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0080625" cy="7559675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6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15F10CA3-610F-A52A-87B3-BF356456568D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1C974C8-D94C-7DF4-07D6-365C38B970AF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CC1F002-0C64-BE47-FC6F-89BC4B1BABA5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C022B5B-CA73-AD7F-6AB0-D73F69FA2AA0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FB7310-906E-42B4-A6C5-75F0765A7D46}" type="slidenum">
              <a:t>‹N°›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8832367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01E50C5-DDD6-3050-410E-1B4BBF8DF4C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84FEECE-4F81-1A20-962F-38CB251DB2AA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fr-FR"/>
          </a:p>
        </p:txBody>
      </p:sp>
      <p:sp>
        <p:nvSpPr>
          <p:cNvPr id="4" name="Espace réservé de l'en-tête 3">
            <a:extLst>
              <a:ext uri="{FF2B5EF4-FFF2-40B4-BE49-F238E27FC236}">
                <a16:creationId xmlns:a16="http://schemas.microsoft.com/office/drawing/2014/main" id="{8800D285-D2C2-E595-9FA5-E9581D25CD8B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4E92D0C-B8BE-92AE-79F8-54186358072C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D451509-CD30-0618-3245-90DD29E9A1D9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33D9289-51CD-1FFE-81A6-B754D3A2560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D464552A-4F27-469E-9C37-04E68EFACD8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5002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fr-FR" sz="20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73F3F6CB-2575-C92D-F4C7-A9BCEF5FD430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B476E97-60BE-4324-B206-A3B3ECEEBFD6}" type="slidenum">
              <a:t>1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43336947-6CF0-1ADE-D4DE-F4CF2834F4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156082"/>
          </a:solidFill>
          <a:ln w="25402">
            <a:solidFill>
              <a:srgbClr val="0C445E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255157A3-28EF-0636-A88F-BEAD5F8FAD3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028ACF8B-5B97-3795-9133-1FB5B09EA05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71A1862-E2D2-4D51-AF8F-B0589852F1BC}" type="slidenum">
              <a:t>10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345D23CD-5616-7E53-28ED-2CE4BD5489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156082"/>
          </a:solidFill>
          <a:ln w="25402">
            <a:solidFill>
              <a:srgbClr val="0C445E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ACE7833A-EB3E-C5E5-E523-C2F643949A9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536707D8-027B-36E6-70F2-5BA2E514D444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22C6D05-E47E-4873-993B-44F867DA6ED1}" type="slidenum">
              <a:t>11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D04B2623-7698-C976-6ED8-D8668CF798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156082"/>
          </a:solidFill>
          <a:ln w="25402">
            <a:solidFill>
              <a:srgbClr val="0C445E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9E5DEAA5-A978-7D35-41A5-B60FFC2606C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3DC3FB10-D937-15A2-E30A-BAB69CE56E31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2D51E90-CA4F-4667-8D55-556621A846FB}" type="slidenum">
              <a:t>12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B2B9DF83-C33F-6D85-049A-323D9F4089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156082"/>
          </a:solidFill>
          <a:ln w="25402">
            <a:solidFill>
              <a:srgbClr val="0C445E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B1A4E6C8-CB05-4585-32DA-48983DCC5C6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6DD4A1AF-1D37-B493-B09D-BD86A5DCB91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4BC470C-BA5F-4547-AC17-9E9F7853E754}" type="slidenum">
              <a:t>13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B90DA82E-940E-8CB3-4595-63BC1DDF58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156082"/>
          </a:solidFill>
          <a:ln w="25402">
            <a:solidFill>
              <a:srgbClr val="0C445E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8C329F16-960D-9F20-6E9A-7514620D13D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A3B6424A-AFFB-9F15-7EBA-B00076834DCD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D3CBEF8-BAAE-4DC6-978B-3690372125C1}" type="slidenum">
              <a:t>14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B79408F8-DDCB-5411-A3D7-02ADDAA48C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156082"/>
          </a:solidFill>
          <a:ln w="25402">
            <a:solidFill>
              <a:srgbClr val="0C445E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EE9B4DC7-5ADE-715D-2689-365857C9ACC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C062843F-7C7C-70A0-214F-98B49E63FB1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22C958C-E116-4908-BC80-75D7E6BF895B}" type="slidenum">
              <a:t>15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FC2BA744-B188-F782-9ED9-121D33D9D1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156082"/>
          </a:solidFill>
          <a:ln w="25402">
            <a:solidFill>
              <a:srgbClr val="0C445E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717B524C-8540-A1E4-F6BB-06EB6A3E253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0300F751-4D36-8BD7-B28D-9638E72EB9B8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1CB436D-4C0B-4AA3-9AE4-D0EEB250619E}" type="slidenum">
              <a:t>16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DFA3BC54-BD74-1DB7-63B1-315DC48DF5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156082"/>
          </a:solidFill>
          <a:ln w="25402">
            <a:solidFill>
              <a:srgbClr val="0C445E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267BADFE-160A-9155-31A1-0FDFA970670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F248D50C-4188-EDCD-B2BB-BB8923756D6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A367826-B69A-42FC-A92B-A05178EA4DAE}" type="slidenum">
              <a:t>17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C9E5B190-2154-4CE7-1680-279722E390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156082"/>
          </a:solidFill>
          <a:ln w="25402">
            <a:solidFill>
              <a:srgbClr val="0C445E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0B10CCD7-1C9A-9C80-96E9-3CDBAE02B89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9EED0B60-3F40-EBD9-9DF0-A92B35306B24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C879D97-4407-4C38-833B-38B53E5A6BBB}" type="slidenum">
              <a:t>18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909C6AC1-BBB0-1096-9FD5-6FF8A9897A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156082"/>
          </a:solidFill>
          <a:ln w="25402">
            <a:solidFill>
              <a:srgbClr val="0C445E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B8980629-54B8-7DF6-C97F-B28E0E28AE7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5D4DD442-BCD4-B775-1085-4CF38E414BC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D01DAE6-374C-4B5D-8112-DE91F81C3134}" type="slidenum">
              <a:t>19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48B19506-438E-1F79-7C43-CCC88EEFB9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156082"/>
          </a:solidFill>
          <a:ln w="25402">
            <a:solidFill>
              <a:srgbClr val="0C445E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95CD7BEB-3905-A32F-BAD5-CD50FDB0FF9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D8991EAB-8FAC-D9DB-D7D5-B9472AA48AD7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7567DA2-3226-41B5-87DA-62E366A1D95B}" type="slidenum">
              <a:t>2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ECFC6994-EE9A-B2EA-A34E-8D03FD2461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156082"/>
          </a:solidFill>
          <a:ln w="25402">
            <a:solidFill>
              <a:srgbClr val="0C445E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A3EF520C-BEB9-DD4E-1547-997C06DE9BA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9BA56553-69D1-180B-5AA5-319F99DC64D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F184B8C-0E72-4DCB-9CAB-729561D82BA6}" type="slidenum">
              <a:t>3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9A90E41E-FCC0-A880-17A8-905104AC44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156082"/>
          </a:solidFill>
          <a:ln w="25402">
            <a:solidFill>
              <a:srgbClr val="0C445E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251E495A-B589-6627-39AF-624A54F650B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985DB59E-1085-BE4A-1403-DEFC03C3A100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3E0820C-23FB-48C3-9D0C-22A70503E758}" type="slidenum">
              <a:t>4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1BC23749-C183-562A-26D8-ADD885FD5B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156082"/>
          </a:solidFill>
          <a:ln w="25402">
            <a:solidFill>
              <a:srgbClr val="0C445E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FFEC4242-9B7D-95C1-CA3D-FFA8A97E5CA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8BDC6898-24B6-21D6-0CEC-DB525648206F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695C6C6-8EE9-4070-9025-FB29F8F36BE9}" type="slidenum">
              <a:t>5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2CE98C31-052D-23DB-57B3-A53AC47BB0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156082"/>
          </a:solidFill>
          <a:ln w="25402">
            <a:solidFill>
              <a:srgbClr val="0C445E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401EC188-9B25-CB0A-45FF-1C433A666D1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C75B88FE-CD1F-11CF-0493-E9BC63507F9F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B512C76-77BC-4C0B-B01F-B43BE40CA70D}" type="slidenum">
              <a:t>6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1CF0BEE0-7643-76C1-BDFF-CA45D79E84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156082"/>
          </a:solidFill>
          <a:ln w="25402">
            <a:solidFill>
              <a:srgbClr val="0C445E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3F8C295A-6B1C-3BB4-5009-7BFCD506876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778F61DE-AE65-23E8-3507-DD68ACA6A455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D6F37DF-9CE1-41FA-A8AC-4142A03FFB92}" type="slidenum">
              <a:t>7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48D2731A-E01C-B29E-B74B-D8446CD2E8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156082"/>
          </a:solidFill>
          <a:ln w="25402">
            <a:solidFill>
              <a:srgbClr val="0C445E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6994652C-5DCB-121D-9565-524C2FA3381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4A425452-308E-CABD-3600-4808F21A8AF6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5EB44F-814E-45BB-8209-FCAD3E318383}" type="slidenum">
              <a:t>8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8C044F77-835E-B7C2-15EB-4680DA7518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156082"/>
          </a:solidFill>
          <a:ln w="25402">
            <a:solidFill>
              <a:srgbClr val="0C445E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D7A33558-E1FC-90A6-CDA2-5E436B620EE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C44FBB88-35B6-7E0B-F51E-A1C68D4C7A8D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150AE30-A32D-45B3-B173-CDA43B3F6B09}" type="slidenum">
              <a:t>9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C0103F19-208D-2238-514C-285F5FAC32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156082"/>
          </a:solidFill>
          <a:ln w="25402">
            <a:solidFill>
              <a:srgbClr val="0C445E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9D9C2387-1671-D0A2-90B6-D728791BAD6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8F0CF1-63C8-B8FA-0E2B-CAC0C7E669E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F1579C4-BFF4-2880-2E29-101BE81F73E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50177A-09AF-C8F7-5660-3527495FAA3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571A91-E5F8-343E-EBE6-6752738B390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97CDF6-2B1C-B24C-87AC-714E90BC7A5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1CABEAD-CEC2-4C2D-9926-94AF14E2AE4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0494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A6068B-EC9B-4764-B24E-B8F13F6B304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9FB1D01-CDF7-B533-4737-0B5790EA3331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8AB888-C72C-2A9F-6F47-075A33A9CE7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B7108B-7A4F-3C0D-C7EA-3F58FD0EA63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DD8883-923B-0CA9-E2E3-ECD9627FF59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0C7962E-DBA0-4BCD-B760-192D11DF2D0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0972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A63297B-99DC-453B-69C8-BC47A3567269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645635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5968F5D-4DA1-9A4F-5E8A-DC5E5284F9D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645635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186179-4F86-07ED-729E-18F48F0E069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FEAD57-94BB-644E-8E45-6D50C17E949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096E29-B971-5D30-D493-45405932031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1E0BB4-2035-404A-9443-731EC65C5FE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5023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ABCF19-B99C-00AF-E208-FE0F240FD0D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EC5B6E-D451-A226-E013-63F510D88ACB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28E70E-4534-D626-4879-F47B468E8C6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9161E6-E755-7C4A-DD7E-67324F244CB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38B976-D81B-970E-BD90-EA376E77155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EDA588-CC05-410F-A13F-ADF7AF61E0B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22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77E75B-191F-1374-4518-6FF8AE7BAA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7E557ED-FD03-5D9A-7158-F8D6301AA05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767676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16693A-F0E4-0346-AB28-5925C53370D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D78F42-B3C9-F5E9-246E-B8290572D64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8A6200-2D40-79C7-585C-B09F4436F1F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1DA3B7-D937-48DD-8652-F96B97B85CF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758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52F3DE-6252-E2BF-673D-791B87439EF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25B008-E9D3-CA30-35BD-18E5FB2162A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9895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0D1B75D-5817-D93A-124B-74C5AC9D3C4A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9895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1C55C0B-A8A2-D724-D233-21B3139D792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866FD99-5CC2-E393-932B-BE3CBA95B85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AD8C1AB-8115-C2AF-A851-5CC11DC8CF1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2B0CA4-C2FF-466A-B501-8518256D252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880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552F36-262D-182F-9E23-3E1C96F573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0955A10-56E5-4FA1-8883-F6FE760B897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FBBD250-5D7C-0E4F-A29D-C702B052A0FF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52AD6B7-D3CD-63DF-6DE5-68B129C0E031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F2D2CC0-F704-E380-45B0-3DAF94DFBEE3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8FC1756-88FD-1237-9490-D6EA5BAF64A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B7BFFDD-FCC6-2601-285B-999C7DABB9C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B2B06D0-C947-F409-DF1E-FE399C55D5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C7BB22-6671-4FC9-8DDF-77FC9D7C2D7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6497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CE5DF1-97E7-9EF5-87DF-5ADF39DB365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7ABDED8-DD9D-1C65-D32B-BAE3E9C17F1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54C0B33-F9A0-EB5F-EE20-08C3AECB2D2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8FC8072-D0D0-478B-8FA3-7FBABD4EA4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0A0684A-9452-478F-954D-2F578487E3F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676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78F0993-9C42-267B-9568-46813E5DAAF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F24CD84-82AE-A71B-40D3-16F01797378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975A9C1-AE58-314F-3110-1392DC7134E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F771332-6CAB-4CE8-842C-B53364245DA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603937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DDEC44-04F9-098D-C248-2BF3A43BCD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F5B7AE-4A92-EC50-BEBC-7B1F706737A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64F8E5C-51BE-6CB4-A2EF-869691A76CC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2FFA632-B77B-B862-60BB-79B74604056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50F4FF3-0E1A-6E1E-3AEA-82D8DAF4866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B0E19E7-C9D4-EFF2-BFF3-B2AF5C5B6B7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76A5B9-6C84-4452-9F5A-7F78A0286DA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5932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62712A-4390-22D2-9E6F-21CAC65824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01175C7-9D96-CE6A-6E61-B2C266899835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2A34DA3-DAA4-CF4D-8795-7E4D444953D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9ACA4F3-1EED-3714-30AF-4F0AB2016C5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6A9DF24-376E-79BA-42AF-FE6F81B3BA5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2A83B67-8037-4B9E-3BA6-854CB19DDAA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0E570CD-4C2D-47D5-A043-E3FAE25CCCF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7059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E2F7708-FE5F-3AEA-C432-447F9643F9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31010E7-4BC7-847F-DAAE-D95C6BCB55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989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A22E54-9A12-7C11-4CF1-2D614A84DF4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5EAC0E-D0D8-9494-9A0B-45D9CD76A271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CE1309-E710-D881-AC58-8C7BCE8B7D55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629F96CE-6A66-499B-BDA1-2F42C3B07146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4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fr-FR" sz="32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Aptos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Aptos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Aptos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Apto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B49360-EB2B-AAE3-E2C4-154546753CB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fr-FR" sz="3600" b="1"/>
              <a:t>DISPENSATION PROTOCOLISEE</a:t>
            </a:r>
            <a:br>
              <a:rPr lang="fr-FR" sz="2800" b="1"/>
            </a:br>
            <a:r>
              <a:rPr lang="fr-FR" sz="2800" b="1"/>
              <a:t>Cystite simple – femme 16-65 ans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4A61F8DF-D2DB-4E10-BF43-FCF3614C5C7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799996" y="2170438"/>
            <a:ext cx="6464524" cy="430955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2BD87-7C66-96DE-927B-CD8CFF0CEE5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/>
              <a:t>EN PRATIQUE</a:t>
            </a:r>
          </a:p>
        </p:txBody>
      </p:sp>
      <p:pic>
        <p:nvPicPr>
          <p:cNvPr id="3" name="Image 6">
            <a:extLst>
              <a:ext uri="{FF2B5EF4-FFF2-40B4-BE49-F238E27FC236}">
                <a16:creationId xmlns:a16="http://schemas.microsoft.com/office/drawing/2014/main" id="{C47069B5-D29D-BBB8-741E-E65419BBC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935" y="1198723"/>
            <a:ext cx="5187336" cy="640712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25B052-8958-92BC-F643-CD534A65DA9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/>
              <a:t>EN PRATIQUE</a:t>
            </a:r>
          </a:p>
        </p:txBody>
      </p:sp>
      <p:pic>
        <p:nvPicPr>
          <p:cNvPr id="3" name="Image 6">
            <a:extLst>
              <a:ext uri="{FF2B5EF4-FFF2-40B4-BE49-F238E27FC236}">
                <a16:creationId xmlns:a16="http://schemas.microsoft.com/office/drawing/2014/main" id="{F28C2C77-4B64-CD63-F3A9-C182674F8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5685" y="1238975"/>
            <a:ext cx="5384810" cy="632069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8C9430-DF65-FC96-C7A8-D308FA695E8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/>
              <a:t>EN PRATIQUE</a:t>
            </a:r>
          </a:p>
        </p:txBody>
      </p:sp>
      <p:pic>
        <p:nvPicPr>
          <p:cNvPr id="3" name="Image 6">
            <a:extLst>
              <a:ext uri="{FF2B5EF4-FFF2-40B4-BE49-F238E27FC236}">
                <a16:creationId xmlns:a16="http://schemas.microsoft.com/office/drawing/2014/main" id="{EA4E973D-988B-82A5-C720-687F4A0DD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696" y="1388891"/>
            <a:ext cx="6685891" cy="6116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1BC3B3-7B77-67E6-9991-6698928C703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/>
              <a:t>EN PRATIQUE</a:t>
            </a:r>
          </a:p>
        </p:txBody>
      </p:sp>
      <p:pic>
        <p:nvPicPr>
          <p:cNvPr id="3" name="Image 6">
            <a:extLst>
              <a:ext uri="{FF2B5EF4-FFF2-40B4-BE49-F238E27FC236}">
                <a16:creationId xmlns:a16="http://schemas.microsoft.com/office/drawing/2014/main" id="{9E1E736D-050B-DA1C-E1AA-1AD9B7401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015" y="1258113"/>
            <a:ext cx="4235180" cy="612646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mage 8">
            <a:extLst>
              <a:ext uri="{FF2B5EF4-FFF2-40B4-BE49-F238E27FC236}">
                <a16:creationId xmlns:a16="http://schemas.microsoft.com/office/drawing/2014/main" id="{712C0E02-447B-6123-2773-3C4F3CB7D8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9816" y="1258113"/>
            <a:ext cx="4235180" cy="608605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0EC71A-2473-7497-8504-7AE3B11E0D2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/>
              <a:t>EN PRATIQUE</a:t>
            </a:r>
          </a:p>
        </p:txBody>
      </p:sp>
      <p:pic>
        <p:nvPicPr>
          <p:cNvPr id="3" name="Image 6">
            <a:extLst>
              <a:ext uri="{FF2B5EF4-FFF2-40B4-BE49-F238E27FC236}">
                <a16:creationId xmlns:a16="http://schemas.microsoft.com/office/drawing/2014/main" id="{8DCE3D82-71EC-7B95-B8B3-AFB196238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595" y="1296354"/>
            <a:ext cx="4254995" cy="613362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5D61A2-C920-2227-BE3C-983DD6EBD72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/>
              <a:t>EN PRATIQUE</a:t>
            </a:r>
          </a:p>
        </p:txBody>
      </p:sp>
      <p:pic>
        <p:nvPicPr>
          <p:cNvPr id="3" name="Image 6">
            <a:extLst>
              <a:ext uri="{FF2B5EF4-FFF2-40B4-BE49-F238E27FC236}">
                <a16:creationId xmlns:a16="http://schemas.microsoft.com/office/drawing/2014/main" id="{55B4106B-C538-245C-1979-C9E3EFB74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230" y="1387812"/>
            <a:ext cx="5197760" cy="608755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AD21C6-B4D5-B782-4908-EBF172D5A0A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/>
              <a:t>Remunération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EF3FB9C-7A05-1664-F06B-2B0464C0D41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4355" y="2087995"/>
            <a:ext cx="9071643" cy="4989240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fr-FR"/>
              <a:t>Dans le cadre de la mission « Flash » rémunération de 25 euros par protocole.</a:t>
            </a:r>
          </a:p>
          <a:p>
            <a:pPr lvl="0">
              <a:buSzPct val="45000"/>
              <a:buFont typeface="StarSymbol"/>
              <a:buChar char="●"/>
            </a:pPr>
            <a:endParaRPr lang="fr-FR"/>
          </a:p>
          <a:p>
            <a:pPr lvl="0">
              <a:buSzPct val="45000"/>
              <a:buFont typeface="StarSymbol"/>
              <a:buChar char="●"/>
            </a:pPr>
            <a:r>
              <a:rPr lang="fr-FR"/>
              <a:t>Répartition de la rémunération</a:t>
            </a:r>
          </a:p>
          <a:p>
            <a:pPr lvl="0" algn="ctr">
              <a:buSzPct val="45000"/>
              <a:buFont typeface="StarSymbol"/>
              <a:buChar char="●"/>
            </a:pPr>
            <a:r>
              <a:rPr lang="fr-FR"/>
              <a:t>Pharmacien 20 Euros</a:t>
            </a:r>
          </a:p>
          <a:p>
            <a:pPr lvl="0" algn="ctr">
              <a:buSzPct val="45000"/>
              <a:buFont typeface="StarSymbol"/>
              <a:buChar char="●"/>
            </a:pPr>
            <a:r>
              <a:rPr lang="fr-FR"/>
              <a:t>Medecin Déléguant 5 Euros</a:t>
            </a:r>
          </a:p>
          <a:p>
            <a:pPr lvl="0" algn="ctr">
              <a:buSzPct val="45000"/>
              <a:buFont typeface="StarSymbol"/>
              <a:buChar char="●"/>
            </a:pPr>
            <a:endParaRPr lang="fr-FR"/>
          </a:p>
          <a:p>
            <a:pPr lvl="0" algn="l">
              <a:buSzPct val="45000"/>
              <a:buFont typeface="StarSymbol"/>
              <a:buChar char="●"/>
            </a:pPr>
            <a:r>
              <a:rPr lang="fr-FR"/>
              <a:t>Gestion de la rémunération par la CPTS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F13E04-BF61-4C95-F419-753CB80EED5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/>
              <a:t>QUESTIONS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729DA47-62EA-C679-5C57-690B72D0B72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06F98D-CBA9-D2CE-8ED9-140443DAB18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8" y="-5038"/>
            <a:ext cx="9071643" cy="1875242"/>
          </a:xfrm>
        </p:spPr>
        <p:txBody>
          <a:bodyPr/>
          <a:lstStyle/>
          <a:p>
            <a:pPr lvl="0"/>
            <a:r>
              <a:rPr lang="fr-FR"/>
              <a:t>LA CPTS </a:t>
            </a:r>
            <a:br>
              <a:rPr lang="fr-FR"/>
            </a:br>
            <a:r>
              <a:rPr lang="fr-FR"/>
              <a:t>UN INCUBATEUR DE PROJET</a:t>
            </a:r>
            <a:br>
              <a:rPr lang="fr-FR"/>
            </a:br>
            <a:r>
              <a:rPr lang="fr-FR"/>
              <a:t>INTERPROFESSIONNEL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879F9D2-764B-7CF2-F750-0E798E77404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75998" y="2376004"/>
            <a:ext cx="8784000" cy="3945956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fr-FR"/>
              <a:t>DES IDEES ???</a:t>
            </a:r>
          </a:p>
          <a:p>
            <a:pPr marL="0" lvl="1" indent="0" hangingPunct="0">
              <a:spcBef>
                <a:spcPts val="0"/>
              </a:spcBef>
              <a:spcAft>
                <a:spcPts val="1415"/>
              </a:spcAft>
              <a:buSzPct val="75000"/>
              <a:buFont typeface="StarSymbol"/>
              <a:buChar char="–"/>
            </a:pPr>
            <a:r>
              <a:rPr lang="fr-FR" sz="3200">
                <a:latin typeface="Arial" pitchFamily="18"/>
                <a:ea typeface="Microsoft YaHei" pitchFamily="2"/>
              </a:rPr>
              <a:t>Ruptures</a:t>
            </a:r>
          </a:p>
          <a:p>
            <a:pPr marL="0" lvl="1" indent="0" hangingPunct="0">
              <a:spcBef>
                <a:spcPts val="0"/>
              </a:spcBef>
              <a:spcAft>
                <a:spcPts val="1415"/>
              </a:spcAft>
              <a:buSzPct val="75000"/>
              <a:buFont typeface="StarSymbol"/>
              <a:buChar char="–"/>
            </a:pPr>
            <a:r>
              <a:rPr lang="fr-FR" sz="3200">
                <a:latin typeface="Arial" pitchFamily="18"/>
                <a:ea typeface="Microsoft YaHei" pitchFamily="2"/>
              </a:rPr>
              <a:t>Extension des protocoles de délégation</a:t>
            </a:r>
          </a:p>
          <a:p>
            <a:pPr marL="0" lvl="1" indent="0" hangingPunct="0">
              <a:spcBef>
                <a:spcPts val="0"/>
              </a:spcBef>
              <a:spcAft>
                <a:spcPts val="1415"/>
              </a:spcAft>
              <a:buSzPct val="75000"/>
              <a:buFont typeface="StarSymbol"/>
              <a:buChar char="–"/>
            </a:pPr>
            <a:r>
              <a:rPr lang="fr-FR" sz="3200">
                <a:latin typeface="Arial" pitchFamily="18"/>
                <a:ea typeface="Microsoft YaHei" pitchFamily="2"/>
              </a:rPr>
              <a:t>Organisation Pharmacien – Infirmière</a:t>
            </a:r>
          </a:p>
          <a:p>
            <a:pPr marL="0" lvl="1" indent="0" hangingPunct="0">
              <a:spcBef>
                <a:spcPts val="0"/>
              </a:spcBef>
              <a:spcAft>
                <a:spcPts val="1415"/>
              </a:spcAft>
              <a:buSzPct val="75000"/>
              <a:buFont typeface="StarSymbol"/>
              <a:buChar char="–"/>
            </a:pPr>
            <a:r>
              <a:rPr lang="fr-FR" sz="3200">
                <a:latin typeface="Arial" pitchFamily="18"/>
                <a:ea typeface="Microsoft YaHei" pitchFamily="2"/>
              </a:rPr>
              <a:t>Sorties d'Hospitalisation</a:t>
            </a:r>
          </a:p>
          <a:p>
            <a:pPr marL="0" lvl="1" indent="0" hangingPunct="0">
              <a:spcBef>
                <a:spcPts val="0"/>
              </a:spcBef>
              <a:spcAft>
                <a:spcPts val="1415"/>
              </a:spcAft>
              <a:buSzPct val="75000"/>
              <a:buFont typeface="StarSymbol"/>
              <a:buChar char="–"/>
            </a:pPr>
            <a:endParaRPr lang="fr-FR" sz="3200">
              <a:latin typeface="Arial" pitchFamily="18"/>
              <a:ea typeface="Microsoft YaHei" pitchFamily="2"/>
            </a:endParaRPr>
          </a:p>
          <a:p>
            <a:pPr lvl="0">
              <a:buSzPct val="45000"/>
              <a:buFont typeface="StarSymbol"/>
              <a:buChar char="●"/>
            </a:pPr>
            <a:r>
              <a:rPr lang="fr-FR"/>
              <a:t>DES ACTEURS ???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2CDBDA5-7E68-8F81-F66A-4CBBC5EBDD0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75998" y="5369036"/>
            <a:ext cx="9000000" cy="1429920"/>
          </a:xfrm>
        </p:spPr>
        <p:txBody>
          <a:bodyPr anchorCtr="1"/>
          <a:lstStyle/>
          <a:p>
            <a:pPr lvl="0" algn="ctr"/>
            <a:endParaRPr lang="fr-FR" sz="4400" b="1"/>
          </a:p>
          <a:p>
            <a:pPr lvl="0" algn="ctr"/>
            <a:r>
              <a:rPr lang="fr-FR" sz="4400" b="1"/>
              <a:t>MERCI !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7A58A5F4-F156-5A52-27B3-CF1B65D9AE8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5800" y="301678"/>
            <a:ext cx="9066961" cy="459432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ED156F-D233-F924-C522-064269A32A1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 sz="3600" b="1"/>
              <a:t>CADRE REGLEMENTAIRE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726CED-0DFA-5117-667B-33C2280B72F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75998" y="1753919"/>
            <a:ext cx="9071643" cy="5885636"/>
          </a:xfrm>
        </p:spPr>
        <p:txBody>
          <a:bodyPr/>
          <a:lstStyle/>
          <a:p>
            <a:pPr lvl="0" algn="ctr"/>
            <a:r>
              <a:rPr lang="fr-FR" sz="2400" b="1"/>
              <a:t>TROIS DATES CLEFS</a:t>
            </a:r>
          </a:p>
          <a:p>
            <a:pPr lvl="0" algn="just"/>
            <a:endParaRPr lang="fr-FR" sz="2400" b="1"/>
          </a:p>
          <a:p>
            <a:pPr lvl="0" algn="just"/>
            <a:r>
              <a:rPr lang="fr-FR" sz="2400" b="1"/>
              <a:t>MARS 2020 !!!</a:t>
            </a:r>
          </a:p>
          <a:p>
            <a:pPr lvl="0" algn="just"/>
            <a:endParaRPr lang="fr-FR" sz="2400"/>
          </a:p>
          <a:p>
            <a:pPr lvl="0" algn="just"/>
            <a:r>
              <a:rPr lang="fr-FR" sz="2400"/>
              <a:t>L’arrêté du 6 mars 2020 relatif à l'autorisation du protocole de coopération «  Prise en charge de la pollakiurie et de la brûlure mictionnelle chez la femme de 16 à 65 ans par l'infirmier diplôme d'état et le pharmacien d'officine dans le cadre d'une structure pluri-professionnelle  »  (MSP).</a:t>
            </a:r>
          </a:p>
          <a:p>
            <a:pPr lvl="0" algn="just"/>
            <a:endParaRPr lang="fr-FR" sz="2400"/>
          </a:p>
          <a:p>
            <a:pPr lvl="0" algn="ctr"/>
            <a:r>
              <a:rPr lang="fr-FR" sz="2400" b="1"/>
              <a:t>Pharmacien MSP – Medecin Traitant du patient MSP</a:t>
            </a:r>
          </a:p>
          <a:p>
            <a:pPr lvl="0" algn="just"/>
            <a:endParaRPr lang="fr-FR" sz="2400"/>
          </a:p>
          <a:p>
            <a:pPr lvl="0" algn="just"/>
            <a:endParaRPr lang="fr-FR" sz="2400">
              <a:ea typeface="Verdana" pitchFamily="3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697E5A-2865-2C7E-449F-66B75B9C156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 sz="3600" b="1"/>
              <a:t>CADRE REGLEMENTAIRE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717FD1-8E22-197C-7AB6-E75E34E93A0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8" y="1769043"/>
            <a:ext cx="9071643" cy="5538237"/>
          </a:xfrm>
        </p:spPr>
        <p:txBody>
          <a:bodyPr/>
          <a:lstStyle/>
          <a:p>
            <a:pPr lvl="0" algn="just"/>
            <a:endParaRPr lang="fr-FR" sz="2400"/>
          </a:p>
          <a:p>
            <a:pPr lvl="0" algn="just"/>
            <a:r>
              <a:rPr lang="fr-FR" sz="2400" b="1"/>
              <a:t>SITUATION « TEMPORAIRE »  FACE A L'URGENCE  ETE 2022</a:t>
            </a:r>
          </a:p>
          <a:p>
            <a:pPr lvl="0" algn="just"/>
            <a:endParaRPr lang="fr-FR" sz="2400"/>
          </a:p>
          <a:p>
            <a:pPr lvl="0" algn="just"/>
            <a:r>
              <a:rPr lang="fr-FR" sz="2400"/>
              <a:t>Dans le cadre de la «  Mission Flash  » mise en place cet été,</a:t>
            </a:r>
            <a:r>
              <a:rPr lang="fr-FR" sz="2400">
                <a:ea typeface="Verdana" pitchFamily="34"/>
              </a:rPr>
              <a:t>un arrêté du 11 juillet 2022 prévoit des modalités allégées d'adhésion  aux protocoles de coopération interprofessionnelle, pour les professionnels de santé membre d'une CPTS.</a:t>
            </a:r>
          </a:p>
          <a:p>
            <a:pPr lvl="0" algn="just"/>
            <a:endParaRPr lang="fr-FR" sz="2400">
              <a:ea typeface="Verdana" pitchFamily="34"/>
            </a:endParaRPr>
          </a:p>
          <a:p>
            <a:pPr lvl="0" algn="ctr"/>
            <a:r>
              <a:rPr lang="fr-FR" sz="2400" b="1">
                <a:ea typeface="Verdana" pitchFamily="34"/>
              </a:rPr>
              <a:t>« Simple » accord de coopération entre</a:t>
            </a:r>
          </a:p>
          <a:p>
            <a:pPr lvl="0" algn="ctr"/>
            <a:r>
              <a:rPr lang="fr-FR" sz="2400" b="1">
                <a:ea typeface="Verdana" pitchFamily="34"/>
              </a:rPr>
              <a:t>1 Pharmacien CPTS et 1 Médecin délégant CPTS</a:t>
            </a:r>
          </a:p>
          <a:p>
            <a:pPr lvl="0" algn="ctr"/>
            <a:r>
              <a:rPr lang="fr-FR" sz="2400">
                <a:ea typeface="Verdana" pitchFamily="34"/>
              </a:rPr>
              <a:t>(Information du médecin traitant)</a:t>
            </a:r>
          </a:p>
          <a:p>
            <a:pPr lvl="0" algn="ctr"/>
            <a:endParaRPr lang="fr-FR" sz="2400">
              <a:ea typeface="Verdana" pitchFamily="3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B07BA9-302B-F886-D091-1BB307194A5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 sz="3600" b="1"/>
              <a:t>CADRE REGLEMENTAIRE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781F73C-3D14-1629-943F-B7361AE7576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8" y="1769043"/>
            <a:ext cx="9071643" cy="5692322"/>
          </a:xfrm>
        </p:spPr>
        <p:txBody>
          <a:bodyPr/>
          <a:lstStyle/>
          <a:p>
            <a:pPr lvl="0" algn="just"/>
            <a:endParaRPr lang="fr-FR" sz="2400">
              <a:ea typeface="Verdana" pitchFamily="34"/>
            </a:endParaRPr>
          </a:p>
          <a:p>
            <a:pPr lvl="0" algn="just"/>
            <a:r>
              <a:rPr lang="fr-FR" sz="2400" b="1">
                <a:ea typeface="Verdana" pitchFamily="34"/>
              </a:rPr>
              <a:t>LA PERENISATION</a:t>
            </a:r>
          </a:p>
          <a:p>
            <a:pPr lvl="0" algn="just"/>
            <a:r>
              <a:rPr lang="fr-FR" sz="2400">
                <a:ea typeface="Verdana" pitchFamily="34"/>
              </a:rPr>
              <a:t>Le </a:t>
            </a:r>
            <a:r>
              <a:rPr lang="fr-FR" sz="2400" b="1">
                <a:ea typeface="Verdana" pitchFamily="34"/>
              </a:rPr>
              <a:t>6 Mars 2023</a:t>
            </a:r>
            <a:r>
              <a:rPr lang="fr-FR" sz="2400">
                <a:ea typeface="Verdana" pitchFamily="34"/>
              </a:rPr>
              <a:t> , la mise en place des protocoles cystite et odynophagie a été entérinée par un arrêté au Journal officiel. Ils sont désormais ouverts aux pharmaciens intégrés à une communauté professionnelle territoriale de santé (CPTS).</a:t>
            </a:r>
          </a:p>
          <a:p>
            <a:pPr lvl="0" algn="just"/>
            <a:r>
              <a:rPr lang="fr-FR" sz="2400">
                <a:ea typeface="Verdana" pitchFamily="34"/>
              </a:rPr>
              <a:t>les CPTS souhaitant mettre en œuvre ces protocoles sont tenues de déclarer chaque membre de l’équipe volontaire auprès de l’agence régionale de santé (ARS) territorialement compétente.</a:t>
            </a:r>
          </a:p>
          <a:p>
            <a:pPr lvl="0" algn="ctr"/>
            <a:endParaRPr lang="fr-FR" sz="2400">
              <a:ea typeface="Verdana" pitchFamily="34"/>
            </a:endParaRPr>
          </a:p>
          <a:p>
            <a:pPr lvl="0" algn="ctr"/>
            <a:r>
              <a:rPr lang="fr-FR" sz="2400">
                <a:ea typeface="Verdana" pitchFamily="34"/>
              </a:rPr>
              <a:t>Medecin Déléguant / Pharmacien Titulaire / Pharmacien Adjoint</a:t>
            </a:r>
          </a:p>
          <a:p>
            <a:pPr lvl="0" algn="ctr"/>
            <a:r>
              <a:rPr lang="fr-FR" sz="2400">
                <a:ea typeface="Verdana" pitchFamily="34"/>
              </a:rPr>
              <a:t>Information médecin traitant</a:t>
            </a:r>
          </a:p>
          <a:p>
            <a:pPr lvl="0" algn="just"/>
            <a:endParaRPr lang="fr-FR" sz="2400">
              <a:ea typeface="Verdana" pitchFamily="3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926CA6-81CD-920E-6588-B8E37267E91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 b="1"/>
              <a:t>L’ORGANISATION DANS LA CPTS</a:t>
            </a:r>
            <a:br>
              <a:rPr lang="fr-FR" b="1"/>
            </a:br>
            <a:r>
              <a:rPr lang="fr-FR" b="1"/>
              <a:t>4 Etapes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2F2F7F-D171-8215-46E0-1FA9ECFB604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8" y="1769043"/>
            <a:ext cx="9071643" cy="5547957"/>
          </a:xfrm>
        </p:spPr>
        <p:txBody>
          <a:bodyPr/>
          <a:lstStyle/>
          <a:p>
            <a:pPr lvl="0" algn="just">
              <a:buSzPct val="45000"/>
              <a:buFont typeface="StarSymbol"/>
              <a:buChar char="●"/>
            </a:pPr>
            <a:r>
              <a:rPr lang="fr-FR" sz="2600">
                <a:ea typeface="Verdana" pitchFamily="34"/>
              </a:rPr>
              <a:t>Le Pharmacien volontaire, adhérent de la CPTS doit trouver </a:t>
            </a:r>
            <a:r>
              <a:rPr lang="fr-FR" sz="2600" b="1">
                <a:ea typeface="Verdana" pitchFamily="34"/>
              </a:rPr>
              <a:t>UN</a:t>
            </a:r>
            <a:r>
              <a:rPr lang="fr-FR" sz="2600">
                <a:ea typeface="Verdana" pitchFamily="34"/>
              </a:rPr>
              <a:t> Médecin généraliste volontaire également membre de la  CPTS  pour coopérer par délégation.</a:t>
            </a:r>
          </a:p>
          <a:p>
            <a:pPr lvl="0" algn="just"/>
            <a:endParaRPr lang="fr-FR" sz="2600">
              <a:ea typeface="Verdana" pitchFamily="34"/>
            </a:endParaRPr>
          </a:p>
          <a:p>
            <a:pPr lvl="0" algn="just">
              <a:buSzPct val="45000"/>
              <a:buFont typeface="StarSymbol"/>
              <a:buChar char="●"/>
            </a:pPr>
            <a:r>
              <a:rPr lang="fr-FR" sz="2600">
                <a:ea typeface="Verdana" pitchFamily="34"/>
              </a:rPr>
              <a:t>Le Pharmacien doit en faire une </a:t>
            </a:r>
            <a:r>
              <a:rPr lang="fr-FR" sz="2600" b="1">
                <a:ea typeface="Verdana" pitchFamily="34"/>
              </a:rPr>
              <a:t>demande écrite</a:t>
            </a:r>
            <a:r>
              <a:rPr lang="fr-FR" sz="2600">
                <a:ea typeface="Verdana" pitchFamily="34"/>
              </a:rPr>
              <a:t> auprès de la CPTS.</a:t>
            </a:r>
          </a:p>
          <a:p>
            <a:pPr lvl="0" algn="just"/>
            <a:endParaRPr lang="fr-FR" sz="2600"/>
          </a:p>
          <a:p>
            <a:pPr lvl="0" algn="just">
              <a:buSzPct val="45000"/>
              <a:buFont typeface="StarSymbol"/>
              <a:buChar char="●"/>
            </a:pPr>
            <a:r>
              <a:rPr lang="fr-FR" sz="2600">
                <a:ea typeface="Verdana" pitchFamily="34"/>
              </a:rPr>
              <a:t>Le Médecin déléguant et le Pharmacien délégué doivent signer un </a:t>
            </a:r>
            <a:r>
              <a:rPr lang="fr-FR" sz="2600" b="1">
                <a:ea typeface="Verdana" pitchFamily="34"/>
              </a:rPr>
              <a:t>engagement tripartite</a:t>
            </a:r>
            <a:r>
              <a:rPr lang="fr-FR" sz="2600">
                <a:ea typeface="Verdana" pitchFamily="34"/>
              </a:rPr>
              <a:t> avec la CPTS.</a:t>
            </a:r>
          </a:p>
          <a:p>
            <a:pPr lvl="0" algn="just">
              <a:buSzPct val="45000"/>
              <a:buFont typeface="StarSymbol"/>
              <a:buChar char="●"/>
            </a:pPr>
            <a:endParaRPr lang="fr-FR" sz="2600">
              <a:ea typeface="Verdana" pitchFamily="34"/>
            </a:endParaRPr>
          </a:p>
          <a:p>
            <a:pPr lvl="0" algn="just">
              <a:buSzPct val="45000"/>
              <a:buFont typeface="StarSymbol"/>
              <a:buChar char="●"/>
            </a:pPr>
            <a:r>
              <a:rPr lang="fr-FR" sz="2600">
                <a:ea typeface="Verdana" pitchFamily="34"/>
              </a:rPr>
              <a:t>Le medecin délégant doit former </a:t>
            </a:r>
            <a:r>
              <a:rPr lang="fr-FR" sz="2600" b="1">
                <a:ea typeface="Verdana" pitchFamily="34"/>
              </a:rPr>
              <a:t>TOUS</a:t>
            </a:r>
            <a:r>
              <a:rPr lang="fr-FR" sz="2600">
                <a:ea typeface="Verdana" pitchFamily="34"/>
              </a:rPr>
              <a:t> les pharmaciens participants au sein de la Pharmacie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4B8C7A-3746-4A95-9C28-BEF7B9024FB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 b="1"/>
              <a:t>L'ORGANISATION DANS LA CPTS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6D33546-758F-DCF5-19C4-7EF3005FAF7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31999" y="1850763"/>
            <a:ext cx="9071643" cy="4989240"/>
          </a:xfrm>
        </p:spPr>
        <p:txBody>
          <a:bodyPr/>
          <a:lstStyle/>
          <a:p>
            <a:pPr lvl="0" algn="ctr"/>
            <a:r>
              <a:rPr lang="fr-FR" b="1">
                <a:ea typeface="Verdana" pitchFamily="34"/>
              </a:rPr>
              <a:t>Cas N°1</a:t>
            </a:r>
          </a:p>
          <a:p>
            <a:pPr lvl="0" algn="just">
              <a:buSzPct val="45000"/>
              <a:buFont typeface="StarSymbol"/>
              <a:buChar char="●"/>
            </a:pPr>
            <a:r>
              <a:rPr lang="fr-FR">
                <a:ea typeface="Verdana" pitchFamily="34"/>
              </a:rPr>
              <a:t>Patients dont le médecin traitant est </a:t>
            </a:r>
            <a:r>
              <a:rPr lang="fr-FR" b="1">
                <a:ea typeface="Verdana" pitchFamily="34"/>
              </a:rPr>
              <a:t>extérieur</a:t>
            </a:r>
            <a:r>
              <a:rPr lang="fr-FR">
                <a:ea typeface="Verdana" pitchFamily="34"/>
              </a:rPr>
              <a:t> à notre territoire (CPTS Nord – La Rochelle – Sud).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A3B9AD6B-4BCC-444D-DDE4-702C60674BA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456002" y="3096002"/>
            <a:ext cx="3024003" cy="29520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3A95CD1-A2AF-E695-F560-34F384A7CA3D}"/>
              </a:ext>
            </a:extLst>
          </p:cNvPr>
          <p:cNvSpPr txBox="1"/>
          <p:nvPr/>
        </p:nvSpPr>
        <p:spPr>
          <a:xfrm>
            <a:off x="2340717" y="6599517"/>
            <a:ext cx="5939274" cy="4564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141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Verdana" pitchFamily="34"/>
                <a:cs typeface="Lucida Sans" pitchFamily="2"/>
              </a:rPr>
              <a:t>Mise en place du protocole.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E3AF56-5376-3560-04D5-84C0AEDFE05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 b="1"/>
              <a:t>L'ORGANISATION DANS LA CPTS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910E5F6-CD69-2346-9E7B-BA2B02274F6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8" y="1769043"/>
            <a:ext cx="9071643" cy="5000396"/>
          </a:xfrm>
        </p:spPr>
        <p:txBody>
          <a:bodyPr/>
          <a:lstStyle/>
          <a:p>
            <a:pPr lvl="0" algn="ctr"/>
            <a:r>
              <a:rPr lang="fr-FR" b="1">
                <a:ea typeface="Verdana" pitchFamily="34"/>
              </a:rPr>
              <a:t>Cas N°2</a:t>
            </a:r>
          </a:p>
          <a:p>
            <a:pPr lvl="0" algn="just">
              <a:buSzPct val="45000"/>
              <a:buFont typeface="StarSymbol"/>
              <a:buChar char="●"/>
            </a:pPr>
            <a:r>
              <a:rPr lang="fr-FR">
                <a:ea typeface="Verdana" pitchFamily="34"/>
              </a:rPr>
              <a:t>Patients dont le médecin traitant fait parti de notre agglomération. </a:t>
            </a:r>
            <a:r>
              <a:rPr lang="fr-FR" sz="2000">
                <a:ea typeface="Verdana" pitchFamily="34"/>
              </a:rPr>
              <a:t>(CPTS Nord – La Rochelle – Sud).</a:t>
            </a:r>
          </a:p>
          <a:p>
            <a:pPr lvl="0" algn="just">
              <a:buSzPct val="45000"/>
              <a:buFont typeface="StarSymbol"/>
              <a:buChar char="●"/>
            </a:pPr>
            <a:r>
              <a:rPr lang="fr-FR" b="1">
                <a:ea typeface="Verdana" pitchFamily="34"/>
              </a:rPr>
              <a:t>Contact préalable</a:t>
            </a:r>
            <a:r>
              <a:rPr lang="fr-FR">
                <a:ea typeface="Verdana" pitchFamily="34"/>
              </a:rPr>
              <a:t> du Medecin traitant </a:t>
            </a:r>
            <a:r>
              <a:rPr lang="fr-FR" b="1">
                <a:ea typeface="Verdana" pitchFamily="34"/>
              </a:rPr>
              <a:t>ou</a:t>
            </a:r>
            <a:r>
              <a:rPr lang="fr-FR">
                <a:ea typeface="Verdana" pitchFamily="34"/>
              </a:rPr>
              <a:t> du secrétariat par le Pharmacien </a:t>
            </a:r>
            <a:r>
              <a:rPr lang="fr-FR" b="1">
                <a:ea typeface="Verdana" pitchFamily="34"/>
              </a:rPr>
              <a:t>ou</a:t>
            </a:r>
            <a:r>
              <a:rPr lang="fr-FR">
                <a:ea typeface="Verdana" pitchFamily="34"/>
              </a:rPr>
              <a:t> par le Patient.</a:t>
            </a:r>
          </a:p>
          <a:p>
            <a:pPr lvl="0" algn="just">
              <a:buSzPct val="45000"/>
              <a:buFont typeface="StarSymbol"/>
              <a:buChar char="●"/>
            </a:pPr>
            <a:r>
              <a:rPr lang="fr-FR">
                <a:ea typeface="Verdana" pitchFamily="34"/>
              </a:rPr>
              <a:t>Si pas de prise en charge possible dans les 48H00</a:t>
            </a:r>
          </a:p>
          <a:p>
            <a:pPr lvl="0" algn="ctr">
              <a:buSzPct val="45000"/>
              <a:buFont typeface="StarSymbol"/>
              <a:buChar char="●"/>
            </a:pPr>
            <a:r>
              <a:rPr lang="fr-FR" b="1">
                <a:ea typeface="Verdana" pitchFamily="34"/>
              </a:rPr>
              <a:t>Mise en place du protocole</a:t>
            </a:r>
          </a:p>
          <a:p>
            <a:pPr lvl="0" algn="just">
              <a:buSzPct val="45000"/>
              <a:buFont typeface="StarSymbol"/>
              <a:buChar char="●"/>
            </a:pPr>
            <a:endParaRPr lang="fr-FR">
              <a:ea typeface="Verdana" pitchFamily="3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06FF60-C76A-B1E3-9039-02BC866D8D1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 b="1"/>
              <a:t>L'ORGANISATION DANS LA CPTS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4705488-A47F-AD30-EE0F-CA973823A9F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 algn="ctr"/>
            <a:r>
              <a:rPr lang="fr-FR" b="1">
                <a:ea typeface="Verdana" pitchFamily="34"/>
              </a:rPr>
              <a:t>Cas N°3</a:t>
            </a:r>
          </a:p>
          <a:p>
            <a:pPr lvl="0" algn="just"/>
            <a:endParaRPr lang="fr-FR" b="1">
              <a:ea typeface="Verdana" pitchFamily="34"/>
            </a:endParaRPr>
          </a:p>
          <a:p>
            <a:pPr lvl="0" algn="ctr">
              <a:buSzPct val="45000"/>
              <a:buFont typeface="StarSymbol"/>
              <a:buChar char="●"/>
            </a:pPr>
            <a:r>
              <a:rPr lang="fr-FR">
                <a:ea typeface="Verdana" pitchFamily="34"/>
              </a:rPr>
              <a:t>Patient adressé par le SAS (Centre 15)</a:t>
            </a:r>
          </a:p>
          <a:p>
            <a:pPr lvl="0" algn="just">
              <a:buSzPct val="45000"/>
              <a:buFont typeface="StarSymbol"/>
              <a:buChar char="●"/>
            </a:pPr>
            <a:endParaRPr lang="fr-FR">
              <a:ea typeface="Verdana" pitchFamily="34"/>
            </a:endParaRPr>
          </a:p>
          <a:p>
            <a:pPr lvl="0" algn="ctr">
              <a:buSzPct val="45000"/>
              <a:buFont typeface="StarSymbol"/>
              <a:buChar char="●"/>
            </a:pPr>
            <a:r>
              <a:rPr lang="fr-FR" b="1">
                <a:ea typeface="Verdana" pitchFamily="34"/>
              </a:rPr>
              <a:t>Mise en place du protocole</a:t>
            </a:r>
          </a:p>
          <a:p>
            <a:pPr lvl="0" algn="just">
              <a:buSzPct val="45000"/>
              <a:buFont typeface="StarSymbol"/>
              <a:buChar char="●"/>
            </a:pPr>
            <a:endParaRPr lang="fr-FR">
              <a:ea typeface="Verdana" pitchFamily="3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22EE7A-EA7E-BF04-AD28-86159875BD0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/>
              <a:t>La Mise en place dans la CPTS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9719F4F-2C9D-2523-0F03-20F725A4FC4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31999" y="2159995"/>
            <a:ext cx="9071643" cy="4364998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fr-FR"/>
              <a:t>Travail Pluriprofessionnel avec des médecins volontaires</a:t>
            </a:r>
          </a:p>
          <a:p>
            <a:pPr lvl="0">
              <a:buSzPct val="45000"/>
              <a:buFont typeface="StarSymbol"/>
              <a:buChar char="●"/>
            </a:pPr>
            <a:endParaRPr lang="fr-FR"/>
          </a:p>
          <a:p>
            <a:pPr lvl="0">
              <a:buSzPct val="45000"/>
              <a:buFont typeface="StarSymbol"/>
              <a:buChar char="●"/>
            </a:pPr>
            <a:r>
              <a:rPr lang="fr-FR"/>
              <a:t>Expérimentation sur deux Pharmacies depuis décembre 2022</a:t>
            </a:r>
          </a:p>
          <a:p>
            <a:pPr lvl="0">
              <a:buSzPct val="45000"/>
              <a:buFont typeface="StarSymbol"/>
              <a:buChar char="●"/>
            </a:pPr>
            <a:endParaRPr lang="fr-FR"/>
          </a:p>
          <a:p>
            <a:pPr lvl="0">
              <a:buSzPct val="45000"/>
              <a:buFont typeface="StarSymbol"/>
              <a:buChar char="●"/>
            </a:pPr>
            <a:r>
              <a:rPr lang="fr-FR"/>
              <a:t>Généralisation sur La Rochelle pour la saison 2023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545</Words>
  <Application>Microsoft Office PowerPoint</Application>
  <PresentationFormat>Grand écran</PresentationFormat>
  <Paragraphs>100</Paragraphs>
  <Slides>19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Aptos</vt:lpstr>
      <vt:lpstr>Arial</vt:lpstr>
      <vt:lpstr>StarSymbol</vt:lpstr>
      <vt:lpstr>Times New Roman</vt:lpstr>
      <vt:lpstr>Verdana</vt:lpstr>
      <vt:lpstr>Standard</vt:lpstr>
      <vt:lpstr>DISPENSATION PROTOCOLISEE Cystite simple – femme 16-65 ans</vt:lpstr>
      <vt:lpstr>CADRE REGLEMENTAIRE</vt:lpstr>
      <vt:lpstr>CADRE REGLEMENTAIRE</vt:lpstr>
      <vt:lpstr>CADRE REGLEMENTAIRE</vt:lpstr>
      <vt:lpstr>L’ORGANISATION DANS LA CPTS 4 Etapes</vt:lpstr>
      <vt:lpstr>L'ORGANISATION DANS LA CPTS</vt:lpstr>
      <vt:lpstr>L'ORGANISATION DANS LA CPTS</vt:lpstr>
      <vt:lpstr>L'ORGANISATION DANS LA CPTS</vt:lpstr>
      <vt:lpstr>La Mise en place dans la CPTS</vt:lpstr>
      <vt:lpstr>EN PRATIQUE</vt:lpstr>
      <vt:lpstr>EN PRATIQUE</vt:lpstr>
      <vt:lpstr>EN PRATIQUE</vt:lpstr>
      <vt:lpstr>EN PRATIQUE</vt:lpstr>
      <vt:lpstr>EN PRATIQUE</vt:lpstr>
      <vt:lpstr>EN PRATIQUE</vt:lpstr>
      <vt:lpstr>Remunération</vt:lpstr>
      <vt:lpstr>QUESTIONS</vt:lpstr>
      <vt:lpstr>LA CPTS  UN INCUBATEUR DE PROJET INTERPROFESSIONNEL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DISPENSATION PROTOCOLISEE Cystite simple – femme 16-65 ans</dc:title>
  <dc:creator>Thomas Gueremy</dc:creator>
  <cp:lastModifiedBy>Elodie ZAMBONI</cp:lastModifiedBy>
  <cp:revision>25</cp:revision>
  <dcterms:created xsi:type="dcterms:W3CDTF">2023-03-23T18:42:13Z</dcterms:created>
  <dcterms:modified xsi:type="dcterms:W3CDTF">2024-02-28T09:24:59Z</dcterms:modified>
</cp:coreProperties>
</file>