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7.xml" ContentType="application/vnd.openxmlformats-officedocument.theme+xml"/>
  <Override PartName="/ppt/charts/style1.xml" ContentType="application/vnd.ms-office.chartstyle+xml"/>
  <Override PartName="/ppt/charts/colors1.xml" ContentType="application/vnd.ms-office.chartcolorstyle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  <p:sldMasterId id="2147483667" r:id="rId2"/>
    <p:sldMasterId id="2147483669" r:id="rId3"/>
    <p:sldMasterId id="2147483671" r:id="rId4"/>
    <p:sldMasterId id="2147483673" r:id="rId5"/>
  </p:sldMasterIdLst>
  <p:notesMasterIdLst>
    <p:notesMasterId r:id="rId11"/>
  </p:notesMasterIdLst>
  <p:handoutMasterIdLst>
    <p:handoutMasterId r:id="rId12"/>
  </p:handoutMasterIdLst>
  <p:sldIdLst>
    <p:sldId id="259" r:id="rId6"/>
    <p:sldId id="312" r:id="rId7"/>
    <p:sldId id="288" r:id="rId8"/>
    <p:sldId id="311" r:id="rId9"/>
    <p:sldId id="369" r:id="rId10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66"/>
    <a:srgbClr val="FF3399"/>
    <a:srgbClr val="3399FF"/>
    <a:srgbClr val="3D56A3"/>
    <a:srgbClr val="FFFFFF"/>
    <a:srgbClr val="EAEFF7"/>
    <a:srgbClr val="B7DEB9"/>
    <a:srgbClr val="C7C7C6"/>
    <a:srgbClr val="EDACCD"/>
    <a:srgbClr val="E8D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90" autoAdjust="0"/>
    <p:restoredTop sz="94660" autoAdjust="0"/>
  </p:normalViewPr>
  <p:slideViewPr>
    <p:cSldViewPr snapToGrid="0">
      <p:cViewPr varScale="1">
        <p:scale>
          <a:sx n="87" d="100"/>
          <a:sy n="87" d="100"/>
        </p:scale>
        <p:origin x="48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12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FR\Documents\Anne\comit&#233;%20territorial\diagnostic%20territorial\evolution%20nb%20radiologues%20et%20centres%20agr&#233;&#233;s%20maj%20sept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91923471494998"/>
          <c:y val="1.5830569895977351E-2"/>
          <c:w val="0.8255420017349524"/>
          <c:h val="0.84279271632653618"/>
        </c:manualLayout>
      </c:layout>
      <c:lineChart>
        <c:grouping val="standard"/>
        <c:varyColors val="0"/>
        <c:ser>
          <c:idx val="0"/>
          <c:order val="0"/>
          <c:tx>
            <c:strRef>
              <c:f>Feuil1!$C$1</c:f>
              <c:strCache>
                <c:ptCount val="1"/>
                <c:pt idx="0">
                  <c:v>nb radiologues agréés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3670574713143851E-2"/>
                  <c:y val="3.86554635490139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B34-4546-9B53-7E27C975592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34-4546-9B53-7E27C9755927}"/>
                </c:ext>
              </c:extLst>
            </c:dLbl>
            <c:dLbl>
              <c:idx val="2"/>
              <c:layout>
                <c:manualLayout>
                  <c:x val="-3.1696918516593786E-2"/>
                  <c:y val="3.22321632936646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B34-4546-9B53-7E27C975592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34-4546-9B53-7E27C975592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B34-4546-9B53-7E27C975592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B34-4546-9B53-7E27C975592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B34-4546-9B53-7E27C975592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B34-4546-9B53-7E27C975592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B34-4546-9B53-7E27C975592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B34-4546-9B53-7E27C9755927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B34-4546-9B53-7E27C9755927}"/>
                </c:ext>
              </c:extLst>
            </c:dLbl>
            <c:dLbl>
              <c:idx val="11"/>
              <c:layout>
                <c:manualLayout>
                  <c:x val="-2.3802293730393734E-2"/>
                  <c:y val="3.99632560034673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B34-4546-9B53-7E27C9755927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B34-4546-9B53-7E27C9755927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B34-4546-9B53-7E27C9755927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B34-4546-9B53-7E27C9755927}"/>
                </c:ext>
              </c:extLst>
            </c:dLbl>
            <c:dLbl>
              <c:idx val="16"/>
              <c:layout>
                <c:manualLayout>
                  <c:x val="-2.5775949926943785E-2"/>
                  <c:y val="2.70781014871294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B34-4546-9B53-7E27C97559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Feuil1!$B$2:$B$18</c:f>
              <c:numCache>
                <c:formatCode>General</c:formatCode>
                <c:ptCount val="1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</c:numCache>
            </c:numRef>
          </c:cat>
          <c:val>
            <c:numRef>
              <c:f>Feuil1!$C$2:$C$18</c:f>
              <c:numCache>
                <c:formatCode>General</c:formatCode>
                <c:ptCount val="17"/>
                <c:pt idx="0">
                  <c:v>51</c:v>
                </c:pt>
                <c:pt idx="1">
                  <c:v>49</c:v>
                </c:pt>
                <c:pt idx="2">
                  <c:v>47</c:v>
                </c:pt>
                <c:pt idx="3">
                  <c:v>45</c:v>
                </c:pt>
                <c:pt idx="4">
                  <c:v>40</c:v>
                </c:pt>
                <c:pt idx="5">
                  <c:v>39</c:v>
                </c:pt>
                <c:pt idx="6">
                  <c:v>39</c:v>
                </c:pt>
                <c:pt idx="7">
                  <c:v>35</c:v>
                </c:pt>
                <c:pt idx="8">
                  <c:v>35</c:v>
                </c:pt>
                <c:pt idx="9">
                  <c:v>37</c:v>
                </c:pt>
                <c:pt idx="10">
                  <c:v>35</c:v>
                </c:pt>
                <c:pt idx="11">
                  <c:v>32</c:v>
                </c:pt>
                <c:pt idx="12">
                  <c:v>37</c:v>
                </c:pt>
                <c:pt idx="13">
                  <c:v>38</c:v>
                </c:pt>
                <c:pt idx="14">
                  <c:v>37</c:v>
                </c:pt>
                <c:pt idx="15">
                  <c:v>38</c:v>
                </c:pt>
                <c:pt idx="16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4B34-4546-9B53-7E27C9755927}"/>
            </c:ext>
          </c:extLst>
        </c:ser>
        <c:ser>
          <c:idx val="1"/>
          <c:order val="1"/>
          <c:tx>
            <c:strRef>
              <c:f>Feuil1!$D$1</c:f>
              <c:strCache>
                <c:ptCount val="1"/>
                <c:pt idx="0">
                  <c:v>nb de centres agréés</c:v>
                </c:pt>
              </c:strCache>
            </c:strRef>
          </c:tx>
          <c:spPr>
            <a:ln w="28575" cap="rnd">
              <a:solidFill>
                <a:srgbClr val="FF006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66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B34-4546-9B53-7E27C975592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B34-4546-9B53-7E27C975592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B34-4546-9B53-7E27C975592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B34-4546-9B53-7E27C975592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B34-4546-9B53-7E27C975592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B34-4546-9B53-7E27C975592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B34-4546-9B53-7E27C975592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B34-4546-9B53-7E27C9755927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4B34-4546-9B53-7E27C9755927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4B34-4546-9B53-7E27C9755927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4B34-4546-9B53-7E27C9755927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4B34-4546-9B53-7E27C97559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FF0066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Feuil1!$B$2:$B$18</c:f>
              <c:numCache>
                <c:formatCode>General</c:formatCode>
                <c:ptCount val="1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</c:numCache>
            </c:numRef>
          </c:cat>
          <c:val>
            <c:numRef>
              <c:f>Feuil1!$D$2:$D$18</c:f>
              <c:numCache>
                <c:formatCode>General</c:formatCode>
                <c:ptCount val="17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19</c:v>
                </c:pt>
                <c:pt idx="4">
                  <c:v>18</c:v>
                </c:pt>
                <c:pt idx="5">
                  <c:v>16</c:v>
                </c:pt>
                <c:pt idx="6">
                  <c:v>16</c:v>
                </c:pt>
                <c:pt idx="7">
                  <c:v>15</c:v>
                </c:pt>
                <c:pt idx="8">
                  <c:v>14</c:v>
                </c:pt>
                <c:pt idx="9">
                  <c:v>14</c:v>
                </c:pt>
                <c:pt idx="10">
                  <c:v>14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16</c:v>
                </c:pt>
                <c:pt idx="15">
                  <c:v>16</c:v>
                </c:pt>
                <c:pt idx="16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4B34-4546-9B53-7E27C97559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3942232"/>
        <c:axId val="473937920"/>
      </c:lineChart>
      <c:lineChart>
        <c:grouping val="standard"/>
        <c:varyColors val="0"/>
        <c:ser>
          <c:idx val="2"/>
          <c:order val="2"/>
          <c:tx>
            <c:strRef>
              <c:f>Feuil1!$E$1</c:f>
              <c:strCache>
                <c:ptCount val="1"/>
                <c:pt idx="0">
                  <c:v>population Insee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1446780127551028E-2"/>
                  <c:y val="4.766839313412490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4B34-4546-9B53-7E27C9755927}"/>
                </c:ext>
              </c:extLst>
            </c:dLbl>
            <c:dLbl>
              <c:idx val="2"/>
              <c:layout>
                <c:manualLayout>
                  <c:x val="-4.3420436324101079E-2"/>
                  <c:y val="5.164075922863532E-2"/>
                </c:manualLayout>
              </c:layout>
              <c:tx>
                <c:rich>
                  <a:bodyPr/>
                  <a:lstStyle/>
                  <a:p>
                    <a:fld id="{37128C76-E992-4C4C-A7D1-155B2F6109F0}" type="VALUE">
                      <a:rPr lang="en-US" b="1">
                        <a:solidFill>
                          <a:srgbClr val="00B050"/>
                        </a:solidFill>
                      </a:rPr>
                      <a:pPr/>
                      <a:t>[VALEUR]</a:t>
                    </a:fld>
                    <a:endParaRPr lang="fr-F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4B34-4546-9B53-7E27C9755927}"/>
                </c:ext>
              </c:extLst>
            </c:dLbl>
            <c:dLbl>
              <c:idx val="15"/>
              <c:layout>
                <c:manualLayout>
                  <c:x val="-3.7499467734450932E-2"/>
                  <c:y val="5.1640759228635306E-2"/>
                </c:manualLayout>
              </c:layout>
              <c:tx>
                <c:rich>
                  <a:bodyPr/>
                  <a:lstStyle/>
                  <a:p>
                    <a:fld id="{6C67AD85-90BA-4ADA-A30F-C16A079EBA27}" type="VALUE">
                      <a:rPr lang="en-US" b="1">
                        <a:solidFill>
                          <a:srgbClr val="00B050"/>
                        </a:solidFill>
                      </a:rPr>
                      <a:pPr/>
                      <a:t>[VALEUR]</a:t>
                    </a:fld>
                    <a:endParaRPr lang="fr-FR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0-4B34-4546-9B53-7E27C97559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Feuil1!$B$2:$B$18</c:f>
              <c:numCache>
                <c:formatCode>General</c:formatCode>
                <c:ptCount val="1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</c:numCache>
            </c:numRef>
          </c:cat>
          <c:val>
            <c:numRef>
              <c:f>Feuil1!$E$2:$E$18</c:f>
              <c:numCache>
                <c:formatCode>General</c:formatCode>
                <c:ptCount val="17"/>
                <c:pt idx="0">
                  <c:v>98430</c:v>
                </c:pt>
                <c:pt idx="1">
                  <c:v>100182</c:v>
                </c:pt>
                <c:pt idx="2">
                  <c:v>101902</c:v>
                </c:pt>
                <c:pt idx="3">
                  <c:v>103728</c:v>
                </c:pt>
                <c:pt idx="4">
                  <c:v>105752</c:v>
                </c:pt>
                <c:pt idx="5">
                  <c:v>107696</c:v>
                </c:pt>
                <c:pt idx="6">
                  <c:v>109915</c:v>
                </c:pt>
                <c:pt idx="7">
                  <c:v>112105</c:v>
                </c:pt>
                <c:pt idx="8">
                  <c:v>114226</c:v>
                </c:pt>
                <c:pt idx="9">
                  <c:v>116726</c:v>
                </c:pt>
                <c:pt idx="10">
                  <c:v>119129</c:v>
                </c:pt>
                <c:pt idx="11">
                  <c:v>121160</c:v>
                </c:pt>
                <c:pt idx="12" formatCode="#,##0">
                  <c:v>122535</c:v>
                </c:pt>
                <c:pt idx="13">
                  <c:v>124838</c:v>
                </c:pt>
                <c:pt idx="14">
                  <c:v>125570</c:v>
                </c:pt>
                <c:pt idx="15">
                  <c:v>127548</c:v>
                </c:pt>
                <c:pt idx="16">
                  <c:v>128088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1-4B34-4546-9B53-7E27C9755927}"/>
            </c:ext>
          </c:extLst>
        </c:ser>
        <c:ser>
          <c:idx val="3"/>
          <c:order val="3"/>
          <c:tx>
            <c:strRef>
              <c:f>Feuil1!$F$1</c:f>
              <c:strCache>
                <c:ptCount val="1"/>
                <c:pt idx="0">
                  <c:v>nombre de dépistages</c:v>
                </c:pt>
              </c:strCache>
            </c:strRef>
          </c:tx>
          <c:spPr>
            <a:ln w="28575" cap="rnd">
              <a:solidFill>
                <a:srgbClr val="99336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993366"/>
              </a:solidFill>
              <a:ln w="9525">
                <a:solidFill>
                  <a:srgbClr val="993366"/>
                </a:solidFill>
              </a:ln>
              <a:effectLst/>
            </c:spPr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4B34-4546-9B53-7E27C975592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4B34-4546-9B53-7E27C975592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4B34-4546-9B53-7E27C975592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4B34-4546-9B53-7E27C975592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4B34-4546-9B53-7E27C975592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4B34-4546-9B53-7E27C975592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4B34-4546-9B53-7E27C975592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4B34-4546-9B53-7E27C9755927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4B34-4546-9B53-7E27C9755927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4B34-4546-9B53-7E27C9755927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4B34-4546-9B53-7E27C9755927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4B34-4546-9B53-7E27C9755927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4B34-4546-9B53-7E27C97559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993366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Feuil1!$B$2:$B$18</c:f>
              <c:numCache>
                <c:formatCode>General</c:formatCode>
                <c:ptCount val="1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</c:numCache>
            </c:numRef>
          </c:cat>
          <c:val>
            <c:numRef>
              <c:f>Feuil1!$F$2:$F$18</c:f>
              <c:numCache>
                <c:formatCode>General</c:formatCode>
                <c:ptCount val="17"/>
                <c:pt idx="0">
                  <c:v>25600</c:v>
                </c:pt>
                <c:pt idx="1">
                  <c:v>26562</c:v>
                </c:pt>
                <c:pt idx="2">
                  <c:v>27347</c:v>
                </c:pt>
                <c:pt idx="3">
                  <c:v>26582</c:v>
                </c:pt>
                <c:pt idx="4">
                  <c:v>29007</c:v>
                </c:pt>
                <c:pt idx="5">
                  <c:v>29067</c:v>
                </c:pt>
                <c:pt idx="6">
                  <c:v>29295</c:v>
                </c:pt>
                <c:pt idx="7">
                  <c:v>30088</c:v>
                </c:pt>
                <c:pt idx="8">
                  <c:v>29180</c:v>
                </c:pt>
                <c:pt idx="9">
                  <c:v>30825</c:v>
                </c:pt>
                <c:pt idx="10">
                  <c:v>29367</c:v>
                </c:pt>
                <c:pt idx="11">
                  <c:v>30138</c:v>
                </c:pt>
                <c:pt idx="12">
                  <c:v>30358</c:v>
                </c:pt>
                <c:pt idx="13">
                  <c:v>24983</c:v>
                </c:pt>
                <c:pt idx="14">
                  <c:v>29721</c:v>
                </c:pt>
                <c:pt idx="15">
                  <c:v>30638</c:v>
                </c:pt>
                <c:pt idx="16">
                  <c:v>26082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F-4B34-4546-9B53-7E27C97559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3940272"/>
        <c:axId val="473938312"/>
      </c:lineChart>
      <c:catAx>
        <c:axId val="473942232"/>
        <c:scaling>
          <c:orientation val="minMax"/>
        </c:scaling>
        <c:delete val="0"/>
        <c:axPos val="b"/>
        <c:numFmt formatCode="General" sourceLinked="1"/>
        <c:majorTickMark val="none"/>
        <c:minorTickMark val="cross"/>
        <c:tickLblPos val="nextTo"/>
        <c:spPr>
          <a:noFill/>
          <a:ln w="9525" cap="flat" cmpd="sng" algn="ctr">
            <a:solidFill>
              <a:schemeClr val="bg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73937920"/>
        <c:crosses val="autoZero"/>
        <c:auto val="1"/>
        <c:lblAlgn val="ctr"/>
        <c:lblOffset val="100"/>
        <c:noMultiLvlLbl val="0"/>
      </c:catAx>
      <c:valAx>
        <c:axId val="473937920"/>
        <c:scaling>
          <c:orientation val="minMax"/>
          <c:max val="51"/>
          <c:min val="0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noFill/>
          <a:ln>
            <a:solidFill>
              <a:schemeClr val="bg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73942232"/>
        <c:crosses val="autoZero"/>
        <c:crossBetween val="between"/>
      </c:valAx>
      <c:valAx>
        <c:axId val="473938312"/>
        <c:scaling>
          <c:orientation val="minMax"/>
          <c:max val="130000"/>
          <c:min val="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bg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73940272"/>
        <c:crosses val="max"/>
        <c:crossBetween val="between"/>
        <c:majorUnit val="20000"/>
      </c:valAx>
      <c:catAx>
        <c:axId val="4739402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7393831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1BEF6-B8D5-476B-A60B-65CD99401524}" type="datetimeFigureOut">
              <a:rPr lang="fr-FR" smtClean="0"/>
              <a:t>11/03/2024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75469-39D1-47D9-9A14-FACDC45FFF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85859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D9777-F61A-4D08-A2C7-194DC5FB277C}" type="datetimeFigureOut">
              <a:rPr lang="fr-FR" smtClean="0"/>
              <a:t>11/03/2024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41E35-F32C-476A-8865-7F3685857A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974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9437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DF3149-661A-44EA-A5A3-49BFB9BB4699}" type="datetimeFigureOut">
              <a:rPr lang="fr-FR" smtClean="0"/>
              <a:t>11/03/2024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86A42D-D736-47B8-9E08-8EF4D8E08A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677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DF3149-661A-44EA-A5A3-49BFB9BB4699}" type="datetimeFigureOut">
              <a:rPr lang="fr-FR" smtClean="0"/>
              <a:t>11/03/2024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86A42D-D736-47B8-9E08-8EF4D8E08A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473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1410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1582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875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5332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DF3149-661A-44EA-A5A3-49BFB9BB4699}" type="datetimeFigureOut">
              <a:rPr lang="fr-FR" smtClean="0"/>
              <a:t>11/03/2024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86A42D-D736-47B8-9E08-8EF4D8E08A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2523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DF3149-661A-44EA-A5A3-49BFB9BB4699}" type="datetimeFigureOut">
              <a:rPr lang="fr-FR" smtClean="0"/>
              <a:t>11/03/2024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86A42D-D736-47B8-9E08-8EF4D8E08A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4091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DF3149-661A-44EA-A5A3-49BFB9BB4699}" type="datetimeFigureOut">
              <a:rPr lang="fr-FR" smtClean="0"/>
              <a:t>11/03/2024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86A42D-D736-47B8-9E08-8EF4D8E08A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210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DF3149-661A-44EA-A5A3-49BFB9BB4699}" type="datetimeFigureOut">
              <a:rPr lang="fr-FR" smtClean="0"/>
              <a:t>11/03/2024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86A42D-D736-47B8-9E08-8EF4D8E08A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9133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DF3149-661A-44EA-A5A3-49BFB9BB4699}" type="datetimeFigureOut">
              <a:rPr lang="fr-FR" smtClean="0"/>
              <a:t>11/03/2024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86A42D-D736-47B8-9E08-8EF4D8E08A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3153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DF3149-661A-44EA-A5A3-49BFB9BB4699}" type="datetimeFigureOut">
              <a:rPr lang="fr-FR" smtClean="0"/>
              <a:t>11/03/2024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86A42D-D736-47B8-9E08-8EF4D8E08A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0142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DF3149-661A-44EA-A5A3-49BFB9BB4699}" type="datetimeFigureOut">
              <a:rPr lang="fr-FR" smtClean="0"/>
              <a:t>11/03/2024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86A42D-D736-47B8-9E08-8EF4D8E08A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29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DF3149-661A-44EA-A5A3-49BFB9BB4699}" type="datetimeFigureOut">
              <a:rPr lang="fr-FR" smtClean="0"/>
              <a:t>11/03/2024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86A42D-D736-47B8-9E08-8EF4D8E08A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3547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6306" y="5819189"/>
            <a:ext cx="1855694" cy="1038811"/>
          </a:xfrm>
          <a:prstGeom prst="rect">
            <a:avLst/>
          </a:prstGeom>
        </p:spPr>
      </p:pic>
      <p:sp>
        <p:nvSpPr>
          <p:cNvPr id="8" name="Arc 7"/>
          <p:cNvSpPr/>
          <p:nvPr userDrawn="1"/>
        </p:nvSpPr>
        <p:spPr>
          <a:xfrm>
            <a:off x="-6866852" y="5536342"/>
            <a:ext cx="8035636" cy="3352800"/>
          </a:xfrm>
          <a:prstGeom prst="arc">
            <a:avLst>
              <a:gd name="adj1" fmla="val 20226014"/>
              <a:gd name="adj2" fmla="val 21303809"/>
            </a:avLst>
          </a:prstGeom>
          <a:ln w="12700">
            <a:solidFill>
              <a:srgbClr val="0434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Arc 8"/>
          <p:cNvSpPr/>
          <p:nvPr userDrawn="1"/>
        </p:nvSpPr>
        <p:spPr>
          <a:xfrm rot="18129044">
            <a:off x="432255" y="5766884"/>
            <a:ext cx="2392218" cy="3343564"/>
          </a:xfrm>
          <a:prstGeom prst="arc">
            <a:avLst>
              <a:gd name="adj1" fmla="val 15425796"/>
              <a:gd name="adj2" fmla="val 1899466"/>
            </a:avLst>
          </a:prstGeom>
          <a:ln w="19050">
            <a:solidFill>
              <a:srgbClr val="8C1C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Arc 4"/>
          <p:cNvSpPr/>
          <p:nvPr userDrawn="1"/>
        </p:nvSpPr>
        <p:spPr>
          <a:xfrm rot="10197457">
            <a:off x="11480801" y="-1125491"/>
            <a:ext cx="3740727" cy="3786909"/>
          </a:xfrm>
          <a:prstGeom prst="arc">
            <a:avLst>
              <a:gd name="adj1" fmla="val 19081328"/>
              <a:gd name="adj2" fmla="val 2055963"/>
            </a:avLst>
          </a:prstGeom>
          <a:ln w="19050">
            <a:solidFill>
              <a:srgbClr val="8C1C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Arc 5"/>
          <p:cNvSpPr/>
          <p:nvPr userDrawn="1"/>
        </p:nvSpPr>
        <p:spPr>
          <a:xfrm rot="5783912">
            <a:off x="9241422" y="-1980545"/>
            <a:ext cx="3740727" cy="3786909"/>
          </a:xfrm>
          <a:prstGeom prst="arc">
            <a:avLst>
              <a:gd name="adj1" fmla="val 19081328"/>
              <a:gd name="adj2" fmla="val 4879148"/>
            </a:avLst>
          </a:prstGeom>
          <a:ln w="19050">
            <a:solidFill>
              <a:srgbClr val="0434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9550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6306" y="5819189"/>
            <a:ext cx="1855694" cy="1038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190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6306" y="5819189"/>
            <a:ext cx="1855694" cy="1038811"/>
          </a:xfrm>
          <a:prstGeom prst="rect">
            <a:avLst/>
          </a:prstGeom>
        </p:spPr>
      </p:pic>
      <p:sp>
        <p:nvSpPr>
          <p:cNvPr id="10" name="Arc 9"/>
          <p:cNvSpPr/>
          <p:nvPr userDrawn="1"/>
        </p:nvSpPr>
        <p:spPr>
          <a:xfrm rot="10197457">
            <a:off x="11480801" y="-2235200"/>
            <a:ext cx="3740727" cy="3786909"/>
          </a:xfrm>
          <a:prstGeom prst="arc">
            <a:avLst>
              <a:gd name="adj1" fmla="val 19081328"/>
              <a:gd name="adj2" fmla="val 0"/>
            </a:avLst>
          </a:prstGeom>
          <a:ln w="19050">
            <a:solidFill>
              <a:srgbClr val="8C1C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Arc 10"/>
          <p:cNvSpPr/>
          <p:nvPr userDrawn="1"/>
        </p:nvSpPr>
        <p:spPr>
          <a:xfrm>
            <a:off x="-2369128" y="6285345"/>
            <a:ext cx="4738255" cy="1145309"/>
          </a:xfrm>
          <a:prstGeom prst="arc">
            <a:avLst/>
          </a:prstGeom>
          <a:noFill/>
          <a:ln>
            <a:solidFill>
              <a:srgbClr val="0434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3224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6306" y="5819189"/>
            <a:ext cx="1855694" cy="1038811"/>
          </a:xfrm>
          <a:prstGeom prst="rect">
            <a:avLst/>
          </a:prstGeom>
        </p:spPr>
      </p:pic>
      <p:sp>
        <p:nvSpPr>
          <p:cNvPr id="10" name="Forme libre 9"/>
          <p:cNvSpPr/>
          <p:nvPr userDrawn="1"/>
        </p:nvSpPr>
        <p:spPr>
          <a:xfrm rot="2118728">
            <a:off x="-308860" y="99272"/>
            <a:ext cx="715217" cy="1167887"/>
          </a:xfrm>
          <a:custGeom>
            <a:avLst/>
            <a:gdLst>
              <a:gd name="connsiteX0" fmla="*/ 0 w 2160467"/>
              <a:gd name="connsiteY0" fmla="*/ 0 h 3186545"/>
              <a:gd name="connsiteX1" fmla="*/ 1930400 w 2160467"/>
              <a:gd name="connsiteY1" fmla="*/ 1450109 h 3186545"/>
              <a:gd name="connsiteX2" fmla="*/ 2124363 w 2160467"/>
              <a:gd name="connsiteY2" fmla="*/ 3186545 h 3186545"/>
              <a:gd name="connsiteX3" fmla="*/ 2124363 w 2160467"/>
              <a:gd name="connsiteY3" fmla="*/ 3186545 h 3186545"/>
              <a:gd name="connsiteX4" fmla="*/ 2133600 w 2160467"/>
              <a:gd name="connsiteY4" fmla="*/ 3186545 h 3186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467" h="3186545">
                <a:moveTo>
                  <a:pt x="0" y="0"/>
                </a:moveTo>
                <a:cubicBezTo>
                  <a:pt x="788170" y="459509"/>
                  <a:pt x="1576340" y="919018"/>
                  <a:pt x="1930400" y="1450109"/>
                </a:cubicBezTo>
                <a:cubicBezTo>
                  <a:pt x="2284461" y="1981200"/>
                  <a:pt x="2124363" y="3186545"/>
                  <a:pt x="2124363" y="3186545"/>
                </a:cubicBezTo>
                <a:lnTo>
                  <a:pt x="2124363" y="3186545"/>
                </a:lnTo>
                <a:lnTo>
                  <a:pt x="2133600" y="3186545"/>
                </a:lnTo>
              </a:path>
            </a:pathLst>
          </a:custGeom>
          <a:noFill/>
          <a:ln w="19050">
            <a:solidFill>
              <a:srgbClr val="8C1C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 10"/>
          <p:cNvSpPr/>
          <p:nvPr userDrawn="1"/>
        </p:nvSpPr>
        <p:spPr>
          <a:xfrm rot="5400000">
            <a:off x="226335" y="-226335"/>
            <a:ext cx="715217" cy="1167887"/>
          </a:xfrm>
          <a:custGeom>
            <a:avLst/>
            <a:gdLst>
              <a:gd name="connsiteX0" fmla="*/ 0 w 2160467"/>
              <a:gd name="connsiteY0" fmla="*/ 0 h 3186545"/>
              <a:gd name="connsiteX1" fmla="*/ 1930400 w 2160467"/>
              <a:gd name="connsiteY1" fmla="*/ 1450109 h 3186545"/>
              <a:gd name="connsiteX2" fmla="*/ 2124363 w 2160467"/>
              <a:gd name="connsiteY2" fmla="*/ 3186545 h 3186545"/>
              <a:gd name="connsiteX3" fmla="*/ 2124363 w 2160467"/>
              <a:gd name="connsiteY3" fmla="*/ 3186545 h 3186545"/>
              <a:gd name="connsiteX4" fmla="*/ 2133600 w 2160467"/>
              <a:gd name="connsiteY4" fmla="*/ 3186545 h 3186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467" h="3186545">
                <a:moveTo>
                  <a:pt x="0" y="0"/>
                </a:moveTo>
                <a:cubicBezTo>
                  <a:pt x="788170" y="459509"/>
                  <a:pt x="1576340" y="919018"/>
                  <a:pt x="1930400" y="1450109"/>
                </a:cubicBezTo>
                <a:cubicBezTo>
                  <a:pt x="2284461" y="1981200"/>
                  <a:pt x="2124363" y="3186545"/>
                  <a:pt x="2124363" y="3186545"/>
                </a:cubicBezTo>
                <a:lnTo>
                  <a:pt x="2124363" y="3186545"/>
                </a:lnTo>
                <a:lnTo>
                  <a:pt x="2133600" y="3186545"/>
                </a:lnTo>
              </a:path>
            </a:pathLst>
          </a:custGeom>
          <a:noFill/>
          <a:ln w="19050">
            <a:solidFill>
              <a:srgbClr val="0434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2180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534" y="746754"/>
            <a:ext cx="9582931" cy="5364491"/>
          </a:xfrm>
          <a:prstGeom prst="rect">
            <a:avLst/>
          </a:prstGeom>
        </p:spPr>
      </p:pic>
      <p:sp>
        <p:nvSpPr>
          <p:cNvPr id="12" name="Arc 11"/>
          <p:cNvSpPr/>
          <p:nvPr userDrawn="1"/>
        </p:nvSpPr>
        <p:spPr>
          <a:xfrm>
            <a:off x="-6866852" y="5536342"/>
            <a:ext cx="8035636" cy="3352800"/>
          </a:xfrm>
          <a:prstGeom prst="arc">
            <a:avLst>
              <a:gd name="adj1" fmla="val 20226014"/>
              <a:gd name="adj2" fmla="val 21303809"/>
            </a:avLst>
          </a:prstGeom>
          <a:ln w="12700">
            <a:solidFill>
              <a:srgbClr val="0434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Arc 12"/>
          <p:cNvSpPr/>
          <p:nvPr userDrawn="1"/>
        </p:nvSpPr>
        <p:spPr>
          <a:xfrm rot="18129044">
            <a:off x="432255" y="5766884"/>
            <a:ext cx="2392218" cy="3343564"/>
          </a:xfrm>
          <a:prstGeom prst="arc">
            <a:avLst>
              <a:gd name="adj1" fmla="val 15425796"/>
              <a:gd name="adj2" fmla="val 1899466"/>
            </a:avLst>
          </a:prstGeom>
          <a:ln w="19050">
            <a:solidFill>
              <a:srgbClr val="8C1C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Arc 13"/>
          <p:cNvSpPr/>
          <p:nvPr userDrawn="1"/>
        </p:nvSpPr>
        <p:spPr>
          <a:xfrm rot="10197457">
            <a:off x="11480801" y="-1125491"/>
            <a:ext cx="3740727" cy="3786909"/>
          </a:xfrm>
          <a:prstGeom prst="arc">
            <a:avLst>
              <a:gd name="adj1" fmla="val 19081328"/>
              <a:gd name="adj2" fmla="val 2055963"/>
            </a:avLst>
          </a:prstGeom>
          <a:ln w="19050">
            <a:solidFill>
              <a:srgbClr val="8C1C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Arc 14"/>
          <p:cNvSpPr/>
          <p:nvPr userDrawn="1"/>
        </p:nvSpPr>
        <p:spPr>
          <a:xfrm rot="5783912">
            <a:off x="9241422" y="-1980545"/>
            <a:ext cx="3740727" cy="3786909"/>
          </a:xfrm>
          <a:prstGeom prst="arc">
            <a:avLst>
              <a:gd name="adj1" fmla="val 19081328"/>
              <a:gd name="adj2" fmla="val 4879148"/>
            </a:avLst>
          </a:prstGeom>
          <a:ln w="19050">
            <a:solidFill>
              <a:srgbClr val="0434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3445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99535" y="1262189"/>
            <a:ext cx="891785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fr-FR" sz="7200" dirty="0">
                <a:solidFill>
                  <a:srgbClr val="04346C"/>
                </a:solidFill>
              </a:rPr>
              <a:t>Offre en sénologie</a:t>
            </a:r>
          </a:p>
          <a:p>
            <a:pPr lvl="0">
              <a:defRPr/>
            </a:pPr>
            <a:endParaRPr lang="fr-FR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FR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fr-FR" sz="3600" dirty="0">
                <a:solidFill>
                  <a:srgbClr val="04346C"/>
                </a:solidFill>
              </a:rPr>
              <a:t>Point au 11/03/24</a:t>
            </a:r>
          </a:p>
          <a:p>
            <a:pPr lvl="0">
              <a:defRPr/>
            </a:pPr>
            <a:endParaRPr lang="fr-FR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 Anne Feyler, Médecin Coordonnateur Territorial du site 17 du CRCDC-NA</a:t>
            </a:r>
          </a:p>
        </p:txBody>
      </p:sp>
    </p:spTree>
    <p:extLst>
      <p:ext uri="{BB962C8B-B14F-4D97-AF65-F5344CB8AC3E}">
        <p14:creationId xmlns:p14="http://schemas.microsoft.com/office/powerpoint/2010/main" val="1817203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8525" y="2211103"/>
            <a:ext cx="2799868" cy="33633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>
                <a:solidFill>
                  <a:srgbClr val="8B1556"/>
                </a:solidFill>
              </a:rPr>
              <a:t>Offre en sénologie</a:t>
            </a:r>
            <a:endParaRPr lang="fr-FR" b="1" dirty="0">
              <a:solidFill>
                <a:srgbClr val="8B1556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65674" y="1157881"/>
            <a:ext cx="7915040" cy="346292"/>
          </a:xfrm>
          <a:prstGeom prst="rect">
            <a:avLst/>
          </a:prstGeom>
          <a:solidFill>
            <a:srgbClr val="8B1556"/>
          </a:solidFill>
          <a:ln>
            <a:solidFill>
              <a:srgbClr val="8B1556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00586" tIns="0" rIns="300586" bIns="0" numCol="1" spcCol="1270" anchor="ctr" anchorCtr="0">
            <a:noAutofit/>
          </a:bodyPr>
          <a:lstStyle/>
          <a:p>
            <a:pPr lvl="0" algn="l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300" b="1" kern="1200" dirty="0"/>
              <a:t>CONTEXTE  	                                          en Charente-Maritime</a:t>
            </a:r>
          </a:p>
        </p:txBody>
      </p:sp>
      <p:sp>
        <p:nvSpPr>
          <p:cNvPr id="4" name="Rectangle 3"/>
          <p:cNvSpPr/>
          <p:nvPr/>
        </p:nvSpPr>
        <p:spPr>
          <a:xfrm>
            <a:off x="5220324" y="2211103"/>
            <a:ext cx="3038765" cy="2446824"/>
          </a:xfrm>
          <a:prstGeom prst="rect">
            <a:avLst/>
          </a:prstGeom>
          <a:solidFill>
            <a:srgbClr val="E0E0E0"/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1200" dirty="0">
                <a:solidFill>
                  <a:srgbClr val="04346C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Dans les 15 dernières années, </a:t>
            </a:r>
            <a:endParaRPr lang="fr-FR" sz="1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fr-FR" sz="1200" dirty="0">
                <a:solidFill>
                  <a:srgbClr val="04346C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le </a:t>
            </a:r>
            <a:r>
              <a:rPr lang="fr-FR" sz="1200" b="1" dirty="0">
                <a:solidFill>
                  <a:srgbClr val="04346C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nombre de femmes à dépister </a:t>
            </a:r>
            <a:r>
              <a:rPr lang="fr-FR" sz="1200" dirty="0">
                <a:solidFill>
                  <a:srgbClr val="04346C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 augmenté </a:t>
            </a:r>
            <a:endParaRPr lang="fr-FR" sz="1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fr-FR" sz="1200" b="1" dirty="0">
                <a:solidFill>
                  <a:srgbClr val="8B1C5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+ 26% entre 2009 et 2023</a:t>
            </a:r>
            <a:endParaRPr lang="fr-FR" sz="1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fr-FR" sz="900" dirty="0">
                <a:solidFill>
                  <a:srgbClr val="04346C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(population cible = femmes de 50 à 74 ans)</a:t>
            </a:r>
            <a:endParaRPr lang="fr-FR" sz="9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endParaRPr lang="fr-FR" sz="1200" dirty="0">
              <a:solidFill>
                <a:srgbClr val="04346C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fr-FR" sz="1200" dirty="0">
                <a:solidFill>
                  <a:srgbClr val="04346C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alors que </a:t>
            </a:r>
          </a:p>
          <a:p>
            <a:pPr algn="ctr">
              <a:spcAft>
                <a:spcPts val="0"/>
              </a:spcAft>
            </a:pPr>
            <a:endParaRPr lang="fr-FR" sz="1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fr-FR" sz="1200" dirty="0">
                <a:solidFill>
                  <a:srgbClr val="04346C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le </a:t>
            </a:r>
            <a:r>
              <a:rPr lang="fr-FR" sz="1200" b="1" dirty="0">
                <a:solidFill>
                  <a:srgbClr val="04346C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nombre de radiologues agréés </a:t>
            </a:r>
            <a:r>
              <a:rPr lang="fr-FR" sz="1200" dirty="0">
                <a:solidFill>
                  <a:srgbClr val="04346C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 diminué </a:t>
            </a:r>
          </a:p>
          <a:p>
            <a:pPr algn="ctr">
              <a:spcAft>
                <a:spcPts val="0"/>
              </a:spcAft>
            </a:pPr>
            <a:r>
              <a:rPr lang="fr-FR" sz="1200" b="1" dirty="0">
                <a:solidFill>
                  <a:srgbClr val="8B1C53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- 30% entre 2009 et 2023 </a:t>
            </a:r>
            <a:endParaRPr lang="fr-FR" sz="1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endParaRPr lang="fr-FR" sz="1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fr-FR" sz="1200" dirty="0">
                <a:solidFill>
                  <a:srgbClr val="04346C"/>
                </a:solidFill>
                <a:latin typeface="Calibri" panose="020F0502020204030204" pitchFamily="34" charset="0"/>
              </a:rPr>
              <a:t>Fin 2023</a:t>
            </a:r>
          </a:p>
          <a:p>
            <a:pPr algn="ctr"/>
            <a:r>
              <a:rPr lang="fr-FR" sz="1200" b="1" dirty="0">
                <a:solidFill>
                  <a:srgbClr val="04346C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13 centres de radiologie   </a:t>
            </a:r>
            <a:r>
              <a:rPr lang="fr-FR" sz="900" i="1" dirty="0">
                <a:solidFill>
                  <a:srgbClr val="04346C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versus    </a:t>
            </a:r>
            <a:r>
              <a:rPr lang="fr-FR" sz="1200" dirty="0">
                <a:solidFill>
                  <a:srgbClr val="04346C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16 en 2022</a:t>
            </a:r>
          </a:p>
          <a:p>
            <a:pPr algn="ctr">
              <a:spcAft>
                <a:spcPts val="0"/>
              </a:spcAft>
            </a:pPr>
            <a:r>
              <a:rPr lang="fr-FR" sz="1200" b="1" dirty="0">
                <a:solidFill>
                  <a:srgbClr val="04346C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33 radiologues agréés        </a:t>
            </a:r>
            <a:r>
              <a:rPr lang="fr-FR" sz="900" i="1" dirty="0">
                <a:solidFill>
                  <a:srgbClr val="04346C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versus</a:t>
            </a:r>
            <a:r>
              <a:rPr lang="fr-FR" sz="1200" i="1" dirty="0">
                <a:solidFill>
                  <a:srgbClr val="04346C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  </a:t>
            </a:r>
            <a:r>
              <a:rPr lang="fr-FR" sz="1200" dirty="0">
                <a:solidFill>
                  <a:srgbClr val="04346C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38 en 2022</a:t>
            </a:r>
            <a:endParaRPr lang="fr-FR" sz="105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692697" y="1903778"/>
            <a:ext cx="357012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/>
              <a:t>Liste des centres de radiologie agréés disponible sur </a:t>
            </a:r>
          </a:p>
          <a:p>
            <a:r>
              <a:rPr lang="fr-FR" sz="1100" b="1" dirty="0">
                <a:solidFill>
                  <a:srgbClr val="8C1C54"/>
                </a:solidFill>
              </a:rPr>
              <a:t>https://www.depistagecancer-na.fr/annuaire/</a:t>
            </a:r>
          </a:p>
        </p:txBody>
      </p:sp>
      <p:sp>
        <p:nvSpPr>
          <p:cNvPr id="12" name="Pentagone 11"/>
          <p:cNvSpPr/>
          <p:nvPr/>
        </p:nvSpPr>
        <p:spPr>
          <a:xfrm rot="5400000">
            <a:off x="6519026" y="5056255"/>
            <a:ext cx="441362" cy="128769"/>
          </a:xfrm>
          <a:prstGeom prst="homePlate">
            <a:avLst/>
          </a:prstGeom>
          <a:solidFill>
            <a:srgbClr val="8B15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4876799" y="5363008"/>
            <a:ext cx="3757876" cy="1200329"/>
          </a:xfrm>
          <a:prstGeom prst="rect">
            <a:avLst/>
          </a:prstGeom>
          <a:solidFill>
            <a:srgbClr val="8B1556"/>
          </a:solidFill>
        </p:spPr>
        <p:txBody>
          <a:bodyPr wrap="square" rtlCol="0">
            <a:spAutoFit/>
          </a:bodyPr>
          <a:lstStyle/>
          <a:p>
            <a:pPr algn="ctr"/>
            <a:endParaRPr lang="fr-FR" sz="1200" b="1" dirty="0">
              <a:solidFill>
                <a:schemeClr val="bg1"/>
              </a:solidFill>
            </a:endParaRPr>
          </a:p>
          <a:p>
            <a:pPr algn="ctr"/>
            <a:r>
              <a:rPr lang="fr-FR" sz="1200" b="1" dirty="0">
                <a:solidFill>
                  <a:schemeClr val="bg1"/>
                </a:solidFill>
              </a:rPr>
              <a:t>Allongement des délais de rendez-vous </a:t>
            </a:r>
          </a:p>
          <a:p>
            <a:pPr algn="ctr"/>
            <a:r>
              <a:rPr lang="fr-FR" sz="1200" b="1" dirty="0">
                <a:solidFill>
                  <a:schemeClr val="bg1"/>
                </a:solidFill>
              </a:rPr>
              <a:t>Nombre record des plaintes des femmes en octobre 23</a:t>
            </a:r>
          </a:p>
          <a:p>
            <a:pPr algn="ctr"/>
            <a:r>
              <a:rPr lang="fr-FR" sz="1200" b="1" dirty="0">
                <a:solidFill>
                  <a:schemeClr val="bg1"/>
                </a:solidFill>
              </a:rPr>
              <a:t>Diminution de 15% du nombre de mammographies </a:t>
            </a:r>
          </a:p>
          <a:p>
            <a:pPr algn="ctr"/>
            <a:r>
              <a:rPr lang="fr-FR" sz="1200" b="1" dirty="0">
                <a:solidFill>
                  <a:schemeClr val="bg1"/>
                </a:solidFill>
              </a:rPr>
              <a:t>réalisées entre 2022 et 2023  </a:t>
            </a:r>
          </a:p>
          <a:p>
            <a:pPr algn="ctr"/>
            <a:endParaRPr lang="fr-FR" sz="1200" b="1" dirty="0">
              <a:solidFill>
                <a:srgbClr val="002060"/>
              </a:solidFill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0951F347-A9CD-9C88-B74A-3275D75E734C}"/>
              </a:ext>
            </a:extLst>
          </p:cNvPr>
          <p:cNvSpPr txBox="1"/>
          <p:nvPr/>
        </p:nvSpPr>
        <p:spPr>
          <a:xfrm>
            <a:off x="4083965" y="2919000"/>
            <a:ext cx="11363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>
                <a:solidFill>
                  <a:srgbClr val="0070C0"/>
                </a:solidFill>
              </a:rPr>
              <a:t>nb radiologues agréés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40A82BB9-6B69-B055-44BE-F344EC70B321}"/>
              </a:ext>
            </a:extLst>
          </p:cNvPr>
          <p:cNvSpPr txBox="1"/>
          <p:nvPr/>
        </p:nvSpPr>
        <p:spPr>
          <a:xfrm>
            <a:off x="4145696" y="3906158"/>
            <a:ext cx="11363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>
                <a:solidFill>
                  <a:srgbClr val="FF0066"/>
                </a:solidFill>
              </a:rPr>
              <a:t>nb centres agréés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812AC23A-0E8E-B91C-0648-E0FD818B1D29}"/>
              </a:ext>
            </a:extLst>
          </p:cNvPr>
          <p:cNvSpPr txBox="1"/>
          <p:nvPr/>
        </p:nvSpPr>
        <p:spPr>
          <a:xfrm>
            <a:off x="4145696" y="1996111"/>
            <a:ext cx="11363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>
                <a:solidFill>
                  <a:srgbClr val="00B050"/>
                </a:solidFill>
              </a:rPr>
              <a:t>population INSEE </a:t>
            </a:r>
          </a:p>
          <a:p>
            <a:r>
              <a:rPr lang="fr-FR" sz="800" b="1" dirty="0">
                <a:solidFill>
                  <a:srgbClr val="00B050"/>
                </a:solidFill>
              </a:rPr>
              <a:t>femmes 50-74 ans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A4213010-DDDB-09BA-0F80-B4DCAB617784}"/>
              </a:ext>
            </a:extLst>
          </p:cNvPr>
          <p:cNvSpPr txBox="1"/>
          <p:nvPr/>
        </p:nvSpPr>
        <p:spPr>
          <a:xfrm>
            <a:off x="25610" y="1666995"/>
            <a:ext cx="48189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fr-FR" sz="800" b="1" dirty="0"/>
              <a:t>Evolution de l’offre en sénologie, de la population cible et des dépistages entre 2007 et 2023</a:t>
            </a:r>
            <a:endParaRPr lang="fr-FR" b="1" dirty="0"/>
          </a:p>
        </p:txBody>
      </p:sp>
      <p:graphicFrame>
        <p:nvGraphicFramePr>
          <p:cNvPr id="15" name="Graphique 14">
            <a:extLst>
              <a:ext uri="{FF2B5EF4-FFF2-40B4-BE49-F238E27FC236}">
                <a16:creationId xmlns:a16="http://schemas.microsoft.com/office/drawing/2014/main" id="{18C11C22-A1BA-4EBD-8970-6FBF916A76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6465930"/>
              </p:ext>
            </p:extLst>
          </p:nvPr>
        </p:nvGraphicFramePr>
        <p:xfrm>
          <a:off x="238481" y="2119221"/>
          <a:ext cx="4393238" cy="2989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ZoneTexte 15">
            <a:extLst>
              <a:ext uri="{FF2B5EF4-FFF2-40B4-BE49-F238E27FC236}">
                <a16:creationId xmlns:a16="http://schemas.microsoft.com/office/drawing/2014/main" id="{9F7F6985-E03E-F84F-3891-C90913108263}"/>
              </a:ext>
            </a:extLst>
          </p:cNvPr>
          <p:cNvSpPr txBox="1"/>
          <p:nvPr/>
        </p:nvSpPr>
        <p:spPr>
          <a:xfrm>
            <a:off x="4145695" y="4158931"/>
            <a:ext cx="11363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>
                <a:solidFill>
                  <a:srgbClr val="993366"/>
                </a:solidFill>
              </a:rPr>
              <a:t>nb femmes dépistées</a:t>
            </a:r>
          </a:p>
        </p:txBody>
      </p:sp>
    </p:spTree>
    <p:extLst>
      <p:ext uri="{BB962C8B-B14F-4D97-AF65-F5344CB8AC3E}">
        <p14:creationId xmlns:p14="http://schemas.microsoft.com/office/powerpoint/2010/main" val="203807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5275" y="247957"/>
            <a:ext cx="11044994" cy="667064"/>
          </a:xfrm>
        </p:spPr>
        <p:txBody>
          <a:bodyPr/>
          <a:lstStyle/>
          <a:p>
            <a:r>
              <a:rPr lang="fr-FR" sz="3200" b="1" dirty="0">
                <a:solidFill>
                  <a:srgbClr val="8B1556"/>
                </a:solidFill>
              </a:rPr>
              <a:t>Participation par canton en Charente-Maritime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B31D814D-79CE-AA46-5108-9DFD4302FC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0289" y="1900763"/>
            <a:ext cx="3200765" cy="3526412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46B5875B-B997-B415-D96E-AAD56F60C6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4492" y="4487638"/>
            <a:ext cx="1028630" cy="1055256"/>
          </a:xfrm>
          <a:prstGeom prst="rect">
            <a:avLst/>
          </a:prstGeom>
        </p:spPr>
      </p:pic>
      <p:graphicFrame>
        <p:nvGraphicFramePr>
          <p:cNvPr id="22" name="Tableau 21">
            <a:extLst>
              <a:ext uri="{FF2B5EF4-FFF2-40B4-BE49-F238E27FC236}">
                <a16:creationId xmlns:a16="http://schemas.microsoft.com/office/drawing/2014/main" id="{B6B3F5F6-EF67-9449-FC4B-D1AC49E943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042025"/>
              </p:ext>
            </p:extLst>
          </p:nvPr>
        </p:nvGraphicFramePr>
        <p:xfrm>
          <a:off x="888134" y="1362616"/>
          <a:ext cx="2597270" cy="43376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8502">
                  <a:extLst>
                    <a:ext uri="{9D8B030D-6E8A-4147-A177-3AD203B41FA5}">
                      <a16:colId xmlns:a16="http://schemas.microsoft.com/office/drawing/2014/main" val="1728439558"/>
                    </a:ext>
                  </a:extLst>
                </a:gridCol>
                <a:gridCol w="1198768">
                  <a:extLst>
                    <a:ext uri="{9D8B030D-6E8A-4147-A177-3AD203B41FA5}">
                      <a16:colId xmlns:a16="http://schemas.microsoft.com/office/drawing/2014/main" val="1528632501"/>
                    </a:ext>
                  </a:extLst>
                </a:gridCol>
              </a:tblGrid>
              <a:tr h="13696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dirty="0">
                          <a:solidFill>
                            <a:srgbClr val="312F6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Canton</a:t>
                      </a:r>
                    </a:p>
                  </a:txBody>
                  <a:tcPr marL="38851" marR="38851" marT="0" marB="0" anchor="ctr">
                    <a:solidFill>
                      <a:srgbClr val="E9E8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dirty="0">
                          <a:solidFill>
                            <a:srgbClr val="312F6F"/>
                          </a:solidFill>
                          <a:effectLst/>
                        </a:rPr>
                        <a:t>Participation Insee                </a:t>
                      </a:r>
                      <a:r>
                        <a:rPr lang="fr-FR" sz="1000" dirty="0">
                          <a:solidFill>
                            <a:srgbClr val="312F6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 cancer du sein</a:t>
                      </a:r>
                    </a:p>
                  </a:txBody>
                  <a:tcPr marL="38851" marR="38851" marT="0" marB="0">
                    <a:solidFill>
                      <a:srgbClr val="E9E8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832598"/>
                  </a:ext>
                </a:extLst>
              </a:tr>
              <a:tr h="160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dirty="0">
                          <a:solidFill>
                            <a:srgbClr val="312F6F"/>
                          </a:solidFill>
                          <a:effectLst/>
                        </a:rPr>
                        <a:t>MATHA</a:t>
                      </a:r>
                      <a:endParaRPr lang="fr-FR" sz="1000" dirty="0">
                        <a:solidFill>
                          <a:srgbClr val="312F6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 anchor="b">
                    <a:solidFill>
                      <a:srgbClr val="E9E8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dirty="0">
                          <a:solidFill>
                            <a:srgbClr val="312F6F"/>
                          </a:solidFill>
                          <a:effectLst/>
                        </a:rPr>
                        <a:t>40,5%</a:t>
                      </a:r>
                      <a:endParaRPr lang="fr-FR" sz="1000" b="1" dirty="0">
                        <a:solidFill>
                          <a:srgbClr val="312F6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solidFill>
                      <a:srgbClr val="E9E8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317560"/>
                  </a:ext>
                </a:extLst>
              </a:tr>
              <a:tr h="160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dirty="0">
                          <a:solidFill>
                            <a:srgbClr val="312F6F"/>
                          </a:solidFill>
                          <a:effectLst/>
                        </a:rPr>
                        <a:t>SAINT JEAN D ANGELY</a:t>
                      </a:r>
                      <a:endParaRPr lang="fr-FR" sz="1000" dirty="0">
                        <a:solidFill>
                          <a:srgbClr val="312F6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 anchor="b">
                    <a:solidFill>
                      <a:srgbClr val="E9E8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dirty="0">
                          <a:solidFill>
                            <a:srgbClr val="312F6F"/>
                          </a:solidFill>
                          <a:effectLst/>
                        </a:rPr>
                        <a:t>40,8%</a:t>
                      </a:r>
                      <a:endParaRPr lang="fr-FR" sz="1000" b="1" dirty="0">
                        <a:solidFill>
                          <a:srgbClr val="312F6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solidFill>
                      <a:srgbClr val="E9E8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19586"/>
                  </a:ext>
                </a:extLst>
              </a:tr>
              <a:tr h="160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dirty="0">
                          <a:solidFill>
                            <a:srgbClr val="312F6F"/>
                          </a:solidFill>
                          <a:effectLst/>
                        </a:rPr>
                        <a:t>PONS</a:t>
                      </a:r>
                      <a:endParaRPr lang="fr-FR" sz="1000" dirty="0">
                        <a:solidFill>
                          <a:srgbClr val="312F6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 anchor="b">
                    <a:solidFill>
                      <a:srgbClr val="E9E8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dirty="0">
                          <a:solidFill>
                            <a:srgbClr val="312F6F"/>
                          </a:solidFill>
                          <a:effectLst/>
                        </a:rPr>
                        <a:t>41,8%</a:t>
                      </a:r>
                      <a:endParaRPr lang="fr-FR" sz="1000" b="1" dirty="0">
                        <a:solidFill>
                          <a:srgbClr val="312F6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solidFill>
                      <a:srgbClr val="E9E8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948019"/>
                  </a:ext>
                </a:extLst>
              </a:tr>
              <a:tr h="160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dirty="0">
                          <a:solidFill>
                            <a:srgbClr val="312F6F"/>
                          </a:solidFill>
                          <a:effectLst/>
                        </a:rPr>
                        <a:t>TROIS MONTS</a:t>
                      </a:r>
                      <a:endParaRPr lang="fr-FR" sz="1000" dirty="0">
                        <a:solidFill>
                          <a:srgbClr val="312F6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 anchor="b">
                    <a:solidFill>
                      <a:srgbClr val="E9E8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dirty="0">
                          <a:solidFill>
                            <a:srgbClr val="312F6F"/>
                          </a:solidFill>
                          <a:effectLst/>
                        </a:rPr>
                        <a:t>41,8%</a:t>
                      </a:r>
                      <a:endParaRPr lang="fr-FR" sz="1000" b="1" dirty="0">
                        <a:solidFill>
                          <a:srgbClr val="312F6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solidFill>
                      <a:srgbClr val="E9E8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397359"/>
                  </a:ext>
                </a:extLst>
              </a:tr>
              <a:tr h="160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dirty="0">
                          <a:solidFill>
                            <a:srgbClr val="312F6F"/>
                          </a:solidFill>
                          <a:effectLst/>
                        </a:rPr>
                        <a:t>SURGERES</a:t>
                      </a:r>
                      <a:endParaRPr lang="fr-FR" sz="1000" dirty="0">
                        <a:solidFill>
                          <a:srgbClr val="312F6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 anchor="b">
                    <a:solidFill>
                      <a:srgbClr val="E9E8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dirty="0">
                          <a:solidFill>
                            <a:srgbClr val="312F6F"/>
                          </a:solidFill>
                          <a:effectLst/>
                        </a:rPr>
                        <a:t>45,2%</a:t>
                      </a:r>
                      <a:endParaRPr lang="fr-FR" sz="1000" b="1" dirty="0">
                        <a:solidFill>
                          <a:srgbClr val="312F6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solidFill>
                      <a:srgbClr val="E9E8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832886"/>
                  </a:ext>
                </a:extLst>
              </a:tr>
              <a:tr h="160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dirty="0">
                          <a:solidFill>
                            <a:srgbClr val="312F6F"/>
                          </a:solidFill>
                          <a:effectLst/>
                        </a:rPr>
                        <a:t>ROCHEFORT</a:t>
                      </a:r>
                      <a:endParaRPr lang="fr-FR" sz="1000" dirty="0">
                        <a:solidFill>
                          <a:srgbClr val="312F6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 anchor="b">
                    <a:solidFill>
                      <a:srgbClr val="E9E8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dirty="0">
                          <a:solidFill>
                            <a:srgbClr val="312F6F"/>
                          </a:solidFill>
                          <a:effectLst/>
                        </a:rPr>
                        <a:t>45,3%</a:t>
                      </a:r>
                      <a:endParaRPr lang="fr-FR" sz="1000" b="1" dirty="0">
                        <a:solidFill>
                          <a:srgbClr val="312F6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solidFill>
                      <a:srgbClr val="E9E8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259030"/>
                  </a:ext>
                </a:extLst>
              </a:tr>
              <a:tr h="160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dirty="0">
                          <a:solidFill>
                            <a:srgbClr val="312F6F"/>
                          </a:solidFill>
                          <a:effectLst/>
                        </a:rPr>
                        <a:t>LA ROCHELLE</a:t>
                      </a:r>
                      <a:endParaRPr lang="fr-FR" sz="1000" dirty="0">
                        <a:solidFill>
                          <a:srgbClr val="312F6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 anchor="b">
                    <a:solidFill>
                      <a:srgbClr val="E9E8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dirty="0">
                          <a:solidFill>
                            <a:srgbClr val="312F6F"/>
                          </a:solidFill>
                          <a:effectLst/>
                        </a:rPr>
                        <a:t>46,2%</a:t>
                      </a:r>
                      <a:endParaRPr lang="fr-FR" sz="1000" b="1" dirty="0">
                        <a:solidFill>
                          <a:srgbClr val="312F6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solidFill>
                      <a:srgbClr val="E9E8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111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>
                          <a:solidFill>
                            <a:srgbClr val="312F6F"/>
                          </a:solidFill>
                          <a:effectLst/>
                        </a:rPr>
                        <a:t>SAINTES</a:t>
                      </a:r>
                      <a:endParaRPr lang="fr-FR" sz="1000">
                        <a:solidFill>
                          <a:srgbClr val="312F6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 anchor="b">
                    <a:solidFill>
                      <a:srgbClr val="E9E8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dirty="0">
                          <a:solidFill>
                            <a:srgbClr val="312F6F"/>
                          </a:solidFill>
                          <a:effectLst/>
                        </a:rPr>
                        <a:t>46,7%</a:t>
                      </a:r>
                      <a:endParaRPr lang="fr-FR" sz="1000" b="1" dirty="0">
                        <a:solidFill>
                          <a:srgbClr val="312F6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solidFill>
                      <a:srgbClr val="E9E8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573071"/>
                  </a:ext>
                </a:extLst>
              </a:tr>
              <a:tr h="160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>
                          <a:solidFill>
                            <a:srgbClr val="312F6F"/>
                          </a:solidFill>
                          <a:effectLst/>
                        </a:rPr>
                        <a:t>CHANIERS</a:t>
                      </a:r>
                      <a:endParaRPr lang="fr-FR" sz="1000">
                        <a:solidFill>
                          <a:srgbClr val="312F6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 anchor="b">
                    <a:solidFill>
                      <a:srgbClr val="E9E8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dirty="0">
                          <a:solidFill>
                            <a:srgbClr val="312F6F"/>
                          </a:solidFill>
                          <a:effectLst/>
                        </a:rPr>
                        <a:t>46,8%</a:t>
                      </a:r>
                      <a:endParaRPr lang="fr-FR" sz="1000" b="1" dirty="0">
                        <a:solidFill>
                          <a:srgbClr val="312F6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solidFill>
                      <a:srgbClr val="E9E8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754477"/>
                  </a:ext>
                </a:extLst>
              </a:tr>
              <a:tr h="160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dirty="0">
                          <a:solidFill>
                            <a:srgbClr val="312F6F"/>
                          </a:solidFill>
                          <a:effectLst/>
                        </a:rPr>
                        <a:t>JONZAC</a:t>
                      </a:r>
                      <a:endParaRPr lang="fr-FR" sz="1000" dirty="0">
                        <a:solidFill>
                          <a:srgbClr val="312F6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 anchor="b">
                    <a:solidFill>
                      <a:srgbClr val="E9E8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dirty="0">
                          <a:solidFill>
                            <a:srgbClr val="312F6F"/>
                          </a:solidFill>
                          <a:effectLst/>
                        </a:rPr>
                        <a:t>47,3%</a:t>
                      </a:r>
                      <a:endParaRPr lang="fr-FR" sz="1000" b="1" dirty="0">
                        <a:solidFill>
                          <a:srgbClr val="312F6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solidFill>
                      <a:srgbClr val="E9E8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346792"/>
                  </a:ext>
                </a:extLst>
              </a:tr>
              <a:tr h="160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dirty="0">
                          <a:solidFill>
                            <a:srgbClr val="312F6F"/>
                          </a:solidFill>
                          <a:effectLst/>
                        </a:rPr>
                        <a:t>MARANS</a:t>
                      </a:r>
                      <a:endParaRPr lang="fr-FR" sz="1000" dirty="0">
                        <a:solidFill>
                          <a:srgbClr val="312F6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 anchor="b">
                    <a:solidFill>
                      <a:srgbClr val="E9E8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dirty="0">
                          <a:solidFill>
                            <a:srgbClr val="312F6F"/>
                          </a:solidFill>
                          <a:effectLst/>
                        </a:rPr>
                        <a:t>48,6%</a:t>
                      </a:r>
                      <a:endParaRPr lang="fr-FR" sz="1000" b="1" dirty="0">
                        <a:solidFill>
                          <a:srgbClr val="312F6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solidFill>
                      <a:srgbClr val="E9E8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774331"/>
                  </a:ext>
                </a:extLst>
              </a:tr>
              <a:tr h="160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dirty="0">
                          <a:solidFill>
                            <a:srgbClr val="312F6F"/>
                          </a:solidFill>
                          <a:effectLst/>
                        </a:rPr>
                        <a:t>THENAC</a:t>
                      </a:r>
                      <a:endParaRPr lang="fr-FR" sz="1000" dirty="0">
                        <a:solidFill>
                          <a:srgbClr val="312F6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 anchor="b">
                    <a:solidFill>
                      <a:srgbClr val="E9E8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dirty="0">
                          <a:solidFill>
                            <a:srgbClr val="312F6F"/>
                          </a:solidFill>
                          <a:effectLst/>
                        </a:rPr>
                        <a:t>49,1%</a:t>
                      </a:r>
                      <a:endParaRPr lang="fr-FR" sz="1000" b="1" dirty="0">
                        <a:solidFill>
                          <a:srgbClr val="312F6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solidFill>
                      <a:srgbClr val="E9E8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383276"/>
                  </a:ext>
                </a:extLst>
              </a:tr>
              <a:tr h="160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>
                          <a:solidFill>
                            <a:srgbClr val="312F6F"/>
                          </a:solidFill>
                          <a:effectLst/>
                        </a:rPr>
                        <a:t>ILE DE RE</a:t>
                      </a:r>
                      <a:endParaRPr lang="fr-FR" sz="1000">
                        <a:solidFill>
                          <a:srgbClr val="312F6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 anchor="b">
                    <a:solidFill>
                      <a:srgbClr val="E9E8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dirty="0">
                          <a:solidFill>
                            <a:srgbClr val="312F6F"/>
                          </a:solidFill>
                          <a:effectLst/>
                        </a:rPr>
                        <a:t>49,6%</a:t>
                      </a:r>
                      <a:endParaRPr lang="fr-FR" sz="1000" b="1" dirty="0">
                        <a:solidFill>
                          <a:srgbClr val="312F6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solidFill>
                      <a:srgbClr val="E9E8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839386"/>
                  </a:ext>
                </a:extLst>
              </a:tr>
              <a:tr h="160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dirty="0">
                          <a:solidFill>
                            <a:srgbClr val="312F6F"/>
                          </a:solidFill>
                          <a:effectLst/>
                        </a:rPr>
                        <a:t>ILE D OLERON</a:t>
                      </a:r>
                      <a:endParaRPr lang="fr-FR" sz="1000" dirty="0">
                        <a:solidFill>
                          <a:srgbClr val="312F6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 anchor="b">
                    <a:solidFill>
                      <a:srgbClr val="E9E8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dirty="0">
                          <a:solidFill>
                            <a:srgbClr val="312F6F"/>
                          </a:solidFill>
                          <a:effectLst/>
                        </a:rPr>
                        <a:t>49,8%</a:t>
                      </a:r>
                      <a:endParaRPr lang="fr-FR" sz="1000" b="1" dirty="0">
                        <a:solidFill>
                          <a:srgbClr val="312F6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solidFill>
                      <a:srgbClr val="E9E8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865656"/>
                  </a:ext>
                </a:extLst>
              </a:tr>
              <a:tr h="160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dirty="0">
                          <a:solidFill>
                            <a:srgbClr val="312F6F"/>
                          </a:solidFill>
                          <a:effectLst/>
                        </a:rPr>
                        <a:t>MARENNES</a:t>
                      </a:r>
                      <a:endParaRPr lang="fr-FR" sz="1000" dirty="0">
                        <a:solidFill>
                          <a:srgbClr val="312F6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 anchor="b">
                    <a:solidFill>
                      <a:srgbClr val="E9E8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dirty="0">
                          <a:solidFill>
                            <a:srgbClr val="312F6F"/>
                          </a:solidFill>
                          <a:effectLst/>
                        </a:rPr>
                        <a:t>50,0%</a:t>
                      </a:r>
                      <a:endParaRPr lang="fr-FR" sz="1000" b="1" dirty="0">
                        <a:solidFill>
                          <a:srgbClr val="312F6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solidFill>
                      <a:srgbClr val="E9E8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079282"/>
                  </a:ext>
                </a:extLst>
              </a:tr>
              <a:tr h="160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>
                          <a:solidFill>
                            <a:srgbClr val="312F6F"/>
                          </a:solidFill>
                          <a:effectLst/>
                        </a:rPr>
                        <a:t>TONNAY CHARENTE</a:t>
                      </a:r>
                      <a:endParaRPr lang="fr-FR" sz="1000">
                        <a:solidFill>
                          <a:srgbClr val="312F6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 anchor="b">
                    <a:solidFill>
                      <a:srgbClr val="E9E8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dirty="0">
                          <a:solidFill>
                            <a:srgbClr val="312F6F"/>
                          </a:solidFill>
                          <a:effectLst/>
                        </a:rPr>
                        <a:t>50,7%</a:t>
                      </a:r>
                      <a:endParaRPr lang="fr-FR" sz="1000" b="1" dirty="0">
                        <a:solidFill>
                          <a:srgbClr val="312F6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solidFill>
                      <a:srgbClr val="E9E8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967361"/>
                  </a:ext>
                </a:extLst>
              </a:tr>
              <a:tr h="160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>
                          <a:solidFill>
                            <a:srgbClr val="312F6F"/>
                          </a:solidFill>
                          <a:effectLst/>
                        </a:rPr>
                        <a:t>SAINTONGE ESTUAIRE</a:t>
                      </a:r>
                      <a:endParaRPr lang="fr-FR" sz="1000">
                        <a:solidFill>
                          <a:srgbClr val="312F6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 anchor="b">
                    <a:solidFill>
                      <a:srgbClr val="E9E8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dirty="0">
                          <a:solidFill>
                            <a:srgbClr val="312F6F"/>
                          </a:solidFill>
                          <a:effectLst/>
                        </a:rPr>
                        <a:t>50,9%</a:t>
                      </a:r>
                      <a:endParaRPr lang="fr-FR" sz="1000" b="1" dirty="0">
                        <a:solidFill>
                          <a:srgbClr val="312F6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solidFill>
                      <a:srgbClr val="E9E8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208465"/>
                  </a:ext>
                </a:extLst>
              </a:tr>
              <a:tr h="160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>
                          <a:solidFill>
                            <a:srgbClr val="312F6F"/>
                          </a:solidFill>
                          <a:effectLst/>
                        </a:rPr>
                        <a:t>SAINT PORCHAIRE</a:t>
                      </a:r>
                      <a:endParaRPr lang="fr-FR" sz="1000">
                        <a:solidFill>
                          <a:srgbClr val="312F6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 anchor="b">
                    <a:solidFill>
                      <a:srgbClr val="E9E8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dirty="0">
                          <a:solidFill>
                            <a:srgbClr val="312F6F"/>
                          </a:solidFill>
                          <a:effectLst/>
                        </a:rPr>
                        <a:t>51,0%</a:t>
                      </a:r>
                      <a:endParaRPr lang="fr-FR" sz="1000" b="1" dirty="0">
                        <a:solidFill>
                          <a:srgbClr val="312F6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solidFill>
                      <a:srgbClr val="E9E8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062951"/>
                  </a:ext>
                </a:extLst>
              </a:tr>
              <a:tr h="160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>
                          <a:solidFill>
                            <a:srgbClr val="312F6F"/>
                          </a:solidFill>
                          <a:effectLst/>
                        </a:rPr>
                        <a:t>CHATELAILLON PLAGE</a:t>
                      </a:r>
                      <a:endParaRPr lang="fr-FR" sz="1000">
                        <a:solidFill>
                          <a:srgbClr val="312F6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 anchor="b">
                    <a:solidFill>
                      <a:srgbClr val="E9E8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dirty="0">
                          <a:solidFill>
                            <a:srgbClr val="312F6F"/>
                          </a:solidFill>
                          <a:effectLst/>
                        </a:rPr>
                        <a:t>51,6%</a:t>
                      </a:r>
                      <a:endParaRPr lang="fr-FR" sz="1000" b="1" dirty="0">
                        <a:solidFill>
                          <a:srgbClr val="312F6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solidFill>
                      <a:srgbClr val="E9E8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70812"/>
                  </a:ext>
                </a:extLst>
              </a:tr>
              <a:tr h="160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>
                          <a:solidFill>
                            <a:srgbClr val="312F6F"/>
                          </a:solidFill>
                          <a:effectLst/>
                        </a:rPr>
                        <a:t>AYTRE</a:t>
                      </a:r>
                      <a:endParaRPr lang="fr-FR" sz="1000">
                        <a:solidFill>
                          <a:srgbClr val="312F6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 anchor="b">
                    <a:solidFill>
                      <a:srgbClr val="E9E8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dirty="0">
                          <a:solidFill>
                            <a:srgbClr val="312F6F"/>
                          </a:solidFill>
                          <a:effectLst/>
                        </a:rPr>
                        <a:t>52,7%</a:t>
                      </a:r>
                      <a:endParaRPr lang="fr-FR" sz="1000" b="1" dirty="0">
                        <a:solidFill>
                          <a:srgbClr val="312F6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solidFill>
                      <a:srgbClr val="E9E8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776864"/>
                  </a:ext>
                </a:extLst>
              </a:tr>
              <a:tr h="160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dirty="0">
                          <a:solidFill>
                            <a:srgbClr val="312F6F"/>
                          </a:solidFill>
                          <a:effectLst/>
                        </a:rPr>
                        <a:t>SAUJON</a:t>
                      </a:r>
                      <a:endParaRPr lang="fr-FR" sz="1000" dirty="0">
                        <a:solidFill>
                          <a:srgbClr val="312F6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 anchor="b">
                    <a:solidFill>
                      <a:srgbClr val="E9E8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dirty="0">
                          <a:solidFill>
                            <a:srgbClr val="312F6F"/>
                          </a:solidFill>
                          <a:effectLst/>
                        </a:rPr>
                        <a:t>53,0%</a:t>
                      </a:r>
                      <a:endParaRPr lang="fr-FR" sz="1000" b="1" dirty="0">
                        <a:solidFill>
                          <a:srgbClr val="312F6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solidFill>
                      <a:srgbClr val="E9E8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581558"/>
                  </a:ext>
                </a:extLst>
              </a:tr>
              <a:tr h="160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dirty="0">
                          <a:solidFill>
                            <a:srgbClr val="312F6F"/>
                          </a:solidFill>
                          <a:effectLst/>
                        </a:rPr>
                        <a:t>JARRIE</a:t>
                      </a:r>
                      <a:endParaRPr lang="fr-FR" sz="1000" dirty="0">
                        <a:solidFill>
                          <a:srgbClr val="312F6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 anchor="b">
                    <a:solidFill>
                      <a:srgbClr val="E9E8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dirty="0">
                          <a:solidFill>
                            <a:srgbClr val="312F6F"/>
                          </a:solidFill>
                          <a:effectLst/>
                        </a:rPr>
                        <a:t>54,2%</a:t>
                      </a:r>
                      <a:endParaRPr lang="fr-FR" sz="1000" b="1" dirty="0">
                        <a:solidFill>
                          <a:srgbClr val="312F6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solidFill>
                      <a:srgbClr val="E9E8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077753"/>
                  </a:ext>
                </a:extLst>
              </a:tr>
              <a:tr h="160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>
                          <a:solidFill>
                            <a:srgbClr val="312F6F"/>
                          </a:solidFill>
                          <a:effectLst/>
                        </a:rPr>
                        <a:t>LAGORD</a:t>
                      </a:r>
                      <a:endParaRPr lang="fr-FR" sz="1000">
                        <a:solidFill>
                          <a:srgbClr val="312F6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 anchor="b">
                    <a:solidFill>
                      <a:srgbClr val="E9E8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dirty="0">
                          <a:solidFill>
                            <a:srgbClr val="312F6F"/>
                          </a:solidFill>
                          <a:effectLst/>
                        </a:rPr>
                        <a:t>54,3%</a:t>
                      </a:r>
                      <a:endParaRPr lang="fr-FR" sz="1000" b="1" dirty="0">
                        <a:solidFill>
                          <a:srgbClr val="312F6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solidFill>
                      <a:srgbClr val="E9E8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953489"/>
                  </a:ext>
                </a:extLst>
              </a:tr>
              <a:tr h="160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>
                          <a:solidFill>
                            <a:srgbClr val="312F6F"/>
                          </a:solidFill>
                          <a:effectLst/>
                        </a:rPr>
                        <a:t>LA TREMBLADE</a:t>
                      </a:r>
                      <a:endParaRPr lang="fr-FR" sz="1000">
                        <a:solidFill>
                          <a:srgbClr val="312F6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 anchor="b">
                    <a:solidFill>
                      <a:srgbClr val="E9E8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dirty="0">
                          <a:solidFill>
                            <a:srgbClr val="312F6F"/>
                          </a:solidFill>
                          <a:effectLst/>
                        </a:rPr>
                        <a:t>54,6%</a:t>
                      </a:r>
                      <a:endParaRPr lang="fr-FR" sz="1000" b="1" dirty="0">
                        <a:solidFill>
                          <a:srgbClr val="312F6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solidFill>
                      <a:srgbClr val="E9E8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9081"/>
                  </a:ext>
                </a:extLst>
              </a:tr>
              <a:tr h="160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dirty="0">
                          <a:solidFill>
                            <a:srgbClr val="312F6F"/>
                          </a:solidFill>
                          <a:effectLst/>
                        </a:rPr>
                        <a:t>ROYAN</a:t>
                      </a:r>
                      <a:endParaRPr lang="fr-FR" sz="1000" dirty="0">
                        <a:solidFill>
                          <a:srgbClr val="312F6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 anchor="b">
                    <a:solidFill>
                      <a:srgbClr val="E9E8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000" b="1" dirty="0">
                          <a:solidFill>
                            <a:srgbClr val="312F6F"/>
                          </a:solidFill>
                          <a:effectLst/>
                        </a:rPr>
                        <a:t>56,6%</a:t>
                      </a:r>
                      <a:endParaRPr lang="fr-FR" sz="1000" b="1" dirty="0">
                        <a:solidFill>
                          <a:srgbClr val="312F6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>
                    <a:solidFill>
                      <a:srgbClr val="E9E8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073792"/>
                  </a:ext>
                </a:extLst>
              </a:tr>
            </a:tbl>
          </a:graphicData>
        </a:graphic>
      </p:graphicFrame>
      <p:sp>
        <p:nvSpPr>
          <p:cNvPr id="23" name="Rectangle 1">
            <a:extLst>
              <a:ext uri="{FF2B5EF4-FFF2-40B4-BE49-F238E27FC236}">
                <a16:creationId xmlns:a16="http://schemas.microsoft.com/office/drawing/2014/main" id="{3D233BC2-762E-6CE3-3A50-BA6EB35572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7796" y="103218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EA2E20EA-3741-AD4A-9A75-15EEF646644B}"/>
              </a:ext>
            </a:extLst>
          </p:cNvPr>
          <p:cNvSpPr txBox="1"/>
          <p:nvPr/>
        </p:nvSpPr>
        <p:spPr>
          <a:xfrm>
            <a:off x="3017122" y="1276302"/>
            <a:ext cx="7115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fr-FR" sz="1200" b="1" dirty="0">
                <a:solidFill>
                  <a:srgbClr val="312F6F"/>
                </a:solidFill>
              </a:rPr>
              <a:t>Taux de participation au dépistage organisé du </a:t>
            </a:r>
            <a:r>
              <a:rPr lang="fr-FR" sz="1200" b="1" dirty="0">
                <a:solidFill>
                  <a:srgbClr val="FF7C80"/>
                </a:solidFill>
              </a:rPr>
              <a:t>cancer du sein </a:t>
            </a:r>
            <a:r>
              <a:rPr lang="fr-FR" sz="1200" b="1" dirty="0">
                <a:solidFill>
                  <a:srgbClr val="312F6F"/>
                </a:solidFill>
              </a:rPr>
              <a:t>par canton</a:t>
            </a:r>
          </a:p>
          <a:p>
            <a:pPr algn="ctr" rtl="0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fr-FR" sz="1200" b="1" dirty="0">
                <a:solidFill>
                  <a:srgbClr val="312F6F"/>
                </a:solidFill>
              </a:rPr>
              <a:t>Période janvier 2021- décembre 2022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BF17029C-6C98-AA89-9A4B-39484CACBE68}"/>
              </a:ext>
            </a:extLst>
          </p:cNvPr>
          <p:cNvSpPr txBox="1"/>
          <p:nvPr/>
        </p:nvSpPr>
        <p:spPr>
          <a:xfrm>
            <a:off x="3763336" y="5671454"/>
            <a:ext cx="5159289" cy="923330"/>
          </a:xfrm>
          <a:prstGeom prst="rect">
            <a:avLst/>
          </a:prstGeom>
          <a:solidFill>
            <a:srgbClr val="983069"/>
          </a:solidFill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FFFF"/>
                </a:solidFill>
              </a:rPr>
              <a:t>Les territoires sous-participants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>
                <a:solidFill>
                  <a:srgbClr val="FFFFFF"/>
                </a:solidFill>
              </a:rPr>
              <a:t> ruraux : Vals de Saintonge et Haute-Saintonge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>
                <a:solidFill>
                  <a:srgbClr val="FFFFFF"/>
                </a:solidFill>
              </a:rPr>
              <a:t> urbains : Rochefort, La Rochelle, Saintes</a:t>
            </a:r>
          </a:p>
        </p:txBody>
      </p:sp>
    </p:spTree>
    <p:extLst>
      <p:ext uri="{BB962C8B-B14F-4D97-AF65-F5344CB8AC3E}">
        <p14:creationId xmlns:p14="http://schemas.microsoft.com/office/powerpoint/2010/main" val="4264880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8B1556"/>
                </a:solidFill>
              </a:rPr>
              <a:t>Offre en sénologie</a:t>
            </a:r>
          </a:p>
        </p:txBody>
      </p:sp>
      <p:sp>
        <p:nvSpPr>
          <p:cNvPr id="4" name="Rectangle 3"/>
          <p:cNvSpPr/>
          <p:nvPr/>
        </p:nvSpPr>
        <p:spPr>
          <a:xfrm>
            <a:off x="683489" y="1201019"/>
            <a:ext cx="9790545" cy="1516249"/>
          </a:xfrm>
          <a:prstGeom prst="rect">
            <a:avLst/>
          </a:prstGeom>
          <a:noFill/>
          <a:ln w="38100">
            <a:solidFill>
              <a:srgbClr val="8B15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8B1556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61174" y="1492928"/>
            <a:ext cx="905793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200" b="1" dirty="0">
                <a:solidFill>
                  <a:srgbClr val="8B1556"/>
                </a:solidFill>
              </a:rPr>
              <a:t>Formation des internes de radiologie </a:t>
            </a:r>
            <a:r>
              <a:rPr lang="fr-FR" sz="1200" b="1" dirty="0"/>
              <a:t>à la sénologie *        </a:t>
            </a:r>
          </a:p>
          <a:p>
            <a:r>
              <a:rPr lang="fr-FR" sz="1200" b="1" dirty="0"/>
              <a:t>             </a:t>
            </a:r>
            <a:r>
              <a:rPr lang="fr-FR" sz="1200" dirty="0"/>
              <a:t>Échanges site 17 CRCDC NA avec les protagonistes en décembre 2022 (ARS / Université / IRSA / CH La Rochelle) </a:t>
            </a:r>
          </a:p>
          <a:p>
            <a:pPr lvl="1"/>
            <a:r>
              <a:rPr lang="fr-FR" sz="1200" dirty="0"/>
              <a:t>Courrier site 17 CRCDC NA au DG ARS le 02/06/2023 pour demande de soutien : poste d’interne supplémentaire +++ </a:t>
            </a:r>
          </a:p>
          <a:p>
            <a:pPr lvl="1"/>
            <a:r>
              <a:rPr lang="fr-FR" sz="1200" dirty="0"/>
              <a:t>Soutien  CLS de La Rochelle (courrier) et Conseil Départemental (C Imbert)          				</a:t>
            </a:r>
            <a:r>
              <a:rPr lang="fr-FR" sz="1200" b="1" dirty="0">
                <a:solidFill>
                  <a:srgbClr val="8B1556"/>
                </a:solidFill>
              </a:rPr>
              <a:t>BLOQUE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200" b="1" dirty="0">
                <a:solidFill>
                  <a:srgbClr val="8B1556"/>
                </a:solidFill>
              </a:rPr>
              <a:t>Formation des radiologues installés dans le 17 </a:t>
            </a:r>
            <a:r>
              <a:rPr lang="fr-FR" sz="1200" b="1" dirty="0"/>
              <a:t>à la sénologie *        </a:t>
            </a:r>
          </a:p>
          <a:p>
            <a:pPr lvl="1"/>
            <a:r>
              <a:rPr lang="fr-FR" sz="1200" dirty="0"/>
              <a:t>Projet CPTS Aunis NORD + La Rochelle 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fr-FR" sz="12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895708" y="1074112"/>
            <a:ext cx="7915040" cy="346292"/>
          </a:xfrm>
          <a:prstGeom prst="rect">
            <a:avLst/>
          </a:prstGeom>
          <a:solidFill>
            <a:srgbClr val="8B1556"/>
          </a:solidFill>
          <a:ln>
            <a:solidFill>
              <a:srgbClr val="8B1556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00586" tIns="0" rIns="300586" bIns="0" numCol="1" spcCol="1270" anchor="ctr" anchorCtr="0">
            <a:noAutofit/>
          </a:bodyPr>
          <a:lstStyle/>
          <a:p>
            <a:pPr lvl="0" algn="l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300" b="1" kern="1200" dirty="0"/>
              <a:t>Augmenter le nombre de sénologues entre 2022 et 2026</a:t>
            </a:r>
          </a:p>
        </p:txBody>
      </p:sp>
      <p:sp>
        <p:nvSpPr>
          <p:cNvPr id="9" name="Rectangle 8"/>
          <p:cNvSpPr/>
          <p:nvPr/>
        </p:nvSpPr>
        <p:spPr>
          <a:xfrm>
            <a:off x="645525" y="3084120"/>
            <a:ext cx="9845963" cy="1516249"/>
          </a:xfrm>
          <a:prstGeom prst="rect">
            <a:avLst/>
          </a:prstGeom>
          <a:noFill/>
          <a:ln w="38100">
            <a:solidFill>
              <a:srgbClr val="8B15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895706" y="2833196"/>
            <a:ext cx="9180913" cy="382124"/>
          </a:xfrm>
          <a:prstGeom prst="rect">
            <a:avLst/>
          </a:prstGeom>
          <a:solidFill>
            <a:srgbClr val="8B1556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00586" tIns="0" rIns="300586" bIns="0" numCol="1" spcCol="1270" anchor="ctr" anchorCtr="0">
            <a:noAutofit/>
          </a:bodyPr>
          <a:lstStyle/>
          <a:p>
            <a:pPr lvl="0"/>
            <a:r>
              <a:rPr lang="fr-FR" sz="1400" b="1" dirty="0"/>
              <a:t>Augmenter le nombre de mammographies par vacation en expérimentant de nouvelles modalités d'examen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13391" y="3228722"/>
            <a:ext cx="966064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fr-FR" sz="1200" b="1" dirty="0"/>
              <a:t>Lecture dématérialisée et examen clinique effectué par un autre professionnel de santé +/- IA </a:t>
            </a:r>
            <a:r>
              <a:rPr lang="fr-FR" sz="1200" dirty="0"/>
              <a:t>:</a:t>
            </a:r>
          </a:p>
          <a:p>
            <a:pPr lvl="1"/>
            <a:r>
              <a:rPr lang="fr-FR" sz="1200" dirty="0"/>
              <a:t>3 projets d’expérimentation : IRSA La Rochelle - France Imageries Territoires Dolus d'Oléron - ARC Atlantique Saintes</a:t>
            </a:r>
          </a:p>
          <a:p>
            <a:pPr lvl="1"/>
            <a:r>
              <a:rPr lang="fr-FR" sz="1200" dirty="0"/>
              <a:t>Réunions ARS + CRCDC NA + CIM pour les 2 premiers</a:t>
            </a:r>
          </a:p>
          <a:p>
            <a:pPr lvl="1"/>
            <a:r>
              <a:rPr lang="fr-FR" sz="1200" dirty="0"/>
              <a:t>				</a:t>
            </a:r>
            <a:r>
              <a:rPr lang="fr-FR" sz="1200" b="1" dirty="0">
                <a:solidFill>
                  <a:srgbClr val="8B1556"/>
                </a:solidFill>
              </a:rPr>
              <a:t>Procédure innovante IRSA </a:t>
            </a:r>
          </a:p>
          <a:p>
            <a:pPr lvl="1"/>
            <a:r>
              <a:rPr lang="fr-FR" sz="1200" dirty="0"/>
              <a:t>Bibliographie / Rencontre de 3 éditeurs d’Intelligence Artificielle (iCAD, HeraMI, Thérapixel) / choix de Mammoscreen®  / </a:t>
            </a:r>
          </a:p>
          <a:p>
            <a:pPr lvl="1"/>
            <a:r>
              <a:rPr lang="fr-FR" sz="1200" dirty="0"/>
              <a:t>Formation des manipulateurs  réalisée  / Lancement de l’expérimentation prévu en mars 2024  - attente d’accord DGS +++	</a:t>
            </a:r>
            <a:r>
              <a:rPr lang="fr-FR" sz="1200" b="1" dirty="0">
                <a:solidFill>
                  <a:srgbClr val="8B1556"/>
                </a:solidFill>
              </a:rPr>
              <a:t>EN COURS</a:t>
            </a:r>
          </a:p>
          <a:p>
            <a:pPr lvl="1"/>
            <a:endParaRPr lang="fr-FR" sz="1200" dirty="0"/>
          </a:p>
          <a:p>
            <a:pPr lvl="1"/>
            <a:endParaRPr lang="fr-FR" sz="1200" b="1" dirty="0"/>
          </a:p>
        </p:txBody>
      </p:sp>
      <p:sp>
        <p:nvSpPr>
          <p:cNvPr id="16" name="Rectangle 15"/>
          <p:cNvSpPr/>
          <p:nvPr/>
        </p:nvSpPr>
        <p:spPr>
          <a:xfrm>
            <a:off x="628071" y="4997209"/>
            <a:ext cx="9845963" cy="932663"/>
          </a:xfrm>
          <a:prstGeom prst="rect">
            <a:avLst/>
          </a:prstGeom>
          <a:noFill/>
          <a:ln w="38100">
            <a:solidFill>
              <a:srgbClr val="8B15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895708" y="4722582"/>
            <a:ext cx="9180912" cy="382124"/>
          </a:xfrm>
          <a:prstGeom prst="rect">
            <a:avLst/>
          </a:prstGeom>
          <a:solidFill>
            <a:srgbClr val="8B1556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00586" tIns="0" rIns="300586" bIns="0" numCol="1" spcCol="1270" anchor="ctr" anchorCtr="0">
            <a:noAutofit/>
          </a:bodyPr>
          <a:lstStyle/>
          <a:p>
            <a:pPr lvl="0"/>
            <a:r>
              <a:rPr lang="fr-FR" sz="1400" b="1" dirty="0"/>
              <a:t>Augmenter le nombre de lieux réalisant des mammographies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38948" y="5089727"/>
            <a:ext cx="91376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fr-FR" sz="1200" b="1" dirty="0"/>
              <a:t>Mammobile </a:t>
            </a:r>
            <a:r>
              <a:rPr lang="fr-FR" sz="1200" dirty="0"/>
              <a:t>– réflexion régionale</a:t>
            </a:r>
          </a:p>
          <a:p>
            <a:pPr lvl="0"/>
            <a:endParaRPr lang="fr-FR" sz="12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1200" b="1" dirty="0"/>
              <a:t>Mammographe</a:t>
            </a:r>
            <a:r>
              <a:rPr lang="fr-FR" sz="1200" dirty="0"/>
              <a:t> à St Jean d’Angély –  financé par l’ARS et  le comité départemental de la Ligue contre le cancer    	                         </a:t>
            </a:r>
            <a:r>
              <a:rPr lang="fr-FR" sz="1200" b="1" dirty="0">
                <a:solidFill>
                  <a:srgbClr val="8B1556"/>
                </a:solidFill>
              </a:rPr>
              <a:t>EN COURS</a:t>
            </a:r>
          </a:p>
          <a:p>
            <a:pPr lvl="0"/>
            <a:r>
              <a:rPr lang="fr-FR" sz="1200" dirty="0"/>
              <a:t>  </a:t>
            </a:r>
          </a:p>
          <a:p>
            <a:pPr lvl="1"/>
            <a:endParaRPr lang="fr-FR" sz="1200" b="1" dirty="0"/>
          </a:p>
          <a:p>
            <a:pPr lvl="1"/>
            <a:endParaRPr lang="fr-FR" sz="1200" b="1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2412" y="3447257"/>
            <a:ext cx="1037224" cy="93582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8939" y="3429000"/>
            <a:ext cx="907452" cy="744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780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77B06476-B9CD-07B5-C38E-01A54F6BC9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505" y="1044975"/>
            <a:ext cx="6316389" cy="351024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49B5101-7887-6017-08B1-8F61443967DF}"/>
              </a:ext>
            </a:extLst>
          </p:cNvPr>
          <p:cNvSpPr/>
          <p:nvPr/>
        </p:nvSpPr>
        <p:spPr>
          <a:xfrm>
            <a:off x="7222921" y="604008"/>
            <a:ext cx="4538444" cy="475655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Formation radiologues </a:t>
            </a:r>
          </a:p>
          <a:p>
            <a:pPr algn="ctr"/>
            <a:endParaRPr lang="fr-FR" dirty="0"/>
          </a:p>
          <a:p>
            <a:r>
              <a:rPr lang="fr-FR" dirty="0"/>
              <a:t>FORCOMED  en 3 étapes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/>
              <a:t>e-learning (7h)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/>
              <a:t>1 journée d’atelier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/>
              <a:t>évaluation</a:t>
            </a:r>
          </a:p>
          <a:p>
            <a:pPr algn="ctr"/>
            <a:endParaRPr lang="fr-FR" dirty="0"/>
          </a:p>
          <a:p>
            <a:r>
              <a:rPr lang="fr-FR" dirty="0"/>
              <a:t>Prochaines sessions 2024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/>
              <a:t>Mai : 28, 29 ou 30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/>
              <a:t>Décembre : 10, 11 ou 12</a:t>
            </a:r>
          </a:p>
          <a:p>
            <a:endParaRPr lang="fr-FR" dirty="0"/>
          </a:p>
          <a:p>
            <a:r>
              <a:rPr lang="fr-FR" dirty="0"/>
              <a:t>Tarif :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/>
              <a:t>1 130 euros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990   euros adhérents FNMR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/>
              <a:t>-50% pour les internes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2857509"/>
      </p:ext>
    </p:extLst>
  </p:cSld>
  <p:clrMapOvr>
    <a:masterClrMapping/>
  </p:clrMapOvr>
</p:sld>
</file>

<file path=ppt/theme/theme1.xml><?xml version="1.0" encoding="utf-8"?>
<a:theme xmlns:a="http://schemas.openxmlformats.org/drawingml/2006/main" name="6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186228D77DE4384A9CFD40F62AC7C" ma:contentTypeVersion="14" ma:contentTypeDescription="Crée un document." ma:contentTypeScope="" ma:versionID="d904a817562ddc3968cbbdd48de49219">
  <xsd:schema xmlns:xsd="http://www.w3.org/2001/XMLSchema" xmlns:xs="http://www.w3.org/2001/XMLSchema" xmlns:p="http://schemas.microsoft.com/office/2006/metadata/properties" xmlns:ns2="9c6a19ff-a6bc-4591-ae36-7f6c69d9e812" xmlns:ns3="affa18e1-ca85-48f2-8c35-c1d03a23ccee" targetNamespace="http://schemas.microsoft.com/office/2006/metadata/properties" ma:root="true" ma:fieldsID="95b49bbb6736d5ecc3b7a52632d08c71" ns2:_="" ns3:_="">
    <xsd:import namespace="9c6a19ff-a6bc-4591-ae36-7f6c69d9e812"/>
    <xsd:import namespace="affa18e1-ca85-48f2-8c35-c1d03a23cc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6a19ff-a6bc-4591-ae36-7f6c69d9e8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Balises d’images" ma:readOnly="false" ma:fieldId="{5cf76f15-5ced-4ddc-b409-7134ff3c332f}" ma:taxonomyMulti="true" ma:sspId="248e6b8a-8695-4e37-815b-d809093b78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fa18e1-ca85-48f2-8c35-c1d03a23ccee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67175b5-de90-46ee-849a-0cf3b386ffb1}" ma:internalName="TaxCatchAll" ma:showField="CatchAllData" ma:web="affa18e1-ca85-48f2-8c35-c1d03a23cc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A467FEF-1700-4929-8143-2113116E9E63}"/>
</file>

<file path=customXml/itemProps2.xml><?xml version="1.0" encoding="utf-8"?>
<ds:datastoreItem xmlns:ds="http://schemas.openxmlformats.org/officeDocument/2006/customXml" ds:itemID="{37097408-4A1C-4335-AF9A-9660247E69C4}"/>
</file>

<file path=docProps/app.xml><?xml version="1.0" encoding="utf-8"?>
<Properties xmlns="http://schemas.openxmlformats.org/officeDocument/2006/extended-properties" xmlns:vt="http://schemas.openxmlformats.org/officeDocument/2006/docPropsVTypes">
  <TotalTime>4168</TotalTime>
  <Words>594</Words>
  <Application>Microsoft Office PowerPoint</Application>
  <PresentationFormat>Grand écran</PresentationFormat>
  <Paragraphs>132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5</vt:i4>
      </vt:variant>
      <vt:variant>
        <vt:lpstr>Titres des diapositives</vt:lpstr>
      </vt:variant>
      <vt:variant>
        <vt:i4>5</vt:i4>
      </vt:variant>
    </vt:vector>
  </HeadingPairs>
  <TitlesOfParts>
    <vt:vector size="13" baseType="lpstr">
      <vt:lpstr>Arial</vt:lpstr>
      <vt:lpstr>Calibri</vt:lpstr>
      <vt:lpstr>Wingdings</vt:lpstr>
      <vt:lpstr>6_Conception personnalisée</vt:lpstr>
      <vt:lpstr>2_Conception personnalisée</vt:lpstr>
      <vt:lpstr>3_Conception personnalisée</vt:lpstr>
      <vt:lpstr>4_Conception personnalisée</vt:lpstr>
      <vt:lpstr>5_Conception personnalisée</vt:lpstr>
      <vt:lpstr>Présentation PowerPoint</vt:lpstr>
      <vt:lpstr>Offre en sénologie</vt:lpstr>
      <vt:lpstr>Participation par canton en Charente-Maritime</vt:lpstr>
      <vt:lpstr>Offre en sénologie</vt:lpstr>
      <vt:lpstr>Présentation PowerPoint</vt:lpstr>
    </vt:vector>
  </TitlesOfParts>
  <Company>DCCRCNA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Marine FOUCAULT</dc:creator>
  <cp:lastModifiedBy>Laetitia CHARLES</cp:lastModifiedBy>
  <cp:revision>251</cp:revision>
  <cp:lastPrinted>2024-03-11T14:22:38Z</cp:lastPrinted>
  <dcterms:created xsi:type="dcterms:W3CDTF">2022-09-16T09:11:55Z</dcterms:created>
  <dcterms:modified xsi:type="dcterms:W3CDTF">2024-03-11T14:56:12Z</dcterms:modified>
</cp:coreProperties>
</file>