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9" r:id="rId2"/>
    <p:sldId id="293" r:id="rId3"/>
    <p:sldId id="300" r:id="rId4"/>
    <p:sldId id="312" r:id="rId5"/>
    <p:sldId id="296" r:id="rId6"/>
    <p:sldId id="303" r:id="rId7"/>
    <p:sldId id="287" r:id="rId8"/>
    <p:sldId id="307" r:id="rId9"/>
    <p:sldId id="276" r:id="rId10"/>
    <p:sldId id="308" r:id="rId11"/>
    <p:sldId id="289" r:id="rId12"/>
    <p:sldId id="304" r:id="rId13"/>
    <p:sldId id="311" r:id="rId14"/>
    <p:sldId id="263" r:id="rId15"/>
    <p:sldId id="270" r:id="rId16"/>
    <p:sldId id="269" r:id="rId17"/>
    <p:sldId id="277" r:id="rId18"/>
    <p:sldId id="260" r:id="rId19"/>
    <p:sldId id="257" r:id="rId20"/>
    <p:sldId id="266" r:id="rId21"/>
    <p:sldId id="273" r:id="rId22"/>
    <p:sldId id="272" r:id="rId23"/>
    <p:sldId id="265" r:id="rId24"/>
    <p:sldId id="292" r:id="rId25"/>
    <p:sldId id="297" r:id="rId26"/>
    <p:sldId id="299" r:id="rId27"/>
    <p:sldId id="278" r:id="rId28"/>
    <p:sldId id="274" r:id="rId29"/>
    <p:sldId id="275" r:id="rId30"/>
    <p:sldId id="267" r:id="rId31"/>
    <p:sldId id="282" r:id="rId32"/>
    <p:sldId id="268" r:id="rId33"/>
    <p:sldId id="283" r:id="rId34"/>
    <p:sldId id="317" r:id="rId35"/>
    <p:sldId id="315" r:id="rId36"/>
    <p:sldId id="313" r:id="rId37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CF221-20AC-4F63-87DF-365F441A839F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FFCBB-78B1-4338-9FCB-FED05FF429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43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31D0D0C0-7E2D-4662-AA50-ADF7F02678A2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4" y="4715406"/>
            <a:ext cx="5438748" cy="4467471"/>
          </a:xfrm>
          <a:prstGeom prst="rect">
            <a:avLst/>
          </a:prstGeom>
        </p:spPr>
        <p:txBody>
          <a:bodyPr vert="horz" lIns="88230" tIns="44115" rIns="88230" bIns="4411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4" y="9430813"/>
            <a:ext cx="2945862" cy="49587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5372C03A-BEBD-4CDE-A981-417662E97B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04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2C03A-BEBD-4CDE-A981-417662E97B2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245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2C03A-BEBD-4CDE-A981-417662E97B24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78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2C03A-BEBD-4CDE-A981-417662E97B24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93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2028" y="0"/>
            <a:ext cx="9141972" cy="61293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47701" y="404664"/>
            <a:ext cx="8208962" cy="3564000"/>
          </a:xfrm>
        </p:spPr>
        <p:txBody>
          <a:bodyPr anchor="b" anchorCtr="0"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700" b="0">
                <a:solidFill>
                  <a:schemeClr val="bg1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/>
              <a:t>Titre de la présentation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47701" y="4077072"/>
            <a:ext cx="8208962" cy="2052266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/>
              <a:t>Sous-titre</a:t>
            </a:r>
          </a:p>
        </p:txBody>
      </p:sp>
      <p:sp>
        <p:nvSpPr>
          <p:cNvPr id="2" name="Rectangle 1"/>
          <p:cNvSpPr/>
          <p:nvPr/>
        </p:nvSpPr>
        <p:spPr bwMode="gray">
          <a:xfrm>
            <a:off x="0" y="0"/>
            <a:ext cx="9141972" cy="4046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5"/>
          </p:nvPr>
        </p:nvSpPr>
        <p:spPr bwMode="gray">
          <a:xfrm>
            <a:off x="8893174" y="0"/>
            <a:ext cx="250825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49EFCFD3-5C25-4CC1-9ACA-BCB3FADEA509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6"/>
          </p:nvPr>
        </p:nvSpPr>
        <p:spPr bwMode="gray">
          <a:xfrm>
            <a:off x="8893175" y="0"/>
            <a:ext cx="24879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>
          <a:xfrm>
            <a:off x="8893175" y="1"/>
            <a:ext cx="248798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F79DD4C4-2E13-453F-B5A8-E35AA3FC013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gray">
          <a:xfrm>
            <a:off x="2028" y="0"/>
            <a:ext cx="9141972" cy="6129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 hasCustomPrompt="1"/>
          </p:nvPr>
        </p:nvSpPr>
        <p:spPr bwMode="gray">
          <a:xfrm>
            <a:off x="935039" y="836712"/>
            <a:ext cx="7921624" cy="2628000"/>
          </a:xfrm>
        </p:spPr>
        <p:txBody>
          <a:bodyPr anchor="b" anchorCtr="0"/>
          <a:lstStyle>
            <a:lvl1pPr algn="l">
              <a:defRPr sz="15000" b="0">
                <a:solidFill>
                  <a:schemeClr val="accent5"/>
                </a:solidFill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35038" y="3249338"/>
            <a:ext cx="7921625" cy="2880000"/>
          </a:xfrm>
        </p:spPr>
        <p:txBody>
          <a:bodyPr lIns="36000"/>
          <a:lstStyle>
            <a:lvl1pPr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1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4"/>
          </p:nvPr>
        </p:nvSpPr>
        <p:spPr bwMode="gray">
          <a:xfrm>
            <a:off x="8893175" y="0"/>
            <a:ext cx="24553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49EFCFD3-5C25-4CC1-9ACA-BCB3FADEA509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5"/>
          </p:nvPr>
        </p:nvSpPr>
        <p:spPr bwMode="gray">
          <a:xfrm>
            <a:off x="8893175" y="0"/>
            <a:ext cx="235412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6"/>
          </p:nvPr>
        </p:nvSpPr>
        <p:spPr bwMode="gray">
          <a:xfrm>
            <a:off x="8170401" y="5661024"/>
            <a:ext cx="686262" cy="468313"/>
          </a:xfrm>
        </p:spPr>
        <p:txBody>
          <a:bodyPr/>
          <a:lstStyle>
            <a:lvl1pPr algn="r">
              <a:defRPr sz="1750">
                <a:solidFill>
                  <a:schemeClr val="accent4"/>
                </a:solidFill>
              </a:defRPr>
            </a:lvl1pPr>
          </a:lstStyle>
          <a:p>
            <a:fld id="{F79DD4C4-2E13-453F-B5A8-E35AA3FC013C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Rectangle 18"/>
          <p:cNvSpPr/>
          <p:nvPr/>
        </p:nvSpPr>
        <p:spPr bwMode="gray">
          <a:xfrm>
            <a:off x="2028" y="0"/>
            <a:ext cx="9141972" cy="7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 bwMode="gray">
          <a:xfrm>
            <a:off x="0" y="0"/>
            <a:ext cx="9141972" cy="18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Titre de la partie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449388"/>
            <a:ext cx="8208963" cy="4211637"/>
          </a:xfrm>
        </p:spPr>
        <p:txBody>
          <a:bodyPr/>
          <a:lstStyle>
            <a:lvl3pPr>
              <a:defRPr/>
            </a:lvl3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49EFCFD3-5C25-4CC1-9ACA-BCB3FADEA509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79DD4C4-2E13-453F-B5A8-E35AA3FC013C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647700" y="981074"/>
            <a:ext cx="8208963" cy="468314"/>
          </a:xfrm>
        </p:spPr>
        <p:txBody>
          <a:bodyPr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63186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de contenu et enc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Titre de la partie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449388"/>
            <a:ext cx="8208963" cy="4211637"/>
          </a:xfrm>
        </p:spPr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35038" y="5113066"/>
            <a:ext cx="7921625" cy="548182"/>
          </a:xfrm>
          <a:solidFill>
            <a:schemeClr val="accent5"/>
          </a:solidFill>
        </p:spPr>
        <p:txBody>
          <a:bodyPr wrap="square" lIns="252000" tIns="180000" rIns="72000" bIns="180000" anchor="b" anchorCtr="0">
            <a:sp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Texte optionnel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49EFCFD3-5C25-4CC1-9ACA-BCB3FADEA509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79DD4C4-2E13-453F-B5A8-E35AA3FC013C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647700" y="981074"/>
            <a:ext cx="8208963" cy="468314"/>
          </a:xfrm>
        </p:spPr>
        <p:txBody>
          <a:bodyPr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411312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iton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Titre de la partie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449388"/>
            <a:ext cx="8208963" cy="1331539"/>
          </a:xfrm>
        </p:spPr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49EFCFD3-5C25-4CC1-9ACA-BCB3FADEA509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F79DD4C4-2E13-453F-B5A8-E35AA3FC013C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9"/>
          </p:nvPr>
        </p:nvSpPr>
        <p:spPr bwMode="gray">
          <a:xfrm>
            <a:off x="935038" y="2924175"/>
            <a:ext cx="7921625" cy="2736850"/>
          </a:xfrm>
        </p:spPr>
        <p:txBody>
          <a:bodyPr tIns="756000" anchor="ctr" anchorCtr="0"/>
          <a:lstStyle>
            <a:lvl1pPr algn="ctr">
              <a:buFontTx/>
              <a:buNone/>
              <a:defRPr sz="1600" b="0"/>
            </a:lvl1pPr>
          </a:lstStyle>
          <a:p>
            <a:r>
              <a:rPr lang="fr-FR"/>
              <a:t>Cliquez sur l'icône pour ajouter un graphique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119813" y="2924175"/>
            <a:ext cx="2736850" cy="151288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1pPr>
            <a:lvl2pPr marL="0" indent="0">
              <a:buNone/>
              <a:defRPr sz="1600" b="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+0,0%</a:t>
            </a:r>
          </a:p>
          <a:p>
            <a:pPr lvl="1"/>
            <a:r>
              <a:rPr lang="fr-FR" dirty="0"/>
              <a:t>Texte</a:t>
            </a:r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647700" y="981074"/>
            <a:ext cx="8208963" cy="468314"/>
          </a:xfrm>
        </p:spPr>
        <p:txBody>
          <a:bodyPr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4636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1" y="260350"/>
            <a:ext cx="935038" cy="3603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 bwMode="gray">
          <a:xfrm>
            <a:off x="935039" y="260350"/>
            <a:ext cx="8206934" cy="3603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1008064" y="260351"/>
            <a:ext cx="7848600" cy="3603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noProof="0" dirty="0"/>
              <a:t>Titre de la partie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647700" y="1449387"/>
            <a:ext cx="8208963" cy="46799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dirty="0"/>
              <a:t>Texte de niveau 1</a:t>
            </a:r>
          </a:p>
          <a:p>
            <a:pPr lvl="1">
              <a:spcAft>
                <a:spcPts val="1200"/>
              </a:spcAft>
            </a:pPr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2">
              <a:spcAft>
                <a:spcPts val="0"/>
              </a:spcAft>
            </a:pPr>
            <a:r>
              <a:rPr lang="fr-FR" dirty="0"/>
              <a:t>Texte de niveau 3</a:t>
            </a:r>
          </a:p>
          <a:p>
            <a:pPr lvl="3"/>
            <a:r>
              <a:rPr lang="fr-FR" dirty="0"/>
              <a:t>Texte courant</a:t>
            </a:r>
          </a:p>
          <a:p>
            <a:pPr lvl="3"/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893174" y="1"/>
            <a:ext cx="248797" cy="2603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lnSpc>
                <a:spcPct val="100000"/>
              </a:lnSpc>
              <a:defRPr sz="10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</a:lstStyle>
          <a:p>
            <a:fld id="{49EFCFD3-5C25-4CC1-9ACA-BCB3FADEA509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8893175" y="1"/>
            <a:ext cx="250824" cy="2603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172450" y="5661024"/>
            <a:ext cx="684213" cy="46831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accent5"/>
                </a:solidFill>
                <a:latin typeface="+mj-lt"/>
              </a:defRPr>
            </a:lvl1pPr>
          </a:lstStyle>
          <a:p>
            <a:fld id="{F79DD4C4-2E13-453F-B5A8-E35AA3FC013C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981972" y="6244279"/>
            <a:ext cx="2160000" cy="61278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9868"/>
            <a:ext cx="1552575" cy="571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r" defTabSz="914400" rtl="0" eaLnBrk="1" latinLnBrk="0" hangingPunct="1">
        <a:lnSpc>
          <a:spcPct val="100000"/>
        </a:lnSpc>
        <a:spcBef>
          <a:spcPct val="0"/>
        </a:spcBef>
        <a:buNone/>
        <a:defRPr sz="1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500"/>
        </a:spcBef>
        <a:spcAft>
          <a:spcPts val="1000"/>
        </a:spcAft>
        <a:buClr>
          <a:schemeClr val="accent5"/>
        </a:buClr>
        <a:buSzPct val="110000"/>
        <a:buFont typeface="Wingdings" panose="05000000000000000000" pitchFamily="2" charset="2"/>
        <a:buChar char=""/>
        <a:defRPr sz="1800" b="1" kern="1200">
          <a:solidFill>
            <a:schemeClr val="accent5"/>
          </a:solidFill>
          <a:latin typeface="+mj-lt"/>
          <a:ea typeface="+mn-ea"/>
          <a:cs typeface="+mn-cs"/>
        </a:defRPr>
      </a:lvl1pPr>
      <a:lvl2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/>
        </a:buClr>
        <a:buSzPct val="85000"/>
        <a:buFont typeface="Wingdings 3" panose="05040102010807070707" pitchFamily="18" charset="2"/>
        <a:buChar char="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indent="-1460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/>
        </a:buClr>
        <a:buSzPct val="120000"/>
        <a:buFont typeface="Wingdings" panose="05000000000000000000" pitchFamily="2" charset="2"/>
        <a:buChar char=""/>
        <a:defRPr sz="1400" b="0" i="1" kern="1200">
          <a:solidFill>
            <a:schemeClr val="accent4"/>
          </a:solidFill>
          <a:latin typeface="+mn-lt"/>
          <a:ea typeface="+mn-ea"/>
          <a:cs typeface="+mn-cs"/>
        </a:defRPr>
      </a:lvl3pPr>
      <a:lvl4pPr marL="719138" indent="0" algn="l" defTabSz="914400" rtl="0" eaLnBrk="1" latinLnBrk="0" hangingPunct="1">
        <a:lnSpc>
          <a:spcPct val="100000"/>
        </a:lnSpc>
        <a:spcBef>
          <a:spcPts val="0"/>
        </a:spcBef>
        <a:buSzPct val="25000"/>
        <a:buFontTx/>
        <a:buBlip>
          <a:blip r:embed="rId9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432000" indent="-144000" algn="l" defTabSz="914400" rtl="0" eaLnBrk="1" latinLnBrk="0" hangingPunct="1">
        <a:lnSpc>
          <a:spcPct val="100000"/>
        </a:lnSpc>
        <a:spcBef>
          <a:spcPts val="1500"/>
        </a:spcBef>
        <a:spcAft>
          <a:spcPts val="600"/>
        </a:spcAft>
        <a:buClr>
          <a:schemeClr val="accent4"/>
        </a:buClr>
        <a:buSzPct val="85000"/>
        <a:buFont typeface="Wingdings 3" panose="05040102010807070707" pitchFamily="18" charset="2"/>
        <a:buChar char=""/>
        <a:defRPr sz="1200" i="1" kern="1200">
          <a:solidFill>
            <a:schemeClr val="accent4"/>
          </a:solidFill>
          <a:latin typeface="+mn-lt"/>
          <a:ea typeface="+mn-ea"/>
          <a:cs typeface="+mn-cs"/>
        </a:defRPr>
      </a:lvl5pPr>
      <a:lvl6pPr marL="432000" indent="0" algn="l" defTabSz="914400" rtl="0" eaLnBrk="1" latinLnBrk="0" hangingPunct="1">
        <a:spcBef>
          <a:spcPts val="0"/>
        </a:spcBef>
        <a:buFontTx/>
        <a:buBlip>
          <a:blip r:embed="rId9"/>
        </a:buBlip>
        <a:defRPr sz="1200" kern="1200">
          <a:solidFill>
            <a:srgbClr val="444F57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Parallèle entre expertise judiciaire et administrative : </a:t>
            </a:r>
          </a:p>
          <a:p>
            <a:endParaRPr lang="fr-FR" dirty="0"/>
          </a:p>
          <a:p>
            <a:r>
              <a:rPr lang="fr-FR" dirty="0"/>
              <a:t>Regard de l’expert médical	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647701" y="4725144"/>
            <a:ext cx="8208962" cy="1404194"/>
          </a:xfrm>
        </p:spPr>
        <p:txBody>
          <a:bodyPr/>
          <a:lstStyle/>
          <a:p>
            <a:r>
              <a:rPr lang="fr-FR" dirty="0"/>
              <a:t>Docteur V. SIMHA, Expert près la CA d’Aix-en-Provence, Expert près la CAA de Marseille</a:t>
            </a:r>
          </a:p>
          <a:p>
            <a:r>
              <a:rPr lang="fr-FR" dirty="0"/>
              <a:t>Colloque CECAAM - Marseille, 17 mai 2019</a:t>
            </a:r>
          </a:p>
        </p:txBody>
      </p:sp>
    </p:spTree>
    <p:extLst>
      <p:ext uri="{BB962C8B-B14F-4D97-AF65-F5344CB8AC3E}">
        <p14:creationId xmlns:p14="http://schemas.microsoft.com/office/powerpoint/2010/main" val="273719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communs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47700" y="1449388"/>
            <a:ext cx="8208963" cy="5075956"/>
          </a:xfrm>
        </p:spPr>
        <p:txBody>
          <a:bodyPr/>
          <a:lstStyle/>
          <a:p>
            <a:pPr marL="630238" indent="-360363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630238" algn="l"/>
              </a:tabLst>
            </a:pPr>
            <a:r>
              <a:rPr lang="fr-FR" sz="2000" dirty="0"/>
              <a:t>Analyse médico-légale :</a:t>
            </a:r>
          </a:p>
          <a:p>
            <a:pPr marL="774238" lvl="1" indent="-360363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sz="1800" dirty="0"/>
              <a:t>Recherche d’un manquement, d’un aléa thérapeutique, d’une infection nosocomiale (RM ou RH)</a:t>
            </a:r>
          </a:p>
          <a:p>
            <a:pPr marL="774238" lvl="1" indent="-360363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sz="1800" dirty="0"/>
              <a:t>Lien de causalité et imputabilité des préjudices</a:t>
            </a:r>
          </a:p>
          <a:p>
            <a:pPr marL="774238" lvl="1" indent="-360363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sz="1800" dirty="0"/>
              <a:t>Evaluation des préjudices</a:t>
            </a:r>
          </a:p>
          <a:p>
            <a:pPr marL="269875" indent="0">
              <a:spcBef>
                <a:spcPts val="600"/>
              </a:spcBef>
              <a:buNone/>
              <a:tabLst>
                <a:tab pos="630238" algn="l"/>
              </a:tabLst>
            </a:pPr>
            <a:endParaRPr lang="fr-FR" dirty="0"/>
          </a:p>
          <a:p>
            <a:pPr marL="1255713" indent="-1255713" algn="just" defTabSz="179388">
              <a:buNone/>
              <a:tabLst>
                <a:tab pos="1079500" algn="l"/>
                <a:tab pos="1255713" algn="l"/>
                <a:tab pos="1619250" algn="l"/>
                <a:tab pos="4481513" algn="l"/>
                <a:tab pos="5021263" algn="l"/>
                <a:tab pos="6010275" algn="l"/>
                <a:tab pos="6278563" algn="l"/>
                <a:tab pos="6910388" algn="l"/>
              </a:tabLst>
            </a:pPr>
            <a:r>
              <a:rPr lang="fr-FR" sz="2400" i="1" dirty="0">
                <a:solidFill>
                  <a:srgbClr val="0070C0"/>
                </a:solidFill>
              </a:rPr>
              <a:t>		L’expert analyse si prise en charge conforme aux données de la science au moment des faits mais </a:t>
            </a:r>
            <a:r>
              <a:rPr lang="fr-FR" sz="2400" i="1" u="sng" dirty="0">
                <a:solidFill>
                  <a:srgbClr val="FF0000"/>
                </a:solidFill>
              </a:rPr>
              <a:t>ne discute pas la notion de faute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>
          <a:xfrm>
            <a:off x="683568" y="836712"/>
            <a:ext cx="8208963" cy="360362"/>
          </a:xfrm>
        </p:spPr>
        <p:txBody>
          <a:bodyPr/>
          <a:lstStyle/>
          <a:p>
            <a:r>
              <a:rPr lang="fr-FR" dirty="0"/>
              <a:t>Points </a:t>
            </a:r>
            <a:r>
              <a:rPr lang="fr-FR" dirty="0" smtClean="0"/>
              <a:t>communs (2/2</a:t>
            </a:r>
            <a:r>
              <a:rPr lang="fr-FR" dirty="0"/>
              <a:t>)</a:t>
            </a:r>
          </a:p>
        </p:txBody>
      </p:sp>
      <p:sp>
        <p:nvSpPr>
          <p:cNvPr id="6" name="Flèche vers le bas 5">
            <a:extLst>
              <a:ext uri="{FF2B5EF4-FFF2-40B4-BE49-F238E27FC236}">
                <a16:creationId xmlns="" xmlns:a16="http://schemas.microsoft.com/office/drawing/2014/main" id="{E9667D26-D271-4472-9421-E002E6435E7A}"/>
              </a:ext>
            </a:extLst>
          </p:cNvPr>
          <p:cNvSpPr/>
          <p:nvPr/>
        </p:nvSpPr>
        <p:spPr>
          <a:xfrm rot="16200000">
            <a:off x="1239521" y="4133648"/>
            <a:ext cx="288032" cy="750944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Expertise administrative et judiciaire : </a:t>
            </a:r>
          </a:p>
          <a:p>
            <a:r>
              <a:rPr lang="fr-FR" b="1" dirty="0"/>
              <a:t>Les différences</a:t>
            </a:r>
          </a:p>
        </p:txBody>
      </p:sp>
    </p:spTree>
    <p:extLst>
      <p:ext uri="{BB962C8B-B14F-4D97-AF65-F5344CB8AC3E}">
        <p14:creationId xmlns:p14="http://schemas.microsoft.com/office/powerpoint/2010/main" val="32490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différences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06548798"/>
              </p:ext>
            </p:extLst>
          </p:nvPr>
        </p:nvGraphicFramePr>
        <p:xfrm>
          <a:off x="647700" y="1823224"/>
          <a:ext cx="8100764" cy="1029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503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503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4856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8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/>
                        <a:t>Code</a:t>
                      </a:r>
                      <a:r>
                        <a:rPr lang="fr-FR" b="1" baseline="0" dirty="0"/>
                        <a:t> de Justice Administrative</a:t>
                      </a:r>
                      <a:endParaRPr lang="fr-FR" b="1" dirty="0"/>
                    </a:p>
                  </a:txBody>
                  <a:tcPr marT="720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/>
                        <a:t>Code</a:t>
                      </a:r>
                      <a:r>
                        <a:rPr lang="fr-FR" b="1" baseline="0" dirty="0"/>
                        <a:t> de Procédure Civile</a:t>
                      </a:r>
                      <a:endParaRPr lang="fr-FR" b="1" dirty="0"/>
                    </a:p>
                  </a:txBody>
                  <a:tcPr marT="72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1016470"/>
            <a:ext cx="8208963" cy="468314"/>
          </a:xfrm>
        </p:spPr>
        <p:txBody>
          <a:bodyPr/>
          <a:lstStyle/>
          <a:p>
            <a:r>
              <a:rPr lang="fr-FR" dirty="0"/>
              <a:t>Code de justice différent</a:t>
            </a:r>
          </a:p>
        </p:txBody>
      </p:sp>
    </p:spTree>
    <p:extLst>
      <p:ext uri="{BB962C8B-B14F-4D97-AF65-F5344CB8AC3E}">
        <p14:creationId xmlns:p14="http://schemas.microsoft.com/office/powerpoint/2010/main" val="11210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différences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1088478"/>
            <a:ext cx="8208963" cy="468314"/>
          </a:xfrm>
        </p:spPr>
        <p:txBody>
          <a:bodyPr/>
          <a:lstStyle/>
          <a:p>
            <a:r>
              <a:rPr lang="fr-FR" dirty="0"/>
              <a:t>Des différences à chaque étape</a:t>
            </a:r>
          </a:p>
        </p:txBody>
      </p:sp>
      <p:sp>
        <p:nvSpPr>
          <p:cNvPr id="7" name="Flèche : pentagone 6">
            <a:extLst>
              <a:ext uri="{FF2B5EF4-FFF2-40B4-BE49-F238E27FC236}">
                <a16:creationId xmlns="" xmlns:a16="http://schemas.microsoft.com/office/drawing/2014/main" id="{E06488BC-6F34-41C3-85E7-FE8C62C3F723}"/>
              </a:ext>
            </a:extLst>
          </p:cNvPr>
          <p:cNvSpPr/>
          <p:nvPr/>
        </p:nvSpPr>
        <p:spPr>
          <a:xfrm>
            <a:off x="449840" y="2662205"/>
            <a:ext cx="1093850" cy="410378"/>
          </a:xfrm>
          <a:prstGeom prst="homePlate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8" name="Flèche : chevron 7">
            <a:extLst>
              <a:ext uri="{FF2B5EF4-FFF2-40B4-BE49-F238E27FC236}">
                <a16:creationId xmlns="" xmlns:a16="http://schemas.microsoft.com/office/drawing/2014/main" id="{EE7CF3FD-4A6B-4CD2-A7E6-694A7C595797}"/>
              </a:ext>
            </a:extLst>
          </p:cNvPr>
          <p:cNvSpPr/>
          <p:nvPr/>
        </p:nvSpPr>
        <p:spPr>
          <a:xfrm>
            <a:off x="1421946" y="2667894"/>
            <a:ext cx="1058870" cy="404327"/>
          </a:xfrm>
          <a:prstGeom prst="chevron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9" name="Flèche : chevron 8">
            <a:extLst>
              <a:ext uri="{FF2B5EF4-FFF2-40B4-BE49-F238E27FC236}">
                <a16:creationId xmlns="" xmlns:a16="http://schemas.microsoft.com/office/drawing/2014/main" id="{7A75B8D9-AAD7-4E62-AC2F-0D012F74DDEB}"/>
              </a:ext>
            </a:extLst>
          </p:cNvPr>
          <p:cNvSpPr/>
          <p:nvPr/>
        </p:nvSpPr>
        <p:spPr>
          <a:xfrm>
            <a:off x="2354365" y="2667531"/>
            <a:ext cx="1058870" cy="405052"/>
          </a:xfrm>
          <a:prstGeom prst="chevron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10" name="Flèche : chevron 9">
            <a:extLst>
              <a:ext uri="{FF2B5EF4-FFF2-40B4-BE49-F238E27FC236}">
                <a16:creationId xmlns="" xmlns:a16="http://schemas.microsoft.com/office/drawing/2014/main" id="{DC0C868A-F999-4E21-AD42-7EDFA8F7B2E2}"/>
              </a:ext>
            </a:extLst>
          </p:cNvPr>
          <p:cNvSpPr/>
          <p:nvPr/>
        </p:nvSpPr>
        <p:spPr>
          <a:xfrm>
            <a:off x="3293816" y="2671657"/>
            <a:ext cx="1037024" cy="400565"/>
          </a:xfrm>
          <a:prstGeom prst="chevron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4"/>
                </a:solidFill>
              </a:rPr>
              <a:t>4</a:t>
            </a:r>
          </a:p>
        </p:txBody>
      </p:sp>
      <p:sp>
        <p:nvSpPr>
          <p:cNvPr id="11" name="Flèche : chevron 10">
            <a:extLst>
              <a:ext uri="{FF2B5EF4-FFF2-40B4-BE49-F238E27FC236}">
                <a16:creationId xmlns="" xmlns:a16="http://schemas.microsoft.com/office/drawing/2014/main" id="{1A761796-BC9B-4E78-BBAD-8F73D79F0A82}"/>
              </a:ext>
            </a:extLst>
          </p:cNvPr>
          <p:cNvSpPr/>
          <p:nvPr/>
        </p:nvSpPr>
        <p:spPr>
          <a:xfrm>
            <a:off x="4219038" y="2675400"/>
            <a:ext cx="1037024" cy="387024"/>
          </a:xfrm>
          <a:prstGeom prst="chevron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4"/>
                </a:solidFill>
              </a:rPr>
              <a:t>5</a:t>
            </a:r>
          </a:p>
        </p:txBody>
      </p:sp>
      <p:sp>
        <p:nvSpPr>
          <p:cNvPr id="12" name="Flèche : chevron 11">
            <a:extLst>
              <a:ext uri="{FF2B5EF4-FFF2-40B4-BE49-F238E27FC236}">
                <a16:creationId xmlns="" xmlns:a16="http://schemas.microsoft.com/office/drawing/2014/main" id="{8A4E7C68-6953-4D44-8EDC-5F04FC7C8937}"/>
              </a:ext>
            </a:extLst>
          </p:cNvPr>
          <p:cNvSpPr/>
          <p:nvPr/>
        </p:nvSpPr>
        <p:spPr>
          <a:xfrm>
            <a:off x="6089634" y="2675400"/>
            <a:ext cx="1232710" cy="387024"/>
          </a:xfrm>
          <a:prstGeom prst="chevron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	</a:t>
            </a:r>
            <a:r>
              <a:rPr lang="fr-FR" b="1" dirty="0">
                <a:solidFill>
                  <a:schemeClr val="accent4"/>
                </a:solidFill>
              </a:rPr>
              <a:t>7</a:t>
            </a:r>
          </a:p>
          <a:p>
            <a:pPr algn="ctr"/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3" name="Flèche : pentagone 12">
            <a:extLst>
              <a:ext uri="{FF2B5EF4-FFF2-40B4-BE49-F238E27FC236}">
                <a16:creationId xmlns="" xmlns:a16="http://schemas.microsoft.com/office/drawing/2014/main" id="{BB3F5700-D433-476A-95E1-705CD9171615}"/>
              </a:ext>
            </a:extLst>
          </p:cNvPr>
          <p:cNvSpPr/>
          <p:nvPr/>
        </p:nvSpPr>
        <p:spPr>
          <a:xfrm>
            <a:off x="83296" y="3011335"/>
            <a:ext cx="1770469" cy="727089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Désignation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de l’expert</a:t>
            </a:r>
          </a:p>
        </p:txBody>
      </p:sp>
      <p:sp>
        <p:nvSpPr>
          <p:cNvPr id="19" name="Flèche : pentagone 18">
            <a:extLst>
              <a:ext uri="{FF2B5EF4-FFF2-40B4-BE49-F238E27FC236}">
                <a16:creationId xmlns="" xmlns:a16="http://schemas.microsoft.com/office/drawing/2014/main" id="{4BC46E20-E457-4528-879A-44A2643C99E3}"/>
              </a:ext>
            </a:extLst>
          </p:cNvPr>
          <p:cNvSpPr/>
          <p:nvPr/>
        </p:nvSpPr>
        <p:spPr>
          <a:xfrm>
            <a:off x="1326371" y="3011335"/>
            <a:ext cx="1368152" cy="727089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	</a:t>
            </a:r>
            <a:r>
              <a:rPr lang="fr-FR" sz="1400" b="1" dirty="0">
                <a:solidFill>
                  <a:schemeClr val="tx1"/>
                </a:solidFill>
              </a:rPr>
              <a:t>Parties mises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en cause</a:t>
            </a:r>
          </a:p>
        </p:txBody>
      </p:sp>
      <p:sp>
        <p:nvSpPr>
          <p:cNvPr id="20" name="Flèche : pentagone 19">
            <a:extLst>
              <a:ext uri="{FF2B5EF4-FFF2-40B4-BE49-F238E27FC236}">
                <a16:creationId xmlns="" xmlns:a16="http://schemas.microsoft.com/office/drawing/2014/main" id="{60F35D16-3460-4D11-A012-277A77870463}"/>
              </a:ext>
            </a:extLst>
          </p:cNvPr>
          <p:cNvSpPr/>
          <p:nvPr/>
        </p:nvSpPr>
        <p:spPr>
          <a:xfrm>
            <a:off x="2123729" y="3148816"/>
            <a:ext cx="1501445" cy="487670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Avant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l’accédit</a:t>
            </a:r>
          </a:p>
        </p:txBody>
      </p:sp>
      <p:sp>
        <p:nvSpPr>
          <p:cNvPr id="21" name="Flèche : pentagone 20">
            <a:extLst>
              <a:ext uri="{FF2B5EF4-FFF2-40B4-BE49-F238E27FC236}">
                <a16:creationId xmlns="" xmlns:a16="http://schemas.microsoft.com/office/drawing/2014/main" id="{8F1C5D5F-646F-4CB9-AA44-3B64AF81AB67}"/>
              </a:ext>
            </a:extLst>
          </p:cNvPr>
          <p:cNvSpPr/>
          <p:nvPr/>
        </p:nvSpPr>
        <p:spPr>
          <a:xfrm>
            <a:off x="3131840" y="2806867"/>
            <a:ext cx="1296143" cy="931556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L’accédit</a:t>
            </a:r>
          </a:p>
        </p:txBody>
      </p:sp>
      <p:sp>
        <p:nvSpPr>
          <p:cNvPr id="22" name="Flèche : pentagone 21">
            <a:extLst>
              <a:ext uri="{FF2B5EF4-FFF2-40B4-BE49-F238E27FC236}">
                <a16:creationId xmlns="" xmlns:a16="http://schemas.microsoft.com/office/drawing/2014/main" id="{C717116C-9BCA-42C2-BC41-1D32D749EE0C}"/>
              </a:ext>
            </a:extLst>
          </p:cNvPr>
          <p:cNvSpPr/>
          <p:nvPr/>
        </p:nvSpPr>
        <p:spPr>
          <a:xfrm>
            <a:off x="6113475" y="3011334"/>
            <a:ext cx="1149426" cy="727089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Dépôt rapport</a:t>
            </a:r>
          </a:p>
        </p:txBody>
      </p:sp>
      <p:sp>
        <p:nvSpPr>
          <p:cNvPr id="23" name="Flèche : pentagone 22">
            <a:extLst>
              <a:ext uri="{FF2B5EF4-FFF2-40B4-BE49-F238E27FC236}">
                <a16:creationId xmlns="" xmlns:a16="http://schemas.microsoft.com/office/drawing/2014/main" id="{C953901B-BC02-4334-9010-1E87F2DE8F06}"/>
              </a:ext>
            </a:extLst>
          </p:cNvPr>
          <p:cNvSpPr/>
          <p:nvPr/>
        </p:nvSpPr>
        <p:spPr>
          <a:xfrm>
            <a:off x="4155750" y="3132917"/>
            <a:ext cx="1208338" cy="702333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Extension de la mission</a:t>
            </a:r>
          </a:p>
        </p:txBody>
      </p:sp>
      <p:sp>
        <p:nvSpPr>
          <p:cNvPr id="16" name="Flèche : chevron 15">
            <a:extLst>
              <a:ext uri="{FF2B5EF4-FFF2-40B4-BE49-F238E27FC236}">
                <a16:creationId xmlns="" xmlns:a16="http://schemas.microsoft.com/office/drawing/2014/main" id="{D28E9628-50DA-4D7A-99C8-ECFF517B7107}"/>
              </a:ext>
            </a:extLst>
          </p:cNvPr>
          <p:cNvSpPr/>
          <p:nvPr/>
        </p:nvSpPr>
        <p:spPr>
          <a:xfrm>
            <a:off x="5137079" y="2675400"/>
            <a:ext cx="1066086" cy="396821"/>
          </a:xfrm>
          <a:prstGeom prst="chevron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4"/>
                </a:solidFill>
              </a:rPr>
              <a:t>6</a:t>
            </a:r>
          </a:p>
        </p:txBody>
      </p:sp>
      <p:sp>
        <p:nvSpPr>
          <p:cNvPr id="18" name="Flèche : chevron 17">
            <a:extLst>
              <a:ext uri="{FF2B5EF4-FFF2-40B4-BE49-F238E27FC236}">
                <a16:creationId xmlns="" xmlns:a16="http://schemas.microsoft.com/office/drawing/2014/main" id="{AB986198-501E-446D-9228-BFB8C5411E4A}"/>
              </a:ext>
            </a:extLst>
          </p:cNvPr>
          <p:cNvSpPr/>
          <p:nvPr/>
        </p:nvSpPr>
        <p:spPr>
          <a:xfrm>
            <a:off x="7205724" y="2675400"/>
            <a:ext cx="1175454" cy="396822"/>
          </a:xfrm>
          <a:prstGeom prst="chevron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4"/>
                </a:solidFill>
              </a:rPr>
              <a:t>8</a:t>
            </a:r>
          </a:p>
        </p:txBody>
      </p:sp>
      <p:sp>
        <p:nvSpPr>
          <p:cNvPr id="24" name="Flèche : pentagone 23">
            <a:extLst>
              <a:ext uri="{FF2B5EF4-FFF2-40B4-BE49-F238E27FC236}">
                <a16:creationId xmlns="" xmlns:a16="http://schemas.microsoft.com/office/drawing/2014/main" id="{5C48B7C8-B600-479E-9334-9BE52DC73371}"/>
              </a:ext>
            </a:extLst>
          </p:cNvPr>
          <p:cNvSpPr/>
          <p:nvPr/>
        </p:nvSpPr>
        <p:spPr>
          <a:xfrm>
            <a:off x="4987378" y="3077345"/>
            <a:ext cx="1149426" cy="813480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5" name="Flèche : pentagone 24">
            <a:extLst>
              <a:ext uri="{FF2B5EF4-FFF2-40B4-BE49-F238E27FC236}">
                <a16:creationId xmlns="" xmlns:a16="http://schemas.microsoft.com/office/drawing/2014/main" id="{9FB2C3B4-BABA-4971-ACDA-4781C71C525D}"/>
              </a:ext>
            </a:extLst>
          </p:cNvPr>
          <p:cNvSpPr/>
          <p:nvPr/>
        </p:nvSpPr>
        <p:spPr>
          <a:xfrm>
            <a:off x="4834978" y="2924945"/>
            <a:ext cx="1149426" cy="813480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6" name="Flèche : pentagone 25">
            <a:extLst>
              <a:ext uri="{FF2B5EF4-FFF2-40B4-BE49-F238E27FC236}">
                <a16:creationId xmlns="" xmlns:a16="http://schemas.microsoft.com/office/drawing/2014/main" id="{605C84A7-0F0A-426F-9A7A-B53E2C85B6A1}"/>
              </a:ext>
            </a:extLst>
          </p:cNvPr>
          <p:cNvSpPr/>
          <p:nvPr/>
        </p:nvSpPr>
        <p:spPr>
          <a:xfrm>
            <a:off x="7121206" y="2968138"/>
            <a:ext cx="1572953" cy="813480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Honoraires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et frais</a:t>
            </a:r>
          </a:p>
        </p:txBody>
      </p:sp>
      <p:sp>
        <p:nvSpPr>
          <p:cNvPr id="27" name="Flèche : pentagone 26">
            <a:extLst>
              <a:ext uri="{FF2B5EF4-FFF2-40B4-BE49-F238E27FC236}">
                <a16:creationId xmlns="" xmlns:a16="http://schemas.microsoft.com/office/drawing/2014/main" id="{18E4EA0C-DF13-4FEE-A0D2-F7F46538E70B}"/>
              </a:ext>
            </a:extLst>
          </p:cNvPr>
          <p:cNvSpPr/>
          <p:nvPr/>
        </p:nvSpPr>
        <p:spPr>
          <a:xfrm>
            <a:off x="5139778" y="3229745"/>
            <a:ext cx="1149426" cy="813480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8" name="Flèche : pentagone 27">
            <a:extLst>
              <a:ext uri="{FF2B5EF4-FFF2-40B4-BE49-F238E27FC236}">
                <a16:creationId xmlns="" xmlns:a16="http://schemas.microsoft.com/office/drawing/2014/main" id="{5CD26ABD-8A9D-43DE-9894-D23D2FA30351}"/>
              </a:ext>
            </a:extLst>
          </p:cNvPr>
          <p:cNvSpPr/>
          <p:nvPr/>
        </p:nvSpPr>
        <p:spPr>
          <a:xfrm>
            <a:off x="5109219" y="2954591"/>
            <a:ext cx="1149426" cy="813480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Pré-rapport</a:t>
            </a:r>
          </a:p>
        </p:txBody>
      </p:sp>
      <p:sp>
        <p:nvSpPr>
          <p:cNvPr id="29" name="Flèche : pentagone 28">
            <a:extLst>
              <a:ext uri="{FF2B5EF4-FFF2-40B4-BE49-F238E27FC236}">
                <a16:creationId xmlns="" xmlns:a16="http://schemas.microsoft.com/office/drawing/2014/main" id="{A74DB62D-ADC2-487D-8D88-0EB8DE2E9B06}"/>
              </a:ext>
            </a:extLst>
          </p:cNvPr>
          <p:cNvSpPr/>
          <p:nvPr/>
        </p:nvSpPr>
        <p:spPr>
          <a:xfrm>
            <a:off x="4987378" y="3077345"/>
            <a:ext cx="1149426" cy="813480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30" name="Flèche : pentagone 29">
            <a:extLst>
              <a:ext uri="{FF2B5EF4-FFF2-40B4-BE49-F238E27FC236}">
                <a16:creationId xmlns="" xmlns:a16="http://schemas.microsoft.com/office/drawing/2014/main" id="{13FCBDE8-C8BA-4D2A-AF8D-44183ED5CEE2}"/>
              </a:ext>
            </a:extLst>
          </p:cNvPr>
          <p:cNvSpPr/>
          <p:nvPr/>
        </p:nvSpPr>
        <p:spPr>
          <a:xfrm>
            <a:off x="6233725" y="3077344"/>
            <a:ext cx="1149426" cy="813480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La désignation de l’expert</a:t>
            </a:r>
          </a:p>
        </p:txBody>
      </p:sp>
    </p:spTree>
    <p:extLst>
      <p:ext uri="{BB962C8B-B14F-4D97-AF65-F5344CB8AC3E}">
        <p14:creationId xmlns:p14="http://schemas.microsoft.com/office/powerpoint/2010/main" val="1618553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Désignation de l’expert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4919980"/>
              </p:ext>
            </p:extLst>
          </p:nvPr>
        </p:nvGraphicFramePr>
        <p:xfrm>
          <a:off x="647700" y="1960952"/>
          <a:ext cx="8208964" cy="2116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u="none" baseline="0" dirty="0"/>
                        <a:t>Prise de contact téléphonique ou par courriel </a:t>
                      </a:r>
                      <a:r>
                        <a:rPr lang="fr-FR" u="none" baseline="0" dirty="0"/>
                        <a:t>par le greffe avant l’envoi de la mission (accord ou refus par l’expert)</a:t>
                      </a:r>
                      <a:endParaRPr lang="fr-FR" u="none" dirty="0"/>
                    </a:p>
                  </a:txBody>
                  <a:tcPr marT="72000" marB="108000" anchor="b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/>
                        <a:t>Pas de prise</a:t>
                      </a:r>
                      <a:r>
                        <a:rPr lang="fr-FR" b="1" baseline="0" dirty="0"/>
                        <a:t> de contact préalable </a:t>
                      </a:r>
                      <a:r>
                        <a:rPr lang="fr-FR" baseline="0" dirty="0"/>
                        <a:t>avant l’envoi de la mission (sauf exception)</a:t>
                      </a:r>
                      <a:endParaRPr lang="fr-FR" dirty="0"/>
                    </a:p>
                  </a:txBody>
                  <a:tcPr marT="108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Envoi mission en </a:t>
                      </a:r>
                      <a:r>
                        <a:rPr lang="fr-FR" b="1" dirty="0"/>
                        <a:t>RAR</a:t>
                      </a:r>
                    </a:p>
                  </a:txBody>
                  <a:tcPr marT="720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Envoi mission en </a:t>
                      </a:r>
                      <a:r>
                        <a:rPr lang="fr-FR" b="1" dirty="0"/>
                        <a:t>courrier simple</a:t>
                      </a:r>
                    </a:p>
                  </a:txBody>
                  <a:tcPr marT="720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1160486"/>
            <a:ext cx="8208963" cy="468314"/>
          </a:xfrm>
        </p:spPr>
        <p:txBody>
          <a:bodyPr/>
          <a:lstStyle/>
          <a:p>
            <a:r>
              <a:rPr lang="fr-FR" dirty="0"/>
              <a:t>Envoi de la mission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="" xmlns:a16="http://schemas.microsoft.com/office/drawing/2014/main" id="{403D3DCF-9D5E-436C-A7E1-9F840D85D0C3}"/>
              </a:ext>
            </a:extLst>
          </p:cNvPr>
          <p:cNvGrpSpPr/>
          <p:nvPr/>
        </p:nvGrpSpPr>
        <p:grpSpPr>
          <a:xfrm>
            <a:off x="6228184" y="764704"/>
            <a:ext cx="2426624" cy="162972"/>
            <a:chOff x="586484" y="5027901"/>
            <a:chExt cx="6941431" cy="346208"/>
          </a:xfrm>
        </p:grpSpPr>
        <p:sp>
          <p:nvSpPr>
            <p:cNvPr id="15" name="Flèche : pentagone 14">
              <a:extLst>
                <a:ext uri="{FF2B5EF4-FFF2-40B4-BE49-F238E27FC236}">
                  <a16:creationId xmlns="" xmlns:a16="http://schemas.microsoft.com/office/drawing/2014/main" id="{77074DB0-02D4-4B8B-9866-18BC012EEA98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6" name="Flèche : chevron 15">
              <a:extLst>
                <a:ext uri="{FF2B5EF4-FFF2-40B4-BE49-F238E27FC236}">
                  <a16:creationId xmlns="" xmlns:a16="http://schemas.microsoft.com/office/drawing/2014/main" id="{4F0FE6C8-0DA4-40D6-BAB7-11C5D54FE5DB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7" name="Flèche : chevron 16">
              <a:extLst>
                <a:ext uri="{FF2B5EF4-FFF2-40B4-BE49-F238E27FC236}">
                  <a16:creationId xmlns="" xmlns:a16="http://schemas.microsoft.com/office/drawing/2014/main" id="{4059F315-6B74-4030-A0D4-0A73949B6112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8" name="Flèche : chevron 17">
              <a:extLst>
                <a:ext uri="{FF2B5EF4-FFF2-40B4-BE49-F238E27FC236}">
                  <a16:creationId xmlns="" xmlns:a16="http://schemas.microsoft.com/office/drawing/2014/main" id="{CBDEA9B8-4252-4264-BC29-75EAAF10363C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9" name="Flèche : chevron 18">
              <a:extLst>
                <a:ext uri="{FF2B5EF4-FFF2-40B4-BE49-F238E27FC236}">
                  <a16:creationId xmlns="" xmlns:a16="http://schemas.microsoft.com/office/drawing/2014/main" id="{B2C6DA54-53D4-4617-8553-6D61870574CE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0" name="Flèche : chevron 19">
              <a:extLst>
                <a:ext uri="{FF2B5EF4-FFF2-40B4-BE49-F238E27FC236}">
                  <a16:creationId xmlns="" xmlns:a16="http://schemas.microsoft.com/office/drawing/2014/main" id="{F22F669A-AC6C-45B7-ABB2-CC135FDDCB8A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Flèche : chevron 20">
              <a:extLst>
                <a:ext uri="{FF2B5EF4-FFF2-40B4-BE49-F238E27FC236}">
                  <a16:creationId xmlns="" xmlns:a16="http://schemas.microsoft.com/office/drawing/2014/main" id="{B30B9C7A-4D1B-4558-9712-D4C4D0BBFBAD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2" name="Flèche : chevron 21">
              <a:extLst>
                <a:ext uri="{FF2B5EF4-FFF2-40B4-BE49-F238E27FC236}">
                  <a16:creationId xmlns="" xmlns:a16="http://schemas.microsoft.com/office/drawing/2014/main" id="{8F4F0DB2-A431-49A7-B0C1-1B2D269FDB42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221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Désignation de l’expert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9538361"/>
              </p:ext>
            </p:extLst>
          </p:nvPr>
        </p:nvGraphicFramePr>
        <p:xfrm>
          <a:off x="647700" y="1941367"/>
          <a:ext cx="8208964" cy="3159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9739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407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Prestation</a:t>
                      </a:r>
                      <a:r>
                        <a:rPr lang="fr-FR" baseline="0" dirty="0"/>
                        <a:t> de serment signée à retourner dans les 3 jours </a:t>
                      </a:r>
                      <a:r>
                        <a:rPr lang="fr-FR" b="1" u="none" baseline="0" dirty="0"/>
                        <a:t>pour chaque mission</a:t>
                      </a:r>
                      <a:r>
                        <a:rPr lang="fr-FR" u="none" baseline="0" dirty="0"/>
                        <a:t> 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u="sng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u="none" baseline="0" dirty="0"/>
                        <a:t>            vaut acceptation de la mission</a:t>
                      </a:r>
                      <a:endParaRPr lang="fr-FR" u="sng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u="sng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u="none" strike="noStrike" baseline="0" dirty="0"/>
                        <a:t>L’expert s’engage à accomplir sa mission avec conscience, objectivité, impartialité et diligence</a:t>
                      </a:r>
                    </a:p>
                  </a:txBody>
                  <a:tcPr marT="1080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Prestation</a:t>
                      </a:r>
                      <a:r>
                        <a:rPr lang="fr-FR" baseline="0" dirty="0"/>
                        <a:t> de serment : </a:t>
                      </a:r>
                    </a:p>
                    <a:p>
                      <a:pPr marL="285750" indent="-19050">
                        <a:spcBef>
                          <a:spcPts val="600"/>
                        </a:spcBef>
                        <a:buFontTx/>
                        <a:buChar char="-"/>
                        <a:tabLst>
                          <a:tab pos="452438" algn="l"/>
                        </a:tabLst>
                      </a:pPr>
                      <a:r>
                        <a:rPr lang="fr-FR" baseline="0" dirty="0"/>
                        <a:t> </a:t>
                      </a:r>
                      <a:r>
                        <a:rPr lang="fr-FR" b="1" baseline="0" dirty="0"/>
                        <a:t>uniquement</a:t>
                      </a:r>
                      <a:r>
                        <a:rPr lang="fr-FR" baseline="0" dirty="0"/>
                        <a:t> lors de l’inscription sur la liste d’une CA, validité 5 ans</a:t>
                      </a:r>
                    </a:p>
                    <a:p>
                      <a:pPr marL="285750" indent="-19050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fr-FR" baseline="0" dirty="0"/>
                        <a:t> si expert non inscrit sur une liste de CA : prestation de serment obligatoire pour chaque mission</a:t>
                      </a:r>
                      <a:endParaRPr lang="fr-FR" dirty="0"/>
                    </a:p>
                  </a:txBody>
                  <a:tcPr marT="108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1160486"/>
            <a:ext cx="8208963" cy="468314"/>
          </a:xfrm>
        </p:spPr>
        <p:txBody>
          <a:bodyPr/>
          <a:lstStyle/>
          <a:p>
            <a:r>
              <a:rPr lang="fr-FR" dirty="0"/>
              <a:t>Acceptation de la mission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1061571" y="3497308"/>
            <a:ext cx="381192" cy="2917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8FB55B22-D271-485E-8B89-114EFA00316F}"/>
              </a:ext>
            </a:extLst>
          </p:cNvPr>
          <p:cNvGrpSpPr/>
          <p:nvPr/>
        </p:nvGrpSpPr>
        <p:grpSpPr>
          <a:xfrm>
            <a:off x="6300192" y="764704"/>
            <a:ext cx="2426624" cy="162972"/>
            <a:chOff x="586484" y="5027901"/>
            <a:chExt cx="6941431" cy="346208"/>
          </a:xfrm>
        </p:grpSpPr>
        <p:sp>
          <p:nvSpPr>
            <p:cNvPr id="16" name="Flèche : pentagone 15">
              <a:extLst>
                <a:ext uri="{FF2B5EF4-FFF2-40B4-BE49-F238E27FC236}">
                  <a16:creationId xmlns="" xmlns:a16="http://schemas.microsoft.com/office/drawing/2014/main" id="{CDCCBC74-8E43-443D-880B-D33AA25EDC9B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7" name="Flèche : chevron 16">
              <a:extLst>
                <a:ext uri="{FF2B5EF4-FFF2-40B4-BE49-F238E27FC236}">
                  <a16:creationId xmlns="" xmlns:a16="http://schemas.microsoft.com/office/drawing/2014/main" id="{BFB150AB-C94F-4E9D-ADCD-50B57D2EDD85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8" name="Flèche : chevron 17">
              <a:extLst>
                <a:ext uri="{FF2B5EF4-FFF2-40B4-BE49-F238E27FC236}">
                  <a16:creationId xmlns="" xmlns:a16="http://schemas.microsoft.com/office/drawing/2014/main" id="{6B41CCF6-8B0B-4DFC-8A5B-68F3D4A24916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9" name="Flèche : chevron 18">
              <a:extLst>
                <a:ext uri="{FF2B5EF4-FFF2-40B4-BE49-F238E27FC236}">
                  <a16:creationId xmlns="" xmlns:a16="http://schemas.microsoft.com/office/drawing/2014/main" id="{0C86E143-2E07-4DF6-808D-60F71D315003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9" name="Flèche : chevron 28">
              <a:extLst>
                <a:ext uri="{FF2B5EF4-FFF2-40B4-BE49-F238E27FC236}">
                  <a16:creationId xmlns="" xmlns:a16="http://schemas.microsoft.com/office/drawing/2014/main" id="{2BC3E26D-7BCF-4ACD-BB45-89E71A4CF19E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0" name="Flèche : chevron 29">
              <a:extLst>
                <a:ext uri="{FF2B5EF4-FFF2-40B4-BE49-F238E27FC236}">
                  <a16:creationId xmlns="" xmlns:a16="http://schemas.microsoft.com/office/drawing/2014/main" id="{DE900758-B79C-4F15-99A1-EC9C2A74C190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Flèche : chevron 30">
              <a:extLst>
                <a:ext uri="{FF2B5EF4-FFF2-40B4-BE49-F238E27FC236}">
                  <a16:creationId xmlns="" xmlns:a16="http://schemas.microsoft.com/office/drawing/2014/main" id="{B58FBE8A-60E9-48B8-9C4B-63806FB4D79A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2" name="Flèche : chevron 31">
              <a:extLst>
                <a:ext uri="{FF2B5EF4-FFF2-40B4-BE49-F238E27FC236}">
                  <a16:creationId xmlns="" xmlns:a16="http://schemas.microsoft.com/office/drawing/2014/main" id="{FEC07CFA-9B87-4EBA-907E-893157FA5F6C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40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Désignation de l’expert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019373"/>
              </p:ext>
            </p:extLst>
          </p:nvPr>
        </p:nvGraphicFramePr>
        <p:xfrm>
          <a:off x="636936" y="1919768"/>
          <a:ext cx="8208964" cy="861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u="none" dirty="0"/>
                        <a:t>En</a:t>
                      </a:r>
                      <a:r>
                        <a:rPr lang="fr-FR" u="none" baseline="0" dirty="0"/>
                        <a:t> moyenne </a:t>
                      </a:r>
                      <a:r>
                        <a:rPr lang="fr-FR" b="1" u="none" baseline="0" dirty="0"/>
                        <a:t>4 mois</a:t>
                      </a:r>
                      <a:endParaRPr lang="fr-FR" b="1" u="sng" dirty="0"/>
                    </a:p>
                  </a:txBody>
                  <a:tcPr marT="108000" marB="1080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En</a:t>
                      </a:r>
                      <a:r>
                        <a:rPr lang="fr-FR" baseline="0" dirty="0"/>
                        <a:t> moyenne </a:t>
                      </a:r>
                      <a:r>
                        <a:rPr lang="fr-FR" b="1" baseline="0" dirty="0"/>
                        <a:t>12 mois</a:t>
                      </a:r>
                      <a:endParaRPr lang="fr-FR" b="1" dirty="0"/>
                    </a:p>
                  </a:txBody>
                  <a:tcPr marT="108000" marB="108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1088478"/>
            <a:ext cx="8208963" cy="468314"/>
          </a:xfrm>
        </p:spPr>
        <p:txBody>
          <a:bodyPr/>
          <a:lstStyle/>
          <a:p>
            <a:r>
              <a:rPr lang="fr-FR" dirty="0"/>
              <a:t>Délai fixé dans la mission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2337" y="4286416"/>
            <a:ext cx="8302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Prorogation de délai motivée peut être sollicitée auprès du juge au cours des opérations </a:t>
            </a:r>
            <a:r>
              <a:rPr lang="fr-FR" dirty="0" err="1"/>
              <a:t>expertales</a:t>
            </a:r>
            <a:r>
              <a:rPr lang="fr-FR" dirty="0"/>
              <a:t> </a:t>
            </a:r>
          </a:p>
        </p:txBody>
      </p:sp>
      <p:sp>
        <p:nvSpPr>
          <p:cNvPr id="9" name="Flèche vers le bas 8"/>
          <p:cNvSpPr/>
          <p:nvPr/>
        </p:nvSpPr>
        <p:spPr>
          <a:xfrm>
            <a:off x="4509865" y="3170672"/>
            <a:ext cx="484632" cy="978408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="" xmlns:a16="http://schemas.microsoft.com/office/drawing/2014/main" id="{14794B7E-527F-4A48-A3B4-8F4240B16BED}"/>
              </a:ext>
            </a:extLst>
          </p:cNvPr>
          <p:cNvGrpSpPr/>
          <p:nvPr/>
        </p:nvGrpSpPr>
        <p:grpSpPr>
          <a:xfrm>
            <a:off x="6321840" y="764704"/>
            <a:ext cx="2426624" cy="162972"/>
            <a:chOff x="586484" y="5027901"/>
            <a:chExt cx="6941431" cy="346208"/>
          </a:xfrm>
        </p:grpSpPr>
        <p:sp>
          <p:nvSpPr>
            <p:cNvPr id="25" name="Flèche : pentagone 24">
              <a:extLst>
                <a:ext uri="{FF2B5EF4-FFF2-40B4-BE49-F238E27FC236}">
                  <a16:creationId xmlns="" xmlns:a16="http://schemas.microsoft.com/office/drawing/2014/main" id="{DCB8F1FB-4588-4322-AAC2-E30C37BF114D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6" name="Flèche : chevron 25">
              <a:extLst>
                <a:ext uri="{FF2B5EF4-FFF2-40B4-BE49-F238E27FC236}">
                  <a16:creationId xmlns="" xmlns:a16="http://schemas.microsoft.com/office/drawing/2014/main" id="{F8522182-2AA9-4A23-8B5C-46D219B3805B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7" name="Flèche : chevron 26">
              <a:extLst>
                <a:ext uri="{FF2B5EF4-FFF2-40B4-BE49-F238E27FC236}">
                  <a16:creationId xmlns="" xmlns:a16="http://schemas.microsoft.com/office/drawing/2014/main" id="{467B3A30-6F3E-4903-A03C-0BA5028EBDDE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8" name="Flèche : chevron 27">
              <a:extLst>
                <a:ext uri="{FF2B5EF4-FFF2-40B4-BE49-F238E27FC236}">
                  <a16:creationId xmlns="" xmlns:a16="http://schemas.microsoft.com/office/drawing/2014/main" id="{110377BD-2D97-4CF9-97D2-7D4937A2653F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9" name="Flèche : chevron 28">
              <a:extLst>
                <a:ext uri="{FF2B5EF4-FFF2-40B4-BE49-F238E27FC236}">
                  <a16:creationId xmlns="" xmlns:a16="http://schemas.microsoft.com/office/drawing/2014/main" id="{16BD243B-FF9E-4084-84A9-5168572AC7C3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0" name="Flèche : chevron 29">
              <a:extLst>
                <a:ext uri="{FF2B5EF4-FFF2-40B4-BE49-F238E27FC236}">
                  <a16:creationId xmlns="" xmlns:a16="http://schemas.microsoft.com/office/drawing/2014/main" id="{1C6528F7-4098-4FF8-A66E-03336BA46771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Flèche : chevron 30">
              <a:extLst>
                <a:ext uri="{FF2B5EF4-FFF2-40B4-BE49-F238E27FC236}">
                  <a16:creationId xmlns="" xmlns:a16="http://schemas.microsoft.com/office/drawing/2014/main" id="{6F828B8D-956A-4E30-902C-EB1608F6447A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2" name="Flèche : chevron 31">
              <a:extLst>
                <a:ext uri="{FF2B5EF4-FFF2-40B4-BE49-F238E27FC236}">
                  <a16:creationId xmlns="" xmlns:a16="http://schemas.microsoft.com/office/drawing/2014/main" id="{4A764577-021F-40DD-81FE-AA76B28F27FC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55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Parties mises en cause</a:t>
            </a:r>
          </a:p>
          <a:p>
            <a:r>
              <a:rPr lang="fr-FR" dirty="0"/>
              <a:t>Expertise médicale</a:t>
            </a:r>
          </a:p>
        </p:txBody>
      </p:sp>
    </p:spTree>
    <p:extLst>
      <p:ext uri="{BB962C8B-B14F-4D97-AF65-F5344CB8AC3E}">
        <p14:creationId xmlns:p14="http://schemas.microsoft.com/office/powerpoint/2010/main" val="1168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Parties mises en cause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4027930"/>
              </p:ext>
            </p:extLst>
          </p:nvPr>
        </p:nvGraphicFramePr>
        <p:xfrm>
          <a:off x="622083" y="2024112"/>
          <a:ext cx="8208964" cy="2629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2973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 (RH)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 (RM)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36051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Etablissement(s) de santé publique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Assureur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ONIAM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Autres</a:t>
                      </a:r>
                    </a:p>
                  </a:txBody>
                  <a:tcPr marT="10800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Etablissement(s) de santé privé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Professionnel(s)</a:t>
                      </a:r>
                      <a:r>
                        <a:rPr lang="fr-FR" baseline="0" dirty="0"/>
                        <a:t> de santé libéral (médecin, chirurgien, paramédical)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Assureur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ONIAM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Autres</a:t>
                      </a:r>
                      <a:endParaRPr lang="fr-FR" dirty="0"/>
                    </a:p>
                  </a:txBody>
                  <a:tcPr marT="108000" marB="72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22083" y="1304156"/>
            <a:ext cx="8208963" cy="396652"/>
          </a:xfrm>
        </p:spPr>
        <p:txBody>
          <a:bodyPr/>
          <a:lstStyle/>
          <a:p>
            <a:r>
              <a:rPr lang="fr-FR" sz="2400" dirty="0"/>
              <a:t>Parties les plus souvent mises en cause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CBCFBF80-F7C7-4583-BD5F-DF0DE8DAA709}"/>
              </a:ext>
            </a:extLst>
          </p:cNvPr>
          <p:cNvGrpSpPr/>
          <p:nvPr/>
        </p:nvGrpSpPr>
        <p:grpSpPr>
          <a:xfrm>
            <a:off x="6344682" y="764704"/>
            <a:ext cx="2426624" cy="162972"/>
            <a:chOff x="586484" y="5027901"/>
            <a:chExt cx="6941431" cy="346208"/>
          </a:xfrm>
        </p:grpSpPr>
        <p:sp>
          <p:nvSpPr>
            <p:cNvPr id="16" name="Flèche : pentagone 15">
              <a:extLst>
                <a:ext uri="{FF2B5EF4-FFF2-40B4-BE49-F238E27FC236}">
                  <a16:creationId xmlns="" xmlns:a16="http://schemas.microsoft.com/office/drawing/2014/main" id="{02F3DC3B-EDC3-4E58-B5CE-7C2804990C40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7" name="Flèche : chevron 16">
              <a:extLst>
                <a:ext uri="{FF2B5EF4-FFF2-40B4-BE49-F238E27FC236}">
                  <a16:creationId xmlns="" xmlns:a16="http://schemas.microsoft.com/office/drawing/2014/main" id="{974C42DA-F6FE-486D-A876-4CA29687B05C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rgbClr val="C00000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8" name="Flèche : chevron 17">
              <a:extLst>
                <a:ext uri="{FF2B5EF4-FFF2-40B4-BE49-F238E27FC236}">
                  <a16:creationId xmlns="" xmlns:a16="http://schemas.microsoft.com/office/drawing/2014/main" id="{0AD6E3B8-BE94-47FB-9917-692057D5F507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9" name="Flèche : chevron 18">
              <a:extLst>
                <a:ext uri="{FF2B5EF4-FFF2-40B4-BE49-F238E27FC236}">
                  <a16:creationId xmlns="" xmlns:a16="http://schemas.microsoft.com/office/drawing/2014/main" id="{48D250D9-D8DF-4654-9B3E-E0B3D5C985C3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0" name="Flèche : chevron 19">
              <a:extLst>
                <a:ext uri="{FF2B5EF4-FFF2-40B4-BE49-F238E27FC236}">
                  <a16:creationId xmlns="" xmlns:a16="http://schemas.microsoft.com/office/drawing/2014/main" id="{BE3A8E98-8A12-4797-9448-9755E24A16BF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1" name="Flèche : chevron 20">
              <a:extLst>
                <a:ext uri="{FF2B5EF4-FFF2-40B4-BE49-F238E27FC236}">
                  <a16:creationId xmlns="" xmlns:a16="http://schemas.microsoft.com/office/drawing/2014/main" id="{F885B74D-8DCE-4750-8742-7F24632CEA04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Flèche : chevron 21">
              <a:extLst>
                <a:ext uri="{FF2B5EF4-FFF2-40B4-BE49-F238E27FC236}">
                  <a16:creationId xmlns="" xmlns:a16="http://schemas.microsoft.com/office/drawing/2014/main" id="{8F4A3860-D6FE-40A1-BBD5-491CBC2888E2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3" name="Flèche : chevron 22">
              <a:extLst>
                <a:ext uri="{FF2B5EF4-FFF2-40B4-BE49-F238E27FC236}">
                  <a16:creationId xmlns="" xmlns:a16="http://schemas.microsoft.com/office/drawing/2014/main" id="{7C15F6EC-261E-47B2-8B15-C27B4B723436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635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Contexte :</a:t>
            </a:r>
          </a:p>
          <a:p>
            <a:r>
              <a:rPr lang="fr-FR" b="1" dirty="0"/>
              <a:t>Spécificités de l’expertise médicale </a:t>
            </a:r>
          </a:p>
        </p:txBody>
      </p:sp>
    </p:spTree>
    <p:extLst>
      <p:ext uri="{BB962C8B-B14F-4D97-AF65-F5344CB8AC3E}">
        <p14:creationId xmlns:p14="http://schemas.microsoft.com/office/powerpoint/2010/main" val="1323244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Déroulement des opérations </a:t>
            </a:r>
            <a:r>
              <a:rPr lang="fr-FR" dirty="0" err="1"/>
              <a:t>expertales</a:t>
            </a:r>
            <a:r>
              <a:rPr lang="fr-FR" dirty="0"/>
              <a:t> avant l’</a:t>
            </a:r>
            <a:r>
              <a:rPr lang="fr-FR" dirty="0" err="1"/>
              <a:t>accédit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51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Avant l’</a:t>
            </a:r>
            <a:r>
              <a:rPr lang="fr-FR" dirty="0" err="1"/>
              <a:t>accédit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60426162"/>
              </p:ext>
            </p:extLst>
          </p:nvPr>
        </p:nvGraphicFramePr>
        <p:xfrm>
          <a:off x="647699" y="1628800"/>
          <a:ext cx="8187280" cy="46204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93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93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8515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85571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="1" u="none" dirty="0">
                          <a:solidFill>
                            <a:srgbClr val="FF0000"/>
                          </a:solidFill>
                        </a:rPr>
                        <a:t>Pas de régie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="1" u="none" dirty="0"/>
                        <a:t>Allocation</a:t>
                      </a:r>
                      <a:r>
                        <a:rPr lang="fr-FR" b="1" u="none" baseline="0" dirty="0"/>
                        <a:t> provisionnelle </a:t>
                      </a:r>
                      <a:r>
                        <a:rPr lang="fr-FR" u="none" baseline="0" dirty="0"/>
                        <a:t>sollicitée par l’expert auprès du </a:t>
                      </a:r>
                      <a:r>
                        <a:rPr lang="fr-FR" u="none" baseline="0" dirty="0" smtClean="0"/>
                        <a:t>Président en adéquation avec la complexité du dossier</a:t>
                      </a:r>
                      <a:endParaRPr lang="fr-FR" u="none" dirty="0"/>
                    </a:p>
                  </a:txBody>
                  <a:tcPr marT="10800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="1" dirty="0">
                          <a:solidFill>
                            <a:srgbClr val="FF0000"/>
                          </a:solidFill>
                        </a:rPr>
                        <a:t>Régie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="1" u="none" dirty="0"/>
                        <a:t>Consignation</a:t>
                      </a:r>
                      <a:r>
                        <a:rPr lang="fr-FR" baseline="0" dirty="0"/>
                        <a:t> initiale fixée dans la mission et déposée à la Régie</a:t>
                      </a:r>
                      <a:endParaRPr lang="fr-FR" dirty="0"/>
                    </a:p>
                  </a:txBody>
                  <a:tcPr marT="108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037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Ordonnance</a:t>
                      </a:r>
                      <a:r>
                        <a:rPr lang="fr-FR" baseline="0" dirty="0"/>
                        <a:t> d’allocation provisionnelle </a:t>
                      </a:r>
                      <a:r>
                        <a:rPr lang="fr-FR" baseline="0" dirty="0" smtClean="0"/>
                        <a:t>: fixe </a:t>
                      </a:r>
                      <a:r>
                        <a:rPr lang="fr-FR" baseline="0" dirty="0"/>
                        <a:t>la somme et désigne la partie qui doit la verser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="1" baseline="0" dirty="0"/>
                        <a:t>Directement versée à l’expert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Si</a:t>
                      </a:r>
                      <a:r>
                        <a:rPr lang="fr-FR" baseline="0" dirty="0"/>
                        <a:t> insuffisante, solliciter rapidement une consignation complémentaire auprès du juge (copie aux avocats)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Ordonnance de consignation complémentaire rendue par le juge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="1" baseline="0" dirty="0"/>
                        <a:t>Aucun règlement versé directement à l’expert </a:t>
                      </a:r>
                      <a:r>
                        <a:rPr lang="fr-FR" baseline="0" dirty="0"/>
                        <a:t>par les parties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1088132"/>
            <a:ext cx="8208963" cy="396652"/>
          </a:xfrm>
        </p:spPr>
        <p:txBody>
          <a:bodyPr/>
          <a:lstStyle/>
          <a:p>
            <a:r>
              <a:rPr lang="fr-FR" dirty="0"/>
              <a:t>Consignation / allocation provisionnelle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="" xmlns:a16="http://schemas.microsoft.com/office/drawing/2014/main" id="{F237D6A1-1F40-467B-8BE5-44C0D1FC283C}"/>
              </a:ext>
            </a:extLst>
          </p:cNvPr>
          <p:cNvGrpSpPr/>
          <p:nvPr/>
        </p:nvGrpSpPr>
        <p:grpSpPr>
          <a:xfrm>
            <a:off x="6430039" y="692696"/>
            <a:ext cx="2426624" cy="162972"/>
            <a:chOff x="586484" y="5027901"/>
            <a:chExt cx="6941431" cy="346208"/>
          </a:xfrm>
        </p:grpSpPr>
        <p:sp>
          <p:nvSpPr>
            <p:cNvPr id="22" name="Flèche : pentagone 21">
              <a:extLst>
                <a:ext uri="{FF2B5EF4-FFF2-40B4-BE49-F238E27FC236}">
                  <a16:creationId xmlns="" xmlns:a16="http://schemas.microsoft.com/office/drawing/2014/main" id="{33E3EC99-4FB4-4A34-8A26-99750D2D83B4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3" name="Flèche : chevron 22">
              <a:extLst>
                <a:ext uri="{FF2B5EF4-FFF2-40B4-BE49-F238E27FC236}">
                  <a16:creationId xmlns="" xmlns:a16="http://schemas.microsoft.com/office/drawing/2014/main" id="{CA30BB47-E507-48FE-BF75-6D33648B4342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4" name="Flèche : chevron 23">
              <a:extLst>
                <a:ext uri="{FF2B5EF4-FFF2-40B4-BE49-F238E27FC236}">
                  <a16:creationId xmlns="" xmlns:a16="http://schemas.microsoft.com/office/drawing/2014/main" id="{F2C07BC8-1481-4513-B13B-897D354D65F5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5" name="Flèche : chevron 24">
              <a:extLst>
                <a:ext uri="{FF2B5EF4-FFF2-40B4-BE49-F238E27FC236}">
                  <a16:creationId xmlns="" xmlns:a16="http://schemas.microsoft.com/office/drawing/2014/main" id="{F4640219-F125-41E8-ABCE-63252B9D54DA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6" name="Flèche : chevron 25">
              <a:extLst>
                <a:ext uri="{FF2B5EF4-FFF2-40B4-BE49-F238E27FC236}">
                  <a16:creationId xmlns="" xmlns:a16="http://schemas.microsoft.com/office/drawing/2014/main" id="{1AC2E294-8875-4D0B-B9D7-A675DB8900F1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7" name="Flèche : chevron 26">
              <a:extLst>
                <a:ext uri="{FF2B5EF4-FFF2-40B4-BE49-F238E27FC236}">
                  <a16:creationId xmlns="" xmlns:a16="http://schemas.microsoft.com/office/drawing/2014/main" id="{8CC6E335-D3DC-427B-B423-E6BBFF339233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Flèche : chevron 27">
              <a:extLst>
                <a:ext uri="{FF2B5EF4-FFF2-40B4-BE49-F238E27FC236}">
                  <a16:creationId xmlns="" xmlns:a16="http://schemas.microsoft.com/office/drawing/2014/main" id="{A485D70E-E991-4D0D-A9C4-68837D995E98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9" name="Flèche : chevron 28">
              <a:extLst>
                <a:ext uri="{FF2B5EF4-FFF2-40B4-BE49-F238E27FC236}">
                  <a16:creationId xmlns="" xmlns:a16="http://schemas.microsoft.com/office/drawing/2014/main" id="{CE1E054D-4CC3-4309-816E-E058D9BD5692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05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Avant l’</a:t>
            </a:r>
            <a:r>
              <a:rPr lang="fr-FR" dirty="0" err="1"/>
              <a:t>accédit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7177851"/>
              </p:ext>
            </p:extLst>
          </p:nvPr>
        </p:nvGraphicFramePr>
        <p:xfrm>
          <a:off x="647700" y="1893560"/>
          <a:ext cx="8208962" cy="2687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0133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57435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L’expert sollicite</a:t>
                      </a:r>
                      <a:r>
                        <a:rPr lang="fr-FR" baseline="0" dirty="0"/>
                        <a:t> </a:t>
                      </a:r>
                      <a:r>
                        <a:rPr lang="fr-FR" b="1" baseline="0" dirty="0"/>
                        <a:t>l’autorisation du Juge</a:t>
                      </a:r>
                      <a:endParaRPr lang="fr-FR" b="1" dirty="0"/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Ordonnance</a:t>
                      </a:r>
                      <a:r>
                        <a:rPr lang="fr-FR" baseline="0" dirty="0"/>
                        <a:t> obligatoire de désignation rendue </a:t>
                      </a:r>
                      <a:r>
                        <a:rPr lang="fr-FR" dirty="0"/>
                        <a:t>par le Président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Sapiteur : sous la responsabilité de l’expert principal</a:t>
                      </a:r>
                    </a:p>
                  </a:txBody>
                  <a:tcPr marT="1080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/>
                        <a:t>L’expert peut prendre l’initiative </a:t>
                      </a:r>
                      <a:r>
                        <a:rPr lang="fr-FR" dirty="0"/>
                        <a:t>de recueillir un avis sapiteur dans une spécialité différente</a:t>
                      </a:r>
                      <a:r>
                        <a:rPr lang="fr-FR" baseline="0" dirty="0"/>
                        <a:t> de la sienne</a:t>
                      </a:r>
                      <a:endParaRPr lang="fr-FR" dirty="0"/>
                    </a:p>
                  </a:txBody>
                  <a:tcPr marT="108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1133332"/>
            <a:ext cx="8208963" cy="468314"/>
          </a:xfrm>
        </p:spPr>
        <p:txBody>
          <a:bodyPr/>
          <a:lstStyle/>
          <a:p>
            <a:r>
              <a:rPr lang="fr-FR" dirty="0"/>
              <a:t>Sapiteur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="" xmlns:a16="http://schemas.microsoft.com/office/drawing/2014/main" id="{D5C4899D-70BF-4AA1-8CE1-BF2B25A91B91}"/>
              </a:ext>
            </a:extLst>
          </p:cNvPr>
          <p:cNvGrpSpPr/>
          <p:nvPr/>
        </p:nvGrpSpPr>
        <p:grpSpPr>
          <a:xfrm>
            <a:off x="6228184" y="764704"/>
            <a:ext cx="2426624" cy="162972"/>
            <a:chOff x="586484" y="5027901"/>
            <a:chExt cx="6941431" cy="346208"/>
          </a:xfrm>
        </p:grpSpPr>
        <p:sp>
          <p:nvSpPr>
            <p:cNvPr id="23" name="Flèche : pentagone 22">
              <a:extLst>
                <a:ext uri="{FF2B5EF4-FFF2-40B4-BE49-F238E27FC236}">
                  <a16:creationId xmlns="" xmlns:a16="http://schemas.microsoft.com/office/drawing/2014/main" id="{27ECAEE5-6EA1-4C4D-BB3E-022B45177D2C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4" name="Flèche : chevron 23">
              <a:extLst>
                <a:ext uri="{FF2B5EF4-FFF2-40B4-BE49-F238E27FC236}">
                  <a16:creationId xmlns="" xmlns:a16="http://schemas.microsoft.com/office/drawing/2014/main" id="{DB619C8A-5A9B-4C8E-88F7-16800D37B129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5" name="Flèche : chevron 24">
              <a:extLst>
                <a:ext uri="{FF2B5EF4-FFF2-40B4-BE49-F238E27FC236}">
                  <a16:creationId xmlns="" xmlns:a16="http://schemas.microsoft.com/office/drawing/2014/main" id="{A68CDAE1-20F9-4AA6-BB21-B394E52F75C5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6" name="Flèche : chevron 25">
              <a:extLst>
                <a:ext uri="{FF2B5EF4-FFF2-40B4-BE49-F238E27FC236}">
                  <a16:creationId xmlns="" xmlns:a16="http://schemas.microsoft.com/office/drawing/2014/main" id="{C70654A9-D38B-43AF-9900-5C83EB015B70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7" name="Flèche : chevron 26">
              <a:extLst>
                <a:ext uri="{FF2B5EF4-FFF2-40B4-BE49-F238E27FC236}">
                  <a16:creationId xmlns="" xmlns:a16="http://schemas.microsoft.com/office/drawing/2014/main" id="{77A00B96-1EA7-447F-B493-4B429E11FC92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8" name="Flèche : chevron 27">
              <a:extLst>
                <a:ext uri="{FF2B5EF4-FFF2-40B4-BE49-F238E27FC236}">
                  <a16:creationId xmlns="" xmlns:a16="http://schemas.microsoft.com/office/drawing/2014/main" id="{84A1C1FF-FA63-4F2C-A061-F9DF0351B919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Flèche : chevron 28">
              <a:extLst>
                <a:ext uri="{FF2B5EF4-FFF2-40B4-BE49-F238E27FC236}">
                  <a16:creationId xmlns="" xmlns:a16="http://schemas.microsoft.com/office/drawing/2014/main" id="{2DA938D8-2832-4C33-B28C-74308FFF0A52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0" name="Flèche : chevron 29">
              <a:extLst>
                <a:ext uri="{FF2B5EF4-FFF2-40B4-BE49-F238E27FC236}">
                  <a16:creationId xmlns="" xmlns:a16="http://schemas.microsoft.com/office/drawing/2014/main" id="{221632C2-A354-4714-9459-8C94BBB819F3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80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L’</a:t>
            </a:r>
            <a:r>
              <a:rPr lang="fr-FR" dirty="0" err="1"/>
              <a:t>accédit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460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Accédit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31434518"/>
              </p:ext>
            </p:extLst>
          </p:nvPr>
        </p:nvGraphicFramePr>
        <p:xfrm>
          <a:off x="647700" y="1449388"/>
          <a:ext cx="8208964" cy="326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Le patient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Représentant</a:t>
                      </a:r>
                      <a:r>
                        <a:rPr lang="fr-FR" baseline="0" dirty="0"/>
                        <a:t> de l’établissement public de santé (médecin et/ou avocat représentant l’assureur)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ONIAM (selon le cas)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Autre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Le patient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Représentant</a:t>
                      </a:r>
                      <a:r>
                        <a:rPr lang="fr-FR" baseline="0" dirty="0"/>
                        <a:t> de l’établissement privé de santé (médecin et/ou avocat représentant l’assureur)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Praticien libéral qui a pratiqué l’acte litigieux (médecin et /ou avocat représentant l’assureur)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ONIAM (selon le cas)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Autre</a:t>
                      </a:r>
                      <a:endParaRPr lang="fr-FR" dirty="0"/>
                    </a:p>
                  </a:txBody>
                  <a:tcPr marB="72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Les parties présentes à l’</a:t>
            </a:r>
            <a:r>
              <a:rPr lang="fr-FR" dirty="0" err="1"/>
              <a:t>accédit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97768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/>
              <a:t>Médecin salarié qui a pratiqué l’acte litigieux : </a:t>
            </a:r>
          </a:p>
          <a:p>
            <a:pPr algn="ctr"/>
            <a:r>
              <a:rPr lang="fr-FR" dirty="0"/>
              <a:t>rarement présent à l’</a:t>
            </a:r>
            <a:r>
              <a:rPr lang="fr-FR" dirty="0" err="1"/>
              <a:t>accédit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769768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/>
              <a:t>Praticien libéral : </a:t>
            </a:r>
          </a:p>
          <a:p>
            <a:pPr algn="ctr"/>
            <a:r>
              <a:rPr lang="fr-FR" dirty="0"/>
              <a:t>très souvent présent à l’</a:t>
            </a:r>
            <a:r>
              <a:rPr lang="fr-FR" dirty="0" err="1"/>
              <a:t>accédit</a:t>
            </a:r>
            <a:endParaRPr lang="fr-FR" dirty="0"/>
          </a:p>
        </p:txBody>
      </p:sp>
      <p:sp>
        <p:nvSpPr>
          <p:cNvPr id="9" name="Flèche vers le bas 8">
            <a:extLst>
              <a:ext uri="{FF2B5EF4-FFF2-40B4-BE49-F238E27FC236}">
                <a16:creationId xmlns="" xmlns:a16="http://schemas.microsoft.com/office/drawing/2014/main" id="{11CB5BCE-78F1-4479-AB2A-11CCDCC69CCD}"/>
              </a:ext>
            </a:extLst>
          </p:cNvPr>
          <p:cNvSpPr/>
          <p:nvPr/>
        </p:nvSpPr>
        <p:spPr>
          <a:xfrm>
            <a:off x="6732240" y="4685347"/>
            <a:ext cx="305120" cy="442299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sp>
        <p:nvSpPr>
          <p:cNvPr id="10" name="Flèche vers le bas 8">
            <a:extLst>
              <a:ext uri="{FF2B5EF4-FFF2-40B4-BE49-F238E27FC236}">
                <a16:creationId xmlns="" xmlns:a16="http://schemas.microsoft.com/office/drawing/2014/main" id="{1ED3A7D1-B9EA-4456-9CFE-A981E9CDF1F2}"/>
              </a:ext>
            </a:extLst>
          </p:cNvPr>
          <p:cNvSpPr/>
          <p:nvPr/>
        </p:nvSpPr>
        <p:spPr>
          <a:xfrm>
            <a:off x="2331208" y="4685348"/>
            <a:ext cx="305120" cy="442299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grpSp>
        <p:nvGrpSpPr>
          <p:cNvPr id="27" name="Groupe 26">
            <a:extLst>
              <a:ext uri="{FF2B5EF4-FFF2-40B4-BE49-F238E27FC236}">
                <a16:creationId xmlns="" xmlns:a16="http://schemas.microsoft.com/office/drawing/2014/main" id="{86EC4975-FE31-4667-BFB8-CCB2B7BE35E4}"/>
              </a:ext>
            </a:extLst>
          </p:cNvPr>
          <p:cNvGrpSpPr/>
          <p:nvPr/>
        </p:nvGrpSpPr>
        <p:grpSpPr>
          <a:xfrm>
            <a:off x="6430039" y="692696"/>
            <a:ext cx="2426624" cy="162972"/>
            <a:chOff x="586484" y="5027901"/>
            <a:chExt cx="6941431" cy="346208"/>
          </a:xfrm>
        </p:grpSpPr>
        <p:sp>
          <p:nvSpPr>
            <p:cNvPr id="28" name="Flèche : pentagone 27">
              <a:extLst>
                <a:ext uri="{FF2B5EF4-FFF2-40B4-BE49-F238E27FC236}">
                  <a16:creationId xmlns="" xmlns:a16="http://schemas.microsoft.com/office/drawing/2014/main" id="{0256EFBE-3A43-49E6-9BDB-727EE7D54D6C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9" name="Flèche : chevron 28">
              <a:extLst>
                <a:ext uri="{FF2B5EF4-FFF2-40B4-BE49-F238E27FC236}">
                  <a16:creationId xmlns="" xmlns:a16="http://schemas.microsoft.com/office/drawing/2014/main" id="{53D3E44C-2313-4E0C-AF54-EA837C9C9C64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0" name="Flèche : chevron 29">
              <a:extLst>
                <a:ext uri="{FF2B5EF4-FFF2-40B4-BE49-F238E27FC236}">
                  <a16:creationId xmlns="" xmlns:a16="http://schemas.microsoft.com/office/drawing/2014/main" id="{26A908CB-9509-49BA-A53A-2A5BC1C7ABEA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1" name="Flèche : chevron 30">
              <a:extLst>
                <a:ext uri="{FF2B5EF4-FFF2-40B4-BE49-F238E27FC236}">
                  <a16:creationId xmlns="" xmlns:a16="http://schemas.microsoft.com/office/drawing/2014/main" id="{BEAFA709-1F0F-4AEC-963C-EDEB488F4B2D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2" name="Flèche : chevron 31">
              <a:extLst>
                <a:ext uri="{FF2B5EF4-FFF2-40B4-BE49-F238E27FC236}">
                  <a16:creationId xmlns="" xmlns:a16="http://schemas.microsoft.com/office/drawing/2014/main" id="{CC17561B-CC94-4590-AB25-4CAB510AD35E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3" name="Flèche : chevron 32">
              <a:extLst>
                <a:ext uri="{FF2B5EF4-FFF2-40B4-BE49-F238E27FC236}">
                  <a16:creationId xmlns="" xmlns:a16="http://schemas.microsoft.com/office/drawing/2014/main" id="{0FFA63B2-7EC8-4567-B74D-33B358DE93E6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Flèche : chevron 33">
              <a:extLst>
                <a:ext uri="{FF2B5EF4-FFF2-40B4-BE49-F238E27FC236}">
                  <a16:creationId xmlns="" xmlns:a16="http://schemas.microsoft.com/office/drawing/2014/main" id="{31D7BE0C-12C9-4A2E-B23F-C840E71CB837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5" name="Flèche : chevron 34">
              <a:extLst>
                <a:ext uri="{FF2B5EF4-FFF2-40B4-BE49-F238E27FC236}">
                  <a16:creationId xmlns="" xmlns:a16="http://schemas.microsoft.com/office/drawing/2014/main" id="{454EA573-0023-4306-A01D-DFB69413D9D3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475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530986" y="3429000"/>
            <a:ext cx="223224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Secret médical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Accédit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69894821"/>
              </p:ext>
            </p:extLst>
          </p:nvPr>
        </p:nvGraphicFramePr>
        <p:xfrm>
          <a:off x="647700" y="1449388"/>
          <a:ext cx="8208964" cy="165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fr-FR" b="1" dirty="0"/>
                        <a:t>Discussion contradictoire dans le cadre strict de la mission </a:t>
                      </a:r>
                    </a:p>
                    <a:p>
                      <a:pPr marL="0" indent="0" algn="ctr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b="0" dirty="0"/>
                        <a:t>Prendre en compte </a:t>
                      </a:r>
                      <a:r>
                        <a:rPr lang="fr-FR" b="1" dirty="0"/>
                        <a:t>uniquement </a:t>
                      </a:r>
                      <a:r>
                        <a:rPr lang="fr-FR" b="0" dirty="0"/>
                        <a:t>les données médicales pouvant être en lien avec le fait litigieux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b="1" dirty="0"/>
                        <a:t>Examen clinique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Déroulement de l’accédit </a:t>
            </a:r>
          </a:p>
        </p:txBody>
      </p:sp>
      <p:sp>
        <p:nvSpPr>
          <p:cNvPr id="7" name="Flèche vers le bas 6"/>
          <p:cNvSpPr/>
          <p:nvPr/>
        </p:nvSpPr>
        <p:spPr>
          <a:xfrm rot="3269453">
            <a:off x="3110905" y="2834126"/>
            <a:ext cx="351987" cy="1162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59146" y="4581128"/>
            <a:ext cx="8208964" cy="1200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- </a:t>
            </a:r>
            <a:r>
              <a:rPr lang="fr-FR" b="1" dirty="0"/>
              <a:t>Avocats exclus de l’examen clinique</a:t>
            </a:r>
          </a:p>
          <a:p>
            <a:r>
              <a:rPr lang="fr-FR" dirty="0"/>
              <a:t>- Habituellement en présence des médecins des compagnies d’assurance après l’accord du patient</a:t>
            </a:r>
          </a:p>
          <a:p>
            <a:r>
              <a:rPr lang="fr-FR" dirty="0"/>
              <a:t>- Sinon : l’expert fait une restitution de son examen aux parties</a:t>
            </a:r>
          </a:p>
        </p:txBody>
      </p:sp>
      <p:sp>
        <p:nvSpPr>
          <p:cNvPr id="8" name="Flèche vers le bas 6">
            <a:extLst>
              <a:ext uri="{FF2B5EF4-FFF2-40B4-BE49-F238E27FC236}">
                <a16:creationId xmlns="" xmlns:a16="http://schemas.microsoft.com/office/drawing/2014/main" id="{75F8C2DC-9583-4ED8-BEE0-0231D8C53A21}"/>
              </a:ext>
            </a:extLst>
          </p:cNvPr>
          <p:cNvSpPr/>
          <p:nvPr/>
        </p:nvSpPr>
        <p:spPr>
          <a:xfrm rot="1733839" flipH="1">
            <a:off x="2119351" y="2514141"/>
            <a:ext cx="389834" cy="937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bas 6">
            <a:extLst>
              <a:ext uri="{FF2B5EF4-FFF2-40B4-BE49-F238E27FC236}">
                <a16:creationId xmlns="" xmlns:a16="http://schemas.microsoft.com/office/drawing/2014/main" id="{341256DD-B87C-4314-A4C0-8F2691A0FD98}"/>
              </a:ext>
            </a:extLst>
          </p:cNvPr>
          <p:cNvSpPr/>
          <p:nvPr/>
        </p:nvSpPr>
        <p:spPr>
          <a:xfrm rot="8869204">
            <a:off x="2693601" y="3947395"/>
            <a:ext cx="310656" cy="607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e 27">
            <a:extLst>
              <a:ext uri="{FF2B5EF4-FFF2-40B4-BE49-F238E27FC236}">
                <a16:creationId xmlns="" xmlns:a16="http://schemas.microsoft.com/office/drawing/2014/main" id="{BBA32C26-1F25-4954-9765-ED94A26FB07C}"/>
              </a:ext>
            </a:extLst>
          </p:cNvPr>
          <p:cNvGrpSpPr/>
          <p:nvPr/>
        </p:nvGrpSpPr>
        <p:grpSpPr>
          <a:xfrm>
            <a:off x="6430039" y="692696"/>
            <a:ext cx="2426624" cy="162972"/>
            <a:chOff x="586484" y="5027901"/>
            <a:chExt cx="6941431" cy="346208"/>
          </a:xfrm>
        </p:grpSpPr>
        <p:sp>
          <p:nvSpPr>
            <p:cNvPr id="29" name="Flèche : pentagone 28">
              <a:extLst>
                <a:ext uri="{FF2B5EF4-FFF2-40B4-BE49-F238E27FC236}">
                  <a16:creationId xmlns="" xmlns:a16="http://schemas.microsoft.com/office/drawing/2014/main" id="{EBEF8FD1-39AB-48C3-AC91-C5A5E49DEF7A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0" name="Flèche : chevron 29">
              <a:extLst>
                <a:ext uri="{FF2B5EF4-FFF2-40B4-BE49-F238E27FC236}">
                  <a16:creationId xmlns="" xmlns:a16="http://schemas.microsoft.com/office/drawing/2014/main" id="{ECB421EA-B67B-4195-A44D-9D2A8B934D66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1" name="Flèche : chevron 30">
              <a:extLst>
                <a:ext uri="{FF2B5EF4-FFF2-40B4-BE49-F238E27FC236}">
                  <a16:creationId xmlns="" xmlns:a16="http://schemas.microsoft.com/office/drawing/2014/main" id="{3A1F9067-7425-4506-B7DB-48F8B92232A8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2" name="Flèche : chevron 31">
              <a:extLst>
                <a:ext uri="{FF2B5EF4-FFF2-40B4-BE49-F238E27FC236}">
                  <a16:creationId xmlns="" xmlns:a16="http://schemas.microsoft.com/office/drawing/2014/main" id="{6D94C7A8-580E-4413-8464-D960E4513313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3" name="Flèche : chevron 32">
              <a:extLst>
                <a:ext uri="{FF2B5EF4-FFF2-40B4-BE49-F238E27FC236}">
                  <a16:creationId xmlns="" xmlns:a16="http://schemas.microsoft.com/office/drawing/2014/main" id="{231363BA-2AAA-437D-A067-548F9752953D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4" name="Flèche : chevron 33">
              <a:extLst>
                <a:ext uri="{FF2B5EF4-FFF2-40B4-BE49-F238E27FC236}">
                  <a16:creationId xmlns="" xmlns:a16="http://schemas.microsoft.com/office/drawing/2014/main" id="{F1C675C5-F3E9-4184-B779-2B2D8C2D6574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Flèche : chevron 34">
              <a:extLst>
                <a:ext uri="{FF2B5EF4-FFF2-40B4-BE49-F238E27FC236}">
                  <a16:creationId xmlns="" xmlns:a16="http://schemas.microsoft.com/office/drawing/2014/main" id="{9734CAD8-5377-46D1-A21B-58C75C879C96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6" name="Flèche : chevron 35">
              <a:extLst>
                <a:ext uri="{FF2B5EF4-FFF2-40B4-BE49-F238E27FC236}">
                  <a16:creationId xmlns="" xmlns:a16="http://schemas.microsoft.com/office/drawing/2014/main" id="{52A76939-4485-417F-B56E-387764217AD8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645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Pré-rapport</a:t>
            </a:r>
          </a:p>
        </p:txBody>
      </p:sp>
    </p:spTree>
    <p:extLst>
      <p:ext uri="{BB962C8B-B14F-4D97-AF65-F5344CB8AC3E}">
        <p14:creationId xmlns:p14="http://schemas.microsoft.com/office/powerpoint/2010/main" val="324893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Pré-rapport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0597894"/>
              </p:ext>
            </p:extLst>
          </p:nvPr>
        </p:nvGraphicFramePr>
        <p:xfrm>
          <a:off x="647700" y="2050096"/>
          <a:ext cx="8208964" cy="18109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683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06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2220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873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/>
                        <a:t>Pas de pré-rapport </a:t>
                      </a:r>
                      <a:r>
                        <a:rPr lang="fr-FR" dirty="0"/>
                        <a:t>fixé dans la</a:t>
                      </a:r>
                      <a:r>
                        <a:rPr lang="fr-FR" baseline="0" dirty="0"/>
                        <a:t> mission : laissé à l’appréciation de l’expert</a:t>
                      </a:r>
                      <a:endParaRPr lang="fr-FR" dirty="0"/>
                    </a:p>
                  </a:txBody>
                  <a:tcPr marT="1080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dirty="0"/>
                        <a:t>Pré-rapport</a:t>
                      </a:r>
                      <a:r>
                        <a:rPr lang="fr-FR" b="1" baseline="0" dirty="0"/>
                        <a:t> systématique </a:t>
                      </a:r>
                      <a:r>
                        <a:rPr lang="fr-FR" baseline="0" dirty="0"/>
                        <a:t>fixé dans la mission avec délai d’1 mois pour produire dires et observations par les parties</a:t>
                      </a:r>
                      <a:endParaRPr lang="fr-FR" dirty="0"/>
                    </a:p>
                  </a:txBody>
                  <a:tcPr marT="108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26016" y="1304502"/>
            <a:ext cx="8208963" cy="468314"/>
          </a:xfrm>
        </p:spPr>
        <p:txBody>
          <a:bodyPr/>
          <a:lstStyle/>
          <a:p>
            <a:r>
              <a:rPr lang="fr-FR" dirty="0"/>
              <a:t>Pré-rapport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="" xmlns:a16="http://schemas.microsoft.com/office/drawing/2014/main" id="{4744B4B1-3DC4-45FA-A7CD-F6C6582CB02D}"/>
              </a:ext>
            </a:extLst>
          </p:cNvPr>
          <p:cNvGrpSpPr/>
          <p:nvPr/>
        </p:nvGrpSpPr>
        <p:grpSpPr>
          <a:xfrm>
            <a:off x="6430040" y="764704"/>
            <a:ext cx="2426624" cy="162972"/>
            <a:chOff x="586484" y="5027901"/>
            <a:chExt cx="6941431" cy="346208"/>
          </a:xfrm>
        </p:grpSpPr>
        <p:sp>
          <p:nvSpPr>
            <p:cNvPr id="23" name="Flèche : pentagone 22">
              <a:extLst>
                <a:ext uri="{FF2B5EF4-FFF2-40B4-BE49-F238E27FC236}">
                  <a16:creationId xmlns="" xmlns:a16="http://schemas.microsoft.com/office/drawing/2014/main" id="{C21E5EC7-09B3-4308-9B1A-98DA16E26DE4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4" name="Flèche : chevron 23">
              <a:extLst>
                <a:ext uri="{FF2B5EF4-FFF2-40B4-BE49-F238E27FC236}">
                  <a16:creationId xmlns="" xmlns:a16="http://schemas.microsoft.com/office/drawing/2014/main" id="{2699758C-7061-44CB-AA4F-F8957E544EE2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5" name="Flèche : chevron 24">
              <a:extLst>
                <a:ext uri="{FF2B5EF4-FFF2-40B4-BE49-F238E27FC236}">
                  <a16:creationId xmlns="" xmlns:a16="http://schemas.microsoft.com/office/drawing/2014/main" id="{AE96F553-9196-42A7-9178-40B6C1B7EE18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6" name="Flèche : chevron 25">
              <a:extLst>
                <a:ext uri="{FF2B5EF4-FFF2-40B4-BE49-F238E27FC236}">
                  <a16:creationId xmlns="" xmlns:a16="http://schemas.microsoft.com/office/drawing/2014/main" id="{3B0A7212-F816-4209-B7EE-89A73128C35F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7" name="Flèche : chevron 26">
              <a:extLst>
                <a:ext uri="{FF2B5EF4-FFF2-40B4-BE49-F238E27FC236}">
                  <a16:creationId xmlns="" xmlns:a16="http://schemas.microsoft.com/office/drawing/2014/main" id="{ECE8B34F-690D-4088-B959-9328F9331D80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8" name="Flèche : chevron 27">
              <a:extLst>
                <a:ext uri="{FF2B5EF4-FFF2-40B4-BE49-F238E27FC236}">
                  <a16:creationId xmlns="" xmlns:a16="http://schemas.microsoft.com/office/drawing/2014/main" id="{DFF7134C-574E-41BC-98B4-86DCB2F29BB0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Flèche : chevron 28">
              <a:extLst>
                <a:ext uri="{FF2B5EF4-FFF2-40B4-BE49-F238E27FC236}">
                  <a16:creationId xmlns="" xmlns:a16="http://schemas.microsoft.com/office/drawing/2014/main" id="{7F5A64EB-C2B8-4148-8B7C-B6C27C8625CF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0" name="Flèche : chevron 29">
              <a:extLst>
                <a:ext uri="{FF2B5EF4-FFF2-40B4-BE49-F238E27FC236}">
                  <a16:creationId xmlns="" xmlns:a16="http://schemas.microsoft.com/office/drawing/2014/main" id="{D150E163-3156-43D6-B0B8-92AABF504826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77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Extension de la mission </a:t>
            </a:r>
          </a:p>
          <a:p>
            <a:r>
              <a:rPr lang="fr-FR" dirty="0"/>
              <a:t>ou des parties</a:t>
            </a:r>
          </a:p>
        </p:txBody>
      </p:sp>
    </p:spTree>
    <p:extLst>
      <p:ext uri="{BB962C8B-B14F-4D97-AF65-F5344CB8AC3E}">
        <p14:creationId xmlns:p14="http://schemas.microsoft.com/office/powerpoint/2010/main" val="3460830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Extension de la mission ou des  parties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22804173"/>
              </p:ext>
            </p:extLst>
          </p:nvPr>
        </p:nvGraphicFramePr>
        <p:xfrm>
          <a:off x="626015" y="1916832"/>
          <a:ext cx="8206512" cy="31672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32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32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402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Par le juge  :</a:t>
                      </a:r>
                    </a:p>
                    <a:p>
                      <a:pPr marL="539750" indent="-288925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  <a:tabLst>
                          <a:tab pos="87313" algn="l"/>
                        </a:tabLst>
                      </a:pPr>
                      <a:r>
                        <a:rPr lang="fr-FR" b="1" dirty="0"/>
                        <a:t>A la demande de l’une des parties dans</a:t>
                      </a:r>
                      <a:r>
                        <a:rPr lang="fr-FR" b="1" baseline="0" dirty="0"/>
                        <a:t> les 2 mois qui suivent la 1</a:t>
                      </a:r>
                      <a:r>
                        <a:rPr lang="fr-FR" b="1" baseline="30000" dirty="0"/>
                        <a:t>ere</a:t>
                      </a:r>
                      <a:r>
                        <a:rPr lang="fr-FR" b="1" baseline="0" dirty="0"/>
                        <a:t> réunion d‘expertise </a:t>
                      </a:r>
                    </a:p>
                    <a:p>
                      <a:pPr marL="539750" indent="-269875">
                        <a:spcBef>
                          <a:spcPts val="6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fr-FR" baseline="0" dirty="0"/>
                        <a:t>Ou </a:t>
                      </a:r>
                      <a:r>
                        <a:rPr lang="fr-FR" b="1" baseline="0" dirty="0"/>
                        <a:t>à la demande de l’expert </a:t>
                      </a:r>
                      <a:r>
                        <a:rPr lang="fr-FR" baseline="0" dirty="0"/>
                        <a:t>qui peut </a:t>
                      </a:r>
                      <a:r>
                        <a:rPr lang="fr-FR" b="1" baseline="0" dirty="0"/>
                        <a:t>à tout moment </a:t>
                      </a:r>
                      <a:r>
                        <a:rPr lang="fr-FR" baseline="0" dirty="0"/>
                        <a:t>solliciter le juge</a:t>
                      </a:r>
                      <a:endParaRPr lang="fr-FR" dirty="0"/>
                    </a:p>
                  </a:txBody>
                  <a:tcPr marT="144000" marB="2160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Par le juge à</a:t>
                      </a:r>
                      <a:r>
                        <a:rPr lang="fr-FR" baseline="0" dirty="0"/>
                        <a:t> l’initiative de l’une des parties</a:t>
                      </a:r>
                      <a:endParaRPr lang="fr-FR" dirty="0"/>
                    </a:p>
                  </a:txBody>
                  <a:tcPr marT="144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23563" y="1232494"/>
            <a:ext cx="8208963" cy="468314"/>
          </a:xfrm>
        </p:spPr>
        <p:txBody>
          <a:bodyPr/>
          <a:lstStyle/>
          <a:p>
            <a:r>
              <a:rPr lang="fr-FR" dirty="0"/>
              <a:t>Extension de la mission ou des parties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="" xmlns:a16="http://schemas.microsoft.com/office/drawing/2014/main" id="{E52DA6E2-DF87-46DC-81FC-C1BC082D79E2}"/>
              </a:ext>
            </a:extLst>
          </p:cNvPr>
          <p:cNvGrpSpPr/>
          <p:nvPr/>
        </p:nvGrpSpPr>
        <p:grpSpPr>
          <a:xfrm>
            <a:off x="6430039" y="692696"/>
            <a:ext cx="2426624" cy="162972"/>
            <a:chOff x="586484" y="5027901"/>
            <a:chExt cx="6941431" cy="346208"/>
          </a:xfrm>
        </p:grpSpPr>
        <p:sp>
          <p:nvSpPr>
            <p:cNvPr id="23" name="Flèche : pentagone 22">
              <a:extLst>
                <a:ext uri="{FF2B5EF4-FFF2-40B4-BE49-F238E27FC236}">
                  <a16:creationId xmlns="" xmlns:a16="http://schemas.microsoft.com/office/drawing/2014/main" id="{EBFBB956-8BE5-4A7F-B007-9B177D0AF849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4" name="Flèche : chevron 23">
              <a:extLst>
                <a:ext uri="{FF2B5EF4-FFF2-40B4-BE49-F238E27FC236}">
                  <a16:creationId xmlns="" xmlns:a16="http://schemas.microsoft.com/office/drawing/2014/main" id="{D53413E1-C952-4649-9A1B-3CE96CAC9A13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5" name="Flèche : chevron 24">
              <a:extLst>
                <a:ext uri="{FF2B5EF4-FFF2-40B4-BE49-F238E27FC236}">
                  <a16:creationId xmlns="" xmlns:a16="http://schemas.microsoft.com/office/drawing/2014/main" id="{CDE5CFF9-3A89-4E2C-82F3-ADF6740F0696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6" name="Flèche : chevron 25">
              <a:extLst>
                <a:ext uri="{FF2B5EF4-FFF2-40B4-BE49-F238E27FC236}">
                  <a16:creationId xmlns="" xmlns:a16="http://schemas.microsoft.com/office/drawing/2014/main" id="{9058588E-0B5E-4885-B151-3971DD249CA2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7" name="Flèche : chevron 26">
              <a:extLst>
                <a:ext uri="{FF2B5EF4-FFF2-40B4-BE49-F238E27FC236}">
                  <a16:creationId xmlns="" xmlns:a16="http://schemas.microsoft.com/office/drawing/2014/main" id="{AA69CF4B-F8FD-4C7E-8615-765D1644603E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8" name="Flèche : chevron 27">
              <a:extLst>
                <a:ext uri="{FF2B5EF4-FFF2-40B4-BE49-F238E27FC236}">
                  <a16:creationId xmlns="" xmlns:a16="http://schemas.microsoft.com/office/drawing/2014/main" id="{87D5CB51-2DC9-4805-A145-3D79686A0546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Flèche : chevron 28">
              <a:extLst>
                <a:ext uri="{FF2B5EF4-FFF2-40B4-BE49-F238E27FC236}">
                  <a16:creationId xmlns="" xmlns:a16="http://schemas.microsoft.com/office/drawing/2014/main" id="{82EDE2ED-B971-4DCF-8E53-2D471AA1A74F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0" name="Flèche : chevron 29">
              <a:extLst>
                <a:ext uri="{FF2B5EF4-FFF2-40B4-BE49-F238E27FC236}">
                  <a16:creationId xmlns="" xmlns:a16="http://schemas.microsoft.com/office/drawing/2014/main" id="{E8C82B21-9B5C-4A84-81EF-9F21FA7A1332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86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Spécificités de l’expertise médicale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8208963" cy="4211637"/>
          </a:xfrm>
        </p:spPr>
        <p:txBody>
          <a:bodyPr/>
          <a:lstStyle/>
          <a:p>
            <a:r>
              <a:rPr lang="fr-FR" dirty="0"/>
              <a:t>Expertise en Accidentologie</a:t>
            </a:r>
          </a:p>
          <a:p>
            <a:pPr lvl="1"/>
            <a:r>
              <a:rPr lang="fr-FR" dirty="0"/>
              <a:t>Evaluation des préjudices imputables à un accident</a:t>
            </a:r>
          </a:p>
          <a:p>
            <a:pPr>
              <a:spcBef>
                <a:spcPts val="1800"/>
              </a:spcBef>
            </a:pPr>
            <a:r>
              <a:rPr lang="fr-FR" dirty="0"/>
              <a:t>Expertise en Responsabilité Médicale (ou Hospitalière)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Analyse des modalités de prise en charge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Recherche d’un manquement, d’une infection nosocomiale ou d’un aléa thérapeutique et évaluation des </a:t>
            </a:r>
            <a:r>
              <a:rPr lang="fr-FR" dirty="0" smtClean="0"/>
              <a:t>conséquences </a:t>
            </a:r>
            <a:r>
              <a:rPr lang="fr-FR" dirty="0"/>
              <a:t>médico-légales</a:t>
            </a:r>
          </a:p>
          <a:p>
            <a:pPr lvl="2">
              <a:spcBef>
                <a:spcPts val="600"/>
              </a:spcBef>
            </a:pPr>
            <a:r>
              <a:rPr lang="fr-FR" dirty="0"/>
              <a:t>Parfois nombreuses parties mises en cause</a:t>
            </a:r>
          </a:p>
          <a:p>
            <a:pPr lvl="2">
              <a:spcBef>
                <a:spcPts val="600"/>
              </a:spcBef>
            </a:pPr>
            <a:r>
              <a:rPr lang="fr-FR" dirty="0"/>
              <a:t>Plusieurs problématiques identifiées possibles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Expertises beaucoup plus lourdes et complexes</a:t>
            </a:r>
          </a:p>
          <a:p>
            <a:pPr lvl="3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2 principaux types d’expertise médicale</a:t>
            </a:r>
          </a:p>
        </p:txBody>
      </p:sp>
    </p:spTree>
    <p:extLst>
      <p:ext uri="{BB962C8B-B14F-4D97-AF65-F5344CB8AC3E}">
        <p14:creationId xmlns:p14="http://schemas.microsoft.com/office/powerpoint/2010/main" val="268902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Dépôt du rapport</a:t>
            </a:r>
          </a:p>
        </p:txBody>
      </p:sp>
    </p:spTree>
    <p:extLst>
      <p:ext uri="{BB962C8B-B14F-4D97-AF65-F5344CB8AC3E}">
        <p14:creationId xmlns:p14="http://schemas.microsoft.com/office/powerpoint/2010/main" val="35182222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Dépôt du rapport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42593256"/>
              </p:ext>
            </p:extLst>
          </p:nvPr>
        </p:nvGraphicFramePr>
        <p:xfrm>
          <a:off x="647700" y="1988840"/>
          <a:ext cx="8208964" cy="2808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3409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74903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Montée en charge de la </a:t>
                      </a:r>
                      <a:r>
                        <a:rPr lang="fr-FR" b="1" dirty="0"/>
                        <a:t>dématérialisation</a:t>
                      </a:r>
                      <a:r>
                        <a:rPr lang="fr-FR" dirty="0"/>
                        <a:t> via une </a:t>
                      </a:r>
                      <a:r>
                        <a:rPr lang="fr-FR" b="1" dirty="0"/>
                        <a:t>plate-forme d’échanges</a:t>
                      </a:r>
                      <a:r>
                        <a:rPr lang="fr-FR" dirty="0"/>
                        <a:t> :</a:t>
                      </a:r>
                    </a:p>
                    <a:p>
                      <a:pPr marL="539750" lvl="1" indent="-274638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lang="fr-FR" dirty="0"/>
                        <a:t>Code et identifiant adressés par</a:t>
                      </a:r>
                      <a:r>
                        <a:rPr lang="fr-FR" baseline="0" dirty="0"/>
                        <a:t> le greffe</a:t>
                      </a:r>
                      <a:endParaRPr lang="fr-FR" dirty="0"/>
                    </a:p>
                    <a:p>
                      <a:pPr marL="539750" lvl="1" indent="-274638"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lang="fr-FR" dirty="0"/>
                        <a:t>Droit d’accès ouvert à l’expert limité dans le temps</a:t>
                      </a:r>
                      <a:r>
                        <a:rPr lang="fr-FR" baseline="0" dirty="0"/>
                        <a:t> (3 mois)</a:t>
                      </a:r>
                      <a:endParaRPr lang="fr-FR" dirty="0"/>
                    </a:p>
                  </a:txBody>
                  <a:tcPr marT="1080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Montée en charge de la </a:t>
                      </a:r>
                      <a:r>
                        <a:rPr lang="fr-FR" b="1" dirty="0"/>
                        <a:t>dématérialisation</a:t>
                      </a:r>
                      <a:r>
                        <a:rPr lang="fr-FR" dirty="0"/>
                        <a:t> via </a:t>
                      </a:r>
                      <a:r>
                        <a:rPr lang="fr-FR" b="1" dirty="0"/>
                        <a:t>OPALEXE</a:t>
                      </a:r>
                    </a:p>
                  </a:txBody>
                  <a:tcPr marT="1080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26016" y="1340768"/>
            <a:ext cx="8208963" cy="468314"/>
          </a:xfrm>
        </p:spPr>
        <p:txBody>
          <a:bodyPr/>
          <a:lstStyle/>
          <a:p>
            <a:r>
              <a:rPr lang="fr-FR" dirty="0"/>
              <a:t>Dépôt du rapport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="" xmlns:a16="http://schemas.microsoft.com/office/drawing/2014/main" id="{665E5A1D-7926-4F40-9AC0-2615685EFFED}"/>
              </a:ext>
            </a:extLst>
          </p:cNvPr>
          <p:cNvGrpSpPr/>
          <p:nvPr/>
        </p:nvGrpSpPr>
        <p:grpSpPr>
          <a:xfrm>
            <a:off x="6430039" y="719407"/>
            <a:ext cx="2426624" cy="162972"/>
            <a:chOff x="586484" y="5027901"/>
            <a:chExt cx="6941431" cy="346208"/>
          </a:xfrm>
        </p:grpSpPr>
        <p:sp>
          <p:nvSpPr>
            <p:cNvPr id="15" name="Flèche : pentagone 14">
              <a:extLst>
                <a:ext uri="{FF2B5EF4-FFF2-40B4-BE49-F238E27FC236}">
                  <a16:creationId xmlns="" xmlns:a16="http://schemas.microsoft.com/office/drawing/2014/main" id="{3650C681-0901-4A2D-8754-D772388F0C29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5" name="Flèche : chevron 24">
              <a:extLst>
                <a:ext uri="{FF2B5EF4-FFF2-40B4-BE49-F238E27FC236}">
                  <a16:creationId xmlns="" xmlns:a16="http://schemas.microsoft.com/office/drawing/2014/main" id="{86051D62-EE50-4CE8-86F8-D8B379C1D3A7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6" name="Flèche : chevron 25">
              <a:extLst>
                <a:ext uri="{FF2B5EF4-FFF2-40B4-BE49-F238E27FC236}">
                  <a16:creationId xmlns="" xmlns:a16="http://schemas.microsoft.com/office/drawing/2014/main" id="{219904E7-C128-481E-A5A7-877E1F3064D7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7" name="Flèche : chevron 26">
              <a:extLst>
                <a:ext uri="{FF2B5EF4-FFF2-40B4-BE49-F238E27FC236}">
                  <a16:creationId xmlns="" xmlns:a16="http://schemas.microsoft.com/office/drawing/2014/main" id="{D59953BE-755F-4953-B062-A4EA74E8EA6B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8" name="Flèche : chevron 27">
              <a:extLst>
                <a:ext uri="{FF2B5EF4-FFF2-40B4-BE49-F238E27FC236}">
                  <a16:creationId xmlns="" xmlns:a16="http://schemas.microsoft.com/office/drawing/2014/main" id="{774B02A1-37BB-45B0-90A3-E5F9CEBEF058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9" name="Flèche : chevron 28">
              <a:extLst>
                <a:ext uri="{FF2B5EF4-FFF2-40B4-BE49-F238E27FC236}">
                  <a16:creationId xmlns="" xmlns:a16="http://schemas.microsoft.com/office/drawing/2014/main" id="{943B4AB3-71B5-47D6-A24B-497BBF659DC3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Flèche : chevron 29">
              <a:extLst>
                <a:ext uri="{FF2B5EF4-FFF2-40B4-BE49-F238E27FC236}">
                  <a16:creationId xmlns="" xmlns:a16="http://schemas.microsoft.com/office/drawing/2014/main" id="{19175BB3-180F-413D-8DB3-DCE288D90512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31" name="Flèche : chevron 30">
              <a:extLst>
                <a:ext uri="{FF2B5EF4-FFF2-40B4-BE49-F238E27FC236}">
                  <a16:creationId xmlns="" xmlns:a16="http://schemas.microsoft.com/office/drawing/2014/main" id="{DD04C1E2-F951-42A4-AEC3-C6C8C0AFF87F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1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44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Honoraires et frais</a:t>
            </a:r>
          </a:p>
        </p:txBody>
      </p:sp>
    </p:spTree>
    <p:extLst>
      <p:ext uri="{BB962C8B-B14F-4D97-AF65-F5344CB8AC3E}">
        <p14:creationId xmlns:p14="http://schemas.microsoft.com/office/powerpoint/2010/main" val="11547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48600" cy="360362"/>
          </a:xfrm>
        </p:spPr>
        <p:txBody>
          <a:bodyPr/>
          <a:lstStyle/>
          <a:p>
            <a:r>
              <a:rPr lang="fr-FR" dirty="0"/>
              <a:t>Honoraires et frais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4239898"/>
              </p:ext>
            </p:extLst>
          </p:nvPr>
        </p:nvGraphicFramePr>
        <p:xfrm>
          <a:off x="647700" y="1916832"/>
          <a:ext cx="8208964" cy="34113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8873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6114">
                <a:tc gridSpan="2">
                  <a:txBody>
                    <a:bodyPr/>
                    <a:lstStyle/>
                    <a:p>
                      <a:pPr marL="1169988" indent="-268288" defTabSz="1169988">
                        <a:buFont typeface="Arial" panose="020B0604020202020204" pitchFamily="34" charset="0"/>
                        <a:buChar char="•"/>
                        <a:tabLst>
                          <a:tab pos="1169988" algn="l"/>
                        </a:tabLst>
                      </a:pPr>
                      <a:r>
                        <a:rPr lang="fr-FR" dirty="0"/>
                        <a:t>Note d’honoraires et frais </a:t>
                      </a:r>
                      <a:r>
                        <a:rPr lang="fr-FR" dirty="0" smtClean="0"/>
                        <a:t>déposée </a:t>
                      </a:r>
                      <a:r>
                        <a:rPr lang="fr-FR" dirty="0"/>
                        <a:t>par l’expert au Juge avec le rapport </a:t>
                      </a:r>
                      <a:r>
                        <a:rPr lang="fr-FR" dirty="0" smtClean="0"/>
                        <a:t>(copie </a:t>
                      </a:r>
                      <a:r>
                        <a:rPr lang="fr-FR" dirty="0"/>
                        <a:t>aux </a:t>
                      </a:r>
                      <a:r>
                        <a:rPr lang="fr-FR" dirty="0" smtClean="0"/>
                        <a:t>avocats)</a:t>
                      </a:r>
                      <a:endParaRPr lang="fr-FR" dirty="0"/>
                    </a:p>
                    <a:p>
                      <a:pPr marL="901700" indent="268288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Taxation et </a:t>
                      </a:r>
                      <a:r>
                        <a:rPr lang="fr-FR" b="1" dirty="0"/>
                        <a:t>ordonnance de taxation </a:t>
                      </a:r>
                      <a:r>
                        <a:rPr lang="fr-FR" dirty="0"/>
                        <a:t>rendue par le juge</a:t>
                      </a:r>
                    </a:p>
                  </a:txBody>
                  <a:tcPr marT="108000" marB="144000"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71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Versement du solde dû </a:t>
                      </a:r>
                      <a:r>
                        <a:rPr lang="fr-FR" b="1" dirty="0"/>
                        <a:t>directement à l’expert</a:t>
                      </a:r>
                      <a:r>
                        <a:rPr lang="fr-FR" dirty="0"/>
                        <a:t> par la partie désignée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par le Juge </a:t>
                      </a: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/>
                        <a:t>Versement</a:t>
                      </a:r>
                      <a:r>
                        <a:rPr lang="fr-FR" baseline="0" dirty="0"/>
                        <a:t> de la somme consignée à l’expert </a:t>
                      </a:r>
                      <a:r>
                        <a:rPr lang="fr-FR" b="1" baseline="0" dirty="0"/>
                        <a:t>par la régie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/>
                        <a:t>Si honoraires &gt; somme consignée : solde versé à l’expert par la partie désignée par le juge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135"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Si AJ : règlement</a:t>
                      </a:r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 par l’Etat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72000"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83568" y="1196752"/>
            <a:ext cx="8208963" cy="468314"/>
          </a:xfrm>
        </p:spPr>
        <p:txBody>
          <a:bodyPr/>
          <a:lstStyle/>
          <a:p>
            <a:r>
              <a:rPr lang="fr-FR" dirty="0"/>
              <a:t>Honoraires et frais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D3D41872-E382-4ED5-AAE6-39E34040342C}"/>
              </a:ext>
            </a:extLst>
          </p:cNvPr>
          <p:cNvGrpSpPr/>
          <p:nvPr/>
        </p:nvGrpSpPr>
        <p:grpSpPr>
          <a:xfrm>
            <a:off x="6430039" y="747709"/>
            <a:ext cx="2426624" cy="162972"/>
            <a:chOff x="586484" y="5027901"/>
            <a:chExt cx="6941431" cy="346208"/>
          </a:xfrm>
          <a:solidFill>
            <a:schemeClr val="accent1"/>
          </a:solidFill>
        </p:grpSpPr>
        <p:sp>
          <p:nvSpPr>
            <p:cNvPr id="16" name="Flèche : pentagone 15">
              <a:extLst>
                <a:ext uri="{FF2B5EF4-FFF2-40B4-BE49-F238E27FC236}">
                  <a16:creationId xmlns="" xmlns:a16="http://schemas.microsoft.com/office/drawing/2014/main" id="{5A89B4E0-B521-41FA-9E45-2EF14EB0B4FF}"/>
                </a:ext>
              </a:extLst>
            </p:cNvPr>
            <p:cNvSpPr/>
            <p:nvPr/>
          </p:nvSpPr>
          <p:spPr>
            <a:xfrm>
              <a:off x="586484" y="5027901"/>
              <a:ext cx="864659" cy="333013"/>
            </a:xfrm>
            <a:prstGeom prst="homePlate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7" name="Flèche : chevron 16">
              <a:extLst>
                <a:ext uri="{FF2B5EF4-FFF2-40B4-BE49-F238E27FC236}">
                  <a16:creationId xmlns="" xmlns:a16="http://schemas.microsoft.com/office/drawing/2014/main" id="{BFC3F448-DFB1-4799-837D-30C57682533E}"/>
                </a:ext>
              </a:extLst>
            </p:cNvPr>
            <p:cNvSpPr/>
            <p:nvPr/>
          </p:nvSpPr>
          <p:spPr>
            <a:xfrm>
              <a:off x="1454594" y="5033589"/>
              <a:ext cx="864659" cy="333013"/>
            </a:xfrm>
            <a:prstGeom prst="chevron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8" name="Flèche : chevron 17">
              <a:extLst>
                <a:ext uri="{FF2B5EF4-FFF2-40B4-BE49-F238E27FC236}">
                  <a16:creationId xmlns="" xmlns:a16="http://schemas.microsoft.com/office/drawing/2014/main" id="{728D2C02-8487-4E1E-A470-C817AC2E65DD}"/>
                </a:ext>
              </a:extLst>
            </p:cNvPr>
            <p:cNvSpPr/>
            <p:nvPr/>
          </p:nvSpPr>
          <p:spPr>
            <a:xfrm>
              <a:off x="2322704" y="5033227"/>
              <a:ext cx="864659" cy="333013"/>
            </a:xfrm>
            <a:prstGeom prst="chevron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19" name="Flèche : chevron 18">
              <a:extLst>
                <a:ext uri="{FF2B5EF4-FFF2-40B4-BE49-F238E27FC236}">
                  <a16:creationId xmlns="" xmlns:a16="http://schemas.microsoft.com/office/drawing/2014/main" id="{45419E5D-BCEE-4830-B101-E07E027922B7}"/>
                </a:ext>
              </a:extLst>
            </p:cNvPr>
            <p:cNvSpPr/>
            <p:nvPr/>
          </p:nvSpPr>
          <p:spPr>
            <a:xfrm>
              <a:off x="3190814" y="5037352"/>
              <a:ext cx="864659" cy="333013"/>
            </a:xfrm>
            <a:prstGeom prst="chevron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0" name="Flèche : chevron 19">
              <a:extLst>
                <a:ext uri="{FF2B5EF4-FFF2-40B4-BE49-F238E27FC236}">
                  <a16:creationId xmlns="" xmlns:a16="http://schemas.microsoft.com/office/drawing/2014/main" id="{5ECC7AAD-B62D-4BB6-A394-F02DAC4E2A9C}"/>
                </a:ext>
              </a:extLst>
            </p:cNvPr>
            <p:cNvSpPr/>
            <p:nvPr/>
          </p:nvSpPr>
          <p:spPr>
            <a:xfrm>
              <a:off x="4058924" y="5041095"/>
              <a:ext cx="864659" cy="333013"/>
            </a:xfrm>
            <a:prstGeom prst="chevron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1" name="Flèche : chevron 20">
              <a:extLst>
                <a:ext uri="{FF2B5EF4-FFF2-40B4-BE49-F238E27FC236}">
                  <a16:creationId xmlns="" xmlns:a16="http://schemas.microsoft.com/office/drawing/2014/main" id="{A1078DC1-0C62-4885-8082-5FD181EA9DE8}"/>
                </a:ext>
              </a:extLst>
            </p:cNvPr>
            <p:cNvSpPr/>
            <p:nvPr/>
          </p:nvSpPr>
          <p:spPr>
            <a:xfrm>
              <a:off x="5795144" y="5041096"/>
              <a:ext cx="864659" cy="333013"/>
            </a:xfrm>
            <a:prstGeom prst="chevron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Flèche : chevron 21">
              <a:extLst>
                <a:ext uri="{FF2B5EF4-FFF2-40B4-BE49-F238E27FC236}">
                  <a16:creationId xmlns="" xmlns:a16="http://schemas.microsoft.com/office/drawing/2014/main" id="{DA2E9706-DBF6-46A5-9140-573485A8E60D}"/>
                </a:ext>
              </a:extLst>
            </p:cNvPr>
            <p:cNvSpPr/>
            <p:nvPr/>
          </p:nvSpPr>
          <p:spPr>
            <a:xfrm>
              <a:off x="4927034" y="5041095"/>
              <a:ext cx="864659" cy="333013"/>
            </a:xfrm>
            <a:prstGeom prst="chevron">
              <a:avLst/>
            </a:prstGeom>
            <a:grp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  <p:sp>
          <p:nvSpPr>
            <p:cNvPr id="23" name="Flèche : chevron 22">
              <a:extLst>
                <a:ext uri="{FF2B5EF4-FFF2-40B4-BE49-F238E27FC236}">
                  <a16:creationId xmlns="" xmlns:a16="http://schemas.microsoft.com/office/drawing/2014/main" id="{C2D62585-8D7B-4B25-B6D2-D9AD5B2E7124}"/>
                </a:ext>
              </a:extLst>
            </p:cNvPr>
            <p:cNvSpPr/>
            <p:nvPr/>
          </p:nvSpPr>
          <p:spPr>
            <a:xfrm>
              <a:off x="6663256" y="5041096"/>
              <a:ext cx="864659" cy="333013"/>
            </a:xfrm>
            <a:prstGeom prst="chevron">
              <a:avLst/>
            </a:prstGeom>
            <a:solidFill>
              <a:schemeClr val="accent2"/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44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b="1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7548780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83568" y="1809749"/>
            <a:ext cx="8208963" cy="341945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dirty="0"/>
              <a:t>Expertise judiciaire/administrative 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Des points communs et des différences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FR" dirty="0"/>
              <a:t>Pas de texte qui traite de l’expertise médicale en particulier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dirty="0"/>
              <a:t>Des spécificités médicales : 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Secret médical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Loi du 4 mars 2002 relative aux droits des malades</a:t>
            </a:r>
          </a:p>
          <a:p>
            <a:pPr lvl="1">
              <a:spcBef>
                <a:spcPts val="600"/>
              </a:spcBef>
            </a:pPr>
            <a:r>
              <a:rPr lang="fr-FR" dirty="0"/>
              <a:t>Evaluation des préjudices : nomenclature Dintilhac</a:t>
            </a:r>
          </a:p>
          <a:p>
            <a:pPr lvl="1"/>
            <a:endParaRPr lang="fr-FR" dirty="0"/>
          </a:p>
          <a:p>
            <a:pPr lvl="3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Les mots clé à retenir</a:t>
            </a:r>
          </a:p>
        </p:txBody>
      </p:sp>
    </p:spTree>
    <p:extLst>
      <p:ext uri="{BB962C8B-B14F-4D97-AF65-F5344CB8AC3E}">
        <p14:creationId xmlns:p14="http://schemas.microsoft.com/office/powerpoint/2010/main" val="89598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1222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8208963" cy="4536504"/>
          </a:xfrm>
        </p:spPr>
        <p:txBody>
          <a:bodyPr/>
          <a:lstStyle/>
          <a:p>
            <a:r>
              <a:rPr lang="fr-FR" dirty="0"/>
              <a:t>Pas de texte de CPC ou du CJA qui traite spécifiquement de l’expertise médicale</a:t>
            </a:r>
          </a:p>
          <a:p>
            <a:pPr lvl="1"/>
            <a:r>
              <a:rPr lang="fr-FR" dirty="0"/>
              <a:t>Règles communes à l’expertise</a:t>
            </a: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rgbClr val="FF0000"/>
                </a:solidFill>
              </a:rPr>
              <a:t>Secret médical</a:t>
            </a:r>
          </a:p>
          <a:p>
            <a:pPr lvl="1"/>
            <a:r>
              <a:rPr lang="fr-FR" dirty="0"/>
              <a:t>Une obligation absolue à respecter à toutes les étapes des opérations </a:t>
            </a:r>
            <a:r>
              <a:rPr lang="fr-FR" dirty="0" err="1"/>
              <a:t>expertales</a:t>
            </a:r>
            <a:endParaRPr lang="fr-FR" dirty="0"/>
          </a:p>
          <a:p>
            <a:pPr lvl="2"/>
            <a:r>
              <a:rPr lang="fr-FR" dirty="0"/>
              <a:t>Définit par le Code de Santé Publique</a:t>
            </a:r>
          </a:p>
          <a:p>
            <a:pPr lvl="2"/>
            <a:r>
              <a:rPr lang="fr-FR" dirty="0"/>
              <a:t>Sa violation est sanctionnée pénalement</a:t>
            </a:r>
          </a:p>
          <a:p>
            <a:pPr>
              <a:spcBef>
                <a:spcPts val="600"/>
              </a:spcBef>
            </a:pPr>
            <a:r>
              <a:rPr lang="fr-FR" dirty="0"/>
              <a:t>Evaluation des préjudices (nomenclature </a:t>
            </a:r>
            <a:r>
              <a:rPr lang="fr-FR" dirty="0" err="1"/>
              <a:t>Dintilhac</a:t>
            </a:r>
            <a:r>
              <a:rPr lang="fr-FR" dirty="0"/>
              <a:t>)</a:t>
            </a:r>
          </a:p>
          <a:p>
            <a:pPr>
              <a:spcBef>
                <a:spcPts val="600"/>
              </a:spcBef>
            </a:pPr>
            <a:r>
              <a:rPr lang="fr-FR" dirty="0">
                <a:solidFill>
                  <a:srgbClr val="FF0000"/>
                </a:solidFill>
              </a:rPr>
              <a:t>Loi du 4 mars 2002 relative aux droits des malades</a:t>
            </a:r>
          </a:p>
          <a:p>
            <a:pPr lvl="1"/>
            <a:r>
              <a:rPr lang="fr-FR" dirty="0"/>
              <a:t>Création de l’ONIAM</a:t>
            </a:r>
          </a:p>
          <a:p>
            <a:pPr lvl="1"/>
            <a:r>
              <a:rPr lang="fr-FR" dirty="0"/>
              <a:t>Introduction d’éléments majeurs en terme d’indemnisation pour :</a:t>
            </a:r>
          </a:p>
          <a:p>
            <a:pPr lvl="2"/>
            <a:r>
              <a:rPr lang="fr-FR" dirty="0"/>
              <a:t>Infection nosocomiale</a:t>
            </a:r>
          </a:p>
          <a:p>
            <a:pPr lvl="2"/>
            <a:r>
              <a:rPr lang="fr-FR" dirty="0"/>
              <a:t>Aléa thérapeutique</a:t>
            </a:r>
          </a:p>
          <a:p>
            <a:pPr lvl="1"/>
            <a:endParaRPr lang="fr-FR" dirty="0"/>
          </a:p>
          <a:p>
            <a:pPr lvl="3"/>
            <a:endParaRPr lang="fr-FR" dirty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Spécificités de l’expertise médicale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836712"/>
            <a:ext cx="8208963" cy="468314"/>
          </a:xfrm>
        </p:spPr>
        <p:txBody>
          <a:bodyPr/>
          <a:lstStyle/>
          <a:p>
            <a:r>
              <a:rPr lang="fr-FR" dirty="0"/>
              <a:t>Spécificités de l’expertise médicale</a:t>
            </a:r>
          </a:p>
        </p:txBody>
      </p:sp>
    </p:spTree>
    <p:extLst>
      <p:ext uri="{BB962C8B-B14F-4D97-AF65-F5344CB8AC3E}">
        <p14:creationId xmlns:p14="http://schemas.microsoft.com/office/powerpoint/2010/main" val="135626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Spécificités de l’expertise médicale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47700" y="1700808"/>
            <a:ext cx="8208963" cy="4824536"/>
          </a:xfrm>
        </p:spPr>
        <p:txBody>
          <a:bodyPr/>
          <a:lstStyle/>
          <a:p>
            <a:r>
              <a:rPr lang="fr-FR" sz="2400" b="1" dirty="0"/>
              <a:t>Infection nosocomiale </a:t>
            </a:r>
          </a:p>
          <a:p>
            <a:pPr lvl="1">
              <a:spcBef>
                <a:spcPts val="1200"/>
              </a:spcBef>
            </a:pPr>
            <a:r>
              <a:rPr lang="fr-FR" sz="1800" i="0" dirty="0"/>
              <a:t>Définition : Infection contractée dans un établissement de soins, qui n'était ni en incubation, ni présente à l'admission du malade.</a:t>
            </a:r>
          </a:p>
          <a:p>
            <a:pPr lvl="1">
              <a:spcBef>
                <a:spcPts val="1200"/>
              </a:spcBef>
            </a:pPr>
            <a:r>
              <a:rPr lang="fr-FR" sz="1800" b="1" i="0" dirty="0"/>
              <a:t>Etablissement de santé </a:t>
            </a:r>
            <a:r>
              <a:rPr lang="fr-FR" sz="1800" i="0" dirty="0"/>
              <a:t>: principe de </a:t>
            </a:r>
            <a:r>
              <a:rPr lang="fr-FR" sz="1800" b="1" i="0" dirty="0">
                <a:solidFill>
                  <a:srgbClr val="FF0000"/>
                </a:solidFill>
              </a:rPr>
              <a:t>responsabilité sans faute </a:t>
            </a:r>
            <a:r>
              <a:rPr lang="fr-FR" sz="1800" i="0" dirty="0"/>
              <a:t>des dommages résultant d’une infection nosocomiale, sauf si cause étrangère. </a:t>
            </a:r>
          </a:p>
          <a:p>
            <a:pPr lvl="1">
              <a:spcBef>
                <a:spcPts val="1200"/>
              </a:spcBef>
            </a:pPr>
            <a:r>
              <a:rPr lang="fr-FR" sz="1800" i="0" dirty="0"/>
              <a:t>Indemnisation par l’ONIAM si critères de gravité (DFP &gt; 25 % ou décès)</a:t>
            </a:r>
          </a:p>
          <a:p>
            <a:pPr lvl="1">
              <a:spcBef>
                <a:spcPts val="1200"/>
              </a:spcBef>
            </a:pPr>
            <a:r>
              <a:rPr lang="fr-FR" sz="1800" b="1" i="0" dirty="0"/>
              <a:t>Professionnel de santé exerçant à titre libéral </a:t>
            </a:r>
            <a:r>
              <a:rPr lang="fr-FR" sz="1800" i="0" dirty="0"/>
              <a:t>: </a:t>
            </a:r>
            <a:r>
              <a:rPr lang="fr-FR" sz="1800" b="1" i="0" dirty="0"/>
              <a:t>responsabilité uniquement si faute </a:t>
            </a:r>
          </a:p>
          <a:p>
            <a:pPr marL="573088" lvl="2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1600" b="1" i="0" dirty="0"/>
              <a:t>		</a:t>
            </a:r>
            <a:r>
              <a:rPr lang="fr-FR" sz="1800" b="1" dirty="0"/>
              <a:t>Un contentieux très particulier et complexe</a:t>
            </a:r>
          </a:p>
          <a:p>
            <a:pPr lvl="3"/>
            <a:r>
              <a:rPr lang="fr-FR" b="1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>
          <a:xfrm>
            <a:off x="683568" y="836712"/>
            <a:ext cx="8208963" cy="468314"/>
          </a:xfrm>
        </p:spPr>
        <p:txBody>
          <a:bodyPr/>
          <a:lstStyle/>
          <a:p>
            <a:r>
              <a:rPr lang="fr-FR" sz="2400" dirty="0"/>
              <a:t>Loi du 4 mars 2002 relative aux droits des malades (1/2) </a:t>
            </a:r>
            <a:r>
              <a:rPr lang="fr-FR" sz="24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6" name="Flèche vers le bas 5">
            <a:extLst>
              <a:ext uri="{FF2B5EF4-FFF2-40B4-BE49-F238E27FC236}">
                <a16:creationId xmlns="" xmlns:a16="http://schemas.microsoft.com/office/drawing/2014/main" id="{EF8E5BAF-967D-404A-A344-34D6DFB0D664}"/>
              </a:ext>
            </a:extLst>
          </p:cNvPr>
          <p:cNvSpPr/>
          <p:nvPr/>
        </p:nvSpPr>
        <p:spPr>
          <a:xfrm rot="16200000">
            <a:off x="1851128" y="4925736"/>
            <a:ext cx="288032" cy="750944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Spécificités de l’expertise médicale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461127" cy="4428256"/>
          </a:xfrm>
        </p:spPr>
        <p:txBody>
          <a:bodyPr/>
          <a:lstStyle/>
          <a:p>
            <a:r>
              <a:rPr lang="fr-FR" sz="2400" b="1" dirty="0"/>
              <a:t>Aléa thérapeutique </a:t>
            </a:r>
            <a:r>
              <a:rPr lang="fr-FR" sz="2400" dirty="0"/>
              <a:t>(accident médical non fautif)</a:t>
            </a:r>
          </a:p>
          <a:p>
            <a:pPr lvl="1">
              <a:spcBef>
                <a:spcPts val="1200"/>
              </a:spcBef>
            </a:pPr>
            <a:r>
              <a:rPr lang="fr-FR" sz="1800" i="0" dirty="0"/>
              <a:t>Définition :</a:t>
            </a:r>
            <a:r>
              <a:rPr lang="fr-FR" sz="1800" dirty="0"/>
              <a:t> </a:t>
            </a:r>
            <a:r>
              <a:rPr lang="fr-FR" sz="1800" i="0" dirty="0"/>
              <a:t>survenue, en dehors de toute faute du praticien, d’un risque accidentel inhérent à l’acte médical et qui ne pouvait être maîtrisé</a:t>
            </a:r>
            <a:endParaRPr lang="fr-FR" sz="1800" dirty="0"/>
          </a:p>
          <a:p>
            <a:pPr lvl="1">
              <a:spcBef>
                <a:spcPts val="1200"/>
              </a:spcBef>
            </a:pPr>
            <a:r>
              <a:rPr lang="fr-FR" sz="1800" i="0" dirty="0"/>
              <a:t>Notion de rareté de l’accident non fautif</a:t>
            </a:r>
          </a:p>
          <a:p>
            <a:pPr lvl="1">
              <a:spcBef>
                <a:spcPts val="1200"/>
              </a:spcBef>
            </a:pPr>
            <a:r>
              <a:rPr lang="fr-FR" sz="1800" dirty="0"/>
              <a:t>Préjudices</a:t>
            </a:r>
            <a:r>
              <a:rPr lang="fr-FR" sz="1800" i="0" dirty="0"/>
              <a:t> indemnisables par l’ONIAM sous </a:t>
            </a:r>
            <a:r>
              <a:rPr lang="fr-FR" sz="1800" b="1" i="0" dirty="0"/>
              <a:t>certaines conditions de gravité </a:t>
            </a:r>
            <a:r>
              <a:rPr lang="fr-FR" sz="1800" i="0" dirty="0"/>
              <a:t>:</a:t>
            </a:r>
          </a:p>
          <a:p>
            <a:pPr lvl="2">
              <a:spcBef>
                <a:spcPts val="600"/>
              </a:spcBef>
            </a:pPr>
            <a:r>
              <a:rPr lang="fr-FR" sz="1600" dirty="0"/>
              <a:t>DFP &gt; 24 % ou décès</a:t>
            </a:r>
          </a:p>
          <a:p>
            <a:pPr lvl="2">
              <a:spcBef>
                <a:spcPts val="600"/>
              </a:spcBef>
            </a:pPr>
            <a:r>
              <a:rPr lang="fr-FR" sz="1600" dirty="0"/>
              <a:t>DFTP &gt; 50 % sur 6 mois consécutifs ou non sur une période de 12 mois</a:t>
            </a:r>
          </a:p>
          <a:p>
            <a:pPr lvl="2">
              <a:spcBef>
                <a:spcPts val="600"/>
              </a:spcBef>
            </a:pPr>
            <a:r>
              <a:rPr lang="fr-FR" sz="1600" dirty="0"/>
              <a:t>Inaptitude définitive à reprendre l’activité professionnelle  </a:t>
            </a:r>
          </a:p>
          <a:p>
            <a:pPr lvl="2">
              <a:spcBef>
                <a:spcPts val="600"/>
              </a:spcBef>
            </a:pPr>
            <a:r>
              <a:rPr lang="fr-FR" sz="1600" dirty="0"/>
              <a:t>Troubles dans les conditions de l’existence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>
          <a:xfrm>
            <a:off x="683568" y="836712"/>
            <a:ext cx="8208963" cy="468314"/>
          </a:xfrm>
        </p:spPr>
        <p:txBody>
          <a:bodyPr/>
          <a:lstStyle/>
          <a:p>
            <a:r>
              <a:rPr lang="fr-FR" sz="2400" dirty="0"/>
              <a:t>Loi du 4 mars 2002 relative aux droits des malades  (2/2)</a:t>
            </a:r>
            <a:r>
              <a:rPr lang="fr-FR" sz="2400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80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Expertise administrative et judiciaire : </a:t>
            </a:r>
          </a:p>
          <a:p>
            <a:r>
              <a:rPr lang="fr-FR" b="1" dirty="0"/>
              <a:t>Points communs</a:t>
            </a:r>
          </a:p>
        </p:txBody>
      </p:sp>
    </p:spTree>
    <p:extLst>
      <p:ext uri="{BB962C8B-B14F-4D97-AF65-F5344CB8AC3E}">
        <p14:creationId xmlns:p14="http://schemas.microsoft.com/office/powerpoint/2010/main" val="20464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47700" y="1340768"/>
            <a:ext cx="8208963" cy="5184576"/>
          </a:xfrm>
          <a:ln>
            <a:solidFill>
              <a:schemeClr val="bg1"/>
            </a:solidFill>
          </a:ln>
        </p:spPr>
        <p:txBody>
          <a:bodyPr/>
          <a:lstStyle/>
          <a:p>
            <a:pPr marL="6302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/>
              <a:t>Impartialité et objectivité de l’expert</a:t>
            </a:r>
          </a:p>
          <a:p>
            <a:pPr marL="6302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/>
              <a:t>Pas de lien avec les parties, ni le patient </a:t>
            </a:r>
          </a:p>
          <a:p>
            <a:pPr marL="6302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/>
              <a:t>Communication des pièces par les parties</a:t>
            </a:r>
          </a:p>
          <a:p>
            <a:pPr marL="6302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/>
              <a:t>Convocations des parties</a:t>
            </a:r>
          </a:p>
          <a:p>
            <a:pPr marL="6302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/>
              <a:t>Respect strict du contradictoire</a:t>
            </a:r>
          </a:p>
          <a:p>
            <a:pPr marL="6302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>
                <a:solidFill>
                  <a:srgbClr val="FF0000"/>
                </a:solidFill>
              </a:rPr>
              <a:t>Secret médical</a:t>
            </a:r>
          </a:p>
          <a:p>
            <a:pPr marL="6302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/>
              <a:t>Respect strict des termes de la mission</a:t>
            </a:r>
          </a:p>
          <a:p>
            <a:pPr marL="6302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/>
              <a:t>Rapport précis et argumenté</a:t>
            </a:r>
          </a:p>
          <a:p>
            <a:pPr marL="630238" indent="-360363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/>
              <a:t>Savoir être nuancé surtout si pratique discutable (si pas de consensus, pratiques d’écoles)</a:t>
            </a:r>
          </a:p>
          <a:p>
            <a:pPr marL="269875" indent="0" algn="ctr">
              <a:spcBef>
                <a:spcPts val="0"/>
              </a:spcBef>
              <a:buNone/>
              <a:tabLst>
                <a:tab pos="630238" algn="l"/>
              </a:tabLst>
            </a:pPr>
            <a:r>
              <a:rPr lang="fr-FR" sz="2000" i="1" dirty="0">
                <a:solidFill>
                  <a:srgbClr val="0070C0"/>
                </a:solidFill>
              </a:rPr>
              <a:t>L’expert éclaire, le juge décide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dirty="0"/>
          </a:p>
          <a:p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communs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>
          <a:xfrm>
            <a:off x="683568" y="836712"/>
            <a:ext cx="8208963" cy="360362"/>
          </a:xfrm>
        </p:spPr>
        <p:txBody>
          <a:bodyPr/>
          <a:lstStyle/>
          <a:p>
            <a:r>
              <a:rPr lang="fr-FR" dirty="0"/>
              <a:t>Points </a:t>
            </a:r>
            <a:r>
              <a:rPr lang="fr-FR" dirty="0" smtClean="0"/>
              <a:t>communs (1/2</a:t>
            </a:r>
            <a:r>
              <a:rPr lang="fr-FR" dirty="0"/>
              <a:t>)</a:t>
            </a:r>
          </a:p>
        </p:txBody>
      </p:sp>
      <p:sp>
        <p:nvSpPr>
          <p:cNvPr id="6" name="Flèche : courbe vers le bas 5">
            <a:extLst>
              <a:ext uri="{FF2B5EF4-FFF2-40B4-BE49-F238E27FC236}">
                <a16:creationId xmlns="" xmlns:a16="http://schemas.microsoft.com/office/drawing/2014/main" id="{DF67CC22-B85D-4748-9E91-D86019C08ABF}"/>
              </a:ext>
            </a:extLst>
          </p:cNvPr>
          <p:cNvSpPr/>
          <p:nvPr/>
        </p:nvSpPr>
        <p:spPr>
          <a:xfrm rot="5400000">
            <a:off x="4817966" y="3443995"/>
            <a:ext cx="636457" cy="552326"/>
          </a:xfrm>
          <a:prstGeom prst="curvedDownArrow">
            <a:avLst>
              <a:gd name="adj1" fmla="val 25000"/>
              <a:gd name="adj2" fmla="val 50000"/>
              <a:gd name="adj3" fmla="val 262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 communs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647700" y="2150864"/>
          <a:ext cx="82089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44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44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Expertise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Expertise judiciaire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1110834"/>
            <a:ext cx="8208963" cy="338554"/>
          </a:xfrm>
        </p:spPr>
        <p:txBody>
          <a:bodyPr/>
          <a:lstStyle/>
          <a:p>
            <a:r>
              <a:rPr lang="fr-FR" dirty="0"/>
              <a:t>Demande de communication des pièces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4499992" y="36450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439652" y="4852952"/>
            <a:ext cx="626469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Obtenir l’accord du patient </a:t>
            </a:r>
          </a:p>
          <a:p>
            <a:pPr algn="ctr"/>
            <a:r>
              <a:rPr lang="fr-FR" b="1" dirty="0"/>
              <a:t>à la communication de son dossier médical  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1D0733B3-7751-42C0-AE99-F9A9CB4D37CA}"/>
              </a:ext>
            </a:extLst>
          </p:cNvPr>
          <p:cNvSpPr/>
          <p:nvPr/>
        </p:nvSpPr>
        <p:spPr>
          <a:xfrm>
            <a:off x="3636057" y="2751224"/>
            <a:ext cx="223224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Secret médical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55576" y="1618942"/>
            <a:ext cx="7920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Étape difficile ++++ obtention de dossiers complets souvent très volumineux</a:t>
            </a:r>
          </a:p>
        </p:txBody>
      </p:sp>
    </p:spTree>
    <p:extLst>
      <p:ext uri="{BB962C8B-B14F-4D97-AF65-F5344CB8AC3E}">
        <p14:creationId xmlns:p14="http://schemas.microsoft.com/office/powerpoint/2010/main" val="15561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AP-HP">
  <a:themeElements>
    <a:clrScheme name="APHP">
      <a:dk1>
        <a:srgbClr val="272D31"/>
      </a:dk1>
      <a:lt1>
        <a:sysClr val="window" lastClr="FFFFFF"/>
      </a:lt1>
      <a:dk2>
        <a:srgbClr val="D2D9DA"/>
      </a:dk2>
      <a:lt2>
        <a:srgbClr val="F1F4F5"/>
      </a:lt2>
      <a:accent1>
        <a:srgbClr val="FFD419"/>
      </a:accent1>
      <a:accent2>
        <a:srgbClr val="C01662"/>
      </a:accent2>
      <a:accent3>
        <a:srgbClr val="36BDE8"/>
      </a:accent3>
      <a:accent4>
        <a:srgbClr val="0062AE"/>
      </a:accent4>
      <a:accent5>
        <a:srgbClr val="2C256B"/>
      </a:accent5>
      <a:accent6>
        <a:srgbClr val="D3D800"/>
      </a:accent6>
      <a:hlink>
        <a:srgbClr val="272D31"/>
      </a:hlink>
      <a:folHlink>
        <a:srgbClr val="272D31"/>
      </a:folHlink>
    </a:clrScheme>
    <a:fontScheme name="APHP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AP-HP</Template>
  <TotalTime>1339</TotalTime>
  <Words>1420</Words>
  <Application>Microsoft Office PowerPoint</Application>
  <PresentationFormat>Affichage à l'écran (4:3)</PresentationFormat>
  <Paragraphs>263</Paragraphs>
  <Slides>36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Thème AP-HP</vt:lpstr>
      <vt:lpstr>Présentation PowerPoint</vt:lpstr>
      <vt:lpstr>1</vt:lpstr>
      <vt:lpstr>Spécificités de l’expertise médicale</vt:lpstr>
      <vt:lpstr>Spécificités de l’expertise médicale</vt:lpstr>
      <vt:lpstr>Spécificités de l’expertise médicale</vt:lpstr>
      <vt:lpstr>Spécificités de l’expertise médicale</vt:lpstr>
      <vt:lpstr>2</vt:lpstr>
      <vt:lpstr>Points communs</vt:lpstr>
      <vt:lpstr>Points  communs</vt:lpstr>
      <vt:lpstr>Points communs</vt:lpstr>
      <vt:lpstr>3</vt:lpstr>
      <vt:lpstr>Les différences</vt:lpstr>
      <vt:lpstr>Les différences</vt:lpstr>
      <vt:lpstr>Présentation PowerPoint</vt:lpstr>
      <vt:lpstr>Désignation de l’expert</vt:lpstr>
      <vt:lpstr>Désignation de l’expert</vt:lpstr>
      <vt:lpstr>Désignation de l’expert</vt:lpstr>
      <vt:lpstr>Présentation PowerPoint</vt:lpstr>
      <vt:lpstr>Parties mises en cause</vt:lpstr>
      <vt:lpstr>Présentation PowerPoint</vt:lpstr>
      <vt:lpstr>Avant l’accédit</vt:lpstr>
      <vt:lpstr>Avant l’accédit</vt:lpstr>
      <vt:lpstr>Présentation PowerPoint</vt:lpstr>
      <vt:lpstr>Accédit</vt:lpstr>
      <vt:lpstr>Accédit</vt:lpstr>
      <vt:lpstr>Présentation PowerPoint</vt:lpstr>
      <vt:lpstr>Pré-rapport</vt:lpstr>
      <vt:lpstr>Présentation PowerPoint</vt:lpstr>
      <vt:lpstr>Extension de la mission ou des  parties</vt:lpstr>
      <vt:lpstr>Présentation PowerPoint</vt:lpstr>
      <vt:lpstr>Dépôt du rapport</vt:lpstr>
      <vt:lpstr>Présentation PowerPoint</vt:lpstr>
      <vt:lpstr>Honoraires et frais</vt:lpstr>
      <vt:lpstr>4</vt:lpstr>
      <vt:lpstr>Conclusion</vt:lpstr>
      <vt:lpstr>Présentation PowerPoint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CHABOISSIER Aude</dc:creator>
  <cp:lastModifiedBy>SIMHA Véronique</cp:lastModifiedBy>
  <cp:revision>394</cp:revision>
  <cp:lastPrinted>2019-04-29T08:52:18Z</cp:lastPrinted>
  <dcterms:created xsi:type="dcterms:W3CDTF">2015-04-27T12:16:06Z</dcterms:created>
  <dcterms:modified xsi:type="dcterms:W3CDTF">2019-05-16T07:15:50Z</dcterms:modified>
</cp:coreProperties>
</file>