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6348" r:id="rId3"/>
    <p:sldId id="9508" r:id="rId4"/>
    <p:sldId id="9525" r:id="rId5"/>
    <p:sldId id="265" r:id="rId6"/>
    <p:sldId id="953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070BF-2C82-4F58-95E2-3DBB9735AC6B}" v="6" dt="2023-06-19T13:48:09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72856-3111-4508-B67E-0824686E934A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1DD8-49F1-4158-83B9-99DAAEDDB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93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9648-3D20-40E0-BE05-34224CF81B2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22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D9648-3D20-40E0-BE05-34224CF81B2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05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7177E-6FD8-4B88-BADA-538B44DFD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856ADF-7272-4585-B6A4-8057F6815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93838-D57B-482C-B2BB-5F6131D2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3E420-74F9-4DEA-8387-98D12E9D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B2B5BA-E27F-4A69-ACBE-20E6FDB5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6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B9042-8AB7-45BD-A6DF-7D37BCF0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CE9E16-FD58-46F4-99EB-4B8342C2E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F08E4-2232-4B05-9E19-152E76DE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8EEBC6-FE05-4B14-9502-71C47E30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EB3E2F-38D3-4B8C-8E70-F8E04A40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96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263AC2-45E4-4EEC-BF09-4F563DB4D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0FA83A-DE30-44AF-8C0A-7D9D83725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99F50B-7796-419B-B172-CB2B5C3A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C13124-57AF-417D-82D4-FAF02C5A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CAAEC4-959B-4335-B762-38CBAFD1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68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74BBB464-345B-0F4F-AA2A-D08BA80D5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119" t="6550" r="33290" b="36570"/>
          <a:stretch/>
        </p:blipFill>
        <p:spPr>
          <a:xfrm>
            <a:off x="11075244" y="5657670"/>
            <a:ext cx="1116755" cy="12003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898A35-9EEB-46CC-A79D-F04CBBB1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366" y="365125"/>
            <a:ext cx="9599626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2C30C6-66D1-0943-B752-EE129BC52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4425" y="1862138"/>
            <a:ext cx="9960819" cy="429223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 marL="0">
              <a:defRPr sz="1600"/>
            </a:lvl2pPr>
            <a:lvl3pPr marL="0">
              <a:defRPr sz="1600"/>
            </a:lvl3pPr>
            <a:lvl4pPr marL="180000">
              <a:defRPr sz="1400"/>
            </a:lvl4pPr>
            <a:lvl5pPr marL="360000"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FF0F9E-2343-DE47-943B-3936BA5CD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468" t="32727" r="39833" b="43431"/>
          <a:stretch/>
        </p:blipFill>
        <p:spPr>
          <a:xfrm>
            <a:off x="10934181" y="193964"/>
            <a:ext cx="1008438" cy="10944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E138E8-BFD6-F840-B782-4C9D243C73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0" t="37142"/>
          <a:stretch/>
        </p:blipFill>
        <p:spPr>
          <a:xfrm>
            <a:off x="0" y="0"/>
            <a:ext cx="1320024" cy="1919288"/>
          </a:xfrm>
          <a:prstGeom prst="rect">
            <a:avLst/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1638478B-72EB-E84C-BFB9-3BD08A5C5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4425" y="6333068"/>
            <a:ext cx="9960819" cy="365125"/>
          </a:xfrm>
        </p:spPr>
        <p:txBody>
          <a:bodyPr anchor="ctr">
            <a:normAutofit/>
          </a:bodyPr>
          <a:lstStyle>
            <a:lvl1pPr algn="r">
              <a:defRPr sz="1600" b="0">
                <a:solidFill>
                  <a:schemeClr val="accent1"/>
                </a:solidFill>
              </a:defRPr>
            </a:lvl1pPr>
            <a:lvl2pPr algn="r">
              <a:defRPr>
                <a:solidFill>
                  <a:schemeClr val="accent1"/>
                </a:solidFill>
              </a:defRPr>
            </a:lvl2pPr>
            <a:lvl3pPr algn="r">
              <a:defRPr>
                <a:solidFill>
                  <a:schemeClr val="accent1"/>
                </a:solidFill>
              </a:defRPr>
            </a:lvl3pPr>
            <a:lvl4pPr algn="r">
              <a:defRPr>
                <a:solidFill>
                  <a:schemeClr val="accent1"/>
                </a:solidFill>
              </a:defRPr>
            </a:lvl4pPr>
            <a:lvl5pPr algn="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Titre de la présentation</a:t>
            </a:r>
            <a:endParaRPr lang="fr-GB" dirty="0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2340E47E-D621-454B-9F06-12B56262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BCBA-E259-4250-B7C2-3C40AE6E4E7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88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8C2916-4F75-144A-BE2C-03A7F68ED6E2}"/>
              </a:ext>
            </a:extLst>
          </p:cNvPr>
          <p:cNvSpPr/>
          <p:nvPr userDrawn="1"/>
        </p:nvSpPr>
        <p:spPr>
          <a:xfrm>
            <a:off x="0" y="-8826"/>
            <a:ext cx="12192000" cy="6875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73658819-4169-0843-8AC7-3433B19F0BE8}"/>
              </a:ext>
            </a:extLst>
          </p:cNvPr>
          <p:cNvSpPr/>
          <p:nvPr userDrawn="1"/>
        </p:nvSpPr>
        <p:spPr>
          <a:xfrm>
            <a:off x="-17749" y="1"/>
            <a:ext cx="4290224" cy="6875652"/>
          </a:xfrm>
          <a:custGeom>
            <a:avLst/>
            <a:gdLst>
              <a:gd name="connsiteX0" fmla="*/ 0 w 3217668"/>
              <a:gd name="connsiteY0" fmla="*/ 0 h 5156739"/>
              <a:gd name="connsiteX1" fmla="*/ 1906298 w 3217668"/>
              <a:gd name="connsiteY1" fmla="*/ 0 h 5156739"/>
              <a:gd name="connsiteX2" fmla="*/ 2051580 w 3217668"/>
              <a:gd name="connsiteY2" fmla="*/ 108640 h 5156739"/>
              <a:gd name="connsiteX3" fmla="*/ 3217668 w 3217668"/>
              <a:gd name="connsiteY3" fmla="*/ 2581277 h 5156739"/>
              <a:gd name="connsiteX4" fmla="*/ 2051580 w 3217668"/>
              <a:gd name="connsiteY4" fmla="*/ 5053914 h 5156739"/>
              <a:gd name="connsiteX5" fmla="*/ 1914074 w 3217668"/>
              <a:gd name="connsiteY5" fmla="*/ 5156739 h 5156739"/>
              <a:gd name="connsiteX6" fmla="*/ 0 w 3217668"/>
              <a:gd name="connsiteY6" fmla="*/ 5156739 h 5156739"/>
              <a:gd name="connsiteX7" fmla="*/ 0 w 3217668"/>
              <a:gd name="connsiteY7" fmla="*/ 0 h 51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668" h="5156739">
                <a:moveTo>
                  <a:pt x="0" y="0"/>
                </a:moveTo>
                <a:lnTo>
                  <a:pt x="1906298" y="0"/>
                </a:lnTo>
                <a:lnTo>
                  <a:pt x="2051580" y="108640"/>
                </a:lnTo>
                <a:cubicBezTo>
                  <a:pt x="2763739" y="696366"/>
                  <a:pt x="3217668" y="1585811"/>
                  <a:pt x="3217668" y="2581277"/>
                </a:cubicBezTo>
                <a:cubicBezTo>
                  <a:pt x="3217668" y="3576743"/>
                  <a:pt x="2763739" y="4466188"/>
                  <a:pt x="2051580" y="5053914"/>
                </a:cubicBezTo>
                <a:lnTo>
                  <a:pt x="1914074" y="5156739"/>
                </a:lnTo>
                <a:lnTo>
                  <a:pt x="0" y="5156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419BF21D-23FC-914F-9B93-7745127D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216" y="986864"/>
            <a:ext cx="6192688" cy="3183467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7640AF15-D701-164F-9483-3000A4EE8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216" y="4293098"/>
            <a:ext cx="6192688" cy="235449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577811-FC98-43B2-8AD5-B828B052B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0" y="2466302"/>
            <a:ext cx="3662423" cy="17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2E1FCFFB-FF51-3447-86FD-7615B1A5D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A758ED-80F2-AD4D-B76D-55051943733F}"/>
              </a:ext>
            </a:extLst>
          </p:cNvPr>
          <p:cNvSpPr/>
          <p:nvPr userDrawn="1"/>
        </p:nvSpPr>
        <p:spPr>
          <a:xfrm>
            <a:off x="0" y="-8826"/>
            <a:ext cx="12192000" cy="6875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F46DAB6E-0CA2-1A4A-8B8C-EEEF62FFA420}"/>
              </a:ext>
            </a:extLst>
          </p:cNvPr>
          <p:cNvSpPr/>
          <p:nvPr userDrawn="1"/>
        </p:nvSpPr>
        <p:spPr>
          <a:xfrm>
            <a:off x="-17749" y="1"/>
            <a:ext cx="4290224" cy="6875652"/>
          </a:xfrm>
          <a:custGeom>
            <a:avLst/>
            <a:gdLst>
              <a:gd name="connsiteX0" fmla="*/ 0 w 3217668"/>
              <a:gd name="connsiteY0" fmla="*/ 0 h 5156739"/>
              <a:gd name="connsiteX1" fmla="*/ 1906298 w 3217668"/>
              <a:gd name="connsiteY1" fmla="*/ 0 h 5156739"/>
              <a:gd name="connsiteX2" fmla="*/ 2051580 w 3217668"/>
              <a:gd name="connsiteY2" fmla="*/ 108640 h 5156739"/>
              <a:gd name="connsiteX3" fmla="*/ 3217668 w 3217668"/>
              <a:gd name="connsiteY3" fmla="*/ 2581277 h 5156739"/>
              <a:gd name="connsiteX4" fmla="*/ 2051580 w 3217668"/>
              <a:gd name="connsiteY4" fmla="*/ 5053914 h 5156739"/>
              <a:gd name="connsiteX5" fmla="*/ 1914074 w 3217668"/>
              <a:gd name="connsiteY5" fmla="*/ 5156739 h 5156739"/>
              <a:gd name="connsiteX6" fmla="*/ 0 w 3217668"/>
              <a:gd name="connsiteY6" fmla="*/ 5156739 h 5156739"/>
              <a:gd name="connsiteX7" fmla="*/ 0 w 3217668"/>
              <a:gd name="connsiteY7" fmla="*/ 0 h 51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668" h="5156739">
                <a:moveTo>
                  <a:pt x="0" y="0"/>
                </a:moveTo>
                <a:lnTo>
                  <a:pt x="1906298" y="0"/>
                </a:lnTo>
                <a:lnTo>
                  <a:pt x="2051580" y="108640"/>
                </a:lnTo>
                <a:cubicBezTo>
                  <a:pt x="2763739" y="696366"/>
                  <a:pt x="3217668" y="1585811"/>
                  <a:pt x="3217668" y="2581277"/>
                </a:cubicBezTo>
                <a:cubicBezTo>
                  <a:pt x="3217668" y="3576743"/>
                  <a:pt x="2763739" y="4466188"/>
                  <a:pt x="2051580" y="5053914"/>
                </a:cubicBezTo>
                <a:lnTo>
                  <a:pt x="1914074" y="5156739"/>
                </a:lnTo>
                <a:lnTo>
                  <a:pt x="0" y="5156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BC2E84-5671-384C-93F7-A675D49011A3}"/>
              </a:ext>
            </a:extLst>
          </p:cNvPr>
          <p:cNvSpPr txBox="1"/>
          <p:nvPr userDrawn="1"/>
        </p:nvSpPr>
        <p:spPr>
          <a:xfrm>
            <a:off x="407661" y="3044282"/>
            <a:ext cx="257955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fr-FR" sz="4400" dirty="0">
                <a:solidFill>
                  <a:schemeClr val="bg2"/>
                </a:solidFill>
                <a:latin typeface="+mj-lt"/>
              </a:rPr>
              <a:t>SOMMAIRE</a:t>
            </a:r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769DF3D1-5EDF-3043-8354-E92A58BAF24B}"/>
              </a:ext>
            </a:extLst>
          </p:cNvPr>
          <p:cNvSpPr/>
          <p:nvPr userDrawn="1"/>
        </p:nvSpPr>
        <p:spPr>
          <a:xfrm>
            <a:off x="11179697" y="2416696"/>
            <a:ext cx="1012305" cy="2024611"/>
          </a:xfrm>
          <a:custGeom>
            <a:avLst/>
            <a:gdLst>
              <a:gd name="connsiteX0" fmla="*/ 759229 w 759229"/>
              <a:gd name="connsiteY0" fmla="*/ 0 h 1518458"/>
              <a:gd name="connsiteX1" fmla="*/ 759229 w 759229"/>
              <a:gd name="connsiteY1" fmla="*/ 1518458 h 1518458"/>
              <a:gd name="connsiteX2" fmla="*/ 0 w 759229"/>
              <a:gd name="connsiteY2" fmla="*/ 759229 h 1518458"/>
              <a:gd name="connsiteX3" fmla="*/ 759229 w 759229"/>
              <a:gd name="connsiteY3" fmla="*/ 0 h 151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229" h="1518458">
                <a:moveTo>
                  <a:pt x="759229" y="0"/>
                </a:moveTo>
                <a:lnTo>
                  <a:pt x="759229" y="1518458"/>
                </a:lnTo>
                <a:cubicBezTo>
                  <a:pt x="339918" y="1518458"/>
                  <a:pt x="0" y="1178540"/>
                  <a:pt x="0" y="759229"/>
                </a:cubicBezTo>
                <a:cubicBezTo>
                  <a:pt x="0" y="339918"/>
                  <a:pt x="339918" y="0"/>
                  <a:pt x="7592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75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2E1FCFFB-FF51-3447-86FD-7615B1A5D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01994CA-0DF4-2F40-A05C-67C5D292A597}"/>
              </a:ext>
            </a:extLst>
          </p:cNvPr>
          <p:cNvSpPr/>
          <p:nvPr userDrawn="1"/>
        </p:nvSpPr>
        <p:spPr>
          <a:xfrm>
            <a:off x="767408" y="1051676"/>
            <a:ext cx="4754648" cy="4754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7C6D958-6F69-E04C-AD05-CCBD0E00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809" y="2998951"/>
            <a:ext cx="5640079" cy="1671463"/>
          </a:xfrm>
        </p:spPr>
        <p:txBody>
          <a:bodyPr anchor="b"/>
          <a:lstStyle>
            <a:lvl1pPr>
              <a:defRPr sz="44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463DC7C-DB1C-EA4A-A5A2-8D9DF7A70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725" y="2235565"/>
            <a:ext cx="3626017" cy="2171364"/>
          </a:xfrm>
        </p:spPr>
        <p:txBody>
          <a:bodyPr wrap="square">
            <a:spAutoFit/>
          </a:bodyPr>
          <a:lstStyle>
            <a:lvl1pPr algn="ctr">
              <a:defRPr sz="16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56193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A52D2-2F74-6F41-90AA-A6BEE581D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texte, arts de la table, vaisselle, assiette&#10;&#10;Description générée automatiquement">
            <a:extLst>
              <a:ext uri="{FF2B5EF4-FFF2-40B4-BE49-F238E27FC236}">
                <a16:creationId xmlns:a16="http://schemas.microsoft.com/office/drawing/2014/main" id="{E276C7B1-464E-524E-82B9-8B35A30E5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27" y="6466493"/>
            <a:ext cx="904240" cy="260043"/>
          </a:xfrm>
          <a:prstGeom prst="rect">
            <a:avLst/>
          </a:prstGeom>
        </p:spPr>
      </p:pic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DDADE2D8-4CB9-5B41-8A09-C23B87DAF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5541E11-5D90-4E41-8256-506EFDB0FA83}"/>
              </a:ext>
            </a:extLst>
          </p:cNvPr>
          <p:cNvCxnSpPr/>
          <p:nvPr userDrawn="1"/>
        </p:nvCxnSpPr>
        <p:spPr bwMode="gray">
          <a:xfrm flipV="1">
            <a:off x="11597180" y="6489340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8FF36C80-9FA2-4A46-93EB-B68BF23E354C}"/>
              </a:ext>
            </a:extLst>
          </p:cNvPr>
          <p:cNvSpPr/>
          <p:nvPr userDrawn="1"/>
        </p:nvSpPr>
        <p:spPr>
          <a:xfrm>
            <a:off x="767408" y="1051676"/>
            <a:ext cx="4754648" cy="4754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DB4755C-DB3D-2746-8C1B-71298F9E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809" y="2998951"/>
            <a:ext cx="5640079" cy="1671463"/>
          </a:xfrm>
        </p:spPr>
        <p:txBody>
          <a:bodyPr anchor="b"/>
          <a:lstStyle>
            <a:lvl1pPr>
              <a:defRPr sz="4400"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3AE5018F-701D-C04B-9BB0-40E823349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725" y="2235565"/>
            <a:ext cx="3626017" cy="2171364"/>
          </a:xfrm>
        </p:spPr>
        <p:txBody>
          <a:bodyPr wrap="square">
            <a:spAutoFit/>
          </a:bodyPr>
          <a:lstStyle>
            <a:lvl1pPr algn="ctr">
              <a:defRPr sz="166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266826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2E1FCFFB-FF51-3447-86FD-7615B1A5D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0A9EA-B5B9-124A-B4C3-B7FFFEDF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1B2A06-F8F3-3D4B-AAF9-21E8A8604E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021" y="819179"/>
            <a:ext cx="11297415" cy="209288"/>
          </a:xfrm>
        </p:spPr>
        <p:txBody>
          <a:bodyPr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252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547DEB-5A1E-BF46-9DE9-9F0010A14C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0A9EA-B5B9-124A-B4C3-B7FFFEDF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1B2A06-F8F3-3D4B-AAF9-21E8A8604E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021" y="819179"/>
            <a:ext cx="11297415" cy="209288"/>
          </a:xfrm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Image 6" descr="Une image contenant texte, arts de la table, vaisselle, assiette&#10;&#10;Description générée automatiquement">
            <a:extLst>
              <a:ext uri="{FF2B5EF4-FFF2-40B4-BE49-F238E27FC236}">
                <a16:creationId xmlns:a16="http://schemas.microsoft.com/office/drawing/2014/main" id="{005A89D4-4F2B-7644-AF29-85302D8F9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27" y="6466493"/>
            <a:ext cx="904240" cy="260043"/>
          </a:xfrm>
          <a:prstGeom prst="rect">
            <a:avLst/>
          </a:prstGeom>
        </p:spPr>
      </p:pic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983862DC-57EA-A34B-A4B2-0A37A0130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08FE104-3326-4349-BBE3-1FAD0EFF1950}"/>
              </a:ext>
            </a:extLst>
          </p:cNvPr>
          <p:cNvCxnSpPr/>
          <p:nvPr userDrawn="1"/>
        </p:nvCxnSpPr>
        <p:spPr bwMode="gray">
          <a:xfrm flipV="1">
            <a:off x="11597180" y="6489340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88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547DEB-5A1E-BF46-9DE9-9F0010A14C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pic>
        <p:nvPicPr>
          <p:cNvPr id="7" name="Image 6" descr="Une image contenant texte, arts de la table, vaisselle, assiette&#10;&#10;Description générée automatiquement">
            <a:extLst>
              <a:ext uri="{FF2B5EF4-FFF2-40B4-BE49-F238E27FC236}">
                <a16:creationId xmlns:a16="http://schemas.microsoft.com/office/drawing/2014/main" id="{005A89D4-4F2B-7644-AF29-85302D8F9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27" y="6466493"/>
            <a:ext cx="904240" cy="260043"/>
          </a:xfrm>
          <a:prstGeom prst="rect">
            <a:avLst/>
          </a:prstGeom>
        </p:spPr>
      </p:pic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983862DC-57EA-A34B-A4B2-0A37A0130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08FE104-3326-4349-BBE3-1FAD0EFF1950}"/>
              </a:ext>
            </a:extLst>
          </p:cNvPr>
          <p:cNvCxnSpPr/>
          <p:nvPr userDrawn="1"/>
        </p:nvCxnSpPr>
        <p:spPr bwMode="gray">
          <a:xfrm flipV="1">
            <a:off x="11597180" y="6489340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7CF5F95E-E673-FD4C-A182-19509910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19" y="100689"/>
            <a:ext cx="11297192" cy="103723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8338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12CC6-60D7-49F1-828C-A585AB80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BA45D-1186-4A58-A0FF-A0FEA1244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BE37DC-6B6D-4DF0-AD70-558C7B74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1381-A1C8-4137-A83E-A64C3517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44EB3-FD26-49DD-8F1A-1B0B0877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653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2E1FCFFB-FF51-3447-86FD-7615B1A5D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0A9EA-B5B9-124A-B4C3-B7FFFEDF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19" y="100689"/>
            <a:ext cx="11297192" cy="103723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85388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2E1FCFFB-FF51-3447-86FD-7615B1A5D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307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DE1449-DE8E-0444-A49B-67188DF730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texte, arts de la table, vaisselle, assiette&#10;&#10;Description générée automatiquement">
            <a:extLst>
              <a:ext uri="{FF2B5EF4-FFF2-40B4-BE49-F238E27FC236}">
                <a16:creationId xmlns:a16="http://schemas.microsoft.com/office/drawing/2014/main" id="{0468E9CE-E5EB-FC41-9B95-651D2684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27" y="6466493"/>
            <a:ext cx="904240" cy="260043"/>
          </a:xfrm>
          <a:prstGeom prst="rect">
            <a:avLst/>
          </a:prstGeom>
        </p:spPr>
      </p:pic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2E1FCFFB-FF51-3447-86FD-7615B1A5D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B134AB8-4BCE-1944-A830-829F1C858768}"/>
              </a:ext>
            </a:extLst>
          </p:cNvPr>
          <p:cNvCxnSpPr/>
          <p:nvPr userDrawn="1"/>
        </p:nvCxnSpPr>
        <p:spPr bwMode="gray">
          <a:xfrm flipV="1">
            <a:off x="11597180" y="6489340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29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496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41D59D-3973-8948-B99E-B2FA8F72A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7" y="1246272"/>
            <a:ext cx="11561852" cy="43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0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0E3D6-9CD4-9B40-AFE4-193F945ECF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err="1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7C132A-46E8-E149-8765-861A77113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1" y="1243155"/>
            <a:ext cx="11578360" cy="43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04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2"/>
            <a:ext cx="524008" cy="500815"/>
          </a:xfrm>
        </p:spPr>
        <p:txBody>
          <a:bodyPr anchor="b" anchorCtr="0"/>
          <a:lstStyle>
            <a:lvl1pPr algn="r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4" y="6250682"/>
            <a:ext cx="8256917" cy="500815"/>
          </a:xfrm>
        </p:spPr>
        <p:txBody>
          <a:bodyPr anchor="b" anchorCtr="0"/>
          <a:lstStyle>
            <a:lvl1pPr algn="l">
              <a:defRPr sz="105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467453" y="1052482"/>
            <a:ext cx="5148497" cy="47846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6528048" y="1052482"/>
            <a:ext cx="5184312" cy="47846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0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6F8B8383-9A53-4D82-B9A5-EE5C46F5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7022" y="8620"/>
            <a:ext cx="11243719" cy="936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fr-FR" dirty="0"/>
              <a:t>Cliquez pour modifier </a:t>
            </a:r>
            <a:r>
              <a:rPr lang="fr-FR"/>
              <a:t>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30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0161" y="3403601"/>
            <a:ext cx="84303" cy="38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381" y="332658"/>
            <a:ext cx="2709576" cy="595107"/>
          </a:xfrm>
          <a:prstGeom prst="rect">
            <a:avLst/>
          </a:prstGeom>
        </p:spPr>
      </p:pic>
      <p:sp>
        <p:nvSpPr>
          <p:cNvPr id="2" name="Ellipse 1"/>
          <p:cNvSpPr/>
          <p:nvPr userDrawn="1"/>
        </p:nvSpPr>
        <p:spPr>
          <a:xfrm>
            <a:off x="527381" y="2074078"/>
            <a:ext cx="3711027" cy="27832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 err="1">
              <a:solidFill>
                <a:schemeClr val="tx1"/>
              </a:solidFill>
            </a:endParaRP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4656325" y="2780929"/>
            <a:ext cx="6240652" cy="612068"/>
          </a:xfrm>
        </p:spPr>
        <p:txBody>
          <a:bodyPr/>
          <a:lstStyle>
            <a:lvl1pPr>
              <a:defRPr sz="375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301" y="3392996"/>
            <a:ext cx="6241233" cy="576064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4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4655844" y="4005065"/>
            <a:ext cx="6241233" cy="396093"/>
          </a:xfrm>
        </p:spPr>
        <p:txBody>
          <a:bodyPr/>
          <a:lstStyle>
            <a:lvl1pPr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00/00/0000</a:t>
            </a:r>
          </a:p>
        </p:txBody>
      </p:sp>
    </p:spTree>
    <p:extLst>
      <p:ext uri="{BB962C8B-B14F-4D97-AF65-F5344CB8AC3E}">
        <p14:creationId xmlns:p14="http://schemas.microsoft.com/office/powerpoint/2010/main" val="235688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sposition personnalisée">
  <p:cSld name="4_Disposition personnalisé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title"/>
          </p:nvPr>
        </p:nvSpPr>
        <p:spPr>
          <a:xfrm>
            <a:off x="276050" y="146649"/>
            <a:ext cx="11621116" cy="74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1"/>
          </p:nvPr>
        </p:nvSpPr>
        <p:spPr>
          <a:xfrm>
            <a:off x="275174" y="1539993"/>
            <a:ext cx="11621993" cy="437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500"/>
            </a:lvl1pPr>
            <a:lvl2pPr marL="685783" lvl="1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 sz="1500"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566" lvl="3" indent="-2476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sz="1200"/>
            </a:lvl4pPr>
            <a:lvl5pPr marL="1714457" lvl="4" indent="-23811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050"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1;p27">
            <a:extLst>
              <a:ext uri="{FF2B5EF4-FFF2-40B4-BE49-F238E27FC236}">
                <a16:creationId xmlns:a16="http://schemas.microsoft.com/office/drawing/2014/main" id="{A7A75F3D-44C5-C841-93A8-5E2F5FDF07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54712" y="6490171"/>
            <a:ext cx="874005" cy="31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5E514D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5E514D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5E514D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5E514D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5E514D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5E514D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5E514D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5E514D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5E514D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34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8360" y="4629321"/>
            <a:ext cx="4512501" cy="859904"/>
          </a:xfrm>
        </p:spPr>
        <p:txBody>
          <a:bodyPr anchor="b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096000" y="4615037"/>
            <a:ext cx="126236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4"/>
          </p:nvPr>
        </p:nvSpPr>
        <p:spPr>
          <a:xfrm>
            <a:off x="7358360" y="3610161"/>
            <a:ext cx="4512501" cy="859904"/>
          </a:xfrm>
        </p:spPr>
        <p:txBody>
          <a:bodyPr anchor="b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096000" y="3595877"/>
            <a:ext cx="126236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contenu 2"/>
          <p:cNvSpPr>
            <a:spLocks noGrp="1"/>
          </p:cNvSpPr>
          <p:nvPr>
            <p:ph idx="16"/>
          </p:nvPr>
        </p:nvSpPr>
        <p:spPr>
          <a:xfrm>
            <a:off x="7358360" y="2588714"/>
            <a:ext cx="4512501" cy="859904"/>
          </a:xfrm>
        </p:spPr>
        <p:txBody>
          <a:bodyPr anchor="b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6096000" y="2574430"/>
            <a:ext cx="126236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8"/>
          </p:nvPr>
        </p:nvSpPr>
        <p:spPr>
          <a:xfrm>
            <a:off x="7358360" y="1565362"/>
            <a:ext cx="4512501" cy="859904"/>
          </a:xfrm>
        </p:spPr>
        <p:txBody>
          <a:bodyPr anchor="b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6096000" y="1551077"/>
            <a:ext cx="126236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20"/>
          </p:nvPr>
        </p:nvSpPr>
        <p:spPr>
          <a:xfrm>
            <a:off x="7358360" y="543915"/>
            <a:ext cx="4512501" cy="859904"/>
          </a:xfrm>
        </p:spPr>
        <p:txBody>
          <a:bodyPr anchor="b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100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6096000" y="529631"/>
            <a:ext cx="1262360" cy="968871"/>
          </a:xfrm>
        </p:spPr>
        <p:txBody>
          <a:bodyPr anchor="b" anchorCtr="0"/>
          <a:lstStyle>
            <a:lvl1pPr algn="l"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0E410F4D-D223-4EE3-9080-91FC756A3A7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624C-A8B4-4195-A9F9-08E9E5AACCA8}" type="datetime1">
              <a:rPr lang="fr-FR" smtClean="0"/>
              <a:t>26/06/2023</a:t>
            </a:fld>
            <a:endParaRPr lang="fr-FR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10DF0884-C839-4992-BAE2-39E43CA6E12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Bpifrance - Présentation du plan climat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06EFD1B-E9D6-4A59-8B0F-94B5B4DB187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D2308EF6-7356-4951-9555-180CB78B53E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742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C6E84-2175-4DFE-AE5A-0EE1B372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71D4D1-1C9B-4FC3-8D88-EA68F239C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620F1-FCDB-4C87-ABD7-D01C52A7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8943A-E508-47B5-9360-032C7EE8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8A9422-BC72-45E0-894C-E4E5DF30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520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D12DD-68E8-4DD5-96AB-948450CF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E26CB8-D5ED-47B8-AE50-9FFBB9AE5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7EEA9-89C7-46E1-8282-982F8B16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EB42-1E54-4012-B47E-333E3F78E2D3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630FE-8C10-494C-B73A-6A932C27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8B1424-88AA-44D2-ADED-086CCDA9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16DA-65B3-4469-A106-053DC244A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68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801C1-1470-4C50-BB08-A002A78E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84398-D101-4A1E-B415-1A961166C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B59AC3-7D6E-42D6-A9D5-42D0E5DE0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38DFE0-A5A9-4F3B-B5DC-FC40CCCA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8A1E58-BD6D-4B44-BBF5-6C73AB77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625C64-9B08-436F-8968-9AED0962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7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B5DD1-636F-4479-B3B3-110B83AC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A1D2E5-7D8A-476D-B320-E4481A51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26871B-5FC0-4FA4-9B88-D3414CF83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412B22-A657-4EFF-86F4-FF26C8B23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773EAC-A16F-4921-820D-00A56AE06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89FCDC-354E-4AB4-83FD-36BFBAB3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DFBDAB-00AE-4B68-9373-C9AF9C08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D672B2-4D28-4DC1-8AC6-4CCA5E34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8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0E623-D61F-456B-AADB-8565AF1B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44FE9F-4D50-4C69-AE74-EAD67468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A5F1B5-68B5-4954-B7FB-8A6D9AC1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D813B7-C0EE-4C52-BFB9-A32167E5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57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F63225-B521-4DD0-BDFA-94EFBC62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9D46E2-BA40-4673-9466-672DEB5A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BA44C2-C641-4D4C-9701-FC1A0000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16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16FD7-C34B-461E-8E8B-84D665B4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B1F1C3-CCB8-4A2F-AC22-33D0CE33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D2434D-BF72-48CA-B6B3-2135B1C6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E3C82-5B16-4ED4-821B-9E226167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104367-1BE8-4B4E-AC3E-F99B9CCD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3F36ED-8549-4D26-B9CA-5ADEF4C4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65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48502-2740-44DA-A3C6-AE575123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AA8EC1-6136-4925-A69D-17DB39C5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8C8CA7-45D0-4A02-963A-B2DC3D031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8DD53F-87D0-47B2-82CA-2F02FAA8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7DF44F-0515-4548-A3C8-D30332F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699615-BACB-4AE8-B9CD-6BD08E73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04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03D3A0-40C9-4BD4-B245-C8B550E2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57FC0B-6BF0-4483-917F-BCA9D79C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3C2FFE-AF9B-43CB-901A-B92D83794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3B51-3017-4594-A9BA-5B1114CD4506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B1D0E1-5F2C-4197-872B-2D7D83625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3AD35-0D6D-4627-869D-6D6AE636E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464D-0538-4FC5-B550-3FD8454234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79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56000" y="1314001"/>
            <a:ext cx="11280000" cy="463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 sous-titre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7"/>
            <a:endParaRPr lang="fr-FR" dirty="0"/>
          </a:p>
          <a:p>
            <a:pPr lvl="7"/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V="1">
            <a:off x="11597180" y="6489340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67019" y="100688"/>
            <a:ext cx="11297192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18867" y="6435536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19FC0E49-2ADA-E14B-BCF2-189C7D66DB3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437233" y="6435536"/>
            <a:ext cx="1007920" cy="3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rgbClr val="5E514D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85000"/>
        </a:lnSpc>
        <a:spcBef>
          <a:spcPts val="0"/>
        </a:spcBef>
        <a:spcAft>
          <a:spcPts val="2250"/>
        </a:spcAft>
        <a:buFont typeface="Arial" pitchFamily="34" charset="0"/>
        <a:buNone/>
        <a:defRPr sz="1800" b="0" kern="1200">
          <a:solidFill>
            <a:srgbClr val="FFCD00"/>
          </a:solidFill>
          <a:latin typeface="+mj-lt"/>
          <a:ea typeface="+mn-ea"/>
          <a:cs typeface="+mn-cs"/>
        </a:defRPr>
      </a:lvl1pPr>
      <a:lvl2pPr marL="0" indent="0" algn="just" defTabSz="685783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b="1" kern="1200">
          <a:solidFill>
            <a:srgbClr val="5E514D"/>
          </a:solidFill>
          <a:latin typeface="+mn-lt"/>
          <a:ea typeface="+mn-ea"/>
          <a:cs typeface="+mn-cs"/>
        </a:defRPr>
      </a:lvl2pPr>
      <a:lvl3pPr marL="0" indent="0" algn="just" defTabSz="685783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None/>
        <a:defRPr sz="975" kern="1200">
          <a:solidFill>
            <a:srgbClr val="5E514D"/>
          </a:solidFill>
          <a:latin typeface="+mn-lt"/>
          <a:ea typeface="+mn-ea"/>
          <a:cs typeface="+mn-cs"/>
        </a:defRPr>
      </a:lvl3pPr>
      <a:lvl4pPr marL="269993" indent="-134997" algn="just" defTabSz="685783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Char char="l"/>
        <a:defRPr sz="900" kern="1200">
          <a:solidFill>
            <a:srgbClr val="5E514D"/>
          </a:solidFill>
          <a:latin typeface="+mn-lt"/>
          <a:ea typeface="+mn-ea"/>
          <a:cs typeface="+mn-cs"/>
        </a:defRPr>
      </a:lvl4pPr>
      <a:lvl5pPr marL="269993" indent="0" algn="just" defTabSz="685783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None/>
        <a:defRPr sz="900" kern="1200">
          <a:solidFill>
            <a:srgbClr val="5E514D"/>
          </a:solidFill>
          <a:latin typeface="+mn-lt"/>
          <a:ea typeface="+mn-ea"/>
          <a:cs typeface="+mn-cs"/>
        </a:defRPr>
      </a:lvl5pPr>
      <a:lvl6pPr marL="539987" indent="-134997" algn="just" defTabSz="671496" rtl="0" eaLnBrk="1" latinLnBrk="0" hangingPunct="1">
        <a:lnSpc>
          <a:spcPct val="120000"/>
        </a:lnSpc>
        <a:spcBef>
          <a:spcPts val="0"/>
        </a:spcBef>
        <a:buClr>
          <a:srgbClr val="5E514D"/>
        </a:buClr>
        <a:buSzPct val="150000"/>
        <a:buFont typeface="Lucida Grande"/>
        <a:buChar char="•"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6pPr>
      <a:lvl7pPr marL="539987" indent="0" algn="just" defTabSz="671496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Tx/>
        <a:buNone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7pPr>
      <a:lvl8pPr marL="809980" indent="-135728" algn="just" defTabSz="671496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80000"/>
        <a:buFont typeface="Wingdings" pitchFamily="2" charset="2"/>
        <a:buChar char="l"/>
        <a:defRPr sz="900" b="0" kern="1200">
          <a:solidFill>
            <a:srgbClr val="5E514D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spcBef>
          <a:spcPct val="20000"/>
        </a:spcBef>
        <a:buFontTx/>
        <a:buNone/>
        <a:defRPr sz="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pifrance.fr/nos-solutions/accompagnement" TargetMode="External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svg"/><Relationship Id="rId10" Type="http://schemas.openxmlformats.org/officeDocument/2006/relationships/image" Target="../media/image23.jp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7C6ECA-29D0-4531-99AE-CCE4B125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625" y="2891678"/>
            <a:ext cx="6553373" cy="826478"/>
          </a:xfrm>
        </p:spPr>
        <p:txBody>
          <a:bodyPr/>
          <a:lstStyle/>
          <a:p>
            <a:r>
              <a:rPr lang="fr-FR" dirty="0"/>
              <a:t>LES enjeux du </a:t>
            </a:r>
            <a:r>
              <a:rPr lang="fr-FR" dirty="0">
                <a:solidFill>
                  <a:schemeClr val="bg1"/>
                </a:solidFill>
              </a:rPr>
              <a:t>plan climat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3C6BA21-D830-4540-90E4-48A1AF259D86}"/>
              </a:ext>
            </a:extLst>
          </p:cNvPr>
          <p:cNvSpPr/>
          <p:nvPr/>
        </p:nvSpPr>
        <p:spPr>
          <a:xfrm>
            <a:off x="1105859" y="1304409"/>
            <a:ext cx="4133850" cy="4001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err="1">
              <a:ln>
                <a:noFill/>
              </a:ln>
              <a:solidFill>
                <a:srgbClr val="786E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DFE0B8-D31C-4419-91E1-0384CDDDF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9775" y="2127490"/>
            <a:ext cx="3626017" cy="2603020"/>
          </a:xfrm>
          <a:ln>
            <a:noFill/>
          </a:ln>
        </p:spPr>
        <p:txBody>
          <a:bodyPr/>
          <a:lstStyle/>
          <a:p>
            <a:endParaRPr lang="fr-FR" sz="199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2610E0-0FC3-0954-8BAF-BA71AE6FB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8" y="0"/>
            <a:ext cx="1932432" cy="12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8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re 2">
            <a:extLst>
              <a:ext uri="{FF2B5EF4-FFF2-40B4-BE49-F238E27FC236}">
                <a16:creationId xmlns:a16="http://schemas.microsoft.com/office/drawing/2014/main" id="{875093B6-A689-49AA-BBE2-7F1BF7B79E4D}"/>
              </a:ext>
            </a:extLst>
          </p:cNvPr>
          <p:cNvSpPr txBox="1">
            <a:spLocks/>
          </p:cNvSpPr>
          <p:nvPr/>
        </p:nvSpPr>
        <p:spPr>
          <a:xfrm>
            <a:off x="213806" y="374096"/>
            <a:ext cx="11764387" cy="741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Bpifrance s’engage pour le climat en fondant son action sur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3 piliers 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248BFB6-6BEB-4FE8-9F76-1EA946EC63FA}"/>
              </a:ext>
            </a:extLst>
          </p:cNvPr>
          <p:cNvSpPr/>
          <p:nvPr/>
        </p:nvSpPr>
        <p:spPr>
          <a:xfrm>
            <a:off x="339034" y="2922387"/>
            <a:ext cx="1895994" cy="1895994"/>
          </a:xfrm>
          <a:prstGeom prst="ellipse">
            <a:avLst/>
          </a:prstGeom>
          <a:solidFill>
            <a:srgbClr val="FFCD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err="1">
              <a:ln>
                <a:noFill/>
              </a:ln>
              <a:solidFill>
                <a:srgbClr val="786E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1D5FE-8173-45EC-BB3D-1D9D25FE1C7F}"/>
              </a:ext>
            </a:extLst>
          </p:cNvPr>
          <p:cNvSpPr/>
          <p:nvPr/>
        </p:nvSpPr>
        <p:spPr>
          <a:xfrm>
            <a:off x="436314" y="3454886"/>
            <a:ext cx="1701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LE PLAN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CLIMAT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10EB3F86-49A1-450A-8E86-DF18D17AF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3" y="2042757"/>
            <a:ext cx="925978" cy="9259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65C2DD-5A11-49E6-AC00-FE0C1F31B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01" y="2383554"/>
            <a:ext cx="1156087" cy="11560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CAFC3A-D9DE-4FDF-922E-E3869F60DE19}"/>
              </a:ext>
            </a:extLst>
          </p:cNvPr>
          <p:cNvSpPr/>
          <p:nvPr/>
        </p:nvSpPr>
        <p:spPr>
          <a:xfrm>
            <a:off x="9009005" y="2734696"/>
            <a:ext cx="1493278" cy="1945293"/>
          </a:xfrm>
          <a:prstGeom prst="rect">
            <a:avLst/>
          </a:prstGeom>
          <a:solidFill>
            <a:srgbClr val="786E6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Accélérer la mise en transition des entreprises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51D39-0BB7-4C44-861A-90074376CF04}"/>
              </a:ext>
            </a:extLst>
          </p:cNvPr>
          <p:cNvSpPr/>
          <p:nvPr/>
        </p:nvSpPr>
        <p:spPr>
          <a:xfrm>
            <a:off x="6630456" y="2734697"/>
            <a:ext cx="1457152" cy="1945321"/>
          </a:xfrm>
          <a:prstGeom prst="rect">
            <a:avLst/>
          </a:prstGeom>
          <a:solidFill>
            <a:srgbClr val="FFCD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Soutenir massivement les ENR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FCE619-38BE-4457-A192-02818B0E038F}"/>
              </a:ext>
            </a:extLst>
          </p:cNvPr>
          <p:cNvSpPr/>
          <p:nvPr/>
        </p:nvSpPr>
        <p:spPr>
          <a:xfrm>
            <a:off x="4268628" y="2739236"/>
            <a:ext cx="1456523" cy="1940806"/>
          </a:xfrm>
          <a:prstGeom prst="rect">
            <a:avLst/>
          </a:prstGeom>
          <a:solidFill>
            <a:srgbClr val="00B38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Soutenir les offreurs de solutions innovantes vertes</a:t>
            </a:r>
          </a:p>
        </p:txBody>
      </p:sp>
      <p:sp>
        <p:nvSpPr>
          <p:cNvPr id="18" name="AutoShape 57">
            <a:extLst>
              <a:ext uri="{FF2B5EF4-FFF2-40B4-BE49-F238E27FC236}">
                <a16:creationId xmlns:a16="http://schemas.microsoft.com/office/drawing/2014/main" id="{49DE7F0F-FE78-40C2-B4D7-9B231523B61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99589" y="-2076395"/>
            <a:ext cx="491747" cy="8118694"/>
          </a:xfrm>
          <a:prstGeom prst="chevron">
            <a:avLst>
              <a:gd name="adj" fmla="val 100000"/>
            </a:avLst>
          </a:prstGeom>
          <a:solidFill>
            <a:srgbClr val="000000"/>
          </a:solidFill>
          <a:ln w="22225">
            <a:solidFill>
              <a:srgbClr val="786E64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Line 58">
            <a:extLst>
              <a:ext uri="{FF2B5EF4-FFF2-40B4-BE49-F238E27FC236}">
                <a16:creationId xmlns:a16="http://schemas.microsoft.com/office/drawing/2014/main" id="{BA0B76F2-5B27-44D0-83ED-66934B51B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478" y="2409649"/>
            <a:ext cx="7667659" cy="0"/>
          </a:xfrm>
          <a:prstGeom prst="line">
            <a:avLst/>
          </a:prstGeom>
          <a:noFill/>
          <a:ln w="22225">
            <a:solidFill>
              <a:srgbClr val="786E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Line 59">
            <a:extLst>
              <a:ext uri="{FF2B5EF4-FFF2-40B4-BE49-F238E27FC236}">
                <a16:creationId xmlns:a16="http://schemas.microsoft.com/office/drawing/2014/main" id="{4F4DA7A3-EFB4-4696-8200-3BBE39F7C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0170" y="5005101"/>
            <a:ext cx="7487244" cy="0"/>
          </a:xfrm>
          <a:prstGeom prst="line">
            <a:avLst/>
          </a:prstGeom>
          <a:noFill/>
          <a:ln w="22225">
            <a:solidFill>
              <a:srgbClr val="786E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Line 60">
            <a:extLst>
              <a:ext uri="{FF2B5EF4-FFF2-40B4-BE49-F238E27FC236}">
                <a16:creationId xmlns:a16="http://schemas.microsoft.com/office/drawing/2014/main" id="{63ADC22B-1665-475C-AEDB-CDDEB5EE8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600" y="5172692"/>
            <a:ext cx="8055553" cy="0"/>
          </a:xfrm>
          <a:prstGeom prst="line">
            <a:avLst/>
          </a:prstGeom>
          <a:noFill/>
          <a:ln w="22225">
            <a:solidFill>
              <a:srgbClr val="786E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AutoShape 62">
            <a:extLst>
              <a:ext uri="{FF2B5EF4-FFF2-40B4-BE49-F238E27FC236}">
                <a16:creationId xmlns:a16="http://schemas.microsoft.com/office/drawing/2014/main" id="{76111A18-6DE2-444F-B00D-359DA1F1A3BB}"/>
              </a:ext>
            </a:extLst>
          </p:cNvPr>
          <p:cNvSpPr>
            <a:spLocks/>
          </p:cNvSpPr>
          <p:nvPr/>
        </p:nvSpPr>
        <p:spPr bwMode="auto">
          <a:xfrm>
            <a:off x="3853602" y="2559600"/>
            <a:ext cx="226378" cy="2295552"/>
          </a:xfrm>
          <a:prstGeom prst="rightBracket">
            <a:avLst>
              <a:gd name="adj" fmla="val 0"/>
            </a:avLst>
          </a:prstGeom>
          <a:noFill/>
          <a:ln w="22225">
            <a:solidFill>
              <a:srgbClr val="786E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AutoShape 63">
            <a:extLst>
              <a:ext uri="{FF2B5EF4-FFF2-40B4-BE49-F238E27FC236}">
                <a16:creationId xmlns:a16="http://schemas.microsoft.com/office/drawing/2014/main" id="{234257F8-F6B2-4213-81FA-138B0C9E9386}"/>
              </a:ext>
            </a:extLst>
          </p:cNvPr>
          <p:cNvSpPr>
            <a:spLocks/>
          </p:cNvSpPr>
          <p:nvPr/>
        </p:nvSpPr>
        <p:spPr bwMode="auto">
          <a:xfrm flipH="1">
            <a:off x="5913801" y="2559600"/>
            <a:ext cx="226378" cy="2295552"/>
          </a:xfrm>
          <a:prstGeom prst="rightBracket">
            <a:avLst>
              <a:gd name="adj" fmla="val 0"/>
            </a:avLst>
          </a:prstGeom>
          <a:noFill/>
          <a:ln w="22225">
            <a:solidFill>
              <a:srgbClr val="786E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AutoShape 64">
            <a:extLst>
              <a:ext uri="{FF2B5EF4-FFF2-40B4-BE49-F238E27FC236}">
                <a16:creationId xmlns:a16="http://schemas.microsoft.com/office/drawing/2014/main" id="{9FF7DA63-F1A0-4509-9B0C-AD8493228AC4}"/>
              </a:ext>
            </a:extLst>
          </p:cNvPr>
          <p:cNvSpPr>
            <a:spLocks/>
          </p:cNvSpPr>
          <p:nvPr/>
        </p:nvSpPr>
        <p:spPr bwMode="auto">
          <a:xfrm>
            <a:off x="6215430" y="2559600"/>
            <a:ext cx="226378" cy="2295552"/>
          </a:xfrm>
          <a:prstGeom prst="rightBracket">
            <a:avLst>
              <a:gd name="adj" fmla="val 0"/>
            </a:avLst>
          </a:prstGeom>
          <a:noFill/>
          <a:ln w="22225">
            <a:solidFill>
              <a:srgbClr val="786E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AutoShape 65">
            <a:extLst>
              <a:ext uri="{FF2B5EF4-FFF2-40B4-BE49-F238E27FC236}">
                <a16:creationId xmlns:a16="http://schemas.microsoft.com/office/drawing/2014/main" id="{F775F82D-3E81-447E-A871-0930385A9C38}"/>
              </a:ext>
            </a:extLst>
          </p:cNvPr>
          <p:cNvSpPr>
            <a:spLocks/>
          </p:cNvSpPr>
          <p:nvPr/>
        </p:nvSpPr>
        <p:spPr bwMode="auto">
          <a:xfrm flipH="1">
            <a:off x="8319281" y="2553874"/>
            <a:ext cx="226378" cy="2295552"/>
          </a:xfrm>
          <a:prstGeom prst="rightBracket">
            <a:avLst>
              <a:gd name="adj" fmla="val 0"/>
            </a:avLst>
          </a:prstGeom>
          <a:noFill/>
          <a:ln w="22225">
            <a:solidFill>
              <a:srgbClr val="786E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AutoShape 66">
            <a:extLst>
              <a:ext uri="{FF2B5EF4-FFF2-40B4-BE49-F238E27FC236}">
                <a16:creationId xmlns:a16="http://schemas.microsoft.com/office/drawing/2014/main" id="{B72256CF-9E8A-4F2B-932C-16CC192935FE}"/>
              </a:ext>
            </a:extLst>
          </p:cNvPr>
          <p:cNvSpPr>
            <a:spLocks/>
          </p:cNvSpPr>
          <p:nvPr/>
        </p:nvSpPr>
        <p:spPr bwMode="auto">
          <a:xfrm>
            <a:off x="8621119" y="2559599"/>
            <a:ext cx="226378" cy="2295552"/>
          </a:xfrm>
          <a:prstGeom prst="rightBracket">
            <a:avLst>
              <a:gd name="adj" fmla="val 0"/>
            </a:avLst>
          </a:prstGeom>
          <a:noFill/>
          <a:ln w="22225">
            <a:solidFill>
              <a:srgbClr val="786E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AutoShape 67">
            <a:extLst>
              <a:ext uri="{FF2B5EF4-FFF2-40B4-BE49-F238E27FC236}">
                <a16:creationId xmlns:a16="http://schemas.microsoft.com/office/drawing/2014/main" id="{DE8F5132-08C4-4960-B081-F1C57F8E5E7F}"/>
              </a:ext>
            </a:extLst>
          </p:cNvPr>
          <p:cNvSpPr>
            <a:spLocks/>
          </p:cNvSpPr>
          <p:nvPr/>
        </p:nvSpPr>
        <p:spPr bwMode="auto">
          <a:xfrm flipH="1">
            <a:off x="10654387" y="2559600"/>
            <a:ext cx="226378" cy="2295552"/>
          </a:xfrm>
          <a:prstGeom prst="rightBracket">
            <a:avLst>
              <a:gd name="adj" fmla="val 0"/>
            </a:avLst>
          </a:prstGeom>
          <a:noFill/>
          <a:ln w="22225">
            <a:solidFill>
              <a:srgbClr val="786E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Titre 2">
            <a:extLst>
              <a:ext uri="{FF2B5EF4-FFF2-40B4-BE49-F238E27FC236}">
                <a16:creationId xmlns:a16="http://schemas.microsoft.com/office/drawing/2014/main" id="{54761C01-68E1-487B-9170-CFC97908CBAD}"/>
              </a:ext>
            </a:extLst>
          </p:cNvPr>
          <p:cNvSpPr txBox="1">
            <a:spLocks/>
          </p:cNvSpPr>
          <p:nvPr/>
        </p:nvSpPr>
        <p:spPr>
          <a:xfrm>
            <a:off x="3853602" y="5728201"/>
            <a:ext cx="7689084" cy="741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Via des solutions d’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Accompagnement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et de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Financement</a:t>
            </a:r>
          </a:p>
        </p:txBody>
      </p:sp>
    </p:spTree>
    <p:extLst>
      <p:ext uri="{BB962C8B-B14F-4D97-AF65-F5344CB8AC3E}">
        <p14:creationId xmlns:p14="http://schemas.microsoft.com/office/powerpoint/2010/main" val="100371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339E1B8-2E49-48AA-8C39-333F7D38518B}"/>
              </a:ext>
            </a:extLst>
          </p:cNvPr>
          <p:cNvCxnSpPr>
            <a:cxnSpLocks/>
          </p:cNvCxnSpPr>
          <p:nvPr/>
        </p:nvCxnSpPr>
        <p:spPr>
          <a:xfrm>
            <a:off x="8951698" y="2529361"/>
            <a:ext cx="0" cy="3336471"/>
          </a:xfrm>
          <a:prstGeom prst="line">
            <a:avLst/>
          </a:prstGeom>
          <a:ln w="19050">
            <a:solidFill>
              <a:srgbClr val="5F504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8361219-7783-434C-B58E-174EC34092D7}"/>
              </a:ext>
            </a:extLst>
          </p:cNvPr>
          <p:cNvSpPr/>
          <p:nvPr/>
        </p:nvSpPr>
        <p:spPr>
          <a:xfrm rot="21369806">
            <a:off x="1088924" y="1327560"/>
            <a:ext cx="9292629" cy="1203097"/>
          </a:xfrm>
          <a:custGeom>
            <a:avLst/>
            <a:gdLst>
              <a:gd name="connsiteX0" fmla="*/ 0 w 12785272"/>
              <a:gd name="connsiteY0" fmla="*/ 4833258 h 5129636"/>
              <a:gd name="connsiteX1" fmla="*/ 1681843 w 12785272"/>
              <a:gd name="connsiteY1" fmla="*/ 5127172 h 5129636"/>
              <a:gd name="connsiteX2" fmla="*/ 4572000 w 12785272"/>
              <a:gd name="connsiteY2" fmla="*/ 4882243 h 5129636"/>
              <a:gd name="connsiteX3" fmla="*/ 8686800 w 12785272"/>
              <a:gd name="connsiteY3" fmla="*/ 3592286 h 5129636"/>
              <a:gd name="connsiteX4" fmla="*/ 11968843 w 12785272"/>
              <a:gd name="connsiteY4" fmla="*/ 1404258 h 5129636"/>
              <a:gd name="connsiteX5" fmla="*/ 12785272 w 12785272"/>
              <a:gd name="connsiteY5" fmla="*/ 0 h 51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272" h="5129636">
                <a:moveTo>
                  <a:pt x="0" y="4833258"/>
                </a:moveTo>
                <a:cubicBezTo>
                  <a:pt x="459921" y="4976133"/>
                  <a:pt x="919843" y="5119008"/>
                  <a:pt x="1681843" y="5127172"/>
                </a:cubicBezTo>
                <a:cubicBezTo>
                  <a:pt x="2443843" y="5135336"/>
                  <a:pt x="3404507" y="5138057"/>
                  <a:pt x="4572000" y="4882243"/>
                </a:cubicBezTo>
                <a:cubicBezTo>
                  <a:pt x="5739493" y="4626429"/>
                  <a:pt x="7453993" y="4171950"/>
                  <a:pt x="8686800" y="3592286"/>
                </a:cubicBezTo>
                <a:cubicBezTo>
                  <a:pt x="9919607" y="3012622"/>
                  <a:pt x="11285764" y="2002972"/>
                  <a:pt x="11968843" y="1404258"/>
                </a:cubicBezTo>
                <a:cubicBezTo>
                  <a:pt x="12651922" y="805544"/>
                  <a:pt x="12718597" y="402772"/>
                  <a:pt x="12785272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48C7390-897F-4F91-A6A0-FA4D6AB20D7E}"/>
              </a:ext>
            </a:extLst>
          </p:cNvPr>
          <p:cNvSpPr/>
          <p:nvPr/>
        </p:nvSpPr>
        <p:spPr>
          <a:xfrm>
            <a:off x="9253080" y="781429"/>
            <a:ext cx="1690133" cy="1602751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8CADD1F-D5C1-4CFE-8248-D71302EE0650}"/>
              </a:ext>
            </a:extLst>
          </p:cNvPr>
          <p:cNvSpPr/>
          <p:nvPr/>
        </p:nvSpPr>
        <p:spPr>
          <a:xfrm>
            <a:off x="5985697" y="1206623"/>
            <a:ext cx="1690133" cy="1565239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13E316E3-5CF5-4960-8147-FB18258EA76A}"/>
              </a:ext>
            </a:extLst>
          </p:cNvPr>
          <p:cNvSpPr txBox="1">
            <a:spLocks/>
          </p:cNvSpPr>
          <p:nvPr/>
        </p:nvSpPr>
        <p:spPr bwMode="gray">
          <a:xfrm>
            <a:off x="1248787" y="194661"/>
            <a:ext cx="9126957" cy="676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4799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020" b="1" i="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pPr marL="0" marR="0" lvl="0" indent="0" algn="l" defTabSz="714028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786E64"/>
                </a:solidFill>
                <a:effectLst/>
                <a:uLnTx/>
                <a:uFillTx/>
                <a:latin typeface="Impact"/>
                <a:ea typeface="+mj-ea"/>
              </a:rPr>
              <a:t>Bpifrance met à disposition des PME-ETI une boîte à outils visant à accélérer leur transformation énergétique et environnementale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FE77DC6-9F9B-4320-91B3-62BEACA82152}"/>
              </a:ext>
            </a:extLst>
          </p:cNvPr>
          <p:cNvCxnSpPr>
            <a:cxnSpLocks/>
          </p:cNvCxnSpPr>
          <p:nvPr/>
        </p:nvCxnSpPr>
        <p:spPr>
          <a:xfrm>
            <a:off x="5666966" y="3114365"/>
            <a:ext cx="0" cy="2822739"/>
          </a:xfrm>
          <a:prstGeom prst="line">
            <a:avLst/>
          </a:prstGeom>
          <a:ln w="19050">
            <a:solidFill>
              <a:srgbClr val="5F504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6C3502AF-F6EB-4323-A519-D2232816E482}"/>
              </a:ext>
            </a:extLst>
          </p:cNvPr>
          <p:cNvSpPr/>
          <p:nvPr/>
        </p:nvSpPr>
        <p:spPr>
          <a:xfrm>
            <a:off x="829822" y="1400814"/>
            <a:ext cx="1877028" cy="1809088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88" b="0" i="0" u="none" strike="noStrike" kern="1200" cap="none" spc="0" normalizeH="0" baseline="0" noProof="0">
              <a:ln>
                <a:noFill/>
              </a:ln>
              <a:solidFill>
                <a:srgbClr val="786E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BAAD60-4693-490E-BD30-A40F0087D343}"/>
              </a:ext>
            </a:extLst>
          </p:cNvPr>
          <p:cNvSpPr txBox="1"/>
          <p:nvPr/>
        </p:nvSpPr>
        <p:spPr>
          <a:xfrm>
            <a:off x="930297" y="1806947"/>
            <a:ext cx="192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86E6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Accompagnement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A3A01DA-E257-46C7-A4CC-A86BEEB4EA2F}"/>
              </a:ext>
            </a:extLst>
          </p:cNvPr>
          <p:cNvSpPr txBox="1"/>
          <p:nvPr/>
        </p:nvSpPr>
        <p:spPr>
          <a:xfrm>
            <a:off x="6177160" y="1400814"/>
            <a:ext cx="1343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86E64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Financement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9D2A93A-DAC9-44E5-9EFD-ADD8E1EEC3DF}"/>
              </a:ext>
            </a:extLst>
          </p:cNvPr>
          <p:cNvSpPr txBox="1"/>
          <p:nvPr/>
        </p:nvSpPr>
        <p:spPr>
          <a:xfrm>
            <a:off x="9445434" y="1052433"/>
            <a:ext cx="139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Mise en Avant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217A6D-5C16-4187-86AF-6A206FEE7B3E}"/>
              </a:ext>
            </a:extLst>
          </p:cNvPr>
          <p:cNvSpPr txBox="1"/>
          <p:nvPr/>
        </p:nvSpPr>
        <p:spPr>
          <a:xfrm>
            <a:off x="920260" y="2113583"/>
            <a:ext cx="164271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075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 accompagnement  précis, permettant  de vous développer,  liant tutorat, conseil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FR" sz="1200" b="1" i="0" u="none" strike="noStrike" kern="1200" cap="none" spc="-25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et dialogue entre dirigeants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5F504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77F6003-3C65-4AD2-B74E-1716B07D4DBC}"/>
              </a:ext>
            </a:extLst>
          </p:cNvPr>
          <p:cNvSpPr txBox="1"/>
          <p:nvPr/>
        </p:nvSpPr>
        <p:spPr>
          <a:xfrm>
            <a:off x="6104975" y="1670910"/>
            <a:ext cx="142123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075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86E6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Toute une gamme de financement, pour répondre aux projets TEE les plus simples aux plus complexes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9A4DFF2-6FB7-4B51-87A3-52B2DE8F235C}"/>
              </a:ext>
            </a:extLst>
          </p:cNvPr>
          <p:cNvSpPr txBox="1"/>
          <p:nvPr/>
        </p:nvSpPr>
        <p:spPr>
          <a:xfrm>
            <a:off x="9253080" y="1368365"/>
            <a:ext cx="16780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075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communauté du coq vert regroupe les entreprises engagées dans la transition écologique.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2FC3CC1-E0B3-4F92-AF83-3277344450CB}"/>
              </a:ext>
            </a:extLst>
          </p:cNvPr>
          <p:cNvSpPr txBox="1"/>
          <p:nvPr/>
        </p:nvSpPr>
        <p:spPr>
          <a:xfrm>
            <a:off x="5874237" y="2993324"/>
            <a:ext cx="28760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Financement de Projets</a:t>
            </a:r>
          </a:p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Financement de projets structurés aux côtés des banques partenaires: PAG, PEE, Prêt Immobilier</a:t>
            </a:r>
          </a:p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5F50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16E49F5-D228-4062-A6DF-0EA1E906FA1B}"/>
              </a:ext>
            </a:extLst>
          </p:cNvPr>
          <p:cNvSpPr txBox="1"/>
          <p:nvPr/>
        </p:nvSpPr>
        <p:spPr>
          <a:xfrm>
            <a:off x="5874236" y="4048012"/>
            <a:ext cx="28760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Préfinancement</a:t>
            </a:r>
          </a:p>
          <a:p>
            <a:pPr marL="0" marR="0" lvl="0" indent="0" algn="just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Accompagnement des projets dès la phase de développement </a:t>
            </a:r>
          </a:p>
          <a:p>
            <a:pPr marL="0" marR="0" lvl="0" indent="0" algn="just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(Création / Innovation)</a:t>
            </a:r>
          </a:p>
          <a:p>
            <a:pPr marL="0" marR="0" lvl="0" indent="0" algn="just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5F50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Solutions flexibles de financement amont (préfi TVA, Subventions, Fonds propres)</a:t>
            </a:r>
          </a:p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5F50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156AEF-D5DA-4399-B0F5-783E65C5F849}"/>
              </a:ext>
            </a:extLst>
          </p:cNvPr>
          <p:cNvSpPr txBox="1"/>
          <p:nvPr/>
        </p:nvSpPr>
        <p:spPr>
          <a:xfrm>
            <a:off x="5877569" y="5691732"/>
            <a:ext cx="28760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Prêts sans garanties : les Prêts Verts</a:t>
            </a:r>
          </a:p>
          <a:p>
            <a:pPr marL="97959" marR="0" lvl="0" indent="-97959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Ouvert au TPE, PME et ETI</a:t>
            </a:r>
          </a:p>
          <a:p>
            <a:pPr marL="97959" marR="0" lvl="0" indent="-97959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10K€ à 5 000 K€, bonifiés </a:t>
            </a:r>
          </a:p>
          <a:p>
            <a:pPr marL="97959" marR="0" lvl="0" indent="-97959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à 10 ans / 2 ans de différé maximum</a:t>
            </a:r>
          </a:p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5F50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FBBB28A-0D0D-492F-94FE-D9BD3CEE2AC5}"/>
              </a:ext>
            </a:extLst>
          </p:cNvPr>
          <p:cNvSpPr txBox="1"/>
          <p:nvPr/>
        </p:nvSpPr>
        <p:spPr>
          <a:xfrm>
            <a:off x="9132411" y="2690346"/>
            <a:ext cx="2698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La Communauté du Coq vert</a:t>
            </a:r>
          </a:p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5F50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Mise en relation et partage </a:t>
            </a:r>
          </a:p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5F50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Contenu de formation </a:t>
            </a:r>
          </a:p>
          <a:p>
            <a:pPr marL="0" marR="0" lvl="0" indent="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5F50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1007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F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Mise en visibilité et appui opérationnel dans la communication </a:t>
            </a:r>
          </a:p>
        </p:txBody>
      </p:sp>
      <p:grpSp>
        <p:nvGrpSpPr>
          <p:cNvPr id="53" name="Group 1">
            <a:extLst>
              <a:ext uri="{FF2B5EF4-FFF2-40B4-BE49-F238E27FC236}">
                <a16:creationId xmlns:a16="http://schemas.microsoft.com/office/drawing/2014/main" id="{587F94A9-9BDA-4A18-B57E-8DD94E048499}"/>
              </a:ext>
            </a:extLst>
          </p:cNvPr>
          <p:cNvGrpSpPr/>
          <p:nvPr/>
        </p:nvGrpSpPr>
        <p:grpSpPr>
          <a:xfrm>
            <a:off x="227373" y="3034845"/>
            <a:ext cx="5405927" cy="2725867"/>
            <a:chOff x="-1186089" y="2967451"/>
            <a:chExt cx="4562063" cy="2725867"/>
          </a:xfrm>
        </p:grpSpPr>
        <p:sp>
          <p:nvSpPr>
            <p:cNvPr id="54" name="Forme libre : forme 43">
              <a:extLst>
                <a:ext uri="{FF2B5EF4-FFF2-40B4-BE49-F238E27FC236}">
                  <a16:creationId xmlns:a16="http://schemas.microsoft.com/office/drawing/2014/main" id="{29977786-3D87-4DC2-AE47-CC688D6C86C0}"/>
                </a:ext>
              </a:extLst>
            </p:cNvPr>
            <p:cNvSpPr/>
            <p:nvPr/>
          </p:nvSpPr>
          <p:spPr>
            <a:xfrm rot="21364524">
              <a:off x="-1186089" y="3159417"/>
              <a:ext cx="4241982" cy="1194204"/>
            </a:xfrm>
            <a:custGeom>
              <a:avLst/>
              <a:gdLst>
                <a:gd name="connsiteX0" fmla="*/ 0 w 12785272"/>
                <a:gd name="connsiteY0" fmla="*/ 4833258 h 5129636"/>
                <a:gd name="connsiteX1" fmla="*/ 1681843 w 12785272"/>
                <a:gd name="connsiteY1" fmla="*/ 5127172 h 5129636"/>
                <a:gd name="connsiteX2" fmla="*/ 4572000 w 12785272"/>
                <a:gd name="connsiteY2" fmla="*/ 4882243 h 5129636"/>
                <a:gd name="connsiteX3" fmla="*/ 8686800 w 12785272"/>
                <a:gd name="connsiteY3" fmla="*/ 3592286 h 5129636"/>
                <a:gd name="connsiteX4" fmla="*/ 11968843 w 12785272"/>
                <a:gd name="connsiteY4" fmla="*/ 1404258 h 5129636"/>
                <a:gd name="connsiteX5" fmla="*/ 12785272 w 12785272"/>
                <a:gd name="connsiteY5" fmla="*/ 0 h 512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272" h="5129636">
                  <a:moveTo>
                    <a:pt x="0" y="4833258"/>
                  </a:moveTo>
                  <a:cubicBezTo>
                    <a:pt x="459921" y="4976133"/>
                    <a:pt x="919843" y="5119008"/>
                    <a:pt x="1681843" y="5127172"/>
                  </a:cubicBezTo>
                  <a:cubicBezTo>
                    <a:pt x="2443843" y="5135336"/>
                    <a:pt x="3404507" y="5138057"/>
                    <a:pt x="4572000" y="4882243"/>
                  </a:cubicBezTo>
                  <a:cubicBezTo>
                    <a:pt x="5739493" y="4626429"/>
                    <a:pt x="7453993" y="4171950"/>
                    <a:pt x="8686800" y="3592286"/>
                  </a:cubicBezTo>
                  <a:cubicBezTo>
                    <a:pt x="9919607" y="3012622"/>
                    <a:pt x="11285764" y="2002972"/>
                    <a:pt x="11968843" y="1404258"/>
                  </a:cubicBezTo>
                  <a:cubicBezTo>
                    <a:pt x="12651922" y="805544"/>
                    <a:pt x="12718597" y="402772"/>
                    <a:pt x="12785272" y="0"/>
                  </a:cubicBezTo>
                </a:path>
              </a:pathLst>
            </a:cu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867AED3D-4CF0-41A1-AF55-704318F00CB4}"/>
                </a:ext>
              </a:extLst>
            </p:cNvPr>
            <p:cNvSpPr/>
            <p:nvPr/>
          </p:nvSpPr>
          <p:spPr>
            <a:xfrm>
              <a:off x="2175473" y="2967451"/>
              <a:ext cx="772370" cy="9018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ZoneTexte 36">
              <a:extLst>
                <a:ext uri="{FF2B5EF4-FFF2-40B4-BE49-F238E27FC236}">
                  <a16:creationId xmlns:a16="http://schemas.microsoft.com/office/drawing/2014/main" id="{6D40A8C7-82F4-4D98-A9C4-73F606D046C8}"/>
                </a:ext>
              </a:extLst>
            </p:cNvPr>
            <p:cNvSpPr txBox="1"/>
            <p:nvPr/>
          </p:nvSpPr>
          <p:spPr>
            <a:xfrm>
              <a:off x="-886031" y="5197092"/>
              <a:ext cx="1182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86E64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E-PARCOURS </a:t>
              </a: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CLIMAT</a:t>
              </a:r>
              <a:endParaRPr kumimoji="0" lang="fr-FR" sz="1100" b="1" i="1" u="none" strike="noStrike" kern="1200" cap="none" spc="0" normalizeH="0" baseline="0" noProof="0" dirty="0">
                <a:ln>
                  <a:noFill/>
                </a:ln>
                <a:solidFill>
                  <a:srgbClr val="786E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ZoneTexte 38">
              <a:extLst>
                <a:ext uri="{FF2B5EF4-FFF2-40B4-BE49-F238E27FC236}">
                  <a16:creationId xmlns:a16="http://schemas.microsoft.com/office/drawing/2014/main" id="{4FD8FC02-38C9-43F2-B5FB-E05BD99D6D6F}"/>
                </a:ext>
              </a:extLst>
            </p:cNvPr>
            <p:cNvSpPr txBox="1"/>
            <p:nvPr/>
          </p:nvSpPr>
          <p:spPr>
            <a:xfrm>
              <a:off x="166594" y="4756881"/>
              <a:ext cx="1049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DIAG ÉCO-FLUX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i="0" u="none" strike="noStrike" kern="1200" cap="none" spc="-23" normalizeH="0" baseline="0" noProof="0" dirty="0">
                <a:ln>
                  <a:noFill/>
                </a:ln>
                <a:solidFill>
                  <a:srgbClr val="786E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ZoneTexte 39">
              <a:extLst>
                <a:ext uri="{FF2B5EF4-FFF2-40B4-BE49-F238E27FC236}">
                  <a16:creationId xmlns:a16="http://schemas.microsoft.com/office/drawing/2014/main" id="{20BD9BC3-0213-4937-9D9A-23F50333F3DF}"/>
                </a:ext>
              </a:extLst>
            </p:cNvPr>
            <p:cNvSpPr txBox="1"/>
            <p:nvPr/>
          </p:nvSpPr>
          <p:spPr>
            <a:xfrm>
              <a:off x="1140108" y="4437946"/>
              <a:ext cx="11067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DIAG DÉCARBON’ACTION</a:t>
              </a:r>
            </a:p>
          </p:txBody>
        </p:sp>
        <p:sp>
          <p:nvSpPr>
            <p:cNvPr id="59" name="ZoneTexte 41">
              <a:extLst>
                <a:ext uri="{FF2B5EF4-FFF2-40B4-BE49-F238E27FC236}">
                  <a16:creationId xmlns:a16="http://schemas.microsoft.com/office/drawing/2014/main" id="{1A770D59-A284-49BC-B0ED-6F9A8C7617F4}"/>
                </a:ext>
              </a:extLst>
            </p:cNvPr>
            <p:cNvSpPr txBox="1"/>
            <p:nvPr/>
          </p:nvSpPr>
          <p:spPr>
            <a:xfrm>
              <a:off x="2155731" y="4947261"/>
              <a:ext cx="11893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ACCÉLÉRATEUR DÉCARBONATION</a:t>
              </a:r>
            </a:p>
          </p:txBody>
        </p:sp>
        <p:sp>
          <p:nvSpPr>
            <p:cNvPr id="60" name="ZoneTexte 42">
              <a:extLst>
                <a:ext uri="{FF2B5EF4-FFF2-40B4-BE49-F238E27FC236}">
                  <a16:creationId xmlns:a16="http://schemas.microsoft.com/office/drawing/2014/main" id="{FEF186EA-7A31-41B9-A863-D177C6F0D3F2}"/>
                </a:ext>
              </a:extLst>
            </p:cNvPr>
            <p:cNvSpPr txBox="1"/>
            <p:nvPr/>
          </p:nvSpPr>
          <p:spPr>
            <a:xfrm>
              <a:off x="2155731" y="3960636"/>
              <a:ext cx="122024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ACCÉLÉRATEURS FILIÈRES DE LA TRANSITION ÉNERGÉTIQUE ET ÉCOLOGIQUE</a:t>
              </a:r>
            </a:p>
          </p:txBody>
        </p:sp>
        <p:sp>
          <p:nvSpPr>
            <p:cNvPr id="61" name="Ellipse 44">
              <a:extLst>
                <a:ext uri="{FF2B5EF4-FFF2-40B4-BE49-F238E27FC236}">
                  <a16:creationId xmlns:a16="http://schemas.microsoft.com/office/drawing/2014/main" id="{8B063227-882C-4473-9BD7-938EAB85851B}"/>
                </a:ext>
              </a:extLst>
            </p:cNvPr>
            <p:cNvSpPr/>
            <p:nvPr/>
          </p:nvSpPr>
          <p:spPr>
            <a:xfrm>
              <a:off x="-886975" y="3916554"/>
              <a:ext cx="784084" cy="847108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ZoneTexte 45">
              <a:extLst>
                <a:ext uri="{FF2B5EF4-FFF2-40B4-BE49-F238E27FC236}">
                  <a16:creationId xmlns:a16="http://schemas.microsoft.com/office/drawing/2014/main" id="{D5498630-9231-4716-A889-34F78504B8F2}"/>
                </a:ext>
              </a:extLst>
            </p:cNvPr>
            <p:cNvSpPr txBox="1"/>
            <p:nvPr/>
          </p:nvSpPr>
          <p:spPr>
            <a:xfrm>
              <a:off x="-838694" y="4225500"/>
              <a:ext cx="7840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86E64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Découverte</a:t>
              </a:r>
            </a:p>
          </p:txBody>
        </p:sp>
        <p:sp>
          <p:nvSpPr>
            <p:cNvPr id="63" name="Ellipse 46">
              <a:extLst>
                <a:ext uri="{FF2B5EF4-FFF2-40B4-BE49-F238E27FC236}">
                  <a16:creationId xmlns:a16="http://schemas.microsoft.com/office/drawing/2014/main" id="{F47FFAA6-C467-4C37-9018-F10F5964D24D}"/>
                </a:ext>
              </a:extLst>
            </p:cNvPr>
            <p:cNvSpPr/>
            <p:nvPr/>
          </p:nvSpPr>
          <p:spPr>
            <a:xfrm>
              <a:off x="197489" y="3720649"/>
              <a:ext cx="768042" cy="916934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ZoneTexte 47">
              <a:extLst>
                <a:ext uri="{FF2B5EF4-FFF2-40B4-BE49-F238E27FC236}">
                  <a16:creationId xmlns:a16="http://schemas.microsoft.com/office/drawing/2014/main" id="{D893F1F9-2C5B-4FCA-99EF-4F4CD8283523}"/>
                </a:ext>
              </a:extLst>
            </p:cNvPr>
            <p:cNvSpPr txBox="1"/>
            <p:nvPr/>
          </p:nvSpPr>
          <p:spPr>
            <a:xfrm>
              <a:off x="278318" y="4054116"/>
              <a:ext cx="658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86E64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Initiation</a:t>
              </a:r>
            </a:p>
          </p:txBody>
        </p:sp>
        <p:sp>
          <p:nvSpPr>
            <p:cNvPr id="65" name="Ellipse 48">
              <a:extLst>
                <a:ext uri="{FF2B5EF4-FFF2-40B4-BE49-F238E27FC236}">
                  <a16:creationId xmlns:a16="http://schemas.microsoft.com/office/drawing/2014/main" id="{BBBFAC4C-6BD0-4B8B-952C-C1045EB28BF1}"/>
                </a:ext>
              </a:extLst>
            </p:cNvPr>
            <p:cNvSpPr/>
            <p:nvPr/>
          </p:nvSpPr>
          <p:spPr>
            <a:xfrm>
              <a:off x="1137109" y="3436879"/>
              <a:ext cx="772371" cy="912313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ZoneTexte 49">
              <a:extLst>
                <a:ext uri="{FF2B5EF4-FFF2-40B4-BE49-F238E27FC236}">
                  <a16:creationId xmlns:a16="http://schemas.microsoft.com/office/drawing/2014/main" id="{227536F2-9536-4E09-820C-DDD083189339}"/>
                </a:ext>
              </a:extLst>
            </p:cNvPr>
            <p:cNvSpPr txBox="1"/>
            <p:nvPr/>
          </p:nvSpPr>
          <p:spPr>
            <a:xfrm>
              <a:off x="1095803" y="3739903"/>
              <a:ext cx="8689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86E64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Renforcement</a:t>
              </a:r>
            </a:p>
          </p:txBody>
        </p:sp>
        <p:sp>
          <p:nvSpPr>
            <p:cNvPr id="67" name="ZoneTexte 50">
              <a:extLst>
                <a:ext uri="{FF2B5EF4-FFF2-40B4-BE49-F238E27FC236}">
                  <a16:creationId xmlns:a16="http://schemas.microsoft.com/office/drawing/2014/main" id="{C5FF1482-7A08-4A06-98E1-EA5FA5143DBD}"/>
                </a:ext>
              </a:extLst>
            </p:cNvPr>
            <p:cNvSpPr txBox="1"/>
            <p:nvPr/>
          </p:nvSpPr>
          <p:spPr>
            <a:xfrm>
              <a:off x="2179766" y="3313563"/>
              <a:ext cx="8075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86E64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Accélération</a:t>
              </a:r>
            </a:p>
          </p:txBody>
        </p:sp>
        <p:sp>
          <p:nvSpPr>
            <p:cNvPr id="72" name="ZoneTexte 55">
              <a:extLst>
                <a:ext uri="{FF2B5EF4-FFF2-40B4-BE49-F238E27FC236}">
                  <a16:creationId xmlns:a16="http://schemas.microsoft.com/office/drawing/2014/main" id="{73B15C98-867B-40CC-8176-4C69FE481D08}"/>
                </a:ext>
              </a:extLst>
            </p:cNvPr>
            <p:cNvSpPr txBox="1"/>
            <p:nvPr/>
          </p:nvSpPr>
          <p:spPr>
            <a:xfrm>
              <a:off x="2182151" y="5431708"/>
              <a:ext cx="11938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VTE VERT</a:t>
              </a:r>
            </a:p>
          </p:txBody>
        </p:sp>
        <p:sp>
          <p:nvSpPr>
            <p:cNvPr id="73" name="ZoneTexte 56">
              <a:extLst>
                <a:ext uri="{FF2B5EF4-FFF2-40B4-BE49-F238E27FC236}">
                  <a16:creationId xmlns:a16="http://schemas.microsoft.com/office/drawing/2014/main" id="{7F2FD580-D1EE-4981-AC03-F1D5837570E0}"/>
                </a:ext>
              </a:extLst>
            </p:cNvPr>
            <p:cNvSpPr txBox="1"/>
            <p:nvPr/>
          </p:nvSpPr>
          <p:spPr>
            <a:xfrm>
              <a:off x="1125375" y="4921834"/>
              <a:ext cx="11183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DIAG PERF’IMMO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786E6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ZoneTexte 57">
              <a:extLst>
                <a:ext uri="{FF2B5EF4-FFF2-40B4-BE49-F238E27FC236}">
                  <a16:creationId xmlns:a16="http://schemas.microsoft.com/office/drawing/2014/main" id="{813244F3-8E6D-4153-B277-CBC2AAEBA05B}"/>
                </a:ext>
              </a:extLst>
            </p:cNvPr>
            <p:cNvSpPr txBox="1"/>
            <p:nvPr/>
          </p:nvSpPr>
          <p:spPr>
            <a:xfrm>
              <a:off x="-881183" y="4844910"/>
              <a:ext cx="1182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Arial" panose="020B0604020202020204" pitchFamily="34" charset="0"/>
                </a:rPr>
                <a:t>CLIMATOMÈTRE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93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875078D7-5ECB-4213-8109-D53A43E75CAC}"/>
              </a:ext>
            </a:extLst>
          </p:cNvPr>
          <p:cNvCxnSpPr>
            <a:cxnSpLocks/>
          </p:cNvCxnSpPr>
          <p:nvPr/>
        </p:nvCxnSpPr>
        <p:spPr>
          <a:xfrm flipH="1">
            <a:off x="9180067" y="1255426"/>
            <a:ext cx="5384" cy="4347149"/>
          </a:xfrm>
          <a:prstGeom prst="line">
            <a:avLst/>
          </a:prstGeom>
          <a:ln w="19050">
            <a:solidFill>
              <a:srgbClr val="19843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324B3640-24AA-4F6E-B0ED-32CA400B38C2}"/>
              </a:ext>
            </a:extLst>
          </p:cNvPr>
          <p:cNvGrpSpPr/>
          <p:nvPr/>
        </p:nvGrpSpPr>
        <p:grpSpPr>
          <a:xfrm>
            <a:off x="3311911" y="4490837"/>
            <a:ext cx="2856452" cy="1049890"/>
            <a:chOff x="6288601" y="7537420"/>
            <a:chExt cx="5697696" cy="2094192"/>
          </a:xfrm>
        </p:grpSpPr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CF52E55C-10C4-4EFE-9A46-0F2F789131B3}"/>
                </a:ext>
              </a:extLst>
            </p:cNvPr>
            <p:cNvSpPr txBox="1"/>
            <p:nvPr/>
          </p:nvSpPr>
          <p:spPr>
            <a:xfrm>
              <a:off x="6439632" y="7537420"/>
              <a:ext cx="5546665" cy="1084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68" b="1" dirty="0">
                  <a:solidFill>
                    <a:srgbClr val="198434"/>
                  </a:solidFill>
                  <a:latin typeface="Arial Narrow" panose="020B0606020202030204" pitchFamily="34" charset="0"/>
                </a:rPr>
                <a:t>DIAG PERF’IMMO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782" b="1" spc="-29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Réalisez l’audit énergétique de vos bâtiments et intégrez les exigences liées au décret tertiaire 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BEBA942-D4EC-411C-AAA2-733121F7A20C}"/>
                </a:ext>
              </a:extLst>
            </p:cNvPr>
            <p:cNvGrpSpPr/>
            <p:nvPr/>
          </p:nvGrpSpPr>
          <p:grpSpPr>
            <a:xfrm>
              <a:off x="6288601" y="8566558"/>
              <a:ext cx="5528949" cy="1065054"/>
              <a:chOff x="6288601" y="9163458"/>
              <a:chExt cx="5528949" cy="1065054"/>
            </a:xfrm>
          </p:grpSpPr>
          <p:grpSp>
            <p:nvGrpSpPr>
              <p:cNvPr id="119" name="Groupe 118">
                <a:extLst>
                  <a:ext uri="{FF2B5EF4-FFF2-40B4-BE49-F238E27FC236}">
                    <a16:creationId xmlns:a16="http://schemas.microsoft.com/office/drawing/2014/main" id="{ABD0D561-D65E-4393-B85C-E125738A8DB6}"/>
                  </a:ext>
                </a:extLst>
              </p:cNvPr>
              <p:cNvGrpSpPr/>
              <p:nvPr/>
            </p:nvGrpSpPr>
            <p:grpSpPr>
              <a:xfrm>
                <a:off x="6288601" y="9163458"/>
                <a:ext cx="3828080" cy="854946"/>
                <a:chOff x="434281" y="2410010"/>
                <a:chExt cx="1964298" cy="438696"/>
              </a:xfrm>
            </p:grpSpPr>
            <p:sp>
              <p:nvSpPr>
                <p:cNvPr id="120" name="ZoneTexte 119">
                  <a:extLst>
                    <a:ext uri="{FF2B5EF4-FFF2-40B4-BE49-F238E27FC236}">
                      <a16:creationId xmlns:a16="http://schemas.microsoft.com/office/drawing/2014/main" id="{974F13B1-49CB-4DEE-A925-22838FAF187D}"/>
                    </a:ext>
                  </a:extLst>
                </p:cNvPr>
                <p:cNvSpPr txBox="1"/>
                <p:nvPr/>
              </p:nvSpPr>
              <p:spPr>
                <a:xfrm>
                  <a:off x="1223478" y="2444388"/>
                  <a:ext cx="1175101" cy="371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79" b="1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3 000 € </a:t>
                  </a:r>
                  <a:br>
                    <a:rPr lang="fr-FR" sz="879" b="1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r-FR" sz="879" b="1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à 15 000 €</a:t>
                  </a:r>
                </a:p>
              </p:txBody>
            </p:sp>
            <p:sp>
              <p:nvSpPr>
                <p:cNvPr id="123" name="Ellipse 122">
                  <a:extLst>
                    <a:ext uri="{FF2B5EF4-FFF2-40B4-BE49-F238E27FC236}">
                      <a16:creationId xmlns:a16="http://schemas.microsoft.com/office/drawing/2014/main" id="{697FC0A9-6E79-4AF5-8834-493DAB5576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5283" y="2410010"/>
                  <a:ext cx="438772" cy="438696"/>
                </a:xfrm>
                <a:prstGeom prst="ellipse">
                  <a:avLst/>
                </a:prstGeom>
                <a:solidFill>
                  <a:srgbClr val="FED4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977" dirty="0">
                    <a:solidFill>
                      <a:srgbClr val="5F504D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24" name="ZoneTexte 123">
                  <a:extLst>
                    <a:ext uri="{FF2B5EF4-FFF2-40B4-BE49-F238E27FC236}">
                      <a16:creationId xmlns:a16="http://schemas.microsoft.com/office/drawing/2014/main" id="{07C6D0D5-DF15-4DE9-A9D6-24E4CC446C08}"/>
                    </a:ext>
                  </a:extLst>
                </p:cNvPr>
                <p:cNvSpPr txBox="1"/>
                <p:nvPr/>
              </p:nvSpPr>
              <p:spPr>
                <a:xfrm>
                  <a:off x="434281" y="2522442"/>
                  <a:ext cx="657444" cy="205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fr-FR" sz="782" b="1" dirty="0">
                      <a:solidFill>
                        <a:srgbClr val="5F504D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DIAG</a:t>
                  </a:r>
                </a:p>
              </p:txBody>
            </p:sp>
            <p:pic>
              <p:nvPicPr>
                <p:cNvPr id="126" name="Graphique 125">
                  <a:extLst>
                    <a:ext uri="{FF2B5EF4-FFF2-40B4-BE49-F238E27FC236}">
                      <a16:creationId xmlns:a16="http://schemas.microsoft.com/office/drawing/2014/main" id="{C8D268CA-0DD4-454A-BCB5-7006A8B651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-3" r="8201" b="4368"/>
                <a:stretch/>
              </p:blipFill>
              <p:spPr>
                <a:xfrm>
                  <a:off x="1049414" y="2499824"/>
                  <a:ext cx="243576" cy="251099"/>
                </a:xfrm>
                <a:prstGeom prst="rect">
                  <a:avLst/>
                </a:prstGeom>
              </p:spPr>
            </p:pic>
          </p:grpSp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3B595925-37FE-4195-9F60-7BDA3D00540F}"/>
                  </a:ext>
                </a:extLst>
              </p:cNvPr>
              <p:cNvSpPr txBox="1"/>
              <p:nvPr/>
            </p:nvSpPr>
            <p:spPr>
              <a:xfrm>
                <a:off x="7830390" y="9804270"/>
                <a:ext cx="3987160" cy="424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782" i="1" spc="-29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selon la surface et la complexité du site</a:t>
                </a:r>
              </a:p>
            </p:txBody>
          </p:sp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4649950-D785-4005-8D2B-A5F760CCCA75}"/>
              </a:ext>
            </a:extLst>
          </p:cNvPr>
          <p:cNvGrpSpPr/>
          <p:nvPr/>
        </p:nvGrpSpPr>
        <p:grpSpPr>
          <a:xfrm>
            <a:off x="6360387" y="5373680"/>
            <a:ext cx="2683433" cy="1062873"/>
            <a:chOff x="12297857" y="8524428"/>
            <a:chExt cx="5352580" cy="2120087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22487B5-E06E-468D-B82C-495BB54230D6}"/>
                </a:ext>
              </a:extLst>
            </p:cNvPr>
            <p:cNvGrpSpPr/>
            <p:nvPr/>
          </p:nvGrpSpPr>
          <p:grpSpPr>
            <a:xfrm>
              <a:off x="12297857" y="8551054"/>
              <a:ext cx="5352580" cy="2093461"/>
              <a:chOff x="12297857" y="8551054"/>
              <a:chExt cx="5352580" cy="2093461"/>
            </a:xfrm>
          </p:grpSpPr>
          <p:sp>
            <p:nvSpPr>
              <p:cNvPr id="142" name="ZoneTexte 141">
                <a:extLst>
                  <a:ext uri="{FF2B5EF4-FFF2-40B4-BE49-F238E27FC236}">
                    <a16:creationId xmlns:a16="http://schemas.microsoft.com/office/drawing/2014/main" id="{15AAB850-F981-4A5D-AEB4-8AF0944EE174}"/>
                  </a:ext>
                </a:extLst>
              </p:cNvPr>
              <p:cNvSpPr txBox="1"/>
              <p:nvPr/>
            </p:nvSpPr>
            <p:spPr>
              <a:xfrm>
                <a:off x="12307102" y="8551054"/>
                <a:ext cx="5343335" cy="1084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68" b="1" dirty="0">
                    <a:solidFill>
                      <a:srgbClr val="198434"/>
                    </a:solidFill>
                    <a:latin typeface="Arial Narrow" panose="020B0606020202030204" pitchFamily="34" charset="0"/>
                  </a:rPr>
                  <a:t>VTE VERT</a:t>
                </a:r>
              </a:p>
              <a:p>
                <a: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Recrutez un jeune talent pour amorcer ou accélérer votre transition environnementale</a:t>
                </a:r>
              </a:p>
            </p:txBody>
          </p:sp>
          <p:grpSp>
            <p:nvGrpSpPr>
              <p:cNvPr id="143" name="Groupe 142">
                <a:extLst>
                  <a:ext uri="{FF2B5EF4-FFF2-40B4-BE49-F238E27FC236}">
                    <a16:creationId xmlns:a16="http://schemas.microsoft.com/office/drawing/2014/main" id="{07262B20-6156-474B-A503-7F3815815F3E}"/>
                  </a:ext>
                </a:extLst>
              </p:cNvPr>
              <p:cNvGrpSpPr/>
              <p:nvPr/>
            </p:nvGrpSpPr>
            <p:grpSpPr>
              <a:xfrm>
                <a:off x="12297857" y="9583739"/>
                <a:ext cx="5225543" cy="1060776"/>
                <a:chOff x="451389" y="2436073"/>
                <a:chExt cx="2681378" cy="544315"/>
              </a:xfrm>
            </p:grpSpPr>
            <p:sp>
              <p:nvSpPr>
                <p:cNvPr id="144" name="ZoneTexte 143">
                  <a:extLst>
                    <a:ext uri="{FF2B5EF4-FFF2-40B4-BE49-F238E27FC236}">
                      <a16:creationId xmlns:a16="http://schemas.microsoft.com/office/drawing/2014/main" id="{65B24472-1352-4C2C-80DB-D447390F8C84}"/>
                    </a:ext>
                  </a:extLst>
                </p:cNvPr>
                <p:cNvSpPr txBox="1"/>
                <p:nvPr/>
              </p:nvSpPr>
              <p:spPr>
                <a:xfrm>
                  <a:off x="1240587" y="2470453"/>
                  <a:ext cx="982772" cy="5099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79" b="1" spc="-29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8 000 €  </a:t>
                  </a:r>
                  <a:br>
                    <a:rPr lang="fr-FR" sz="879" b="1" spc="-29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r-FR" sz="879" b="1" spc="-29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 subvention</a:t>
                  </a:r>
                </a:p>
                <a:p>
                  <a:endParaRPr lang="fr-FR" sz="879" b="1" spc="-29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ZoneTexte 144">
                  <a:extLst>
                    <a:ext uri="{FF2B5EF4-FFF2-40B4-BE49-F238E27FC236}">
                      <a16:creationId xmlns:a16="http://schemas.microsoft.com/office/drawing/2014/main" id="{5D434C12-1379-437A-B646-9F50D2100DA2}"/>
                    </a:ext>
                  </a:extLst>
                </p:cNvPr>
                <p:cNvSpPr txBox="1"/>
                <p:nvPr/>
              </p:nvSpPr>
              <p:spPr>
                <a:xfrm>
                  <a:off x="2225873" y="2565763"/>
                  <a:ext cx="906894" cy="371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79" b="1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an minimum</a:t>
                  </a:r>
                </a:p>
              </p:txBody>
            </p:sp>
            <p:sp>
              <p:nvSpPr>
                <p:cNvPr id="146" name="Ellipse 145">
                  <a:extLst>
                    <a:ext uri="{FF2B5EF4-FFF2-40B4-BE49-F238E27FC236}">
                      <a16:creationId xmlns:a16="http://schemas.microsoft.com/office/drawing/2014/main" id="{F1FA09BF-2423-496A-BCB4-6207253CA3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2391" y="2436073"/>
                  <a:ext cx="438772" cy="438696"/>
                </a:xfrm>
                <a:prstGeom prst="ellipse">
                  <a:avLst/>
                </a:prstGeom>
                <a:solidFill>
                  <a:srgbClr val="FED4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977" dirty="0">
                    <a:solidFill>
                      <a:srgbClr val="5F504D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47" name="ZoneTexte 146">
                  <a:extLst>
                    <a:ext uri="{FF2B5EF4-FFF2-40B4-BE49-F238E27FC236}">
                      <a16:creationId xmlns:a16="http://schemas.microsoft.com/office/drawing/2014/main" id="{09710865-A0AE-4AAF-B57A-A639912E2D48}"/>
                    </a:ext>
                  </a:extLst>
                </p:cNvPr>
                <p:cNvSpPr txBox="1"/>
                <p:nvPr/>
              </p:nvSpPr>
              <p:spPr>
                <a:xfrm>
                  <a:off x="451389" y="2548509"/>
                  <a:ext cx="657444" cy="205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fr-FR" sz="782" b="1" dirty="0">
                      <a:solidFill>
                        <a:srgbClr val="5F504D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AIDE</a:t>
                  </a:r>
                </a:p>
              </p:txBody>
            </p:sp>
            <p:pic>
              <p:nvPicPr>
                <p:cNvPr id="148" name="Graphique 147">
                  <a:extLst>
                    <a:ext uri="{FF2B5EF4-FFF2-40B4-BE49-F238E27FC236}">
                      <a16:creationId xmlns:a16="http://schemas.microsoft.com/office/drawing/2014/main" id="{47B86669-F358-42FF-98DB-11D8F406D4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9853" y="2508626"/>
                  <a:ext cx="262474" cy="262474"/>
                </a:xfrm>
                <a:prstGeom prst="rect">
                  <a:avLst/>
                </a:prstGeom>
              </p:spPr>
            </p:pic>
            <p:pic>
              <p:nvPicPr>
                <p:cNvPr id="149" name="Graphique 148">
                  <a:extLst>
                    <a:ext uri="{FF2B5EF4-FFF2-40B4-BE49-F238E27FC236}">
                      <a16:creationId xmlns:a16="http://schemas.microsoft.com/office/drawing/2014/main" id="{334423CF-0955-4214-9C76-57D6710FA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-3" r="8201" b="4368"/>
                <a:stretch/>
              </p:blipFill>
              <p:spPr>
                <a:xfrm>
                  <a:off x="1066522" y="2525885"/>
                  <a:ext cx="243576" cy="2510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2728FA96-6900-4E1E-A59F-BD472B03A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0489" y="8524428"/>
              <a:ext cx="1119940" cy="55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7716ED12-8CF5-44E3-B1C5-AC30245D8343}"/>
              </a:ext>
            </a:extLst>
          </p:cNvPr>
          <p:cNvSpPr txBox="1"/>
          <p:nvPr/>
        </p:nvSpPr>
        <p:spPr>
          <a:xfrm>
            <a:off x="2885863" y="67744"/>
            <a:ext cx="6420275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49" b="1" dirty="0">
                <a:solidFill>
                  <a:srgbClr val="5F504D"/>
                </a:solidFill>
                <a:latin typeface="Arial Narrow" panose="020B0606020202030204" pitchFamily="34" charset="0"/>
              </a:rPr>
              <a:t>Une offre </a:t>
            </a:r>
            <a:r>
              <a:rPr lang="fr-FR" sz="2149" b="1" dirty="0">
                <a:solidFill>
                  <a:srgbClr val="C83764"/>
                </a:solidFill>
                <a:latin typeface="Arial Narrow" panose="020B0606020202030204" pitchFamily="34" charset="0"/>
              </a:rPr>
              <a:t>RSE</a:t>
            </a:r>
            <a:r>
              <a:rPr lang="fr-FR" sz="2149" b="1" dirty="0">
                <a:solidFill>
                  <a:srgbClr val="A99895"/>
                </a:solidFill>
                <a:latin typeface="Arial Narrow" panose="020B0606020202030204" pitchFamily="34" charset="0"/>
              </a:rPr>
              <a:t> </a:t>
            </a:r>
            <a:r>
              <a:rPr lang="fr-FR" sz="2149" b="1" dirty="0">
                <a:solidFill>
                  <a:srgbClr val="5F504D"/>
                </a:solidFill>
                <a:latin typeface="Arial Narrow" panose="020B0606020202030204" pitchFamily="34" charset="0"/>
              </a:rPr>
              <a:t>et</a:t>
            </a:r>
            <a:r>
              <a:rPr lang="fr-FR" sz="2149" b="1" dirty="0">
                <a:solidFill>
                  <a:srgbClr val="A99895"/>
                </a:solidFill>
                <a:latin typeface="Arial Narrow" panose="020B0606020202030204" pitchFamily="34" charset="0"/>
              </a:rPr>
              <a:t> </a:t>
            </a:r>
            <a:r>
              <a:rPr lang="fr-FR" sz="2149" b="1" dirty="0">
                <a:solidFill>
                  <a:srgbClr val="198434"/>
                </a:solidFill>
                <a:latin typeface="Arial Narrow" panose="020B0606020202030204" pitchFamily="34" charset="0"/>
              </a:rPr>
              <a:t>Climat</a:t>
            </a:r>
            <a:r>
              <a:rPr lang="fr-FR" sz="2149" b="1" dirty="0">
                <a:solidFill>
                  <a:srgbClr val="5F504D"/>
                </a:solidFill>
                <a:latin typeface="Arial Narrow" panose="020B0606020202030204" pitchFamily="34" charset="0"/>
              </a:rPr>
              <a:t> adaptée à chaque besoin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A46C486-90E1-45D8-85FE-084E90E43297}"/>
              </a:ext>
            </a:extLst>
          </p:cNvPr>
          <p:cNvGrpSpPr/>
          <p:nvPr/>
        </p:nvGrpSpPr>
        <p:grpSpPr>
          <a:xfrm>
            <a:off x="9237954" y="3515498"/>
            <a:ext cx="2920450" cy="1052566"/>
            <a:chOff x="18147238" y="7424116"/>
            <a:chExt cx="5825352" cy="2099528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5C26781B-C243-4F7D-99FC-0CB471CA3259}"/>
                </a:ext>
              </a:extLst>
            </p:cNvPr>
            <p:cNvGrpSpPr/>
            <p:nvPr/>
          </p:nvGrpSpPr>
          <p:grpSpPr>
            <a:xfrm>
              <a:off x="18147238" y="7424116"/>
              <a:ext cx="5825352" cy="2099528"/>
              <a:chOff x="18147238" y="7424116"/>
              <a:chExt cx="5825352" cy="2099528"/>
            </a:xfrm>
          </p:grpSpPr>
          <p:sp>
            <p:nvSpPr>
              <p:cNvPr id="492" name="ZoneTexte 491">
                <a:extLst>
                  <a:ext uri="{FF2B5EF4-FFF2-40B4-BE49-F238E27FC236}">
                    <a16:creationId xmlns:a16="http://schemas.microsoft.com/office/drawing/2014/main" id="{DFDC0A1C-3102-4BC1-BAEC-64FA70592017}"/>
                  </a:ext>
                </a:extLst>
              </p:cNvPr>
              <p:cNvSpPr txBox="1"/>
              <p:nvPr/>
            </p:nvSpPr>
            <p:spPr>
              <a:xfrm>
                <a:off x="18147238" y="7424116"/>
                <a:ext cx="5187618" cy="17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68" b="1" dirty="0">
                    <a:solidFill>
                      <a:srgbClr val="198434"/>
                    </a:solidFill>
                    <a:latin typeface="Arial Narrow" panose="020B0606020202030204" pitchFamily="34" charset="0"/>
                  </a:rPr>
                  <a:t>ACCÉLÉRATEUR DÉCARBONATION</a:t>
                </a:r>
              </a:p>
              <a:p>
                <a: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Accélérez votre transition écologique </a:t>
                </a:r>
                <a:b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 pérennisez votre développement avec </a:t>
                </a:r>
                <a:b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une stratégie bas-carbone et un plan d’actions</a:t>
                </a:r>
              </a:p>
            </p:txBody>
          </p:sp>
          <p:grpSp>
            <p:nvGrpSpPr>
              <p:cNvPr id="447" name="Groupe 446">
                <a:extLst>
                  <a:ext uri="{FF2B5EF4-FFF2-40B4-BE49-F238E27FC236}">
                    <a16:creationId xmlns:a16="http://schemas.microsoft.com/office/drawing/2014/main" id="{8103F186-04FF-E246-B7E5-6DC67944948B}"/>
                  </a:ext>
                </a:extLst>
              </p:cNvPr>
              <p:cNvGrpSpPr/>
              <p:nvPr/>
            </p:nvGrpSpPr>
            <p:grpSpPr>
              <a:xfrm>
                <a:off x="19345363" y="8990132"/>
                <a:ext cx="4627227" cy="533512"/>
                <a:chOff x="1083902" y="2535179"/>
                <a:chExt cx="2374364" cy="273760"/>
              </a:xfrm>
            </p:grpSpPr>
            <p:sp>
              <p:nvSpPr>
                <p:cNvPr id="448" name="ZoneTexte 447">
                  <a:extLst>
                    <a:ext uri="{FF2B5EF4-FFF2-40B4-BE49-F238E27FC236}">
                      <a16:creationId xmlns:a16="http://schemas.microsoft.com/office/drawing/2014/main" id="{93B8A8F0-69A3-424B-A5FA-BF83AF6DB67F}"/>
                    </a:ext>
                  </a:extLst>
                </p:cNvPr>
                <p:cNvSpPr txBox="1"/>
                <p:nvPr/>
              </p:nvSpPr>
              <p:spPr>
                <a:xfrm>
                  <a:off x="1223806" y="2556590"/>
                  <a:ext cx="1175101" cy="232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79" b="1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22 000 €</a:t>
                  </a:r>
                </a:p>
              </p:txBody>
            </p:sp>
            <p:sp>
              <p:nvSpPr>
                <p:cNvPr id="449" name="ZoneTexte 448">
                  <a:extLst>
                    <a:ext uri="{FF2B5EF4-FFF2-40B4-BE49-F238E27FC236}">
                      <a16:creationId xmlns:a16="http://schemas.microsoft.com/office/drawing/2014/main" id="{8190F50C-3315-B84E-852B-C41646D0BED3}"/>
                    </a:ext>
                  </a:extLst>
                </p:cNvPr>
                <p:cNvSpPr txBox="1"/>
                <p:nvPr/>
              </p:nvSpPr>
              <p:spPr>
                <a:xfrm>
                  <a:off x="2159447" y="2575958"/>
                  <a:ext cx="1298819" cy="232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79" b="1" spc="-29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 mois</a:t>
                  </a:r>
                </a:p>
              </p:txBody>
            </p:sp>
            <p:pic>
              <p:nvPicPr>
                <p:cNvPr id="452" name="Graphique 451">
                  <a:extLst>
                    <a:ext uri="{FF2B5EF4-FFF2-40B4-BE49-F238E27FC236}">
                      <a16:creationId xmlns:a16="http://schemas.microsoft.com/office/drawing/2014/main" id="{E627E83A-843A-E849-AF5A-186212D6F5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4363" y="2535179"/>
                  <a:ext cx="262474" cy="262474"/>
                </a:xfrm>
                <a:prstGeom prst="rect">
                  <a:avLst/>
                </a:prstGeom>
              </p:spPr>
            </p:pic>
            <p:pic>
              <p:nvPicPr>
                <p:cNvPr id="453" name="Graphique 452">
                  <a:extLst>
                    <a:ext uri="{FF2B5EF4-FFF2-40B4-BE49-F238E27FC236}">
                      <a16:creationId xmlns:a16="http://schemas.microsoft.com/office/drawing/2014/main" id="{2CEE39FA-5278-7945-813C-DA32B34B3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-3" r="8201" b="4368"/>
                <a:stretch/>
              </p:blipFill>
              <p:spPr>
                <a:xfrm>
                  <a:off x="1083902" y="2541690"/>
                  <a:ext cx="243576" cy="2510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8" name="Picture 2">
              <a:extLst>
                <a:ext uri="{FF2B5EF4-FFF2-40B4-BE49-F238E27FC236}">
                  <a16:creationId xmlns:a16="http://schemas.microsoft.com/office/drawing/2014/main" id="{6D60A720-CCF3-49A8-B363-9BC125834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0581" y="7832445"/>
              <a:ext cx="1119940" cy="55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6FC7394-69EC-450A-BFAE-2AEDCB5F45B8}"/>
              </a:ext>
            </a:extLst>
          </p:cNvPr>
          <p:cNvGrpSpPr/>
          <p:nvPr/>
        </p:nvGrpSpPr>
        <p:grpSpPr>
          <a:xfrm>
            <a:off x="9220642" y="1767969"/>
            <a:ext cx="2984451" cy="1658134"/>
            <a:chOff x="18112704" y="3526526"/>
            <a:chExt cx="5953013" cy="3307439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D4650018-2545-43EB-978F-C6FC4C10BB32}"/>
                </a:ext>
              </a:extLst>
            </p:cNvPr>
            <p:cNvGrpSpPr/>
            <p:nvPr/>
          </p:nvGrpSpPr>
          <p:grpSpPr>
            <a:xfrm>
              <a:off x="18112704" y="3526526"/>
              <a:ext cx="5953013" cy="3307439"/>
              <a:chOff x="18112704" y="3834532"/>
              <a:chExt cx="5953013" cy="3307439"/>
            </a:xfrm>
          </p:grpSpPr>
          <p:sp>
            <p:nvSpPr>
              <p:cNvPr id="504" name="ZoneTexte 503">
                <a:extLst>
                  <a:ext uri="{FF2B5EF4-FFF2-40B4-BE49-F238E27FC236}">
                    <a16:creationId xmlns:a16="http://schemas.microsoft.com/office/drawing/2014/main" id="{97E93447-8863-489D-8B8B-629CCBA2F60A}"/>
                  </a:ext>
                </a:extLst>
              </p:cNvPr>
              <p:cNvSpPr txBox="1"/>
              <p:nvPr/>
            </p:nvSpPr>
            <p:spPr>
              <a:xfrm>
                <a:off x="18147238" y="3834532"/>
                <a:ext cx="5589148" cy="252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301"/>
                  </a:spcBef>
                </a:pPr>
                <a:r>
                  <a:rPr lang="fr-FR" sz="1368" b="1" dirty="0">
                    <a:solidFill>
                      <a:srgbClr val="198434"/>
                    </a:solidFill>
                    <a:latin typeface="Arial Narrow" panose="020B0606020202030204" pitchFamily="34" charset="0"/>
                  </a:rPr>
                  <a:t>ACCÉLÉRATEURS FILIÈRE DE LA TRANSITION ÉNERGÉTIQUE ET ÉCOLOGIQUE</a:t>
                </a:r>
              </a:p>
              <a:p>
                <a: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Accélérez l’activité de votre entreprise </a:t>
                </a:r>
                <a:b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avec un programme adapté à votre filière : </a:t>
                </a:r>
                <a:b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Eau, Déchets, Agroécologie, Bois</a:t>
                </a:r>
                <a:r>
                  <a:rPr lang="fr-FR" sz="782" b="1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Construction</a:t>
                </a:r>
                <a:endParaRPr lang="fr-FR" sz="782" b="1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 Transition Energétique</a:t>
                </a:r>
              </a:p>
            </p:txBody>
          </p:sp>
          <p:grpSp>
            <p:nvGrpSpPr>
              <p:cNvPr id="380" name="Groupe 379">
                <a:extLst>
                  <a:ext uri="{FF2B5EF4-FFF2-40B4-BE49-F238E27FC236}">
                    <a16:creationId xmlns:a16="http://schemas.microsoft.com/office/drawing/2014/main" id="{8E64A521-CFBF-8340-80F0-C1AD708852F6}"/>
                  </a:ext>
                </a:extLst>
              </p:cNvPr>
              <p:cNvGrpSpPr/>
              <p:nvPr/>
            </p:nvGrpSpPr>
            <p:grpSpPr>
              <a:xfrm>
                <a:off x="18112704" y="6287026"/>
                <a:ext cx="5953013" cy="854945"/>
                <a:chOff x="451389" y="2410010"/>
                <a:chExt cx="3054663" cy="438696"/>
              </a:xfrm>
            </p:grpSpPr>
            <p:sp>
              <p:nvSpPr>
                <p:cNvPr id="405" name="ZoneTexte 404">
                  <a:extLst>
                    <a:ext uri="{FF2B5EF4-FFF2-40B4-BE49-F238E27FC236}">
                      <a16:creationId xmlns:a16="http://schemas.microsoft.com/office/drawing/2014/main" id="{A167481B-8C90-0041-B05C-D7999EC95365}"/>
                    </a:ext>
                  </a:extLst>
                </p:cNvPr>
                <p:cNvSpPr txBox="1"/>
                <p:nvPr/>
              </p:nvSpPr>
              <p:spPr>
                <a:xfrm>
                  <a:off x="1217436" y="2444388"/>
                  <a:ext cx="1175101" cy="371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79" b="1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17 000 € </a:t>
                  </a:r>
                  <a:br>
                    <a:rPr lang="fr-FR" sz="879" b="1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r-FR" sz="879" b="1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à 33 000 € **</a:t>
                  </a:r>
                </a:p>
              </p:txBody>
            </p:sp>
            <p:sp>
              <p:nvSpPr>
                <p:cNvPr id="406" name="ZoneTexte 405">
                  <a:extLst>
                    <a:ext uri="{FF2B5EF4-FFF2-40B4-BE49-F238E27FC236}">
                      <a16:creationId xmlns:a16="http://schemas.microsoft.com/office/drawing/2014/main" id="{7FFFD637-698C-7D41-AF1F-834626E945EA}"/>
                    </a:ext>
                  </a:extLst>
                </p:cNvPr>
                <p:cNvSpPr txBox="1"/>
                <p:nvPr/>
              </p:nvSpPr>
              <p:spPr>
                <a:xfrm>
                  <a:off x="2207233" y="2502263"/>
                  <a:ext cx="1298819" cy="232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79" b="1" spc="-29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 à 18 mois</a:t>
                  </a:r>
                </a:p>
              </p:txBody>
            </p:sp>
            <p:sp>
              <p:nvSpPr>
                <p:cNvPr id="443" name="Ellipse 442">
                  <a:extLst>
                    <a:ext uri="{FF2B5EF4-FFF2-40B4-BE49-F238E27FC236}">
                      <a16:creationId xmlns:a16="http://schemas.microsoft.com/office/drawing/2014/main" id="{0DE5209F-5A7B-C44E-8069-826E96E2D6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2391" y="2410010"/>
                  <a:ext cx="438772" cy="438696"/>
                </a:xfrm>
                <a:prstGeom prst="ellipse">
                  <a:avLst/>
                </a:prstGeom>
                <a:solidFill>
                  <a:srgbClr val="FED4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977" dirty="0">
                    <a:solidFill>
                      <a:srgbClr val="5F504D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444" name="ZoneTexte 443">
                  <a:extLst>
                    <a:ext uri="{FF2B5EF4-FFF2-40B4-BE49-F238E27FC236}">
                      <a16:creationId xmlns:a16="http://schemas.microsoft.com/office/drawing/2014/main" id="{D26FA786-2D79-FE45-AE44-CEBB6D8073B5}"/>
                    </a:ext>
                  </a:extLst>
                </p:cNvPr>
                <p:cNvSpPr txBox="1"/>
                <p:nvPr/>
              </p:nvSpPr>
              <p:spPr>
                <a:xfrm>
                  <a:off x="451389" y="2476142"/>
                  <a:ext cx="657444" cy="316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fr-FR" sz="782" b="1" spc="-29" dirty="0">
                      <a:solidFill>
                        <a:srgbClr val="5F504D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ACCÉLÉ-</a:t>
                  </a:r>
                  <a:br>
                    <a:rPr lang="fr-FR" sz="782" b="1" spc="-29" dirty="0">
                      <a:solidFill>
                        <a:srgbClr val="5F504D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</a:br>
                  <a:r>
                    <a:rPr lang="fr-FR" sz="782" b="1" spc="-29" dirty="0">
                      <a:solidFill>
                        <a:srgbClr val="5F504D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RATEUR</a:t>
                  </a:r>
                </a:p>
              </p:txBody>
            </p:sp>
            <p:pic>
              <p:nvPicPr>
                <p:cNvPr id="445" name="Graphique 444">
                  <a:extLst>
                    <a:ext uri="{FF2B5EF4-FFF2-40B4-BE49-F238E27FC236}">
                      <a16:creationId xmlns:a16="http://schemas.microsoft.com/office/drawing/2014/main" id="{D1CAABE9-DD21-8C43-9500-4CE894BF09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4363" y="2482561"/>
                  <a:ext cx="262474" cy="262474"/>
                </a:xfrm>
                <a:prstGeom prst="rect">
                  <a:avLst/>
                </a:prstGeom>
              </p:spPr>
            </p:pic>
            <p:pic>
              <p:nvPicPr>
                <p:cNvPr id="446" name="Graphique 445">
                  <a:extLst>
                    <a:ext uri="{FF2B5EF4-FFF2-40B4-BE49-F238E27FC236}">
                      <a16:creationId xmlns:a16="http://schemas.microsoft.com/office/drawing/2014/main" id="{5B4B81E4-0C9A-2044-8F04-8670A55A61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-3" r="8201" b="4368"/>
                <a:stretch/>
              </p:blipFill>
              <p:spPr>
                <a:xfrm>
                  <a:off x="1066522" y="2499824"/>
                  <a:ext cx="243576" cy="2510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970B533-E62D-4A9F-95A3-9CF882D44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9394" y="4427255"/>
              <a:ext cx="1119940" cy="55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9" name="ZoneTexte 328">
            <a:extLst>
              <a:ext uri="{FF2B5EF4-FFF2-40B4-BE49-F238E27FC236}">
                <a16:creationId xmlns:a16="http://schemas.microsoft.com/office/drawing/2014/main" id="{B76C8A28-E5D7-4142-BA6E-C5C5A7B46D04}"/>
              </a:ext>
            </a:extLst>
          </p:cNvPr>
          <p:cNvSpPr txBox="1"/>
          <p:nvPr/>
        </p:nvSpPr>
        <p:spPr>
          <a:xfrm>
            <a:off x="668075" y="4861772"/>
            <a:ext cx="2440210" cy="54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 b="1" dirty="0">
                <a:solidFill>
                  <a:srgbClr val="5F504D"/>
                </a:solidFill>
                <a:latin typeface="Arial Narrow" panose="020B0606020202030204" pitchFamily="34" charset="0"/>
              </a:rPr>
              <a:t>E-PARCOURS</a:t>
            </a:r>
            <a:r>
              <a:rPr lang="fr-FR" sz="1368" b="1" dirty="0">
                <a:solidFill>
                  <a:srgbClr val="C83764"/>
                </a:solidFill>
                <a:latin typeface="Arial Narrow" panose="020B0606020202030204" pitchFamily="34" charset="0"/>
              </a:rPr>
              <a:t> RSE </a:t>
            </a:r>
            <a:r>
              <a:rPr lang="fr-FR" sz="1368" b="1" dirty="0">
                <a:solidFill>
                  <a:srgbClr val="5F504D"/>
                </a:solidFill>
                <a:latin typeface="Arial Narrow" panose="020B0606020202030204" pitchFamily="34" charset="0"/>
              </a:rPr>
              <a:t>ET</a:t>
            </a:r>
            <a:r>
              <a:rPr lang="fr-FR" sz="1368" b="1" dirty="0">
                <a:solidFill>
                  <a:srgbClr val="00B388"/>
                </a:solidFill>
                <a:latin typeface="Arial Narrow" panose="020B0606020202030204" pitchFamily="34" charset="0"/>
              </a:rPr>
              <a:t> </a:t>
            </a:r>
            <a:r>
              <a:rPr lang="fr-FR" sz="1368" b="1" dirty="0">
                <a:solidFill>
                  <a:srgbClr val="198434"/>
                </a:solidFill>
                <a:latin typeface="Arial Narrow" panose="020B0606020202030204" pitchFamily="34" charset="0"/>
              </a:rPr>
              <a:t>CLIMAT</a:t>
            </a:r>
          </a:p>
          <a:p>
            <a:r>
              <a:rPr lang="fr-FR" sz="782" b="1" dirty="0">
                <a:solidFill>
                  <a:srgbClr val="5F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Formez-vous grâce au parcours digital </a:t>
            </a:r>
            <a:r>
              <a:rPr lang="fr-FR" sz="782" b="1" i="1" dirty="0">
                <a:solidFill>
                  <a:srgbClr val="5F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Transition Energétique et Ecologique »</a:t>
            </a:r>
          </a:p>
        </p:txBody>
      </p:sp>
      <p:sp>
        <p:nvSpPr>
          <p:cNvPr id="316" name="ZoneTexte 315">
            <a:extLst>
              <a:ext uri="{FF2B5EF4-FFF2-40B4-BE49-F238E27FC236}">
                <a16:creationId xmlns:a16="http://schemas.microsoft.com/office/drawing/2014/main" id="{F9D8721C-B518-47AF-AE70-5AA8C01A80D6}"/>
              </a:ext>
            </a:extLst>
          </p:cNvPr>
          <p:cNvSpPr txBox="1"/>
          <p:nvPr/>
        </p:nvSpPr>
        <p:spPr>
          <a:xfrm>
            <a:off x="668077" y="3849080"/>
            <a:ext cx="2679953" cy="54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 b="1" dirty="0">
                <a:solidFill>
                  <a:srgbClr val="198434"/>
                </a:solidFill>
                <a:latin typeface="Arial Narrow" panose="020B0606020202030204" pitchFamily="34" charset="0"/>
              </a:rPr>
              <a:t>CLIMATOMÈTRE</a:t>
            </a:r>
          </a:p>
          <a:p>
            <a:r>
              <a:rPr lang="fr-FR" sz="782" b="1" dirty="0">
                <a:solidFill>
                  <a:srgbClr val="5F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Mesurez votre impact sur l’environnement grâce au quizz d’auto-évaluation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526DC5BF-175B-47BD-9ED0-51D0D925DEA6}"/>
              </a:ext>
            </a:extLst>
          </p:cNvPr>
          <p:cNvSpPr txBox="1"/>
          <p:nvPr/>
        </p:nvSpPr>
        <p:spPr>
          <a:xfrm>
            <a:off x="668078" y="2858090"/>
            <a:ext cx="2464992" cy="54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 b="1" dirty="0">
                <a:solidFill>
                  <a:srgbClr val="C83764"/>
                </a:solidFill>
                <a:latin typeface="Arial Narrow" panose="020B0606020202030204" pitchFamily="34" charset="0"/>
              </a:rPr>
              <a:t>IMPACTOMÈTRE</a:t>
            </a:r>
          </a:p>
          <a:p>
            <a:r>
              <a:rPr lang="fr-FR" sz="782" b="1" dirty="0">
                <a:solidFill>
                  <a:srgbClr val="5F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Mesurez votre maturité RSE grâce au quizz d’auto-évaluation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F2E105A-4196-4C3C-953B-8B595EC154A9}"/>
              </a:ext>
            </a:extLst>
          </p:cNvPr>
          <p:cNvSpPr txBox="1"/>
          <p:nvPr/>
        </p:nvSpPr>
        <p:spPr>
          <a:xfrm>
            <a:off x="9554064" y="5675895"/>
            <a:ext cx="2387254" cy="69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82" dirty="0">
                <a:solidFill>
                  <a:srgbClr val="5F504D"/>
                </a:solidFill>
                <a:latin typeface="Arial Narrow" panose="020B0606020202030204" pitchFamily="34" charset="0"/>
              </a:rPr>
              <a:t>Tarifs exprimés en HT</a:t>
            </a:r>
          </a:p>
          <a:p>
            <a:pPr algn="r"/>
            <a:r>
              <a:rPr lang="fr-FR" sz="782" dirty="0">
                <a:solidFill>
                  <a:srgbClr val="5F504D"/>
                </a:solidFill>
                <a:latin typeface="Arial Narrow" panose="020B0606020202030204" pitchFamily="34" charset="0"/>
              </a:rPr>
              <a:t>GES = gaz à effet de serre</a:t>
            </a:r>
          </a:p>
          <a:p>
            <a:pPr algn="r"/>
            <a:r>
              <a:rPr lang="fr-FR" sz="782" dirty="0">
                <a:solidFill>
                  <a:srgbClr val="5F504D"/>
                </a:solidFill>
                <a:latin typeface="Arial Narrow" panose="020B0606020202030204" pitchFamily="34" charset="0"/>
              </a:rPr>
              <a:t>* limité à 2 missions de conseil selon la taille de l’entreprise </a:t>
            </a:r>
          </a:p>
          <a:p>
            <a:pPr algn="r"/>
            <a:r>
              <a:rPr lang="fr-FR" sz="782" dirty="0">
                <a:solidFill>
                  <a:srgbClr val="5F504D"/>
                </a:solidFill>
                <a:latin typeface="Arial Narrow" panose="020B0606020202030204" pitchFamily="34" charset="0"/>
              </a:rPr>
              <a:t>** selon la taille de l’entreprise</a:t>
            </a:r>
          </a:p>
          <a:p>
            <a:pPr algn="r"/>
            <a:r>
              <a:rPr lang="fr-FR" sz="782" dirty="0">
                <a:solidFill>
                  <a:srgbClr val="5F504D"/>
                </a:solidFill>
                <a:latin typeface="Arial Narrow" panose="020B0606020202030204" pitchFamily="34" charset="0"/>
              </a:rPr>
              <a:t>*** étude réalisée sur un panel de 384 missions</a:t>
            </a: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F5409F74-6E92-43C2-90A7-1E5544D0150C}"/>
              </a:ext>
            </a:extLst>
          </p:cNvPr>
          <p:cNvSpPr txBox="1"/>
          <p:nvPr/>
        </p:nvSpPr>
        <p:spPr>
          <a:xfrm rot="16200000">
            <a:off x="11316463" y="698993"/>
            <a:ext cx="1134389" cy="22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79" dirty="0">
                <a:solidFill>
                  <a:srgbClr val="5F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 2023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D735E17-E894-5B43-87FF-5250F2D0EEDF}"/>
              </a:ext>
            </a:extLst>
          </p:cNvPr>
          <p:cNvGrpSpPr/>
          <p:nvPr/>
        </p:nvGrpSpPr>
        <p:grpSpPr>
          <a:xfrm>
            <a:off x="594593" y="3406903"/>
            <a:ext cx="2533687" cy="428612"/>
            <a:chOff x="451389" y="1280603"/>
            <a:chExt cx="2593294" cy="438696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37D6AE7-7098-4BB4-ACDF-BB5E58984906}"/>
                </a:ext>
              </a:extLst>
            </p:cNvPr>
            <p:cNvSpPr txBox="1"/>
            <p:nvPr/>
          </p:nvSpPr>
          <p:spPr>
            <a:xfrm>
              <a:off x="1240588" y="1384431"/>
              <a:ext cx="688014" cy="23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79" b="1" dirty="0">
                  <a:solidFill>
                    <a:srgbClr val="5E5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Gratuit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7CC9E819-0BBB-4124-9FA1-EC2717F94FAD}"/>
                </a:ext>
              </a:extLst>
            </p:cNvPr>
            <p:cNvSpPr txBox="1"/>
            <p:nvPr/>
          </p:nvSpPr>
          <p:spPr>
            <a:xfrm>
              <a:off x="2137789" y="1384431"/>
              <a:ext cx="906894" cy="23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79" b="1" dirty="0">
                  <a:solidFill>
                    <a:srgbClr val="5E5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minutes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77AAD4B-FE41-46BF-80ED-C1C13581A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391" y="1280603"/>
              <a:ext cx="438772" cy="438696"/>
            </a:xfrm>
            <a:prstGeom prst="ellipse">
              <a:avLst/>
            </a:prstGeom>
            <a:solidFill>
              <a:srgbClr val="FE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77" dirty="0">
                <a:solidFill>
                  <a:srgbClr val="5F504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ADE4AFD-177C-4B40-9CF2-16F5AB8CDB9B}"/>
                </a:ext>
              </a:extLst>
            </p:cNvPr>
            <p:cNvSpPr txBox="1"/>
            <p:nvPr/>
          </p:nvSpPr>
          <p:spPr>
            <a:xfrm>
              <a:off x="451389" y="1346735"/>
              <a:ext cx="657444" cy="31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782" b="1" dirty="0">
                  <a:solidFill>
                    <a:srgbClr val="5F504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AUTO</a:t>
              </a:r>
            </a:p>
            <a:p>
              <a:pPr algn="ctr">
                <a:lnSpc>
                  <a:spcPct val="90000"/>
                </a:lnSpc>
              </a:pPr>
              <a:r>
                <a:rPr lang="fr-FR" sz="782" b="1" dirty="0">
                  <a:solidFill>
                    <a:srgbClr val="5F504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DIAG</a:t>
              </a:r>
            </a:p>
          </p:txBody>
        </p:sp>
        <p:pic>
          <p:nvPicPr>
            <p:cNvPr id="203" name="Graphique 202">
              <a:extLst>
                <a:ext uri="{FF2B5EF4-FFF2-40B4-BE49-F238E27FC236}">
                  <a16:creationId xmlns:a16="http://schemas.microsoft.com/office/drawing/2014/main" id="{60A1EBC1-6986-5C41-9FDD-55FCE75E7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1768" y="1364729"/>
              <a:ext cx="262474" cy="262474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FB92D528-3EC0-3D4C-BC7C-8B4B4381A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3" r="8201" b="4368"/>
            <a:stretch/>
          </p:blipFill>
          <p:spPr>
            <a:xfrm>
              <a:off x="1066522" y="1381992"/>
              <a:ext cx="243576" cy="251099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527E7EC-CDD2-7142-B872-CF128AD50D66}"/>
              </a:ext>
            </a:extLst>
          </p:cNvPr>
          <p:cNvGrpSpPr/>
          <p:nvPr/>
        </p:nvGrpSpPr>
        <p:grpSpPr>
          <a:xfrm>
            <a:off x="594593" y="4406906"/>
            <a:ext cx="2533687" cy="428612"/>
            <a:chOff x="451389" y="2410010"/>
            <a:chExt cx="2593294" cy="438696"/>
          </a:xfrm>
        </p:grpSpPr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FD1F7FD9-BE80-CE4A-8ACE-DB49502F3127}"/>
                </a:ext>
              </a:extLst>
            </p:cNvPr>
            <p:cNvSpPr txBox="1"/>
            <p:nvPr/>
          </p:nvSpPr>
          <p:spPr>
            <a:xfrm>
              <a:off x="1240588" y="2513838"/>
              <a:ext cx="688014" cy="23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79" b="1" dirty="0">
                  <a:solidFill>
                    <a:srgbClr val="5E5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Gratuit</a:t>
              </a:r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8FD31D7D-34EA-1D49-BBA2-6206CBA3C759}"/>
                </a:ext>
              </a:extLst>
            </p:cNvPr>
            <p:cNvSpPr txBox="1"/>
            <p:nvPr/>
          </p:nvSpPr>
          <p:spPr>
            <a:xfrm>
              <a:off x="2137789" y="2513838"/>
              <a:ext cx="906894" cy="23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79" b="1" dirty="0">
                  <a:solidFill>
                    <a:srgbClr val="5E5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minutes</a:t>
              </a:r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A47244FC-0656-B444-8EEC-742171AB4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391" y="2410010"/>
              <a:ext cx="438772" cy="438696"/>
            </a:xfrm>
            <a:prstGeom prst="ellipse">
              <a:avLst/>
            </a:prstGeom>
            <a:solidFill>
              <a:srgbClr val="FE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77" dirty="0">
                <a:solidFill>
                  <a:srgbClr val="5F504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37FB16DC-608E-5243-9857-832033758514}"/>
                </a:ext>
              </a:extLst>
            </p:cNvPr>
            <p:cNvSpPr txBox="1"/>
            <p:nvPr/>
          </p:nvSpPr>
          <p:spPr>
            <a:xfrm>
              <a:off x="451389" y="2476142"/>
              <a:ext cx="657444" cy="31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782" b="1" dirty="0">
                  <a:solidFill>
                    <a:srgbClr val="5F504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AUTO</a:t>
              </a:r>
            </a:p>
            <a:p>
              <a:pPr algn="ctr">
                <a:lnSpc>
                  <a:spcPct val="90000"/>
                </a:lnSpc>
              </a:pPr>
              <a:r>
                <a:rPr lang="fr-FR" sz="782" b="1" dirty="0">
                  <a:solidFill>
                    <a:srgbClr val="5F504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DIAG</a:t>
              </a:r>
            </a:p>
          </p:txBody>
        </p:sp>
        <p:pic>
          <p:nvPicPr>
            <p:cNvPr id="212" name="Graphique 211">
              <a:extLst>
                <a:ext uri="{FF2B5EF4-FFF2-40B4-BE49-F238E27FC236}">
                  <a16:creationId xmlns:a16="http://schemas.microsoft.com/office/drawing/2014/main" id="{5178AFB9-9D3A-1849-AE14-E2EDE5E28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1768" y="2494136"/>
              <a:ext cx="262474" cy="262474"/>
            </a:xfrm>
            <a:prstGeom prst="rect">
              <a:avLst/>
            </a:prstGeom>
          </p:spPr>
        </p:pic>
        <p:pic>
          <p:nvPicPr>
            <p:cNvPr id="213" name="Graphique 212">
              <a:extLst>
                <a:ext uri="{FF2B5EF4-FFF2-40B4-BE49-F238E27FC236}">
                  <a16:creationId xmlns:a16="http://schemas.microsoft.com/office/drawing/2014/main" id="{DBC3AF13-DEA9-8343-85F5-D18A23A6D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3" r="8201" b="4368"/>
            <a:stretch/>
          </p:blipFill>
          <p:spPr>
            <a:xfrm>
              <a:off x="1066522" y="2511399"/>
              <a:ext cx="243576" cy="251099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CE0F33-E8D1-6345-A6B7-FDEBDFA3B760}"/>
              </a:ext>
            </a:extLst>
          </p:cNvPr>
          <p:cNvGrpSpPr/>
          <p:nvPr/>
        </p:nvGrpSpPr>
        <p:grpSpPr>
          <a:xfrm>
            <a:off x="594593" y="5413419"/>
            <a:ext cx="2635035" cy="428612"/>
            <a:chOff x="451389" y="3538459"/>
            <a:chExt cx="2697026" cy="438696"/>
          </a:xfrm>
        </p:grpSpPr>
        <p:sp>
          <p:nvSpPr>
            <p:cNvPr id="218" name="ZoneTexte 217">
              <a:extLst>
                <a:ext uri="{FF2B5EF4-FFF2-40B4-BE49-F238E27FC236}">
                  <a16:creationId xmlns:a16="http://schemas.microsoft.com/office/drawing/2014/main" id="{2AC4A1B5-FC3B-4B43-A463-CCDFE6FE48FA}"/>
                </a:ext>
              </a:extLst>
            </p:cNvPr>
            <p:cNvSpPr txBox="1"/>
            <p:nvPr/>
          </p:nvSpPr>
          <p:spPr>
            <a:xfrm>
              <a:off x="1240588" y="3642287"/>
              <a:ext cx="688014" cy="23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79" b="1" dirty="0">
                  <a:solidFill>
                    <a:srgbClr val="5E5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Gratuit</a:t>
              </a:r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24386172-D4EF-DE48-8E10-05C25BB85AD8}"/>
                </a:ext>
              </a:extLst>
            </p:cNvPr>
            <p:cNvSpPr txBox="1"/>
            <p:nvPr/>
          </p:nvSpPr>
          <p:spPr>
            <a:xfrm>
              <a:off x="2137788" y="3642287"/>
              <a:ext cx="1010627" cy="23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79" b="1" dirty="0">
                  <a:solidFill>
                    <a:srgbClr val="5E5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min. à 20 h</a:t>
              </a:r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776E97F2-A41C-0F4D-A1F7-1DFF22A6D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391" y="3538459"/>
              <a:ext cx="438772" cy="438696"/>
            </a:xfrm>
            <a:prstGeom prst="ellipse">
              <a:avLst/>
            </a:prstGeom>
            <a:solidFill>
              <a:srgbClr val="FED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77" dirty="0">
                <a:solidFill>
                  <a:srgbClr val="5F504D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4" name="ZoneTexte 223">
              <a:extLst>
                <a:ext uri="{FF2B5EF4-FFF2-40B4-BE49-F238E27FC236}">
                  <a16:creationId xmlns:a16="http://schemas.microsoft.com/office/drawing/2014/main" id="{31427AEE-A3AB-AD4D-9B5C-3837BE9A8E2A}"/>
                </a:ext>
              </a:extLst>
            </p:cNvPr>
            <p:cNvSpPr txBox="1"/>
            <p:nvPr/>
          </p:nvSpPr>
          <p:spPr>
            <a:xfrm>
              <a:off x="451389" y="3604591"/>
              <a:ext cx="657444" cy="31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782" b="1" dirty="0">
                  <a:solidFill>
                    <a:srgbClr val="5F504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PLATE-</a:t>
              </a:r>
              <a:br>
                <a:rPr lang="fr-FR" sz="782" b="1" dirty="0">
                  <a:solidFill>
                    <a:srgbClr val="5F504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fr-FR" sz="782" b="1" dirty="0">
                  <a:solidFill>
                    <a:srgbClr val="5F504D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FORME</a:t>
              </a:r>
            </a:p>
          </p:txBody>
        </p:sp>
        <p:pic>
          <p:nvPicPr>
            <p:cNvPr id="221" name="Graphique 220">
              <a:extLst>
                <a:ext uri="{FF2B5EF4-FFF2-40B4-BE49-F238E27FC236}">
                  <a16:creationId xmlns:a16="http://schemas.microsoft.com/office/drawing/2014/main" id="{02170ABE-4772-6E49-B47B-379052D26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1768" y="3622585"/>
              <a:ext cx="262474" cy="262474"/>
            </a:xfrm>
            <a:prstGeom prst="rect">
              <a:avLst/>
            </a:prstGeom>
          </p:spPr>
        </p:pic>
        <p:pic>
          <p:nvPicPr>
            <p:cNvPr id="222" name="Graphique 221">
              <a:extLst>
                <a:ext uri="{FF2B5EF4-FFF2-40B4-BE49-F238E27FC236}">
                  <a16:creationId xmlns:a16="http://schemas.microsoft.com/office/drawing/2014/main" id="{BBFCC230-58DF-2643-B1DA-D5A8330B8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3" r="8201" b="4368"/>
            <a:stretch/>
          </p:blipFill>
          <p:spPr>
            <a:xfrm>
              <a:off x="1066522" y="3639848"/>
              <a:ext cx="243576" cy="251099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7BE3BB8-4E52-4113-8EBA-5B8B1623010A}"/>
              </a:ext>
            </a:extLst>
          </p:cNvPr>
          <p:cNvGrpSpPr/>
          <p:nvPr/>
        </p:nvGrpSpPr>
        <p:grpSpPr>
          <a:xfrm>
            <a:off x="3309525" y="2538651"/>
            <a:ext cx="2855750" cy="1079295"/>
            <a:chOff x="6340972" y="5200947"/>
            <a:chExt cx="5696295" cy="2152843"/>
          </a:xfrm>
        </p:grpSpPr>
        <p:sp>
          <p:nvSpPr>
            <p:cNvPr id="392" name="ZoneTexte 391">
              <a:extLst>
                <a:ext uri="{FF2B5EF4-FFF2-40B4-BE49-F238E27FC236}">
                  <a16:creationId xmlns:a16="http://schemas.microsoft.com/office/drawing/2014/main" id="{9AED5F41-D0D7-490D-A068-77A66B6077C2}"/>
                </a:ext>
              </a:extLst>
            </p:cNvPr>
            <p:cNvSpPr txBox="1"/>
            <p:nvPr/>
          </p:nvSpPr>
          <p:spPr>
            <a:xfrm>
              <a:off x="6451678" y="5232539"/>
              <a:ext cx="5585589" cy="1324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68" b="1" dirty="0">
                  <a:solidFill>
                    <a:srgbClr val="198434"/>
                  </a:solidFill>
                  <a:latin typeface="Arial Narrow" panose="020B0606020202030204" pitchFamily="34" charset="0"/>
                </a:rPr>
                <a:t>DIAG ÉCO-FLUX</a:t>
              </a:r>
            </a:p>
            <a:p>
              <a:r>
                <a:rPr lang="fr-FR" sz="782" b="1" spc="-29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Réalisez avec un expert un diagnostic individuel pour analyser vos flux d’énergie, d’eau, de matière et déchets  </a:t>
              </a:r>
            </a:p>
            <a:p>
              <a:r>
                <a:rPr lang="fr-FR" sz="782" b="1" spc="-29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réalisez des économies (en moyenne 48 000 € par site***)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AD8E623-D9B4-48EA-B00D-1285E188E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0577" y="5200947"/>
              <a:ext cx="1119940" cy="55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3" name="Groupe 252">
              <a:extLst>
                <a:ext uri="{FF2B5EF4-FFF2-40B4-BE49-F238E27FC236}">
                  <a16:creationId xmlns:a16="http://schemas.microsoft.com/office/drawing/2014/main" id="{7E28746A-8AAA-D549-AC26-3BAD40BAAF78}"/>
                </a:ext>
              </a:extLst>
            </p:cNvPr>
            <p:cNvGrpSpPr/>
            <p:nvPr/>
          </p:nvGrpSpPr>
          <p:grpSpPr>
            <a:xfrm>
              <a:off x="6340972" y="6498844"/>
              <a:ext cx="3828080" cy="854946"/>
              <a:chOff x="451389" y="2410010"/>
              <a:chExt cx="1964298" cy="438696"/>
            </a:xfrm>
          </p:grpSpPr>
          <p:sp>
            <p:nvSpPr>
              <p:cNvPr id="254" name="ZoneTexte 253">
                <a:extLst>
                  <a:ext uri="{FF2B5EF4-FFF2-40B4-BE49-F238E27FC236}">
                    <a16:creationId xmlns:a16="http://schemas.microsoft.com/office/drawing/2014/main" id="{7592125D-2541-6F48-B740-C4C8CD089708}"/>
                  </a:ext>
                </a:extLst>
              </p:cNvPr>
              <p:cNvSpPr txBox="1"/>
              <p:nvPr/>
            </p:nvSpPr>
            <p:spPr>
              <a:xfrm>
                <a:off x="1240586" y="2444388"/>
                <a:ext cx="1175101" cy="37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2 000 € </a:t>
                </a:r>
                <a:b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 3 000 €</a:t>
                </a:r>
              </a:p>
            </p:txBody>
          </p:sp>
          <p:sp>
            <p:nvSpPr>
              <p:cNvPr id="256" name="Ellipse 255">
                <a:extLst>
                  <a:ext uri="{FF2B5EF4-FFF2-40B4-BE49-F238E27FC236}">
                    <a16:creationId xmlns:a16="http://schemas.microsoft.com/office/drawing/2014/main" id="{F6024577-72B6-1C44-BF49-EDB4544C7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2391" y="2410010"/>
                <a:ext cx="438772" cy="438696"/>
              </a:xfrm>
              <a:prstGeom prst="ellipse">
                <a:avLst/>
              </a:prstGeom>
              <a:solidFill>
                <a:srgbClr val="FE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77" dirty="0">
                  <a:solidFill>
                    <a:srgbClr val="5F504D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7" name="ZoneTexte 256">
                <a:extLst>
                  <a:ext uri="{FF2B5EF4-FFF2-40B4-BE49-F238E27FC236}">
                    <a16:creationId xmlns:a16="http://schemas.microsoft.com/office/drawing/2014/main" id="{61D4B709-D492-7546-B709-5F828EB855ED}"/>
                  </a:ext>
                </a:extLst>
              </p:cNvPr>
              <p:cNvSpPr txBox="1"/>
              <p:nvPr/>
            </p:nvSpPr>
            <p:spPr>
              <a:xfrm>
                <a:off x="451389" y="2522442"/>
                <a:ext cx="657444" cy="20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782" b="1" dirty="0">
                    <a:solidFill>
                      <a:srgbClr val="5F504D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DIAG</a:t>
                </a:r>
              </a:p>
            </p:txBody>
          </p:sp>
          <p:pic>
            <p:nvPicPr>
              <p:cNvPr id="259" name="Graphique 258">
                <a:extLst>
                  <a:ext uri="{FF2B5EF4-FFF2-40B4-BE49-F238E27FC236}">
                    <a16:creationId xmlns:a16="http://schemas.microsoft.com/office/drawing/2014/main" id="{3A105174-4E6A-7A4B-A222-947D3C62BC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-3" r="8201" b="4368"/>
              <a:stretch/>
            </p:blipFill>
            <p:spPr>
              <a:xfrm>
                <a:off x="1066522" y="2499824"/>
                <a:ext cx="243576" cy="251099"/>
              </a:xfrm>
              <a:prstGeom prst="rect">
                <a:avLst/>
              </a:prstGeom>
            </p:spPr>
          </p:pic>
        </p:grp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B6B9FD2-C795-F845-98C8-8B59B8A70E95}"/>
              </a:ext>
            </a:extLst>
          </p:cNvPr>
          <p:cNvCxnSpPr>
            <a:cxnSpLocks/>
          </p:cNvCxnSpPr>
          <p:nvPr/>
        </p:nvCxnSpPr>
        <p:spPr>
          <a:xfrm>
            <a:off x="602903" y="1861135"/>
            <a:ext cx="7206" cy="3890830"/>
          </a:xfrm>
          <a:prstGeom prst="line">
            <a:avLst/>
          </a:prstGeom>
          <a:ln w="19050">
            <a:solidFill>
              <a:srgbClr val="19843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necteur droit 273">
            <a:extLst>
              <a:ext uri="{FF2B5EF4-FFF2-40B4-BE49-F238E27FC236}">
                <a16:creationId xmlns:a16="http://schemas.microsoft.com/office/drawing/2014/main" id="{3A10070C-F535-E844-86E9-ACA12C0FCEF2}"/>
              </a:ext>
            </a:extLst>
          </p:cNvPr>
          <p:cNvCxnSpPr>
            <a:cxnSpLocks/>
          </p:cNvCxnSpPr>
          <p:nvPr/>
        </p:nvCxnSpPr>
        <p:spPr>
          <a:xfrm flipH="1">
            <a:off x="3313231" y="2056525"/>
            <a:ext cx="8599" cy="4491456"/>
          </a:xfrm>
          <a:prstGeom prst="line">
            <a:avLst/>
          </a:prstGeom>
          <a:ln w="19050">
            <a:solidFill>
              <a:srgbClr val="19843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CA56871F-25A5-4949-84F5-4BA2A2C6F637}"/>
              </a:ext>
            </a:extLst>
          </p:cNvPr>
          <p:cNvGrpSpPr/>
          <p:nvPr/>
        </p:nvGrpSpPr>
        <p:grpSpPr>
          <a:xfrm>
            <a:off x="6360387" y="2176934"/>
            <a:ext cx="2749266" cy="1065567"/>
            <a:chOff x="12285862" y="6441410"/>
            <a:chExt cx="5483895" cy="2125460"/>
          </a:xfrm>
        </p:grpSpPr>
        <p:sp>
          <p:nvSpPr>
            <p:cNvPr id="356" name="ZoneTexte 355">
              <a:extLst>
                <a:ext uri="{FF2B5EF4-FFF2-40B4-BE49-F238E27FC236}">
                  <a16:creationId xmlns:a16="http://schemas.microsoft.com/office/drawing/2014/main" id="{C5D4D2FC-33F9-424A-B4B1-102A271EED28}"/>
                </a:ext>
              </a:extLst>
            </p:cNvPr>
            <p:cNvSpPr txBox="1"/>
            <p:nvPr/>
          </p:nvSpPr>
          <p:spPr>
            <a:xfrm>
              <a:off x="12310279" y="6441410"/>
              <a:ext cx="5459478" cy="1324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68" b="1" dirty="0">
                  <a:solidFill>
                    <a:srgbClr val="C83764"/>
                  </a:solidFill>
                  <a:latin typeface="Arial Narrow" panose="020B0606020202030204" pitchFamily="34" charset="0"/>
                </a:rPr>
                <a:t>DIAG IMPACT</a:t>
              </a:r>
            </a:p>
            <a:p>
              <a:r>
                <a:rPr lang="fr-FR" sz="782" b="1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Analysez avec un expert les enjeux d’impact social </a:t>
              </a:r>
              <a:br>
                <a:rPr lang="fr-FR" sz="782" b="1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782" b="1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environnemental de votre stratégie de développement et identifiez les leviers d’action</a:t>
              </a:r>
            </a:p>
          </p:txBody>
        </p:sp>
        <p:grpSp>
          <p:nvGrpSpPr>
            <p:cNvPr id="330" name="Groupe 329">
              <a:extLst>
                <a:ext uri="{FF2B5EF4-FFF2-40B4-BE49-F238E27FC236}">
                  <a16:creationId xmlns:a16="http://schemas.microsoft.com/office/drawing/2014/main" id="{3320EA4D-F9B2-0249-BE85-D3AA1916D0D0}"/>
                </a:ext>
              </a:extLst>
            </p:cNvPr>
            <p:cNvGrpSpPr/>
            <p:nvPr/>
          </p:nvGrpSpPr>
          <p:grpSpPr>
            <a:xfrm>
              <a:off x="12285862" y="7711925"/>
              <a:ext cx="3782964" cy="854945"/>
              <a:chOff x="451389" y="2410010"/>
              <a:chExt cx="1941148" cy="438696"/>
            </a:xfrm>
          </p:grpSpPr>
          <p:sp>
            <p:nvSpPr>
              <p:cNvPr id="331" name="ZoneTexte 330">
                <a:extLst>
                  <a:ext uri="{FF2B5EF4-FFF2-40B4-BE49-F238E27FC236}">
                    <a16:creationId xmlns:a16="http://schemas.microsoft.com/office/drawing/2014/main" id="{D59B03B6-A0A1-2D47-A5A4-B62B58A43BDC}"/>
                  </a:ext>
                </a:extLst>
              </p:cNvPr>
              <p:cNvSpPr txBox="1"/>
              <p:nvPr/>
            </p:nvSpPr>
            <p:spPr>
              <a:xfrm>
                <a:off x="1217436" y="2502263"/>
                <a:ext cx="1175101" cy="23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2 500 €</a:t>
                </a:r>
              </a:p>
            </p:txBody>
          </p:sp>
          <p:sp>
            <p:nvSpPr>
              <p:cNvPr id="369" name="Ellipse 368">
                <a:extLst>
                  <a:ext uri="{FF2B5EF4-FFF2-40B4-BE49-F238E27FC236}">
                    <a16:creationId xmlns:a16="http://schemas.microsoft.com/office/drawing/2014/main" id="{41FD2763-A393-F34B-A936-AA219E8B58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2391" y="2410010"/>
                <a:ext cx="438772" cy="438696"/>
              </a:xfrm>
              <a:prstGeom prst="ellipse">
                <a:avLst/>
              </a:prstGeom>
              <a:solidFill>
                <a:srgbClr val="FE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77" dirty="0">
                  <a:solidFill>
                    <a:srgbClr val="5F504D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70" name="ZoneTexte 369">
                <a:extLst>
                  <a:ext uri="{FF2B5EF4-FFF2-40B4-BE49-F238E27FC236}">
                    <a16:creationId xmlns:a16="http://schemas.microsoft.com/office/drawing/2014/main" id="{89B153CE-1C04-314F-81D1-6B369E58DC7B}"/>
                  </a:ext>
                </a:extLst>
              </p:cNvPr>
              <p:cNvSpPr txBox="1"/>
              <p:nvPr/>
            </p:nvSpPr>
            <p:spPr>
              <a:xfrm>
                <a:off x="451389" y="2522442"/>
                <a:ext cx="657444" cy="20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782" b="1" dirty="0">
                    <a:solidFill>
                      <a:srgbClr val="5F504D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DIAG</a:t>
                </a:r>
              </a:p>
            </p:txBody>
          </p:sp>
          <p:pic>
            <p:nvPicPr>
              <p:cNvPr id="372" name="Graphique 371">
                <a:extLst>
                  <a:ext uri="{FF2B5EF4-FFF2-40B4-BE49-F238E27FC236}">
                    <a16:creationId xmlns:a16="http://schemas.microsoft.com/office/drawing/2014/main" id="{472C4882-BC0F-A64C-A297-6CC6AC6557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-3" r="8201" b="4368"/>
              <a:stretch/>
            </p:blipFill>
            <p:spPr>
              <a:xfrm>
                <a:off x="1066522" y="2499824"/>
                <a:ext cx="243576" cy="251099"/>
              </a:xfrm>
              <a:prstGeom prst="rect">
                <a:avLst/>
              </a:prstGeom>
            </p:spPr>
          </p:pic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FECC39D9-D1ED-4B5D-970A-DB711BD5F7A7}"/>
              </a:ext>
            </a:extLst>
          </p:cNvPr>
          <p:cNvGrpSpPr/>
          <p:nvPr/>
        </p:nvGrpSpPr>
        <p:grpSpPr>
          <a:xfrm>
            <a:off x="6361319" y="4421638"/>
            <a:ext cx="2682502" cy="944081"/>
            <a:chOff x="12310278" y="10357603"/>
            <a:chExt cx="5350722" cy="1883134"/>
          </a:xfrm>
        </p:grpSpPr>
        <p:sp>
          <p:nvSpPr>
            <p:cNvPr id="480" name="ZoneTexte 479">
              <a:extLst>
                <a:ext uri="{FF2B5EF4-FFF2-40B4-BE49-F238E27FC236}">
                  <a16:creationId xmlns:a16="http://schemas.microsoft.com/office/drawing/2014/main" id="{CD1F58C1-ADE3-4891-97EF-4904B1969CDB}"/>
                </a:ext>
              </a:extLst>
            </p:cNvPr>
            <p:cNvSpPr txBox="1"/>
            <p:nvPr/>
          </p:nvSpPr>
          <p:spPr>
            <a:xfrm>
              <a:off x="12310278" y="10357603"/>
              <a:ext cx="5350722" cy="1324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68" b="1" dirty="0">
                  <a:solidFill>
                    <a:srgbClr val="C83764"/>
                  </a:solidFill>
                  <a:latin typeface="Arial Narrow" panose="020B0606020202030204" pitchFamily="34" charset="0"/>
                </a:rPr>
                <a:t>MISSION DE CONSEIL RSE</a:t>
              </a:r>
            </a:p>
            <a:p>
              <a:r>
                <a:rPr lang="fr-FR" sz="782" b="1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Définissez avec un consultant une ambition globale RSE pour la traduire en engagements et plan d’actions</a:t>
              </a:r>
            </a:p>
          </p:txBody>
        </p:sp>
        <p:grpSp>
          <p:nvGrpSpPr>
            <p:cNvPr id="373" name="Groupe 372">
              <a:extLst>
                <a:ext uri="{FF2B5EF4-FFF2-40B4-BE49-F238E27FC236}">
                  <a16:creationId xmlns:a16="http://schemas.microsoft.com/office/drawing/2014/main" id="{108B15F7-8624-7A42-8118-C81169F79208}"/>
                </a:ext>
              </a:extLst>
            </p:cNvPr>
            <p:cNvGrpSpPr/>
            <p:nvPr/>
          </p:nvGrpSpPr>
          <p:grpSpPr>
            <a:xfrm>
              <a:off x="13507207" y="11385792"/>
              <a:ext cx="3187203" cy="854945"/>
              <a:chOff x="1066522" y="2415991"/>
              <a:chExt cx="1635446" cy="438696"/>
            </a:xfrm>
          </p:grpSpPr>
          <p:sp>
            <p:nvSpPr>
              <p:cNvPr id="374" name="ZoneTexte 373">
                <a:extLst>
                  <a:ext uri="{FF2B5EF4-FFF2-40B4-BE49-F238E27FC236}">
                    <a16:creationId xmlns:a16="http://schemas.microsoft.com/office/drawing/2014/main" id="{57FB64C7-0B6C-CA47-89C0-769A17E103D4}"/>
                  </a:ext>
                </a:extLst>
              </p:cNvPr>
              <p:cNvSpPr txBox="1"/>
              <p:nvPr/>
            </p:nvSpPr>
            <p:spPr>
              <a:xfrm>
                <a:off x="1217436" y="2449991"/>
                <a:ext cx="1175101" cy="37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9 000 € </a:t>
                </a:r>
              </a:p>
              <a:p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 13 000 €*</a:t>
                </a:r>
              </a:p>
            </p:txBody>
          </p:sp>
          <p:sp>
            <p:nvSpPr>
              <p:cNvPr id="376" name="Ellipse 375">
                <a:extLst>
                  <a:ext uri="{FF2B5EF4-FFF2-40B4-BE49-F238E27FC236}">
                    <a16:creationId xmlns:a16="http://schemas.microsoft.com/office/drawing/2014/main" id="{47B99BAE-6503-5340-B496-3F957DE5AC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316" y="2415991"/>
                <a:ext cx="438772" cy="438696"/>
              </a:xfrm>
              <a:prstGeom prst="ellipse">
                <a:avLst/>
              </a:prstGeom>
              <a:solidFill>
                <a:srgbClr val="FE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77" dirty="0">
                  <a:solidFill>
                    <a:srgbClr val="5F504D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77" name="ZoneTexte 376">
                <a:extLst>
                  <a:ext uri="{FF2B5EF4-FFF2-40B4-BE49-F238E27FC236}">
                    <a16:creationId xmlns:a16="http://schemas.microsoft.com/office/drawing/2014/main" id="{F2D7FBA2-F978-9A4B-B74C-DF5F42E0E489}"/>
                  </a:ext>
                </a:extLst>
              </p:cNvPr>
              <p:cNvSpPr txBox="1"/>
              <p:nvPr/>
            </p:nvSpPr>
            <p:spPr>
              <a:xfrm>
                <a:off x="2044524" y="2505026"/>
                <a:ext cx="657444" cy="20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782" b="1" dirty="0">
                    <a:solidFill>
                      <a:srgbClr val="5F504D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CONSEIL</a:t>
                </a:r>
              </a:p>
            </p:txBody>
          </p:sp>
          <p:pic>
            <p:nvPicPr>
              <p:cNvPr id="379" name="Graphique 378">
                <a:extLst>
                  <a:ext uri="{FF2B5EF4-FFF2-40B4-BE49-F238E27FC236}">
                    <a16:creationId xmlns:a16="http://schemas.microsoft.com/office/drawing/2014/main" id="{86D26B25-720B-CD4A-AB96-6BC275136F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-3" r="8201" b="4368"/>
              <a:stretch/>
            </p:blipFill>
            <p:spPr>
              <a:xfrm>
                <a:off x="1066522" y="2499824"/>
                <a:ext cx="243576" cy="251099"/>
              </a:xfrm>
              <a:prstGeom prst="rect">
                <a:avLst/>
              </a:prstGeom>
            </p:spPr>
          </p:pic>
        </p:grpSp>
      </p:grpSp>
      <p:sp>
        <p:nvSpPr>
          <p:cNvPr id="137" name="Forme libre : forme 136">
            <a:extLst>
              <a:ext uri="{FF2B5EF4-FFF2-40B4-BE49-F238E27FC236}">
                <a16:creationId xmlns:a16="http://schemas.microsoft.com/office/drawing/2014/main" id="{2DCBA193-DAEA-488B-809F-3888AD10F780}"/>
              </a:ext>
            </a:extLst>
          </p:cNvPr>
          <p:cNvSpPr/>
          <p:nvPr/>
        </p:nvSpPr>
        <p:spPr>
          <a:xfrm rot="21369806">
            <a:off x="586178" y="-538054"/>
            <a:ext cx="12936964" cy="2298412"/>
          </a:xfrm>
          <a:custGeom>
            <a:avLst/>
            <a:gdLst>
              <a:gd name="connsiteX0" fmla="*/ 0 w 12785272"/>
              <a:gd name="connsiteY0" fmla="*/ 4833258 h 5129636"/>
              <a:gd name="connsiteX1" fmla="*/ 1681843 w 12785272"/>
              <a:gd name="connsiteY1" fmla="*/ 5127172 h 5129636"/>
              <a:gd name="connsiteX2" fmla="*/ 4572000 w 12785272"/>
              <a:gd name="connsiteY2" fmla="*/ 4882243 h 5129636"/>
              <a:gd name="connsiteX3" fmla="*/ 8686800 w 12785272"/>
              <a:gd name="connsiteY3" fmla="*/ 3592286 h 5129636"/>
              <a:gd name="connsiteX4" fmla="*/ 11968843 w 12785272"/>
              <a:gd name="connsiteY4" fmla="*/ 1404258 h 5129636"/>
              <a:gd name="connsiteX5" fmla="*/ 12785272 w 12785272"/>
              <a:gd name="connsiteY5" fmla="*/ 0 h 51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272" h="5129636">
                <a:moveTo>
                  <a:pt x="0" y="4833258"/>
                </a:moveTo>
                <a:cubicBezTo>
                  <a:pt x="459921" y="4976133"/>
                  <a:pt x="919843" y="5119008"/>
                  <a:pt x="1681843" y="5127172"/>
                </a:cubicBezTo>
                <a:cubicBezTo>
                  <a:pt x="2443843" y="5135336"/>
                  <a:pt x="3404507" y="5138057"/>
                  <a:pt x="4572000" y="4882243"/>
                </a:cubicBezTo>
                <a:cubicBezTo>
                  <a:pt x="5739493" y="4626429"/>
                  <a:pt x="7453993" y="4171950"/>
                  <a:pt x="8686800" y="3592286"/>
                </a:cubicBezTo>
                <a:cubicBezTo>
                  <a:pt x="9919607" y="3012622"/>
                  <a:pt x="11285764" y="2002972"/>
                  <a:pt x="11968843" y="1404258"/>
                </a:cubicBezTo>
                <a:cubicBezTo>
                  <a:pt x="12651922" y="805544"/>
                  <a:pt x="12718597" y="402772"/>
                  <a:pt x="12785272" y="0"/>
                </a:cubicBezTo>
              </a:path>
            </a:pathLst>
          </a:custGeom>
          <a:noFill/>
          <a:ln w="254000">
            <a:solidFill>
              <a:srgbClr val="198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87" dirty="0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1ECE5D6D-C423-49DD-A210-235AEAB75B85}"/>
              </a:ext>
            </a:extLst>
          </p:cNvPr>
          <p:cNvSpPr/>
          <p:nvPr/>
        </p:nvSpPr>
        <p:spPr>
          <a:xfrm>
            <a:off x="414394" y="1224601"/>
            <a:ext cx="1371198" cy="1403576"/>
          </a:xfrm>
          <a:prstGeom prst="ellipse">
            <a:avLst/>
          </a:prstGeom>
          <a:solidFill>
            <a:schemeClr val="bg1"/>
          </a:solidFill>
          <a:ln w="203200">
            <a:solidFill>
              <a:srgbClr val="198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87"/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C2038981-F037-4F03-BA8D-7389BBB57224}"/>
              </a:ext>
            </a:extLst>
          </p:cNvPr>
          <p:cNvSpPr txBox="1"/>
          <p:nvPr/>
        </p:nvSpPr>
        <p:spPr>
          <a:xfrm>
            <a:off x="603818" y="1459483"/>
            <a:ext cx="1324645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 dirty="0">
                <a:solidFill>
                  <a:srgbClr val="5F504D"/>
                </a:solidFill>
                <a:latin typeface="Impact" panose="020B0806030902050204" pitchFamily="34" charset="0"/>
              </a:rPr>
              <a:t>Découverte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879C6443-6617-4AA4-9773-61B41F7E4820}"/>
              </a:ext>
            </a:extLst>
          </p:cNvPr>
          <p:cNvSpPr/>
          <p:nvPr/>
        </p:nvSpPr>
        <p:spPr>
          <a:xfrm>
            <a:off x="3221189" y="1048942"/>
            <a:ext cx="1371198" cy="1403576"/>
          </a:xfrm>
          <a:prstGeom prst="ellipse">
            <a:avLst/>
          </a:prstGeom>
          <a:solidFill>
            <a:schemeClr val="bg1"/>
          </a:solidFill>
          <a:ln w="203200">
            <a:solidFill>
              <a:srgbClr val="198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87"/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35CC5AE2-5ACE-4B30-AC15-CE9AFE3BE2BB}"/>
              </a:ext>
            </a:extLst>
          </p:cNvPr>
          <p:cNvSpPr txBox="1"/>
          <p:nvPr/>
        </p:nvSpPr>
        <p:spPr>
          <a:xfrm>
            <a:off x="3360508" y="1316711"/>
            <a:ext cx="1357549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 dirty="0">
                <a:solidFill>
                  <a:srgbClr val="5F504D"/>
                </a:solidFill>
                <a:latin typeface="Impact" panose="020B0806030902050204" pitchFamily="34" charset="0"/>
              </a:rPr>
              <a:t>Structuration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FFB59E1B-1D45-4AE6-9FBB-F3DAED948A46}"/>
              </a:ext>
            </a:extLst>
          </p:cNvPr>
          <p:cNvSpPr/>
          <p:nvPr/>
        </p:nvSpPr>
        <p:spPr>
          <a:xfrm>
            <a:off x="6170351" y="736895"/>
            <a:ext cx="1371198" cy="1403576"/>
          </a:xfrm>
          <a:prstGeom prst="ellipse">
            <a:avLst/>
          </a:prstGeom>
          <a:solidFill>
            <a:schemeClr val="bg1"/>
          </a:solidFill>
          <a:ln w="203200">
            <a:solidFill>
              <a:srgbClr val="198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87"/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DAE86308-72ED-4CCF-8710-59FE45B22A9C}"/>
              </a:ext>
            </a:extLst>
          </p:cNvPr>
          <p:cNvSpPr txBox="1"/>
          <p:nvPr/>
        </p:nvSpPr>
        <p:spPr>
          <a:xfrm>
            <a:off x="6306016" y="979611"/>
            <a:ext cx="1461330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 dirty="0">
                <a:solidFill>
                  <a:srgbClr val="5F504D"/>
                </a:solidFill>
                <a:latin typeface="Impact" panose="020B0806030902050204" pitchFamily="34" charset="0"/>
              </a:rPr>
              <a:t>Renforcement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CBE5BCB9-5E2D-4C44-985C-32EA5BD3369F}"/>
              </a:ext>
            </a:extLst>
          </p:cNvPr>
          <p:cNvSpPr/>
          <p:nvPr/>
        </p:nvSpPr>
        <p:spPr>
          <a:xfrm>
            <a:off x="8978330" y="219613"/>
            <a:ext cx="1446570" cy="1473089"/>
          </a:xfrm>
          <a:prstGeom prst="ellipse">
            <a:avLst/>
          </a:prstGeom>
          <a:solidFill>
            <a:schemeClr val="bg1"/>
          </a:solidFill>
          <a:ln w="203200">
            <a:solidFill>
              <a:srgbClr val="198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87"/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56919591-0EE4-46B3-B7D1-A8BB935F586C}"/>
              </a:ext>
            </a:extLst>
          </p:cNvPr>
          <p:cNvSpPr txBox="1"/>
          <p:nvPr/>
        </p:nvSpPr>
        <p:spPr>
          <a:xfrm>
            <a:off x="9196359" y="409194"/>
            <a:ext cx="1298563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8" dirty="0">
                <a:solidFill>
                  <a:srgbClr val="5F504D"/>
                </a:solidFill>
                <a:latin typeface="Impact" panose="020B0806030902050204" pitchFamily="34" charset="0"/>
              </a:rPr>
              <a:t>Accélération</a:t>
            </a: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B51FAB3C-E01B-4F17-940A-332FC3349294}"/>
              </a:ext>
            </a:extLst>
          </p:cNvPr>
          <p:cNvSpPr txBox="1"/>
          <p:nvPr/>
        </p:nvSpPr>
        <p:spPr>
          <a:xfrm>
            <a:off x="603822" y="1697284"/>
            <a:ext cx="1324644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Mesurez vos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besoins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en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accompagnement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pour réussir votre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transition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écologique </a:t>
            </a:r>
            <a:b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et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sociale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3273C5AB-5ED4-4DB8-B3A1-4DC56F7032CD}"/>
              </a:ext>
            </a:extLst>
          </p:cNvPr>
          <p:cNvSpPr txBox="1"/>
          <p:nvPr/>
        </p:nvSpPr>
        <p:spPr>
          <a:xfrm>
            <a:off x="3360505" y="1552511"/>
            <a:ext cx="1357548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Une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approche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cadrée</a:t>
            </a:r>
          </a:p>
          <a:p>
            <a:pPr>
              <a:lnSpc>
                <a:spcPct val="85000"/>
              </a:lnSpc>
            </a:pP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et des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solutions pertinentes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aux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enjeux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 de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la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transition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sociale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et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écologique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923343C5-65B3-45BC-B5E8-9693EB388639}"/>
              </a:ext>
            </a:extLst>
          </p:cNvPr>
          <p:cNvSpPr txBox="1"/>
          <p:nvPr/>
        </p:nvSpPr>
        <p:spPr>
          <a:xfrm>
            <a:off x="6306013" y="1172033"/>
            <a:ext cx="1461329" cy="7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Un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accompagnement </a:t>
            </a:r>
            <a:b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transverse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 permettant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de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repenser votre stratégie </a:t>
            </a:r>
          </a:p>
          <a:p>
            <a:pPr>
              <a:lnSpc>
                <a:spcPct val="85000"/>
              </a:lnSpc>
            </a:pP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et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votre modèle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grâce à un appui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conseil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 personnalisé.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28787CA7-8E0A-431C-A57E-603A6A3A5BA4}"/>
              </a:ext>
            </a:extLst>
          </p:cNvPr>
          <p:cNvSpPr txBox="1"/>
          <p:nvPr/>
        </p:nvSpPr>
        <p:spPr>
          <a:xfrm>
            <a:off x="9196358" y="641732"/>
            <a:ext cx="1547935" cy="852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Le programme le plus </a:t>
            </a:r>
            <a:b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complet 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pour permettre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à votre entreprise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de passer un cap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spc="-29" dirty="0">
                <a:solidFill>
                  <a:srgbClr val="5F504D"/>
                </a:solidFill>
                <a:latin typeface="Arial Narrow" panose="020B0606020202030204" pitchFamily="34" charset="0"/>
              </a:rPr>
              <a:t>et de s’inscrire durablement </a:t>
            </a:r>
            <a:b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dans un </a:t>
            </a: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développement</a:t>
            </a:r>
            <a:b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</a:br>
            <a:r>
              <a:rPr lang="fr-FR" sz="830" b="1" dirty="0">
                <a:solidFill>
                  <a:srgbClr val="5F504D"/>
                </a:solidFill>
                <a:latin typeface="Arial Narrow" panose="020B0606020202030204" pitchFamily="34" charset="0"/>
              </a:rPr>
              <a:t>solide et vertueux</a:t>
            </a:r>
            <a:r>
              <a:rPr lang="fr-FR" sz="830" dirty="0">
                <a:solidFill>
                  <a:srgbClr val="5F504D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74A9E6E-C706-4373-B7FC-9720CE7922EA}"/>
              </a:ext>
            </a:extLst>
          </p:cNvPr>
          <p:cNvGrpSpPr/>
          <p:nvPr/>
        </p:nvGrpSpPr>
        <p:grpSpPr>
          <a:xfrm>
            <a:off x="3387256" y="3590794"/>
            <a:ext cx="2890053" cy="953939"/>
            <a:chOff x="12440910" y="4636806"/>
            <a:chExt cx="5764720" cy="1902799"/>
          </a:xfrm>
        </p:grpSpPr>
        <p:sp>
          <p:nvSpPr>
            <p:cNvPr id="430" name="ZoneTexte 429">
              <a:extLst>
                <a:ext uri="{FF2B5EF4-FFF2-40B4-BE49-F238E27FC236}">
                  <a16:creationId xmlns:a16="http://schemas.microsoft.com/office/drawing/2014/main" id="{6739F3DE-2B77-4048-9F4A-7569DBF02B44}"/>
                </a:ext>
              </a:extLst>
            </p:cNvPr>
            <p:cNvSpPr txBox="1"/>
            <p:nvPr/>
          </p:nvSpPr>
          <p:spPr>
            <a:xfrm>
              <a:off x="12440910" y="4654940"/>
              <a:ext cx="5764720" cy="1324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68" b="1" dirty="0">
                  <a:solidFill>
                    <a:srgbClr val="198434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DIAG DÉCARBON’ACTION</a:t>
              </a:r>
            </a:p>
            <a:p>
              <a:r>
                <a:rPr lang="fr-FR" sz="782" b="1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Réalisez un bilan GES approfondi de votre entreprise pour mettre en place un plan d’actions de réduction de vos GES</a:t>
              </a:r>
            </a:p>
          </p:txBody>
        </p:sp>
        <p:grpSp>
          <p:nvGrpSpPr>
            <p:cNvPr id="299" name="Groupe 298">
              <a:extLst>
                <a:ext uri="{FF2B5EF4-FFF2-40B4-BE49-F238E27FC236}">
                  <a16:creationId xmlns:a16="http://schemas.microsoft.com/office/drawing/2014/main" id="{C6B32D07-08B6-0E40-A046-2B1990784083}"/>
                </a:ext>
              </a:extLst>
            </p:cNvPr>
            <p:cNvGrpSpPr/>
            <p:nvPr/>
          </p:nvGrpSpPr>
          <p:grpSpPr>
            <a:xfrm>
              <a:off x="13484651" y="5684659"/>
              <a:ext cx="3721707" cy="854946"/>
              <a:chOff x="1066522" y="2437382"/>
              <a:chExt cx="1909715" cy="438696"/>
            </a:xfrm>
          </p:grpSpPr>
          <p:sp>
            <p:nvSpPr>
              <p:cNvPr id="300" name="ZoneTexte 299">
                <a:extLst>
                  <a:ext uri="{FF2B5EF4-FFF2-40B4-BE49-F238E27FC236}">
                    <a16:creationId xmlns:a16="http://schemas.microsoft.com/office/drawing/2014/main" id="{D438FFA9-192B-E842-9073-ABEC4927E6B4}"/>
                  </a:ext>
                </a:extLst>
              </p:cNvPr>
              <p:cNvSpPr txBox="1"/>
              <p:nvPr/>
            </p:nvSpPr>
            <p:spPr>
              <a:xfrm>
                <a:off x="1217436" y="2444388"/>
                <a:ext cx="1175101" cy="37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4 000 € </a:t>
                </a:r>
                <a:b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 6 000 €</a:t>
                </a:r>
              </a:p>
            </p:txBody>
          </p:sp>
          <p:sp>
            <p:nvSpPr>
              <p:cNvPr id="302" name="Ellipse 301">
                <a:extLst>
                  <a:ext uri="{FF2B5EF4-FFF2-40B4-BE49-F238E27FC236}">
                    <a16:creationId xmlns:a16="http://schemas.microsoft.com/office/drawing/2014/main" id="{15A2C236-BA20-2F4E-B7AC-707D4534DC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1079" y="2437382"/>
                <a:ext cx="438772" cy="438696"/>
              </a:xfrm>
              <a:prstGeom prst="ellipse">
                <a:avLst/>
              </a:prstGeom>
              <a:solidFill>
                <a:srgbClr val="FE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77" dirty="0">
                  <a:solidFill>
                    <a:srgbClr val="5F504D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03" name="ZoneTexte 302">
                <a:extLst>
                  <a:ext uri="{FF2B5EF4-FFF2-40B4-BE49-F238E27FC236}">
                    <a16:creationId xmlns:a16="http://schemas.microsoft.com/office/drawing/2014/main" id="{D7B77BA0-E337-A540-AF3D-0D61FAF2D479}"/>
                  </a:ext>
                </a:extLst>
              </p:cNvPr>
              <p:cNvSpPr txBox="1"/>
              <p:nvPr/>
            </p:nvSpPr>
            <p:spPr>
              <a:xfrm>
                <a:off x="2318793" y="2478512"/>
                <a:ext cx="657444" cy="20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782" b="1" dirty="0">
                    <a:solidFill>
                      <a:srgbClr val="5F504D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DIAG</a:t>
                </a:r>
              </a:p>
            </p:txBody>
          </p:sp>
          <p:pic>
            <p:nvPicPr>
              <p:cNvPr id="317" name="Graphique 316">
                <a:extLst>
                  <a:ext uri="{FF2B5EF4-FFF2-40B4-BE49-F238E27FC236}">
                    <a16:creationId xmlns:a16="http://schemas.microsoft.com/office/drawing/2014/main" id="{7CAEF5D2-CF18-044F-BE9D-14B0885D77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-3" r="8201" b="4368"/>
              <a:stretch/>
            </p:blipFill>
            <p:spPr>
              <a:xfrm>
                <a:off x="1066522" y="2499824"/>
                <a:ext cx="243576" cy="251099"/>
              </a:xfrm>
              <a:prstGeom prst="rect">
                <a:avLst/>
              </a:prstGeom>
            </p:spPr>
          </p:pic>
        </p:grpSp>
        <p:pic>
          <p:nvPicPr>
            <p:cNvPr id="130" name="Picture 2">
              <a:extLst>
                <a:ext uri="{FF2B5EF4-FFF2-40B4-BE49-F238E27FC236}">
                  <a16:creationId xmlns:a16="http://schemas.microsoft.com/office/drawing/2014/main" id="{99044055-D72A-434D-9ACC-6192726DF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7841" y="4636806"/>
              <a:ext cx="1119940" cy="55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ssociation Bilan Carbone">
              <a:extLst>
                <a:ext uri="{FF2B5EF4-FFF2-40B4-BE49-F238E27FC236}">
                  <a16:creationId xmlns:a16="http://schemas.microsoft.com/office/drawing/2014/main" id="{971DF6FF-66B5-4FA4-885C-DA1EB5989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4511" y="4808551"/>
              <a:ext cx="665450" cy="20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7" name="Image 166">
            <a:hlinkClick r:id="rId8"/>
            <a:extLst>
              <a:ext uri="{FF2B5EF4-FFF2-40B4-BE49-F238E27FC236}">
                <a16:creationId xmlns:a16="http://schemas.microsoft.com/office/drawing/2014/main" id="{63ADEEE8-21C3-4E95-8D62-9B0256B7F4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80" y="6327647"/>
            <a:ext cx="1550373" cy="441499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65ECD79A-D8BC-4826-9DFC-2F42CFFC228F}"/>
              </a:ext>
            </a:extLst>
          </p:cNvPr>
          <p:cNvGrpSpPr/>
          <p:nvPr/>
        </p:nvGrpSpPr>
        <p:grpSpPr>
          <a:xfrm>
            <a:off x="3309525" y="5467469"/>
            <a:ext cx="3080394" cy="1080512"/>
            <a:chOff x="6341056" y="9772987"/>
            <a:chExt cx="6144387" cy="2155272"/>
          </a:xfrm>
        </p:grpSpPr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69034C66-230B-4706-A6D2-B0A95A16E4DC}"/>
                </a:ext>
              </a:extLst>
            </p:cNvPr>
            <p:cNvSpPr txBox="1"/>
            <p:nvPr/>
          </p:nvSpPr>
          <p:spPr>
            <a:xfrm>
              <a:off x="6458744" y="9829961"/>
              <a:ext cx="6026699" cy="1324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368" b="1" dirty="0">
                  <a:solidFill>
                    <a:srgbClr val="198434"/>
                  </a:solidFill>
                  <a:latin typeface="Arial Narrow" panose="020B0606020202030204" pitchFamily="34" charset="0"/>
                </a:rPr>
                <a:t>DIAG ECOCONCEPTION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782" b="1" spc="-29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Réalisez une analyse du cycle de vie d’un produit, service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782" b="1" spc="-29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 procédé pour améliorer sa performance environnementale,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782" b="1" spc="-29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formez vos équipes et intégrez une démarche d’écoconception</a:t>
              </a:r>
            </a:p>
          </p:txBody>
        </p:sp>
        <p:pic>
          <p:nvPicPr>
            <p:cNvPr id="164" name="Picture 2">
              <a:extLst>
                <a:ext uri="{FF2B5EF4-FFF2-40B4-BE49-F238E27FC236}">
                  <a16:creationId xmlns:a16="http://schemas.microsoft.com/office/drawing/2014/main" id="{FC9DDBF1-FD1A-463D-95F1-A76BEA051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244" y="9772987"/>
              <a:ext cx="1119940" cy="55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8FC11B7-45E8-4B5F-93D8-ACC2C9BF3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031" y="9861495"/>
              <a:ext cx="757476" cy="412193"/>
            </a:xfrm>
            <a:prstGeom prst="rect">
              <a:avLst/>
            </a:prstGeom>
          </p:spPr>
        </p:pic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C665440A-1D80-4CC6-B570-5CE2FA15EE76}"/>
                </a:ext>
              </a:extLst>
            </p:cNvPr>
            <p:cNvGrpSpPr/>
            <p:nvPr/>
          </p:nvGrpSpPr>
          <p:grpSpPr>
            <a:xfrm>
              <a:off x="6341056" y="11073313"/>
              <a:ext cx="3828081" cy="854946"/>
              <a:chOff x="451389" y="2573690"/>
              <a:chExt cx="1964298" cy="438696"/>
            </a:xfrm>
          </p:grpSpPr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CE0BBED1-FC25-4B5E-A091-DC8F5BFEF576}"/>
                  </a:ext>
                </a:extLst>
              </p:cNvPr>
              <p:cNvSpPr txBox="1"/>
              <p:nvPr/>
            </p:nvSpPr>
            <p:spPr>
              <a:xfrm>
                <a:off x="1240586" y="2608063"/>
                <a:ext cx="1175101" cy="37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5 400 € </a:t>
                </a:r>
                <a:b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 7 200 €</a:t>
                </a:r>
              </a:p>
            </p:txBody>
          </p:sp>
          <p:sp>
            <p:nvSpPr>
              <p:cNvPr id="160" name="Ellipse 159">
                <a:extLst>
                  <a:ext uri="{FF2B5EF4-FFF2-40B4-BE49-F238E27FC236}">
                    <a16:creationId xmlns:a16="http://schemas.microsoft.com/office/drawing/2014/main" id="{AF8A34F8-FE02-4C3A-AA01-019051C24B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2391" y="2573690"/>
                <a:ext cx="438772" cy="438696"/>
              </a:xfrm>
              <a:prstGeom prst="ellipse">
                <a:avLst/>
              </a:prstGeom>
              <a:solidFill>
                <a:srgbClr val="FE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77" dirty="0">
                  <a:solidFill>
                    <a:srgbClr val="5F504D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61" name="ZoneTexte 160">
                <a:extLst>
                  <a:ext uri="{FF2B5EF4-FFF2-40B4-BE49-F238E27FC236}">
                    <a16:creationId xmlns:a16="http://schemas.microsoft.com/office/drawing/2014/main" id="{A0C9FCA0-4E62-4324-BC1B-33AD8CF390E4}"/>
                  </a:ext>
                </a:extLst>
              </p:cNvPr>
              <p:cNvSpPr txBox="1"/>
              <p:nvPr/>
            </p:nvSpPr>
            <p:spPr>
              <a:xfrm>
                <a:off x="451389" y="2686119"/>
                <a:ext cx="657444" cy="20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782" b="1" dirty="0">
                    <a:solidFill>
                      <a:srgbClr val="5F504D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DIAG</a:t>
                </a:r>
              </a:p>
            </p:txBody>
          </p:sp>
          <p:pic>
            <p:nvPicPr>
              <p:cNvPr id="163" name="Graphique 162">
                <a:extLst>
                  <a:ext uri="{FF2B5EF4-FFF2-40B4-BE49-F238E27FC236}">
                    <a16:creationId xmlns:a16="http://schemas.microsoft.com/office/drawing/2014/main" id="{06276D85-2CA0-46D6-9EF9-93624DAD19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-3" r="8201" b="4368"/>
              <a:stretch/>
            </p:blipFill>
            <p:spPr>
              <a:xfrm>
                <a:off x="1066522" y="2663504"/>
                <a:ext cx="243576" cy="251099"/>
              </a:xfrm>
              <a:prstGeom prst="rect">
                <a:avLst/>
              </a:prstGeom>
            </p:spPr>
          </p:pic>
        </p:grpSp>
      </p:grp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A6E7485E-ACB2-47BE-91B1-454B878BB434}"/>
              </a:ext>
            </a:extLst>
          </p:cNvPr>
          <p:cNvGrpSpPr/>
          <p:nvPr/>
        </p:nvGrpSpPr>
        <p:grpSpPr>
          <a:xfrm>
            <a:off x="6361319" y="3256306"/>
            <a:ext cx="2682502" cy="1125009"/>
            <a:chOff x="12310278" y="10357603"/>
            <a:chExt cx="5350722" cy="2244028"/>
          </a:xfrm>
        </p:grpSpPr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21BA1354-9A82-4BEB-AFA5-B9C6031570C1}"/>
                </a:ext>
              </a:extLst>
            </p:cNvPr>
            <p:cNvSpPr txBox="1"/>
            <p:nvPr/>
          </p:nvSpPr>
          <p:spPr>
            <a:xfrm>
              <a:off x="12310278" y="10357603"/>
              <a:ext cx="5350722" cy="1744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68" b="1" dirty="0">
                  <a:solidFill>
                    <a:srgbClr val="198434"/>
                  </a:solidFill>
                  <a:latin typeface="Arial Narrow" panose="020B0606020202030204" pitchFamily="34" charset="0"/>
                </a:rPr>
                <a:t>MISSION DE CONSEIL </a:t>
              </a:r>
            </a:p>
            <a:p>
              <a:r>
                <a:rPr lang="fr-FR" sz="1368" b="1" dirty="0">
                  <a:solidFill>
                    <a:srgbClr val="198434"/>
                  </a:solidFill>
                  <a:latin typeface="Arial Narrow" panose="020B0606020202030204" pitchFamily="34" charset="0"/>
                </a:rPr>
                <a:t>STRATEGIE ENVIRONNEMENT</a:t>
              </a:r>
            </a:p>
            <a:p>
              <a:r>
                <a:rPr lang="fr-FR" sz="782" b="1" dirty="0">
                  <a:solidFill>
                    <a:srgbClr val="5F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Repensez la stratégie de votre entreprise dans un monde bas-carbone en embarquant vos collaborateurs </a:t>
              </a:r>
            </a:p>
          </p:txBody>
        </p:sp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F85B38BD-237F-443E-B735-845312482317}"/>
                </a:ext>
              </a:extLst>
            </p:cNvPr>
            <p:cNvGrpSpPr/>
            <p:nvPr/>
          </p:nvGrpSpPr>
          <p:grpSpPr>
            <a:xfrm>
              <a:off x="13507207" y="11746686"/>
              <a:ext cx="3159863" cy="854945"/>
              <a:chOff x="1066522" y="2601176"/>
              <a:chExt cx="1621417" cy="438696"/>
            </a:xfrm>
          </p:grpSpPr>
          <p:sp>
            <p:nvSpPr>
              <p:cNvPr id="178" name="ZoneTexte 177">
                <a:extLst>
                  <a:ext uri="{FF2B5EF4-FFF2-40B4-BE49-F238E27FC236}">
                    <a16:creationId xmlns:a16="http://schemas.microsoft.com/office/drawing/2014/main" id="{36531382-FCEA-4039-ADD2-DB1C304E710A}"/>
                  </a:ext>
                </a:extLst>
              </p:cNvPr>
              <p:cNvSpPr txBox="1"/>
              <p:nvPr/>
            </p:nvSpPr>
            <p:spPr>
              <a:xfrm>
                <a:off x="1217436" y="2720571"/>
                <a:ext cx="1175101" cy="23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79" b="1" dirty="0">
                    <a:solidFill>
                      <a:srgbClr val="5E5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5 000 €</a:t>
                </a:r>
              </a:p>
            </p:txBody>
          </p:sp>
          <p:sp>
            <p:nvSpPr>
              <p:cNvPr id="180" name="Ellipse 179">
                <a:extLst>
                  <a:ext uri="{FF2B5EF4-FFF2-40B4-BE49-F238E27FC236}">
                    <a16:creationId xmlns:a16="http://schemas.microsoft.com/office/drawing/2014/main" id="{EB5799E9-21C3-4097-98A1-98293593A4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315" y="2601176"/>
                <a:ext cx="438772" cy="438696"/>
              </a:xfrm>
              <a:prstGeom prst="ellipse">
                <a:avLst/>
              </a:prstGeom>
              <a:solidFill>
                <a:srgbClr val="FE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977" dirty="0">
                  <a:solidFill>
                    <a:srgbClr val="5F504D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81" name="ZoneTexte 180">
                <a:extLst>
                  <a:ext uri="{FF2B5EF4-FFF2-40B4-BE49-F238E27FC236}">
                    <a16:creationId xmlns:a16="http://schemas.microsoft.com/office/drawing/2014/main" id="{918AEA33-3C89-4815-9EAA-68D8B6E657BC}"/>
                  </a:ext>
                </a:extLst>
              </p:cNvPr>
              <p:cNvSpPr txBox="1"/>
              <p:nvPr/>
            </p:nvSpPr>
            <p:spPr>
              <a:xfrm>
                <a:off x="2030495" y="2697153"/>
                <a:ext cx="657444" cy="20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782" b="1" dirty="0">
                    <a:solidFill>
                      <a:srgbClr val="5F504D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CONSEIL</a:t>
                </a:r>
              </a:p>
            </p:txBody>
          </p:sp>
          <p:pic>
            <p:nvPicPr>
              <p:cNvPr id="183" name="Graphique 182">
                <a:extLst>
                  <a:ext uri="{FF2B5EF4-FFF2-40B4-BE49-F238E27FC236}">
                    <a16:creationId xmlns:a16="http://schemas.microsoft.com/office/drawing/2014/main" id="{61C4C6D4-714A-417D-8CE7-487818359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-3" r="8201" b="4368"/>
              <a:stretch/>
            </p:blipFill>
            <p:spPr>
              <a:xfrm>
                <a:off x="1066522" y="2718128"/>
                <a:ext cx="243576" cy="251099"/>
              </a:xfrm>
              <a:prstGeom prst="rect">
                <a:avLst/>
              </a:prstGeom>
            </p:spPr>
          </p:pic>
        </p:grpSp>
      </p:grp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EB53E98-4CDF-41D0-AEFC-BD91C120DBE2}"/>
              </a:ext>
            </a:extLst>
          </p:cNvPr>
          <p:cNvCxnSpPr>
            <a:cxnSpLocks/>
          </p:cNvCxnSpPr>
          <p:nvPr/>
        </p:nvCxnSpPr>
        <p:spPr>
          <a:xfrm flipH="1">
            <a:off x="6324007" y="1959342"/>
            <a:ext cx="5384" cy="4347149"/>
          </a:xfrm>
          <a:prstGeom prst="line">
            <a:avLst/>
          </a:prstGeom>
          <a:ln w="19050">
            <a:solidFill>
              <a:srgbClr val="19843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0BE3EB0-062D-42C9-A009-4F80D40AC5DE}"/>
              </a:ext>
            </a:extLst>
          </p:cNvPr>
          <p:cNvGrpSpPr/>
          <p:nvPr/>
        </p:nvGrpSpPr>
        <p:grpSpPr>
          <a:xfrm>
            <a:off x="9246668" y="4606243"/>
            <a:ext cx="2795442" cy="1241506"/>
            <a:chOff x="18164618" y="9187963"/>
            <a:chExt cx="5576001" cy="2360171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C2809A4-932E-464C-8624-CD577146F9EA}"/>
                </a:ext>
              </a:extLst>
            </p:cNvPr>
            <p:cNvGrpSpPr/>
            <p:nvPr/>
          </p:nvGrpSpPr>
          <p:grpSpPr>
            <a:xfrm>
              <a:off x="18164618" y="9187963"/>
              <a:ext cx="5576001" cy="2127092"/>
              <a:chOff x="18164618" y="9814494"/>
              <a:chExt cx="5576001" cy="2127092"/>
            </a:xfrm>
          </p:grpSpPr>
          <p:sp>
            <p:nvSpPr>
              <p:cNvPr id="165" name="ZoneTexte 164">
                <a:extLst>
                  <a:ext uri="{FF2B5EF4-FFF2-40B4-BE49-F238E27FC236}">
                    <a16:creationId xmlns:a16="http://schemas.microsoft.com/office/drawing/2014/main" id="{76EF3785-644E-4552-A75C-907D819C580B}"/>
                  </a:ext>
                </a:extLst>
              </p:cNvPr>
              <p:cNvSpPr txBox="1"/>
              <p:nvPr/>
            </p:nvSpPr>
            <p:spPr>
              <a:xfrm>
                <a:off x="18164618" y="9814494"/>
                <a:ext cx="4890116" cy="17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68" b="1" dirty="0">
                    <a:solidFill>
                      <a:srgbClr val="198434"/>
                    </a:solidFill>
                    <a:latin typeface="Arial Narrow" panose="020B0606020202030204" pitchFamily="34" charset="0"/>
                  </a:rPr>
                  <a:t>LA COMMUNAUTÉ DU COQ VERT</a:t>
                </a:r>
              </a:p>
              <a:p>
                <a:r>
                  <a:rPr lang="fr-FR" sz="782" b="1" dirty="0">
                    <a:solidFill>
                      <a:srgbClr val="5F50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Intégrez la communauté des dirigeantes et dirigeants convaincus et profitez du partage d’expertises entre entrepreneurs engagés</a:t>
                </a:r>
              </a:p>
            </p:txBody>
          </p:sp>
          <p:grpSp>
            <p:nvGrpSpPr>
              <p:cNvPr id="166" name="Groupe 165">
                <a:extLst>
                  <a:ext uri="{FF2B5EF4-FFF2-40B4-BE49-F238E27FC236}">
                    <a16:creationId xmlns:a16="http://schemas.microsoft.com/office/drawing/2014/main" id="{7BBA398E-9645-4F57-9EC0-54BBD3DED65B}"/>
                  </a:ext>
                </a:extLst>
              </p:cNvPr>
              <p:cNvGrpSpPr/>
              <p:nvPr/>
            </p:nvGrpSpPr>
            <p:grpSpPr>
              <a:xfrm>
                <a:off x="19156606" y="10924730"/>
                <a:ext cx="4584013" cy="1016856"/>
                <a:chOff x="978127" y="2301304"/>
                <a:chExt cx="2352189" cy="521777"/>
              </a:xfrm>
            </p:grpSpPr>
            <p:sp>
              <p:nvSpPr>
                <p:cNvPr id="168" name="ZoneTexte 167">
                  <a:extLst>
                    <a:ext uri="{FF2B5EF4-FFF2-40B4-BE49-F238E27FC236}">
                      <a16:creationId xmlns:a16="http://schemas.microsoft.com/office/drawing/2014/main" id="{544A621B-9746-41E5-B80C-59DC3AED85C6}"/>
                    </a:ext>
                  </a:extLst>
                </p:cNvPr>
                <p:cNvSpPr txBox="1"/>
                <p:nvPr/>
              </p:nvSpPr>
              <p:spPr>
                <a:xfrm>
                  <a:off x="1092816" y="2577934"/>
                  <a:ext cx="1175101" cy="232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879" b="1" dirty="0">
                      <a:solidFill>
                        <a:srgbClr val="5E514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Gratuit</a:t>
                  </a:r>
                </a:p>
              </p:txBody>
            </p:sp>
            <p:sp>
              <p:nvSpPr>
                <p:cNvPr id="170" name="Ellipse 169">
                  <a:extLst>
                    <a:ext uri="{FF2B5EF4-FFF2-40B4-BE49-F238E27FC236}">
                      <a16:creationId xmlns:a16="http://schemas.microsoft.com/office/drawing/2014/main" id="{CCE36F79-A054-48A1-9096-7E145AEC1F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93975" y="2301304"/>
                  <a:ext cx="438772" cy="438696"/>
                </a:xfrm>
                <a:prstGeom prst="ellipse">
                  <a:avLst/>
                </a:prstGeom>
                <a:solidFill>
                  <a:srgbClr val="FED4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977" dirty="0">
                    <a:solidFill>
                      <a:srgbClr val="5F504D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71" name="ZoneTexte 170">
                  <a:extLst>
                    <a:ext uri="{FF2B5EF4-FFF2-40B4-BE49-F238E27FC236}">
                      <a16:creationId xmlns:a16="http://schemas.microsoft.com/office/drawing/2014/main" id="{C1794C38-36C5-4E53-B471-65C036ADE008}"/>
                    </a:ext>
                  </a:extLst>
                </p:cNvPr>
                <p:cNvSpPr txBox="1"/>
                <p:nvPr/>
              </p:nvSpPr>
              <p:spPr>
                <a:xfrm>
                  <a:off x="2672872" y="2405186"/>
                  <a:ext cx="657444" cy="205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fr-FR" sz="782" b="1" spc="-29" dirty="0">
                      <a:solidFill>
                        <a:srgbClr val="5F504D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RÉSEAU</a:t>
                  </a:r>
                </a:p>
              </p:txBody>
            </p:sp>
            <p:pic>
              <p:nvPicPr>
                <p:cNvPr id="173" name="Graphique 172">
                  <a:extLst>
                    <a:ext uri="{FF2B5EF4-FFF2-40B4-BE49-F238E27FC236}">
                      <a16:creationId xmlns:a16="http://schemas.microsoft.com/office/drawing/2014/main" id="{DAFB35B5-3F73-4D77-BFA5-AC69C9381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-3" r="8201" b="4368"/>
                <a:stretch/>
              </p:blipFill>
              <p:spPr>
                <a:xfrm>
                  <a:off x="978127" y="2571982"/>
                  <a:ext cx="243576" cy="2510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5" name="Image 18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AC758406-319B-408E-9F64-51708DEF6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3421" y="10646903"/>
              <a:ext cx="715981" cy="901231"/>
            </a:xfrm>
            <a:prstGeom prst="rect">
              <a:avLst/>
            </a:prstGeom>
          </p:spPr>
        </p:pic>
        <p:pic>
          <p:nvPicPr>
            <p:cNvPr id="186" name="Picture 2">
              <a:extLst>
                <a:ext uri="{FF2B5EF4-FFF2-40B4-BE49-F238E27FC236}">
                  <a16:creationId xmlns:a16="http://schemas.microsoft.com/office/drawing/2014/main" id="{3496E41D-0CB5-4816-BB0B-20A2D7234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5757" y="9674451"/>
              <a:ext cx="1119940" cy="55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" descr="Valorisation des projets et logos | Corpseuropeensolidarité">
            <a:extLst>
              <a:ext uri="{FF2B5EF4-FFF2-40B4-BE49-F238E27FC236}">
                <a16:creationId xmlns:a16="http://schemas.microsoft.com/office/drawing/2014/main" id="{CC23736E-6BE6-4CD2-B137-AA55D741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03" y="3295999"/>
            <a:ext cx="872108" cy="1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0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B16EDA8-8D5B-4666-A8BC-E01B4BB9C164}"/>
              </a:ext>
            </a:extLst>
          </p:cNvPr>
          <p:cNvSpPr/>
          <p:nvPr/>
        </p:nvSpPr>
        <p:spPr>
          <a:xfrm>
            <a:off x="6386411" y="1290554"/>
            <a:ext cx="5186340" cy="855577"/>
          </a:xfrm>
          <a:prstGeom prst="rect">
            <a:avLst/>
          </a:prstGeom>
          <a:solidFill>
            <a:srgbClr val="00789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Prêt Economies d’Energie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699E42-F05D-4405-86C5-816D56A5FFD0}"/>
              </a:ext>
            </a:extLst>
          </p:cNvPr>
          <p:cNvSpPr/>
          <p:nvPr/>
        </p:nvSpPr>
        <p:spPr>
          <a:xfrm>
            <a:off x="510392" y="1290554"/>
            <a:ext cx="5346120" cy="855577"/>
          </a:xfrm>
          <a:prstGeom prst="rect">
            <a:avLst/>
          </a:prstGeom>
          <a:solidFill>
            <a:srgbClr val="00B38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Prêts Vert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(2 dispositifs)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35288-C8F6-47B9-8B49-71E23040969C}"/>
              </a:ext>
            </a:extLst>
          </p:cNvPr>
          <p:cNvSpPr/>
          <p:nvPr/>
        </p:nvSpPr>
        <p:spPr>
          <a:xfrm>
            <a:off x="510393" y="1291907"/>
            <a:ext cx="5346120" cy="4477522"/>
          </a:xfrm>
          <a:prstGeom prst="rect">
            <a:avLst/>
          </a:prstGeom>
          <a:noFill/>
          <a:ln w="9525" cap="sq" cmpd="sng" algn="ctr">
            <a:solidFill>
              <a:srgbClr val="00B38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err="1">
              <a:ln>
                <a:noFill/>
              </a:ln>
              <a:solidFill>
                <a:srgbClr val="786E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4981F8-99F2-4C0D-A4C4-BE80FD885BF3}"/>
              </a:ext>
            </a:extLst>
          </p:cNvPr>
          <p:cNvSpPr/>
          <p:nvPr/>
        </p:nvSpPr>
        <p:spPr>
          <a:xfrm>
            <a:off x="6381376" y="1291907"/>
            <a:ext cx="5181307" cy="4477522"/>
          </a:xfrm>
          <a:prstGeom prst="rect">
            <a:avLst/>
          </a:prstGeom>
          <a:noFill/>
          <a:ln w="9525" cap="sq" cmpd="sng" algn="ctr">
            <a:solidFill>
              <a:srgbClr val="00789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err="1">
              <a:ln>
                <a:noFill/>
              </a:ln>
              <a:solidFill>
                <a:srgbClr val="786E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8D6D1D-9C56-40C0-9167-2F4634703EFE}"/>
              </a:ext>
            </a:extLst>
          </p:cNvPr>
          <p:cNvSpPr/>
          <p:nvPr/>
        </p:nvSpPr>
        <p:spPr>
          <a:xfrm>
            <a:off x="1731950" y="2344701"/>
            <a:ext cx="412456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B3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Objectif :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Financer la transition </a:t>
            </a:r>
            <a:b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énergétique et écologique des entreprises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48D6AC-E79A-4854-B5BC-6F392F5E77F5}"/>
              </a:ext>
            </a:extLst>
          </p:cNvPr>
          <p:cNvSpPr/>
          <p:nvPr/>
        </p:nvSpPr>
        <p:spPr>
          <a:xfrm>
            <a:off x="629317" y="3250229"/>
            <a:ext cx="4909456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38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 ?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PME et ETI de plus de 3 ans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38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Quoi ?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Actifs immatériels &amp; matériels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(à faible valeur de gage)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38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 montant ?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partir de 10K€ jusqu’à 5 000 K€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38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Quelle durée ?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2 à 10 ans (avec jusqu’à 2 ans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différé)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38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Partenariat bancaire 1 pour 1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38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Aucune garantie sur les actifs de l’entreprise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 sur le patrimoine du dirigeant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936EB4-09F7-4FB0-956A-5495CDD5C1BF}"/>
              </a:ext>
            </a:extLst>
          </p:cNvPr>
          <p:cNvSpPr/>
          <p:nvPr/>
        </p:nvSpPr>
        <p:spPr>
          <a:xfrm>
            <a:off x="7685316" y="2344701"/>
            <a:ext cx="3624942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78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Objectif : </a:t>
            </a:r>
            <a:r>
              <a:rPr kumimoji="0" 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Financer les équipements éligibles aux CEE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9757DA-DB6C-4FA8-BBF5-829AAC9B7DAE}"/>
              </a:ext>
            </a:extLst>
          </p:cNvPr>
          <p:cNvSpPr/>
          <p:nvPr/>
        </p:nvSpPr>
        <p:spPr>
          <a:xfrm>
            <a:off x="6520544" y="3250229"/>
            <a:ext cx="4691743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Qui ?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PME plus de 3 ans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Quoi ?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Equipements éligibles aux CEE des secteurs Tertiaire et Industrie 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 montant ?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partir de 10K€ jusqu’à 500K€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Quelle durée ?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3 à 7 ans (avec jusqu’à 2 ans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différé)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Partenariat bancaire 1 pour 1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Aucune garantie sur les actifs de l’entreprise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 sur le patrimoine du dirigeant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059B5CF-1547-4C04-B375-ECA408BC13C7}"/>
              </a:ext>
            </a:extLst>
          </p:cNvPr>
          <p:cNvSpPr txBox="1">
            <a:spLocks/>
          </p:cNvSpPr>
          <p:nvPr/>
        </p:nvSpPr>
        <p:spPr>
          <a:xfrm>
            <a:off x="207033" y="146648"/>
            <a:ext cx="11764387" cy="920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Focus sur l’offre de financement dédiée à la mise en transition écologique </a:t>
            </a: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</a:b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E514D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et énergétique des entreprises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7B6BD0F-CFA8-485C-81B2-A32A4452D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86411" y="1904030"/>
            <a:ext cx="1425212" cy="142521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A0292D4-8250-43F2-83B6-F2248FA9F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5682" y="1904029"/>
            <a:ext cx="1425212" cy="1425212"/>
          </a:xfrm>
          <a:prstGeom prst="rect">
            <a:avLst/>
          </a:prstGeom>
        </p:spPr>
      </p:pic>
      <p:sp>
        <p:nvSpPr>
          <p:cNvPr id="28" name="Espace réservé du pied de page 27">
            <a:extLst>
              <a:ext uri="{FF2B5EF4-FFF2-40B4-BE49-F238E27FC236}">
                <a16:creationId xmlns:a16="http://schemas.microsoft.com/office/drawing/2014/main" id="{13F1FFFB-8A12-4169-A73E-C228F4A4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Bpifrance - Présentation du plan climat</a:t>
            </a: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E9BA231D-CDD1-414D-916D-8096551C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801CF-0AED-4B49-9CFC-B183A97571F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Espace réservé de la date 29">
            <a:extLst>
              <a:ext uri="{FF2B5EF4-FFF2-40B4-BE49-F238E27FC236}">
                <a16:creationId xmlns:a16="http://schemas.microsoft.com/office/drawing/2014/main" id="{22C35839-D0DB-4B5D-9B9C-C5DE3E25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1B3D1-4809-4139-B276-1B255C084FD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26/06/2023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86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pifrance_masquePPT[1]">
  <a:themeElements>
    <a:clrScheme name="Masque Bpifrance 2015">
      <a:dk1>
        <a:srgbClr val="786E64"/>
      </a:dk1>
      <a:lt1>
        <a:srgbClr val="FFFFFF"/>
      </a:lt1>
      <a:dk2>
        <a:srgbClr val="5E514D"/>
      </a:dk2>
      <a:lt2>
        <a:srgbClr val="FFCD00"/>
      </a:lt2>
      <a:accent1>
        <a:srgbClr val="FFCD00"/>
      </a:accent1>
      <a:accent2>
        <a:srgbClr val="00789A"/>
      </a:accent2>
      <a:accent3>
        <a:srgbClr val="C83764"/>
      </a:accent3>
      <a:accent4>
        <a:srgbClr val="00B388"/>
      </a:accent4>
      <a:accent5>
        <a:srgbClr val="EB7800"/>
      </a:accent5>
      <a:accent6>
        <a:srgbClr val="1D428A"/>
      </a:accent6>
      <a:hlink>
        <a:srgbClr val="000000"/>
      </a:hlink>
      <a:folHlink>
        <a:srgbClr val="C8C8C8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978</Words>
  <Application>Microsoft Office PowerPoint</Application>
  <PresentationFormat>Grand écran</PresentationFormat>
  <Paragraphs>154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Impact</vt:lpstr>
      <vt:lpstr>Lucida Grande</vt:lpstr>
      <vt:lpstr>Wingdings</vt:lpstr>
      <vt:lpstr>Thème Office</vt:lpstr>
      <vt:lpstr>1_bpifrance_masquePPT[1]</vt:lpstr>
      <vt:lpstr>LES enjeux du plan climat</vt:lpstr>
      <vt:lpstr>Présentation PowerPoint</vt:lpstr>
      <vt:lpstr>Présentation PowerPoint</vt:lpstr>
      <vt:lpstr>Présentation PowerPoint</vt:lpstr>
      <vt:lpstr>Présentation PowerPoint</vt:lpstr>
    </vt:vector>
  </TitlesOfParts>
  <Company>Bpifrance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VAGLIO</dc:creator>
  <cp:lastModifiedBy>contact@cem.asso.fr</cp:lastModifiedBy>
  <cp:revision>3</cp:revision>
  <dcterms:created xsi:type="dcterms:W3CDTF">2023-01-24T13:24:26Z</dcterms:created>
  <dcterms:modified xsi:type="dcterms:W3CDTF">2023-06-26T13:53:14Z</dcterms:modified>
</cp:coreProperties>
</file>