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06D44D-063F-0A28-BB8F-CA7CC2A9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2F99C1-E1BE-0C9F-5694-0E09684E6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2A457-9FC1-1ECB-2458-B74D0F480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152D6A-47C1-CED5-2B60-FCF35E46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DAC4B2-959F-C8A7-1C57-40CD804D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9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1D45D1-3A6A-3A97-259F-90B56C67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BD508B-D543-52FE-286E-A45E702CB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656E36-235D-2EC7-EB95-D595D3DE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5608E7-0D01-1405-A6B2-EF879E1E7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63194D-61F1-85E1-2329-C7C2DBC8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66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E6CC2C7-3B15-1436-52C3-F5F870B80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B89099-E6CE-EB97-8BEF-F3DFD66BD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143D21-A15E-5300-AFA6-5930C401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B460B1-BA46-7CDD-D082-934760C6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ABE8E9-66B6-D9B6-0719-40BD055D6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05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DE3933-0068-37A9-CF5F-90D2B303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A8899E-DF7B-BC8A-9D90-4F4770780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32A230-024F-9184-78BB-250F1C8F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28FC-B157-3065-794B-590248D3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A0870E-73C8-6B6E-E8BF-D9235971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83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67BFD3-868E-8400-F858-065F889F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A679A7-6837-923E-FF36-8789CA6C2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525153-5CA5-F7B5-E812-B33988B8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6C35B5-3B72-DEE6-B8EF-3ADD34AF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B24902-17B7-187A-B5AC-91F97BD9F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91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C98303-5B46-9208-75E5-E02B2572C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28AC46-76FC-C0D5-B6B3-E3A8881FC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D856F1-3118-B253-CC34-1851F6466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C6C70A-EB48-D391-4398-A3B18E9F5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833DB9-A671-1125-AE03-15F97933D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D0A457-7761-024E-9A03-64A2C4EC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70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A58FD-FADF-D6F6-BDD3-2F8AA202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D13524-1FE9-7956-91FC-186FF009A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AEF5EC-585E-E546-7714-B6A0D9E01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502A7E-C53C-661F-84EC-DD42FA813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E5AB1A8-9272-3812-64CB-34B49BEE1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7E8DD6-B4A9-115A-6748-BFD4B900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D7A91F2-B198-AAAA-5972-BDA5048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96F1D-3403-F2BA-E7E4-509154DC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84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8D81CC-EF47-0818-AEE8-7EE5C2B7B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B84FBF-02C7-2D4E-ED8A-146D99B0B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AC9A0F-3BB6-D9D0-24C1-598D79FF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79F2462-1A59-4473-6477-C3D8CF4F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05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537506D-42D3-7981-20E6-3CD05D84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8BDA52A-C3F6-73DB-452D-AAAF2DD8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FA50001-B068-945C-CA35-B8252CDD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01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95A71-A7BA-8DFD-965B-02B153B27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CF3B15-7AB4-B083-59F2-449E66E1D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4A7864-7472-C7CF-2576-65FC622C6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71337D-E452-B380-3172-EBFAE8BA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40E787-62F3-121F-C533-C6CDAA9B6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48868D-4DB2-8E3C-65E0-18AE8C9C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17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EC76C-E12C-0E22-3D44-3DE7B324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8C2A3B-2BFC-EEFE-1CF0-09060D069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0D4024-84C2-7697-A41E-B0075DA6B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35C921-B156-3EBE-85A1-935FD6DA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4F07C8-FD47-E2C4-6559-7242F63A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FE582-FF58-B002-1D1C-322B61EA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77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148CD17-36D0-CEE5-1477-437743F6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68AA1E-1C85-545B-0CE8-438DD1694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05B67D-F07C-34AB-383F-129E6A34D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149A6-B5AD-424F-AAFB-3EDE8CDA5FE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4153FF-B732-E2E1-E914-B77EBB20F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80F8D7-1E2F-159C-5444-F8F541E34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59FD2-8E87-483B-9E0C-1955DD8B4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69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025FEAD-B09D-F627-79C0-BBEC9462B10F}"/>
              </a:ext>
            </a:extLst>
          </p:cNvPr>
          <p:cNvSpPr txBox="1"/>
          <p:nvPr/>
        </p:nvSpPr>
        <p:spPr>
          <a:xfrm>
            <a:off x="0" y="31287"/>
            <a:ext cx="956310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accent5">
                    <a:lumMod val="50000"/>
                  </a:schemeClr>
                </a:solidFill>
              </a:rPr>
              <a:t>COMPOSITION: B.D/ </a:t>
            </a:r>
            <a:r>
              <a:rPr lang="fr-FR" sz="4000" dirty="0">
                <a:solidFill>
                  <a:srgbClr val="FF9900"/>
                </a:solidFill>
              </a:rPr>
              <a:t>C.D/ </a:t>
            </a:r>
            <a:r>
              <a:rPr lang="fr-FR" sz="4000" dirty="0">
                <a:solidFill>
                  <a:schemeClr val="accent5">
                    <a:lumMod val="75000"/>
                  </a:schemeClr>
                </a:solidFill>
              </a:rPr>
              <a:t>C.D élargie 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59B31707-1701-41E8-C674-CAEDA481414C}"/>
              </a:ext>
            </a:extLst>
          </p:cNvPr>
          <p:cNvCxnSpPr>
            <a:cxnSpLocks/>
          </p:cNvCxnSpPr>
          <p:nvPr/>
        </p:nvCxnSpPr>
        <p:spPr>
          <a:xfrm>
            <a:off x="0" y="726741"/>
            <a:ext cx="1049655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9">
            <a:extLst>
              <a:ext uri="{FF2B5EF4-FFF2-40B4-BE49-F238E27FC236}">
                <a16:creationId xmlns:a16="http://schemas.microsoft.com/office/drawing/2014/main" id="{8551A65C-059F-9C9F-AC32-A659A5F815EC}"/>
              </a:ext>
            </a:extLst>
          </p:cNvPr>
          <p:cNvGrpSpPr/>
          <p:nvPr/>
        </p:nvGrpSpPr>
        <p:grpSpPr>
          <a:xfrm>
            <a:off x="458389" y="2210159"/>
            <a:ext cx="2890634" cy="800163"/>
            <a:chOff x="5355758" y="2093555"/>
            <a:chExt cx="3470171" cy="122205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4331E77-2DB4-07BF-2B5E-D12A9EBF8212}"/>
                </a:ext>
              </a:extLst>
            </p:cNvPr>
            <p:cNvSpPr/>
            <p:nvPr/>
          </p:nvSpPr>
          <p:spPr>
            <a:xfrm>
              <a:off x="6463676" y="2093555"/>
              <a:ext cx="2362253" cy="964437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b="1" cap="small" dirty="0" err="1" smtClean="0">
                  <a:latin typeface="Calibri Light" panose="020F0302020204030204" pitchFamily="34" charset="0"/>
                  <a:cs typeface="Arial" pitchFamily="34" charset="0"/>
                </a:rPr>
                <a:t>Frédéric</a:t>
              </a:r>
              <a:r>
                <a:rPr lang="en-US" sz="1300" b="1" cap="small" dirty="0" smtClean="0">
                  <a:latin typeface="Calibri Light" panose="020F0302020204030204" pitchFamily="34" charset="0"/>
                  <a:cs typeface="Arial" pitchFamily="34" charset="0"/>
                </a:rPr>
                <a:t> MILLET </a:t>
              </a:r>
              <a:endParaRPr lang="en-US" sz="1300" b="1" cap="small" dirty="0">
                <a:latin typeface="Calibri Light" panose="020F0302020204030204" pitchFamily="34" charset="0"/>
                <a:cs typeface="Arial" pitchFamily="34" charset="0"/>
              </a:endParaRPr>
            </a:p>
          </p:txBody>
        </p:sp>
        <p:grpSp>
          <p:nvGrpSpPr>
            <p:cNvPr id="10" name="Group 5">
              <a:extLst>
                <a:ext uri="{FF2B5EF4-FFF2-40B4-BE49-F238E27FC236}">
                  <a16:creationId xmlns:a16="http://schemas.microsoft.com/office/drawing/2014/main" id="{23C637F4-93E6-3D53-2925-1EFCC6E0BB85}"/>
                </a:ext>
              </a:extLst>
            </p:cNvPr>
            <p:cNvGrpSpPr/>
            <p:nvPr/>
          </p:nvGrpSpPr>
          <p:grpSpPr>
            <a:xfrm>
              <a:off x="5355758" y="2304227"/>
              <a:ext cx="1003486" cy="1011383"/>
              <a:chOff x="5368714" y="2304227"/>
              <a:chExt cx="1003486" cy="1011383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E5F5D93-91FE-257E-D6EB-E11A639FBAC6}"/>
                  </a:ext>
                </a:extLst>
              </p:cNvPr>
              <p:cNvSpPr/>
              <p:nvPr/>
            </p:nvSpPr>
            <p:spPr>
              <a:xfrm>
                <a:off x="5374190" y="2304227"/>
                <a:ext cx="996508" cy="1011383"/>
              </a:xfrm>
              <a:prstGeom prst="rect">
                <a:avLst/>
              </a:prstGeom>
              <a:solidFill>
                <a:srgbClr val="0653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>
                    <a:solidFill>
                      <a:srgbClr val="FFC000"/>
                    </a:solidFill>
                  </a:rPr>
                  <a:t>President</a:t>
                </a:r>
              </a:p>
            </p:txBody>
          </p:sp>
          <p:sp>
            <p:nvSpPr>
              <p:cNvPr id="13" name="L-Shape 3">
                <a:extLst>
                  <a:ext uri="{FF2B5EF4-FFF2-40B4-BE49-F238E27FC236}">
                    <a16:creationId xmlns:a16="http://schemas.microsoft.com/office/drawing/2014/main" id="{2461EA8A-6633-AEBB-B96A-4BC06BF7ECA2}"/>
                  </a:ext>
                </a:extLst>
              </p:cNvPr>
              <p:cNvSpPr/>
              <p:nvPr/>
            </p:nvSpPr>
            <p:spPr>
              <a:xfrm>
                <a:off x="5368714" y="2304227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1" name="L-Shape 121">
              <a:extLst>
                <a:ext uri="{FF2B5EF4-FFF2-40B4-BE49-F238E27FC236}">
                  <a16:creationId xmlns:a16="http://schemas.microsoft.com/office/drawing/2014/main" id="{647B661A-2F00-DFBF-96D5-4079F72AFC9C}"/>
                </a:ext>
              </a:extLst>
            </p:cNvPr>
            <p:cNvSpPr/>
            <p:nvPr/>
          </p:nvSpPr>
          <p:spPr>
            <a:xfrm>
              <a:off x="6464136" y="2304226"/>
              <a:ext cx="2356013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</p:grpSp>
      <p:grpSp>
        <p:nvGrpSpPr>
          <p:cNvPr id="14" name="Group 9">
            <a:extLst>
              <a:ext uri="{FF2B5EF4-FFF2-40B4-BE49-F238E27FC236}">
                <a16:creationId xmlns:a16="http://schemas.microsoft.com/office/drawing/2014/main" id="{F7AB98C0-205A-B7EF-909E-DC753EC8F751}"/>
              </a:ext>
            </a:extLst>
          </p:cNvPr>
          <p:cNvGrpSpPr/>
          <p:nvPr/>
        </p:nvGrpSpPr>
        <p:grpSpPr>
          <a:xfrm>
            <a:off x="456018" y="3280461"/>
            <a:ext cx="3052821" cy="722044"/>
            <a:chOff x="5355758" y="2304226"/>
            <a:chExt cx="3648633" cy="110274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FDF76F-79FA-DE15-C7C6-B4CE77E775CF}"/>
                </a:ext>
              </a:extLst>
            </p:cNvPr>
            <p:cNvSpPr/>
            <p:nvPr/>
          </p:nvSpPr>
          <p:spPr>
            <a:xfrm>
              <a:off x="8827615" y="2395590"/>
              <a:ext cx="176776" cy="1011383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00" cap="small" dirty="0">
                <a:latin typeface="Calibri Light" panose="020F0302020204030204" pitchFamily="34" charset="0"/>
                <a:cs typeface="Arial" pitchFamily="34" charset="0"/>
              </a:endParaRPr>
            </a:p>
          </p:txBody>
        </p:sp>
        <p:grpSp>
          <p:nvGrpSpPr>
            <p:cNvPr id="16" name="Group 5">
              <a:extLst>
                <a:ext uri="{FF2B5EF4-FFF2-40B4-BE49-F238E27FC236}">
                  <a16:creationId xmlns:a16="http://schemas.microsoft.com/office/drawing/2014/main" id="{4FF3EB2F-9133-560F-0FC6-027FE380A5F9}"/>
                </a:ext>
              </a:extLst>
            </p:cNvPr>
            <p:cNvGrpSpPr/>
            <p:nvPr/>
          </p:nvGrpSpPr>
          <p:grpSpPr>
            <a:xfrm>
              <a:off x="5355758" y="2304227"/>
              <a:ext cx="1003486" cy="1011383"/>
              <a:chOff x="5368714" y="2304227"/>
              <a:chExt cx="1003486" cy="101138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4E96695-DE2F-D40C-899A-8A892F773E10}"/>
                  </a:ext>
                </a:extLst>
              </p:cNvPr>
              <p:cNvSpPr/>
              <p:nvPr/>
            </p:nvSpPr>
            <p:spPr>
              <a:xfrm>
                <a:off x="5374190" y="2304227"/>
                <a:ext cx="996508" cy="1011383"/>
              </a:xfrm>
              <a:prstGeom prst="rect">
                <a:avLst/>
              </a:prstGeom>
              <a:solidFill>
                <a:srgbClr val="0653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>
                    <a:solidFill>
                      <a:srgbClr val="FFC000"/>
                    </a:solidFill>
                  </a:rPr>
                  <a:t>Vice </a:t>
                </a:r>
              </a:p>
              <a:p>
                <a:pPr algn="ctr"/>
                <a:r>
                  <a:rPr lang="en-US" sz="1200" dirty="0">
                    <a:solidFill>
                      <a:srgbClr val="FFC000"/>
                    </a:solidFill>
                  </a:rPr>
                  <a:t>President</a:t>
                </a:r>
              </a:p>
            </p:txBody>
          </p:sp>
          <p:sp>
            <p:nvSpPr>
              <p:cNvPr id="19" name="L-Shape 3">
                <a:extLst>
                  <a:ext uri="{FF2B5EF4-FFF2-40B4-BE49-F238E27FC236}">
                    <a16:creationId xmlns:a16="http://schemas.microsoft.com/office/drawing/2014/main" id="{1F43F8FB-1A03-C14D-5357-7783AA48C4FE}"/>
                  </a:ext>
                </a:extLst>
              </p:cNvPr>
              <p:cNvSpPr/>
              <p:nvPr/>
            </p:nvSpPr>
            <p:spPr>
              <a:xfrm>
                <a:off x="5368714" y="2304227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7" name="L-Shape 121">
              <a:extLst>
                <a:ext uri="{FF2B5EF4-FFF2-40B4-BE49-F238E27FC236}">
                  <a16:creationId xmlns:a16="http://schemas.microsoft.com/office/drawing/2014/main" id="{82686E4D-7B99-EC8E-347A-DEDF7C487DA6}"/>
                </a:ext>
              </a:extLst>
            </p:cNvPr>
            <p:cNvSpPr/>
            <p:nvPr/>
          </p:nvSpPr>
          <p:spPr>
            <a:xfrm>
              <a:off x="6464136" y="2304226"/>
              <a:ext cx="2356013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</p:grpSp>
      <p:grpSp>
        <p:nvGrpSpPr>
          <p:cNvPr id="20" name="Group 9">
            <a:extLst>
              <a:ext uri="{FF2B5EF4-FFF2-40B4-BE49-F238E27FC236}">
                <a16:creationId xmlns:a16="http://schemas.microsoft.com/office/drawing/2014/main" id="{BAD45677-AF9F-AF9D-515E-DF2B092F75E6}"/>
              </a:ext>
            </a:extLst>
          </p:cNvPr>
          <p:cNvGrpSpPr/>
          <p:nvPr/>
        </p:nvGrpSpPr>
        <p:grpSpPr>
          <a:xfrm>
            <a:off x="456018" y="4212822"/>
            <a:ext cx="2921535" cy="687343"/>
            <a:chOff x="5355161" y="2265862"/>
            <a:chExt cx="3464988" cy="1049748"/>
          </a:xfrm>
        </p:grpSpPr>
        <p:grpSp>
          <p:nvGrpSpPr>
            <p:cNvPr id="21" name="Group 5">
              <a:extLst>
                <a:ext uri="{FF2B5EF4-FFF2-40B4-BE49-F238E27FC236}">
                  <a16:creationId xmlns:a16="http://schemas.microsoft.com/office/drawing/2014/main" id="{D63742D0-0EB3-D7FA-B6FE-83BC6BC8E84F}"/>
                </a:ext>
              </a:extLst>
            </p:cNvPr>
            <p:cNvGrpSpPr/>
            <p:nvPr/>
          </p:nvGrpSpPr>
          <p:grpSpPr>
            <a:xfrm>
              <a:off x="5355161" y="2265862"/>
              <a:ext cx="1004083" cy="1049748"/>
              <a:chOff x="5368117" y="2265862"/>
              <a:chExt cx="1004083" cy="1049748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92ED749-D9BE-476B-CAFD-8822C0CE92EC}"/>
                  </a:ext>
                </a:extLst>
              </p:cNvPr>
              <p:cNvSpPr/>
              <p:nvPr/>
            </p:nvSpPr>
            <p:spPr>
              <a:xfrm>
                <a:off x="5368117" y="2265862"/>
                <a:ext cx="996508" cy="1011383"/>
              </a:xfrm>
              <a:prstGeom prst="rect">
                <a:avLst/>
              </a:prstGeom>
              <a:solidFill>
                <a:srgbClr val="0653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err="1">
                    <a:solidFill>
                      <a:srgbClr val="FFC000"/>
                    </a:solidFill>
                  </a:rPr>
                  <a:t>Trésorier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4" name="L-Shape 3">
                <a:extLst>
                  <a:ext uri="{FF2B5EF4-FFF2-40B4-BE49-F238E27FC236}">
                    <a16:creationId xmlns:a16="http://schemas.microsoft.com/office/drawing/2014/main" id="{2F6AF936-3C3A-5876-DF5F-F292AF12795F}"/>
                  </a:ext>
                </a:extLst>
              </p:cNvPr>
              <p:cNvSpPr/>
              <p:nvPr/>
            </p:nvSpPr>
            <p:spPr>
              <a:xfrm>
                <a:off x="5368714" y="2304227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22" name="L-Shape 121">
              <a:extLst>
                <a:ext uri="{FF2B5EF4-FFF2-40B4-BE49-F238E27FC236}">
                  <a16:creationId xmlns:a16="http://schemas.microsoft.com/office/drawing/2014/main" id="{D5024145-5144-2CD9-AE91-BDD6727FE766}"/>
                </a:ext>
              </a:extLst>
            </p:cNvPr>
            <p:cNvSpPr/>
            <p:nvPr/>
          </p:nvSpPr>
          <p:spPr>
            <a:xfrm>
              <a:off x="6464136" y="2304226"/>
              <a:ext cx="2356013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</p:grpSp>
      <p:grpSp>
        <p:nvGrpSpPr>
          <p:cNvPr id="25" name="Group 9">
            <a:extLst>
              <a:ext uri="{FF2B5EF4-FFF2-40B4-BE49-F238E27FC236}">
                <a16:creationId xmlns:a16="http://schemas.microsoft.com/office/drawing/2014/main" id="{88B0F477-33F7-FBC7-9F42-EF3447C523E8}"/>
              </a:ext>
            </a:extLst>
          </p:cNvPr>
          <p:cNvGrpSpPr/>
          <p:nvPr/>
        </p:nvGrpSpPr>
        <p:grpSpPr>
          <a:xfrm>
            <a:off x="437993" y="5175005"/>
            <a:ext cx="2890112" cy="662223"/>
            <a:chOff x="5355758" y="2304226"/>
            <a:chExt cx="3464391" cy="1011384"/>
          </a:xfrm>
        </p:grpSpPr>
        <p:grpSp>
          <p:nvGrpSpPr>
            <p:cNvPr id="26" name="Group 5">
              <a:extLst>
                <a:ext uri="{FF2B5EF4-FFF2-40B4-BE49-F238E27FC236}">
                  <a16:creationId xmlns:a16="http://schemas.microsoft.com/office/drawing/2014/main" id="{DED600EB-165E-FDF4-63A4-DCE30F341851}"/>
                </a:ext>
              </a:extLst>
            </p:cNvPr>
            <p:cNvGrpSpPr/>
            <p:nvPr/>
          </p:nvGrpSpPr>
          <p:grpSpPr>
            <a:xfrm>
              <a:off x="5355758" y="2304227"/>
              <a:ext cx="1003486" cy="1011383"/>
              <a:chOff x="5368714" y="2304227"/>
              <a:chExt cx="1003486" cy="101138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F0DF42A-B5FC-ECBF-DAEA-512FD9D7CC82}"/>
                  </a:ext>
                </a:extLst>
              </p:cNvPr>
              <p:cNvSpPr/>
              <p:nvPr/>
            </p:nvSpPr>
            <p:spPr>
              <a:xfrm>
                <a:off x="5374190" y="2304227"/>
                <a:ext cx="996508" cy="1011383"/>
              </a:xfrm>
              <a:prstGeom prst="rect">
                <a:avLst/>
              </a:prstGeom>
              <a:solidFill>
                <a:srgbClr val="0653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>
                    <a:solidFill>
                      <a:srgbClr val="FFC000"/>
                    </a:solidFill>
                  </a:rPr>
                  <a:t>Secretaire</a:t>
                </a:r>
              </a:p>
            </p:txBody>
          </p:sp>
          <p:sp>
            <p:nvSpPr>
              <p:cNvPr id="29" name="L-Shape 3">
                <a:extLst>
                  <a:ext uri="{FF2B5EF4-FFF2-40B4-BE49-F238E27FC236}">
                    <a16:creationId xmlns:a16="http://schemas.microsoft.com/office/drawing/2014/main" id="{3C60C5CC-B343-AD53-485F-CF63CA80F1EF}"/>
                  </a:ext>
                </a:extLst>
              </p:cNvPr>
              <p:cNvSpPr/>
              <p:nvPr/>
            </p:nvSpPr>
            <p:spPr>
              <a:xfrm>
                <a:off x="5368714" y="2304227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27" name="L-Shape 121">
              <a:extLst>
                <a:ext uri="{FF2B5EF4-FFF2-40B4-BE49-F238E27FC236}">
                  <a16:creationId xmlns:a16="http://schemas.microsoft.com/office/drawing/2014/main" id="{546A3A5C-4507-9E80-D302-E0C96E7C1C8D}"/>
                </a:ext>
              </a:extLst>
            </p:cNvPr>
            <p:cNvSpPr/>
            <p:nvPr/>
          </p:nvSpPr>
          <p:spPr>
            <a:xfrm>
              <a:off x="6464136" y="2304226"/>
              <a:ext cx="2356013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/>
            </a:p>
          </p:txBody>
        </p:sp>
      </p:grpSp>
      <p:grpSp>
        <p:nvGrpSpPr>
          <p:cNvPr id="39" name="Group 65">
            <a:extLst>
              <a:ext uri="{FF2B5EF4-FFF2-40B4-BE49-F238E27FC236}">
                <a16:creationId xmlns:a16="http://schemas.microsoft.com/office/drawing/2014/main" id="{AD1262DA-7574-AED6-F93A-77EA822CA315}"/>
              </a:ext>
            </a:extLst>
          </p:cNvPr>
          <p:cNvGrpSpPr/>
          <p:nvPr/>
        </p:nvGrpSpPr>
        <p:grpSpPr>
          <a:xfrm>
            <a:off x="3873323" y="2955116"/>
            <a:ext cx="3035290" cy="546718"/>
            <a:chOff x="5359951" y="2374451"/>
            <a:chExt cx="3436416" cy="1652342"/>
          </a:xfrm>
        </p:grpSpPr>
        <p:grpSp>
          <p:nvGrpSpPr>
            <p:cNvPr id="41" name="Group 67">
              <a:extLst>
                <a:ext uri="{FF2B5EF4-FFF2-40B4-BE49-F238E27FC236}">
                  <a16:creationId xmlns:a16="http://schemas.microsoft.com/office/drawing/2014/main" id="{290340B7-3AE4-33AC-94E2-D17CA823FE43}"/>
                </a:ext>
              </a:extLst>
            </p:cNvPr>
            <p:cNvGrpSpPr/>
            <p:nvPr/>
          </p:nvGrpSpPr>
          <p:grpSpPr>
            <a:xfrm>
              <a:off x="5359951" y="2374451"/>
              <a:ext cx="1004769" cy="1652342"/>
              <a:chOff x="5372907" y="2374451"/>
              <a:chExt cx="1004769" cy="1652342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F8990BE-DF0C-3473-B010-334450D99FB9}"/>
                  </a:ext>
                </a:extLst>
              </p:cNvPr>
              <p:cNvSpPr/>
              <p:nvPr/>
            </p:nvSpPr>
            <p:spPr>
              <a:xfrm>
                <a:off x="5372907" y="2374451"/>
                <a:ext cx="996509" cy="154150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 err="1">
                    <a:solidFill>
                      <a:schemeClr val="lt1"/>
                    </a:solidFill>
                  </a:rPr>
                  <a:t>Élu</a:t>
                </a:r>
                <a:r>
                  <a:rPr lang="en-US" sz="1400" dirty="0">
                    <a:solidFill>
                      <a:schemeClr val="lt1"/>
                    </a:solidFill>
                  </a:rPr>
                  <a:t> C.D </a:t>
                </a:r>
              </a:p>
            </p:txBody>
          </p:sp>
          <p:sp>
            <p:nvSpPr>
              <p:cNvPr id="44" name="L-Shape 70">
                <a:extLst>
                  <a:ext uri="{FF2B5EF4-FFF2-40B4-BE49-F238E27FC236}">
                    <a16:creationId xmlns:a16="http://schemas.microsoft.com/office/drawing/2014/main" id="{CBD62182-53AB-0E72-A7DF-29E7B6745D34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42" name="L-Shape 68">
              <a:extLst>
                <a:ext uri="{FF2B5EF4-FFF2-40B4-BE49-F238E27FC236}">
                  <a16:creationId xmlns:a16="http://schemas.microsoft.com/office/drawing/2014/main" id="{3EE4B5D0-A1C6-E200-47FE-0B931E110248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sp>
        <p:nvSpPr>
          <p:cNvPr id="112" name="ZoneTexte 111">
            <a:extLst>
              <a:ext uri="{FF2B5EF4-FFF2-40B4-BE49-F238E27FC236}">
                <a16:creationId xmlns:a16="http://schemas.microsoft.com/office/drawing/2014/main" id="{1581011A-6D4A-06F3-3A6F-8839FE9F7081}"/>
              </a:ext>
            </a:extLst>
          </p:cNvPr>
          <p:cNvSpPr txBox="1"/>
          <p:nvPr/>
        </p:nvSpPr>
        <p:spPr>
          <a:xfrm>
            <a:off x="4831361" y="1662023"/>
            <a:ext cx="22145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</a:pPr>
            <a:r>
              <a:rPr lang="en-US" sz="1800" kern="1200" dirty="0" smtClean="0">
                <a:latin typeface="+mn-lt"/>
                <a:ea typeface="+mn-ea"/>
                <a:cs typeface="+mn-cs"/>
              </a:rPr>
              <a:t>Jean Paul </a:t>
            </a:r>
            <a:r>
              <a:rPr lang="en-US" dirty="0" smtClean="0"/>
              <a:t>BILLA</a:t>
            </a:r>
            <a:r>
              <a:rPr lang="en-US" sz="1800" kern="1200" dirty="0" smtClean="0">
                <a:latin typeface="+mn-lt"/>
                <a:ea typeface="+mn-ea"/>
                <a:cs typeface="+mn-cs"/>
              </a:rPr>
              <a:t> </a:t>
            </a:r>
            <a:endParaRPr lang="en-US" sz="18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E0408563-3473-D72D-B642-5EC5CCBD9621}"/>
              </a:ext>
            </a:extLst>
          </p:cNvPr>
          <p:cNvSpPr txBox="1"/>
          <p:nvPr/>
        </p:nvSpPr>
        <p:spPr>
          <a:xfrm>
            <a:off x="4842200" y="4302906"/>
            <a:ext cx="2236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 smtClean="0"/>
              <a:t>Alberto TUREGANO</a:t>
            </a:r>
            <a:endParaRPr lang="fr-FR" dirty="0"/>
          </a:p>
        </p:txBody>
      </p:sp>
      <p:grpSp>
        <p:nvGrpSpPr>
          <p:cNvPr id="117" name="Group 65">
            <a:extLst>
              <a:ext uri="{FF2B5EF4-FFF2-40B4-BE49-F238E27FC236}">
                <a16:creationId xmlns:a16="http://schemas.microsoft.com/office/drawing/2014/main" id="{3BEA7961-7AC7-5D05-4423-48D9162616EC}"/>
              </a:ext>
            </a:extLst>
          </p:cNvPr>
          <p:cNvGrpSpPr/>
          <p:nvPr/>
        </p:nvGrpSpPr>
        <p:grpSpPr>
          <a:xfrm>
            <a:off x="3861202" y="2302661"/>
            <a:ext cx="3034157" cy="540000"/>
            <a:chOff x="5361234" y="2394755"/>
            <a:chExt cx="3435133" cy="1632038"/>
          </a:xfrm>
        </p:grpSpPr>
        <p:grpSp>
          <p:nvGrpSpPr>
            <p:cNvPr id="118" name="Group 67">
              <a:extLst>
                <a:ext uri="{FF2B5EF4-FFF2-40B4-BE49-F238E27FC236}">
                  <a16:creationId xmlns:a16="http://schemas.microsoft.com/office/drawing/2014/main" id="{A996F7E0-DBAF-6FB3-6C1B-1EF47A26E2B0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59E5D310-7BDC-009B-0DBD-0807EF0DEFB8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 err="1">
                    <a:solidFill>
                      <a:schemeClr val="lt1"/>
                    </a:solidFill>
                  </a:rPr>
                  <a:t>Élu</a:t>
                </a:r>
                <a:r>
                  <a:rPr lang="en-US" sz="1400" dirty="0">
                    <a:solidFill>
                      <a:schemeClr val="lt1"/>
                    </a:solidFill>
                  </a:rPr>
                  <a:t> C.D </a:t>
                </a:r>
              </a:p>
            </p:txBody>
          </p:sp>
          <p:sp>
            <p:nvSpPr>
              <p:cNvPr id="121" name="L-Shape 70">
                <a:extLst>
                  <a:ext uri="{FF2B5EF4-FFF2-40B4-BE49-F238E27FC236}">
                    <a16:creationId xmlns:a16="http://schemas.microsoft.com/office/drawing/2014/main" id="{EDA19801-0BD2-BD12-E156-040FDB206FCC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19" name="L-Shape 68">
              <a:extLst>
                <a:ext uri="{FF2B5EF4-FFF2-40B4-BE49-F238E27FC236}">
                  <a16:creationId xmlns:a16="http://schemas.microsoft.com/office/drawing/2014/main" id="{49B16CA9-01AA-4427-233F-F2C8920A61DE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sp>
        <p:nvSpPr>
          <p:cNvPr id="130" name="ZoneTexte 129">
            <a:extLst>
              <a:ext uri="{FF2B5EF4-FFF2-40B4-BE49-F238E27FC236}">
                <a16:creationId xmlns:a16="http://schemas.microsoft.com/office/drawing/2014/main" id="{80A0CCE3-2F5C-F929-2BE2-9130F5D41472}"/>
              </a:ext>
            </a:extLst>
          </p:cNvPr>
          <p:cNvSpPr txBox="1"/>
          <p:nvPr/>
        </p:nvSpPr>
        <p:spPr>
          <a:xfrm>
            <a:off x="4842200" y="2363069"/>
            <a:ext cx="2236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</a:pPr>
            <a:r>
              <a:rPr lang="en-US" dirty="0" err="1" smtClean="0"/>
              <a:t>Stéphanie</a:t>
            </a:r>
            <a:r>
              <a:rPr lang="en-US" dirty="0" smtClean="0"/>
              <a:t> GERMAN</a:t>
            </a:r>
            <a:endParaRPr lang="en-US" sz="18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DFD42A8B-E860-B2B5-5D1D-32D39ABD7E42}"/>
              </a:ext>
            </a:extLst>
          </p:cNvPr>
          <p:cNvSpPr txBox="1"/>
          <p:nvPr/>
        </p:nvSpPr>
        <p:spPr>
          <a:xfrm>
            <a:off x="4788928" y="2976009"/>
            <a:ext cx="22522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 smtClean="0"/>
              <a:t>Arnaud MALLAT</a:t>
            </a:r>
            <a:endParaRPr lang="fr-FR" dirty="0"/>
          </a:p>
        </p:txBody>
      </p:sp>
      <p:sp>
        <p:nvSpPr>
          <p:cNvPr id="134" name="ZoneTexte 133">
            <a:extLst>
              <a:ext uri="{FF2B5EF4-FFF2-40B4-BE49-F238E27FC236}">
                <a16:creationId xmlns:a16="http://schemas.microsoft.com/office/drawing/2014/main" id="{6C4AA4EA-1855-7767-0E70-A80F5B3569D6}"/>
              </a:ext>
            </a:extLst>
          </p:cNvPr>
          <p:cNvSpPr txBox="1"/>
          <p:nvPr/>
        </p:nvSpPr>
        <p:spPr>
          <a:xfrm>
            <a:off x="4803763" y="3573724"/>
            <a:ext cx="22254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 err="1" smtClean="0"/>
              <a:t>ThomasMONTAGNON</a:t>
            </a:r>
            <a:endParaRPr lang="fr-FR" dirty="0"/>
          </a:p>
        </p:txBody>
      </p:sp>
      <p:grpSp>
        <p:nvGrpSpPr>
          <p:cNvPr id="135" name="Group 65">
            <a:extLst>
              <a:ext uri="{FF2B5EF4-FFF2-40B4-BE49-F238E27FC236}">
                <a16:creationId xmlns:a16="http://schemas.microsoft.com/office/drawing/2014/main" id="{6CE9210B-3243-3072-2025-C3A2D3E43548}"/>
              </a:ext>
            </a:extLst>
          </p:cNvPr>
          <p:cNvGrpSpPr/>
          <p:nvPr/>
        </p:nvGrpSpPr>
        <p:grpSpPr>
          <a:xfrm>
            <a:off x="8171157" y="1449011"/>
            <a:ext cx="3034157" cy="540000"/>
            <a:chOff x="5361234" y="2394755"/>
            <a:chExt cx="3435133" cy="1632038"/>
          </a:xfrm>
        </p:grpSpPr>
        <p:grpSp>
          <p:nvGrpSpPr>
            <p:cNvPr id="136" name="Group 67">
              <a:extLst>
                <a:ext uri="{FF2B5EF4-FFF2-40B4-BE49-F238E27FC236}">
                  <a16:creationId xmlns:a16="http://schemas.microsoft.com/office/drawing/2014/main" id="{5BA6A97F-BF5C-128A-C8BC-3258184A601D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E08C5263-567B-5C32-684E-12D7FB90C205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>
                    <a:solidFill>
                      <a:schemeClr val="lt1"/>
                    </a:solidFill>
                  </a:rPr>
                  <a:t>C.D.É </a:t>
                </a:r>
              </a:p>
            </p:txBody>
          </p:sp>
          <p:sp>
            <p:nvSpPr>
              <p:cNvPr id="139" name="L-Shape 70">
                <a:extLst>
                  <a:ext uri="{FF2B5EF4-FFF2-40B4-BE49-F238E27FC236}">
                    <a16:creationId xmlns:a16="http://schemas.microsoft.com/office/drawing/2014/main" id="{CD0C8C06-F7BC-DF49-7013-8AEA0473361B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37" name="L-Shape 68">
              <a:extLst>
                <a:ext uri="{FF2B5EF4-FFF2-40B4-BE49-F238E27FC236}">
                  <a16:creationId xmlns:a16="http://schemas.microsoft.com/office/drawing/2014/main" id="{5B3DD76C-30A3-4B79-1545-25944B6EDE45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140" name="Group 65">
            <a:extLst>
              <a:ext uri="{FF2B5EF4-FFF2-40B4-BE49-F238E27FC236}">
                <a16:creationId xmlns:a16="http://schemas.microsoft.com/office/drawing/2014/main" id="{65694ED5-6F4F-7D59-88F5-0E30115CED33}"/>
              </a:ext>
            </a:extLst>
          </p:cNvPr>
          <p:cNvGrpSpPr/>
          <p:nvPr/>
        </p:nvGrpSpPr>
        <p:grpSpPr>
          <a:xfrm>
            <a:off x="3870501" y="1673259"/>
            <a:ext cx="3034157" cy="540000"/>
            <a:chOff x="5361234" y="2394755"/>
            <a:chExt cx="3435133" cy="1632038"/>
          </a:xfrm>
        </p:grpSpPr>
        <p:grpSp>
          <p:nvGrpSpPr>
            <p:cNvPr id="141" name="Group 67">
              <a:extLst>
                <a:ext uri="{FF2B5EF4-FFF2-40B4-BE49-F238E27FC236}">
                  <a16:creationId xmlns:a16="http://schemas.microsoft.com/office/drawing/2014/main" id="{E681FBBB-24C9-2EDA-E563-AA375DADCF9A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103C1EB6-7AA1-5ED8-14EE-504B090430F5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 err="1">
                    <a:solidFill>
                      <a:schemeClr val="lt1"/>
                    </a:solidFill>
                  </a:rPr>
                  <a:t>Élu</a:t>
                </a:r>
                <a:r>
                  <a:rPr lang="en-US" sz="1400" dirty="0">
                    <a:solidFill>
                      <a:schemeClr val="lt1"/>
                    </a:solidFill>
                  </a:rPr>
                  <a:t> C.D </a:t>
                </a:r>
              </a:p>
            </p:txBody>
          </p:sp>
          <p:sp>
            <p:nvSpPr>
              <p:cNvPr id="144" name="L-Shape 70">
                <a:extLst>
                  <a:ext uri="{FF2B5EF4-FFF2-40B4-BE49-F238E27FC236}">
                    <a16:creationId xmlns:a16="http://schemas.microsoft.com/office/drawing/2014/main" id="{9F55E372-30DC-3C36-4260-9EF0217D0A94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42" name="L-Shape 68">
              <a:extLst>
                <a:ext uri="{FF2B5EF4-FFF2-40B4-BE49-F238E27FC236}">
                  <a16:creationId xmlns:a16="http://schemas.microsoft.com/office/drawing/2014/main" id="{136CAA5B-4736-D908-71D9-76415F08E1C7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8DB749E5-CF5B-0EC1-F4EA-BF11EAF6DE1C}"/>
              </a:ext>
            </a:extLst>
          </p:cNvPr>
          <p:cNvGrpSpPr/>
          <p:nvPr/>
        </p:nvGrpSpPr>
        <p:grpSpPr>
          <a:xfrm>
            <a:off x="8184826" y="2104750"/>
            <a:ext cx="3034157" cy="540000"/>
            <a:chOff x="5361234" y="2394755"/>
            <a:chExt cx="3435133" cy="1632038"/>
          </a:xfrm>
        </p:grpSpPr>
        <p:grpSp>
          <p:nvGrpSpPr>
            <p:cNvPr id="146" name="Group 67">
              <a:extLst>
                <a:ext uri="{FF2B5EF4-FFF2-40B4-BE49-F238E27FC236}">
                  <a16:creationId xmlns:a16="http://schemas.microsoft.com/office/drawing/2014/main" id="{92D80A18-9677-2C8D-B093-0A4F0F5DE757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D2400A67-8AF4-64C5-C073-5A48EE044AA4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>
                    <a:solidFill>
                      <a:schemeClr val="lt1"/>
                    </a:solidFill>
                  </a:rPr>
                  <a:t>C.D.É </a:t>
                </a:r>
              </a:p>
            </p:txBody>
          </p:sp>
          <p:sp>
            <p:nvSpPr>
              <p:cNvPr id="149" name="L-Shape 70">
                <a:extLst>
                  <a:ext uri="{FF2B5EF4-FFF2-40B4-BE49-F238E27FC236}">
                    <a16:creationId xmlns:a16="http://schemas.microsoft.com/office/drawing/2014/main" id="{5CC87212-6CFB-58A1-F172-257362C7F967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47" name="L-Shape 68">
              <a:extLst>
                <a:ext uri="{FF2B5EF4-FFF2-40B4-BE49-F238E27FC236}">
                  <a16:creationId xmlns:a16="http://schemas.microsoft.com/office/drawing/2014/main" id="{FA2AE81D-0E4B-6BA5-2053-7BE582529BB7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150" name="Group 65">
            <a:extLst>
              <a:ext uri="{FF2B5EF4-FFF2-40B4-BE49-F238E27FC236}">
                <a16:creationId xmlns:a16="http://schemas.microsoft.com/office/drawing/2014/main" id="{465492A2-1A8B-D032-BF87-BBDB274C261F}"/>
              </a:ext>
            </a:extLst>
          </p:cNvPr>
          <p:cNvGrpSpPr/>
          <p:nvPr/>
        </p:nvGrpSpPr>
        <p:grpSpPr>
          <a:xfrm>
            <a:off x="8171157" y="2745029"/>
            <a:ext cx="3034157" cy="540000"/>
            <a:chOff x="5361234" y="2394755"/>
            <a:chExt cx="3435133" cy="1632038"/>
          </a:xfrm>
        </p:grpSpPr>
        <p:grpSp>
          <p:nvGrpSpPr>
            <p:cNvPr id="151" name="Group 67">
              <a:extLst>
                <a:ext uri="{FF2B5EF4-FFF2-40B4-BE49-F238E27FC236}">
                  <a16:creationId xmlns:a16="http://schemas.microsoft.com/office/drawing/2014/main" id="{4CE4A85D-3AC1-C628-F8F6-602C30E378C9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AE571EA0-05F6-B2B2-642D-41E846C15E27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>
                    <a:solidFill>
                      <a:schemeClr val="lt1"/>
                    </a:solidFill>
                  </a:rPr>
                  <a:t>C.D.É </a:t>
                </a:r>
              </a:p>
            </p:txBody>
          </p:sp>
          <p:sp>
            <p:nvSpPr>
              <p:cNvPr id="154" name="L-Shape 70">
                <a:extLst>
                  <a:ext uri="{FF2B5EF4-FFF2-40B4-BE49-F238E27FC236}">
                    <a16:creationId xmlns:a16="http://schemas.microsoft.com/office/drawing/2014/main" id="{931738E8-A203-6D55-425C-A325032E0B1F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52" name="L-Shape 68">
              <a:extLst>
                <a:ext uri="{FF2B5EF4-FFF2-40B4-BE49-F238E27FC236}">
                  <a16:creationId xmlns:a16="http://schemas.microsoft.com/office/drawing/2014/main" id="{3E1812BB-39ED-1EAE-F76D-ABB7B2474D6B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155" name="Group 65">
            <a:extLst>
              <a:ext uri="{FF2B5EF4-FFF2-40B4-BE49-F238E27FC236}">
                <a16:creationId xmlns:a16="http://schemas.microsoft.com/office/drawing/2014/main" id="{68EE2C99-B982-F4E7-F4C9-4FDC55619111}"/>
              </a:ext>
            </a:extLst>
          </p:cNvPr>
          <p:cNvGrpSpPr/>
          <p:nvPr/>
        </p:nvGrpSpPr>
        <p:grpSpPr>
          <a:xfrm>
            <a:off x="3870501" y="3575643"/>
            <a:ext cx="3034157" cy="540000"/>
            <a:chOff x="5361234" y="2394755"/>
            <a:chExt cx="3435133" cy="1632038"/>
          </a:xfrm>
        </p:grpSpPr>
        <p:grpSp>
          <p:nvGrpSpPr>
            <p:cNvPr id="156" name="Group 67">
              <a:extLst>
                <a:ext uri="{FF2B5EF4-FFF2-40B4-BE49-F238E27FC236}">
                  <a16:creationId xmlns:a16="http://schemas.microsoft.com/office/drawing/2014/main" id="{B9AC2B45-79C0-6A1F-7362-66DDE979B310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D44A67E1-F51D-7B76-F64E-D3CEC131B264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 err="1">
                    <a:solidFill>
                      <a:schemeClr val="lt1"/>
                    </a:solidFill>
                  </a:rPr>
                  <a:t>Élu</a:t>
                </a:r>
                <a:r>
                  <a:rPr lang="en-US" sz="1400" dirty="0">
                    <a:solidFill>
                      <a:schemeClr val="lt1"/>
                    </a:solidFill>
                  </a:rPr>
                  <a:t> C.D </a:t>
                </a:r>
              </a:p>
            </p:txBody>
          </p:sp>
          <p:sp>
            <p:nvSpPr>
              <p:cNvPr id="159" name="L-Shape 70">
                <a:extLst>
                  <a:ext uri="{FF2B5EF4-FFF2-40B4-BE49-F238E27FC236}">
                    <a16:creationId xmlns:a16="http://schemas.microsoft.com/office/drawing/2014/main" id="{8A17C4B5-F0EF-78F9-918F-0EDE8E0E3885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57" name="L-Shape 68">
              <a:extLst>
                <a:ext uri="{FF2B5EF4-FFF2-40B4-BE49-F238E27FC236}">
                  <a16:creationId xmlns:a16="http://schemas.microsoft.com/office/drawing/2014/main" id="{6F51477A-FF25-53B8-83F1-1BD519076B56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160" name="Group 65">
            <a:extLst>
              <a:ext uri="{FF2B5EF4-FFF2-40B4-BE49-F238E27FC236}">
                <a16:creationId xmlns:a16="http://schemas.microsoft.com/office/drawing/2014/main" id="{935BBA15-D023-C057-C94E-FCF9D8299763}"/>
              </a:ext>
            </a:extLst>
          </p:cNvPr>
          <p:cNvGrpSpPr/>
          <p:nvPr/>
        </p:nvGrpSpPr>
        <p:grpSpPr>
          <a:xfrm>
            <a:off x="3870501" y="4246878"/>
            <a:ext cx="3034157" cy="540000"/>
            <a:chOff x="5361234" y="2394755"/>
            <a:chExt cx="3435133" cy="1632038"/>
          </a:xfrm>
        </p:grpSpPr>
        <p:grpSp>
          <p:nvGrpSpPr>
            <p:cNvPr id="161" name="Group 67">
              <a:extLst>
                <a:ext uri="{FF2B5EF4-FFF2-40B4-BE49-F238E27FC236}">
                  <a16:creationId xmlns:a16="http://schemas.microsoft.com/office/drawing/2014/main" id="{986EB629-9647-7AF2-59FB-45EFC8FF42F5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34F19EA2-310E-24DE-848E-20C3E7EFCAA5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 err="1">
                    <a:solidFill>
                      <a:schemeClr val="lt1"/>
                    </a:solidFill>
                  </a:rPr>
                  <a:t>Élu</a:t>
                </a:r>
                <a:r>
                  <a:rPr lang="en-US" sz="1400" dirty="0">
                    <a:solidFill>
                      <a:schemeClr val="lt1"/>
                    </a:solidFill>
                  </a:rPr>
                  <a:t> C.D </a:t>
                </a:r>
              </a:p>
            </p:txBody>
          </p:sp>
          <p:sp>
            <p:nvSpPr>
              <p:cNvPr id="164" name="L-Shape 70">
                <a:extLst>
                  <a:ext uri="{FF2B5EF4-FFF2-40B4-BE49-F238E27FC236}">
                    <a16:creationId xmlns:a16="http://schemas.microsoft.com/office/drawing/2014/main" id="{DBA59ED8-8241-3D07-7709-346729825474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62" name="L-Shape 68">
              <a:extLst>
                <a:ext uri="{FF2B5EF4-FFF2-40B4-BE49-F238E27FC236}">
                  <a16:creationId xmlns:a16="http://schemas.microsoft.com/office/drawing/2014/main" id="{D55B3E0A-8DCD-0D26-7EF6-7CCDFB74CE15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165" name="Group 65">
            <a:extLst>
              <a:ext uri="{FF2B5EF4-FFF2-40B4-BE49-F238E27FC236}">
                <a16:creationId xmlns:a16="http://schemas.microsoft.com/office/drawing/2014/main" id="{5EB3F720-F4F7-BF72-9C08-8D8A8B455C44}"/>
              </a:ext>
            </a:extLst>
          </p:cNvPr>
          <p:cNvGrpSpPr/>
          <p:nvPr/>
        </p:nvGrpSpPr>
        <p:grpSpPr>
          <a:xfrm>
            <a:off x="3870501" y="4853472"/>
            <a:ext cx="3034157" cy="540000"/>
            <a:chOff x="5361234" y="2394755"/>
            <a:chExt cx="3435133" cy="1632038"/>
          </a:xfrm>
        </p:grpSpPr>
        <p:grpSp>
          <p:nvGrpSpPr>
            <p:cNvPr id="166" name="Group 67">
              <a:extLst>
                <a:ext uri="{FF2B5EF4-FFF2-40B4-BE49-F238E27FC236}">
                  <a16:creationId xmlns:a16="http://schemas.microsoft.com/office/drawing/2014/main" id="{976E48E0-79BC-D0EF-1585-1DE8BA391C2E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4EB2C910-E901-EFB6-FD19-91D531F55D56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 err="1">
                    <a:solidFill>
                      <a:schemeClr val="lt1"/>
                    </a:solidFill>
                  </a:rPr>
                  <a:t>Élu</a:t>
                </a:r>
                <a:r>
                  <a:rPr lang="en-US" sz="1400" dirty="0">
                    <a:solidFill>
                      <a:schemeClr val="lt1"/>
                    </a:solidFill>
                  </a:rPr>
                  <a:t> C.D </a:t>
                </a:r>
              </a:p>
            </p:txBody>
          </p:sp>
          <p:sp>
            <p:nvSpPr>
              <p:cNvPr id="169" name="L-Shape 70">
                <a:extLst>
                  <a:ext uri="{FF2B5EF4-FFF2-40B4-BE49-F238E27FC236}">
                    <a16:creationId xmlns:a16="http://schemas.microsoft.com/office/drawing/2014/main" id="{147CA738-E43A-7CF5-4881-76E65B080D28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67" name="L-Shape 68">
              <a:extLst>
                <a:ext uri="{FF2B5EF4-FFF2-40B4-BE49-F238E27FC236}">
                  <a16:creationId xmlns:a16="http://schemas.microsoft.com/office/drawing/2014/main" id="{32072B73-3D02-E088-E304-CD6E0A2BD84B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170" name="Group 65">
            <a:extLst>
              <a:ext uri="{FF2B5EF4-FFF2-40B4-BE49-F238E27FC236}">
                <a16:creationId xmlns:a16="http://schemas.microsoft.com/office/drawing/2014/main" id="{624621D6-E897-6F4C-3FA7-F43FC15B8EB2}"/>
              </a:ext>
            </a:extLst>
          </p:cNvPr>
          <p:cNvGrpSpPr/>
          <p:nvPr/>
        </p:nvGrpSpPr>
        <p:grpSpPr>
          <a:xfrm>
            <a:off x="8171157" y="3389414"/>
            <a:ext cx="3034157" cy="540000"/>
            <a:chOff x="5361234" y="2394755"/>
            <a:chExt cx="3435133" cy="1632038"/>
          </a:xfrm>
        </p:grpSpPr>
        <p:grpSp>
          <p:nvGrpSpPr>
            <p:cNvPr id="171" name="Group 67">
              <a:extLst>
                <a:ext uri="{FF2B5EF4-FFF2-40B4-BE49-F238E27FC236}">
                  <a16:creationId xmlns:a16="http://schemas.microsoft.com/office/drawing/2014/main" id="{CF197135-01D0-2760-8327-5ED782987D91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27AD859D-5A0E-4A2C-DB8B-D63873DC9F44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>
                    <a:solidFill>
                      <a:schemeClr val="lt1"/>
                    </a:solidFill>
                  </a:rPr>
                  <a:t>C.D.É </a:t>
                </a:r>
              </a:p>
            </p:txBody>
          </p:sp>
          <p:sp>
            <p:nvSpPr>
              <p:cNvPr id="174" name="L-Shape 70">
                <a:extLst>
                  <a:ext uri="{FF2B5EF4-FFF2-40B4-BE49-F238E27FC236}">
                    <a16:creationId xmlns:a16="http://schemas.microsoft.com/office/drawing/2014/main" id="{0F49D674-4965-ED88-18DE-7B2798486624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72" name="L-Shape 68">
              <a:extLst>
                <a:ext uri="{FF2B5EF4-FFF2-40B4-BE49-F238E27FC236}">
                  <a16:creationId xmlns:a16="http://schemas.microsoft.com/office/drawing/2014/main" id="{77FD08EF-E4F5-D597-E3BF-CA45B59C2BAC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175" name="Group 65">
            <a:extLst>
              <a:ext uri="{FF2B5EF4-FFF2-40B4-BE49-F238E27FC236}">
                <a16:creationId xmlns:a16="http://schemas.microsoft.com/office/drawing/2014/main" id="{8481AD15-E560-DFFC-C0C3-F255FD9D7166}"/>
              </a:ext>
            </a:extLst>
          </p:cNvPr>
          <p:cNvGrpSpPr/>
          <p:nvPr/>
        </p:nvGrpSpPr>
        <p:grpSpPr>
          <a:xfrm>
            <a:off x="8171157" y="4029053"/>
            <a:ext cx="3034157" cy="540000"/>
            <a:chOff x="5361234" y="2394755"/>
            <a:chExt cx="3435133" cy="1632038"/>
          </a:xfrm>
        </p:grpSpPr>
        <p:grpSp>
          <p:nvGrpSpPr>
            <p:cNvPr id="176" name="Group 67">
              <a:extLst>
                <a:ext uri="{FF2B5EF4-FFF2-40B4-BE49-F238E27FC236}">
                  <a16:creationId xmlns:a16="http://schemas.microsoft.com/office/drawing/2014/main" id="{975A87F3-9D46-F84D-D5A7-86F2F13B2C7B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FB45D78E-36FF-284F-2928-9B0023366188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>
                    <a:solidFill>
                      <a:schemeClr val="lt1"/>
                    </a:solidFill>
                  </a:rPr>
                  <a:t>C.D.É </a:t>
                </a:r>
              </a:p>
            </p:txBody>
          </p:sp>
          <p:sp>
            <p:nvSpPr>
              <p:cNvPr id="179" name="L-Shape 70">
                <a:extLst>
                  <a:ext uri="{FF2B5EF4-FFF2-40B4-BE49-F238E27FC236}">
                    <a16:creationId xmlns:a16="http://schemas.microsoft.com/office/drawing/2014/main" id="{09DF288D-2499-32C0-1BCD-53856AAD7156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77" name="L-Shape 68">
              <a:extLst>
                <a:ext uri="{FF2B5EF4-FFF2-40B4-BE49-F238E27FC236}">
                  <a16:creationId xmlns:a16="http://schemas.microsoft.com/office/drawing/2014/main" id="{F9494026-3903-A87A-EBC0-451FBF07402C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180" name="Group 65">
            <a:extLst>
              <a:ext uri="{FF2B5EF4-FFF2-40B4-BE49-F238E27FC236}">
                <a16:creationId xmlns:a16="http://schemas.microsoft.com/office/drawing/2014/main" id="{6AA7EFB0-6B61-1B51-1BA1-335F3B3914E8}"/>
              </a:ext>
            </a:extLst>
          </p:cNvPr>
          <p:cNvGrpSpPr/>
          <p:nvPr/>
        </p:nvGrpSpPr>
        <p:grpSpPr>
          <a:xfrm>
            <a:off x="8171157" y="5297227"/>
            <a:ext cx="3034157" cy="540000"/>
            <a:chOff x="5361234" y="2394755"/>
            <a:chExt cx="3435133" cy="1632038"/>
          </a:xfrm>
        </p:grpSpPr>
        <p:grpSp>
          <p:nvGrpSpPr>
            <p:cNvPr id="181" name="Group 67">
              <a:extLst>
                <a:ext uri="{FF2B5EF4-FFF2-40B4-BE49-F238E27FC236}">
                  <a16:creationId xmlns:a16="http://schemas.microsoft.com/office/drawing/2014/main" id="{3D9C2BF5-F733-5602-0008-9F3C15799993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1E8A91B4-E802-2A06-CA31-87BFED365951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>
                    <a:solidFill>
                      <a:schemeClr val="lt1"/>
                    </a:solidFill>
                  </a:rPr>
                  <a:t>C.D.É </a:t>
                </a:r>
              </a:p>
            </p:txBody>
          </p:sp>
          <p:sp>
            <p:nvSpPr>
              <p:cNvPr id="184" name="L-Shape 70">
                <a:extLst>
                  <a:ext uri="{FF2B5EF4-FFF2-40B4-BE49-F238E27FC236}">
                    <a16:creationId xmlns:a16="http://schemas.microsoft.com/office/drawing/2014/main" id="{6326E972-0CE4-A502-092D-24739F17C6BC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82" name="L-Shape 68">
              <a:extLst>
                <a:ext uri="{FF2B5EF4-FFF2-40B4-BE49-F238E27FC236}">
                  <a16:creationId xmlns:a16="http://schemas.microsoft.com/office/drawing/2014/main" id="{6CEA8DFD-7979-5D5B-E5B4-A88750DF2452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sp>
        <p:nvSpPr>
          <p:cNvPr id="186" name="ZoneTexte 185">
            <a:extLst>
              <a:ext uri="{FF2B5EF4-FFF2-40B4-BE49-F238E27FC236}">
                <a16:creationId xmlns:a16="http://schemas.microsoft.com/office/drawing/2014/main" id="{65ADB0A6-E654-B920-22E3-48E625ACB68E}"/>
              </a:ext>
            </a:extLst>
          </p:cNvPr>
          <p:cNvSpPr txBox="1"/>
          <p:nvPr/>
        </p:nvSpPr>
        <p:spPr>
          <a:xfrm>
            <a:off x="9050934" y="1606071"/>
            <a:ext cx="21543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 smtClean="0"/>
              <a:t>Olivier MARCEAU</a:t>
            </a:r>
            <a:endParaRPr lang="fr-FR" dirty="0"/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4EF69C7E-2A11-742A-D04D-7C64B8B928B8}"/>
              </a:ext>
            </a:extLst>
          </p:cNvPr>
          <p:cNvSpPr txBox="1"/>
          <p:nvPr/>
        </p:nvSpPr>
        <p:spPr>
          <a:xfrm>
            <a:off x="9139589" y="2789361"/>
            <a:ext cx="1977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 smtClean="0"/>
              <a:t>Edith KOOLE</a:t>
            </a:r>
            <a:endParaRPr lang="fr-FR" dirty="0"/>
          </a:p>
        </p:txBody>
      </p:sp>
      <p:grpSp>
        <p:nvGrpSpPr>
          <p:cNvPr id="191" name="Group 65">
            <a:extLst>
              <a:ext uri="{FF2B5EF4-FFF2-40B4-BE49-F238E27FC236}">
                <a16:creationId xmlns:a16="http://schemas.microsoft.com/office/drawing/2014/main" id="{16DC9FC9-C193-79DF-9824-AAB81AB597E0}"/>
              </a:ext>
            </a:extLst>
          </p:cNvPr>
          <p:cNvGrpSpPr/>
          <p:nvPr/>
        </p:nvGrpSpPr>
        <p:grpSpPr>
          <a:xfrm>
            <a:off x="3870501" y="5591769"/>
            <a:ext cx="3034157" cy="540000"/>
            <a:chOff x="5361234" y="2394755"/>
            <a:chExt cx="3435133" cy="1632038"/>
          </a:xfrm>
        </p:grpSpPr>
        <p:grpSp>
          <p:nvGrpSpPr>
            <p:cNvPr id="192" name="Group 67">
              <a:extLst>
                <a:ext uri="{FF2B5EF4-FFF2-40B4-BE49-F238E27FC236}">
                  <a16:creationId xmlns:a16="http://schemas.microsoft.com/office/drawing/2014/main" id="{1E65ADFD-8073-CB8B-756D-DE72B43CFCE2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B7414F0C-4E01-7406-4318-50DF2F4ACD7A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 err="1">
                    <a:solidFill>
                      <a:schemeClr val="lt1"/>
                    </a:solidFill>
                  </a:rPr>
                  <a:t>Élu</a:t>
                </a:r>
                <a:r>
                  <a:rPr lang="en-US" sz="1400" dirty="0">
                    <a:solidFill>
                      <a:schemeClr val="lt1"/>
                    </a:solidFill>
                  </a:rPr>
                  <a:t> C.D </a:t>
                </a:r>
              </a:p>
            </p:txBody>
          </p:sp>
          <p:sp>
            <p:nvSpPr>
              <p:cNvPr id="195" name="L-Shape 70">
                <a:extLst>
                  <a:ext uri="{FF2B5EF4-FFF2-40B4-BE49-F238E27FC236}">
                    <a16:creationId xmlns:a16="http://schemas.microsoft.com/office/drawing/2014/main" id="{C44E1CFF-AD10-9A2D-1AFF-F6E7DEE6E709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93" name="L-Shape 68">
              <a:extLst>
                <a:ext uri="{FF2B5EF4-FFF2-40B4-BE49-F238E27FC236}">
                  <a16:creationId xmlns:a16="http://schemas.microsoft.com/office/drawing/2014/main" id="{36115132-5A59-C3CD-30FC-BEB1D461C06A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sp>
        <p:nvSpPr>
          <p:cNvPr id="199" name="ZoneTexte 198">
            <a:extLst>
              <a:ext uri="{FF2B5EF4-FFF2-40B4-BE49-F238E27FC236}">
                <a16:creationId xmlns:a16="http://schemas.microsoft.com/office/drawing/2014/main" id="{B404247F-989E-5E8F-9300-6CB3C825A2B0}"/>
              </a:ext>
            </a:extLst>
          </p:cNvPr>
          <p:cNvSpPr txBox="1"/>
          <p:nvPr/>
        </p:nvSpPr>
        <p:spPr>
          <a:xfrm>
            <a:off x="9057508" y="2156899"/>
            <a:ext cx="2012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 smtClean="0"/>
              <a:t>Natacha MOREAU</a:t>
            </a:r>
            <a:endParaRPr lang="fr-FR" dirty="0"/>
          </a:p>
        </p:txBody>
      </p:sp>
      <p:sp>
        <p:nvSpPr>
          <p:cNvPr id="202" name="ZoneTexte 201">
            <a:extLst>
              <a:ext uri="{FF2B5EF4-FFF2-40B4-BE49-F238E27FC236}">
                <a16:creationId xmlns:a16="http://schemas.microsoft.com/office/drawing/2014/main" id="{E36117DD-F3EB-FDF6-9D8E-4B129D7F13EA}"/>
              </a:ext>
            </a:extLst>
          </p:cNvPr>
          <p:cNvSpPr txBox="1"/>
          <p:nvPr/>
        </p:nvSpPr>
        <p:spPr>
          <a:xfrm>
            <a:off x="1330552" y="5274611"/>
            <a:ext cx="21133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 smtClean="0"/>
              <a:t>Delphine VIENCO</a:t>
            </a:r>
            <a:endParaRPr lang="fr-FR" sz="1200" b="1" dirty="0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4124B466-6FD9-1B31-91BD-3FE090080D0C}"/>
              </a:ext>
            </a:extLst>
          </p:cNvPr>
          <p:cNvSpPr txBox="1"/>
          <p:nvPr/>
        </p:nvSpPr>
        <p:spPr>
          <a:xfrm>
            <a:off x="9131820" y="3454317"/>
            <a:ext cx="2764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Valérie </a:t>
            </a:r>
            <a:r>
              <a:rPr lang="fr-FR" dirty="0" err="1"/>
              <a:t>Sissila</a:t>
            </a:r>
            <a:r>
              <a:rPr lang="fr-FR" dirty="0"/>
              <a:t>-Grosse</a:t>
            </a:r>
          </a:p>
        </p:txBody>
      </p:sp>
      <p:grpSp>
        <p:nvGrpSpPr>
          <p:cNvPr id="106" name="Group 65">
            <a:extLst>
              <a:ext uri="{FF2B5EF4-FFF2-40B4-BE49-F238E27FC236}">
                <a16:creationId xmlns:a16="http://schemas.microsoft.com/office/drawing/2014/main" id="{A7DE1575-9A95-1A46-E589-C8620B200B05}"/>
              </a:ext>
            </a:extLst>
          </p:cNvPr>
          <p:cNvGrpSpPr/>
          <p:nvPr/>
        </p:nvGrpSpPr>
        <p:grpSpPr>
          <a:xfrm>
            <a:off x="8171157" y="4675377"/>
            <a:ext cx="3034157" cy="540000"/>
            <a:chOff x="5361234" y="2394755"/>
            <a:chExt cx="3435133" cy="1632038"/>
          </a:xfrm>
        </p:grpSpPr>
        <p:grpSp>
          <p:nvGrpSpPr>
            <p:cNvPr id="107" name="Group 67">
              <a:extLst>
                <a:ext uri="{FF2B5EF4-FFF2-40B4-BE49-F238E27FC236}">
                  <a16:creationId xmlns:a16="http://schemas.microsoft.com/office/drawing/2014/main" id="{FB167DAA-8BB8-4501-000C-204EEEA2609F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D7C00FD8-18C2-54A1-9845-788D7D130636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>
                    <a:solidFill>
                      <a:schemeClr val="lt1"/>
                    </a:solidFill>
                  </a:rPr>
                  <a:t>C.D.É </a:t>
                </a:r>
              </a:p>
            </p:txBody>
          </p:sp>
          <p:sp>
            <p:nvSpPr>
              <p:cNvPr id="110" name="L-Shape 70">
                <a:extLst>
                  <a:ext uri="{FF2B5EF4-FFF2-40B4-BE49-F238E27FC236}">
                    <a16:creationId xmlns:a16="http://schemas.microsoft.com/office/drawing/2014/main" id="{6DA6E598-31E1-4BBF-100B-8D274C31E8B0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08" name="L-Shape 68">
              <a:extLst>
                <a:ext uri="{FF2B5EF4-FFF2-40B4-BE49-F238E27FC236}">
                  <a16:creationId xmlns:a16="http://schemas.microsoft.com/office/drawing/2014/main" id="{EE5E402D-C338-0F2C-0D13-98B9A127A57E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111" name="Group 65">
            <a:extLst>
              <a:ext uri="{FF2B5EF4-FFF2-40B4-BE49-F238E27FC236}">
                <a16:creationId xmlns:a16="http://schemas.microsoft.com/office/drawing/2014/main" id="{ACCAF6DE-CE03-97F9-2C63-AACC070659C8}"/>
              </a:ext>
            </a:extLst>
          </p:cNvPr>
          <p:cNvGrpSpPr/>
          <p:nvPr/>
        </p:nvGrpSpPr>
        <p:grpSpPr>
          <a:xfrm>
            <a:off x="8184826" y="5982438"/>
            <a:ext cx="3034157" cy="540000"/>
            <a:chOff x="5361234" y="2394755"/>
            <a:chExt cx="3435133" cy="1632038"/>
          </a:xfrm>
        </p:grpSpPr>
        <p:grpSp>
          <p:nvGrpSpPr>
            <p:cNvPr id="113" name="Group 67">
              <a:extLst>
                <a:ext uri="{FF2B5EF4-FFF2-40B4-BE49-F238E27FC236}">
                  <a16:creationId xmlns:a16="http://schemas.microsoft.com/office/drawing/2014/main" id="{50CCF763-B81B-E2D6-9DED-826D75ADF9B6}"/>
                </a:ext>
              </a:extLst>
            </p:cNvPr>
            <p:cNvGrpSpPr/>
            <p:nvPr/>
          </p:nvGrpSpPr>
          <p:grpSpPr>
            <a:xfrm>
              <a:off x="5361234" y="2394755"/>
              <a:ext cx="1003486" cy="1632038"/>
              <a:chOff x="5374190" y="2394755"/>
              <a:chExt cx="1003486" cy="1632038"/>
            </a:xfrm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7192858-A029-AB15-BD1A-9510CC697ED0}"/>
                  </a:ext>
                </a:extLst>
              </p:cNvPr>
              <p:cNvSpPr/>
              <p:nvPr/>
            </p:nvSpPr>
            <p:spPr>
              <a:xfrm>
                <a:off x="5374190" y="2394755"/>
                <a:ext cx="996509" cy="154150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>
                    <a:solidFill>
                      <a:schemeClr val="lt1"/>
                    </a:solidFill>
                  </a:rPr>
                  <a:t>C.D.É </a:t>
                </a:r>
              </a:p>
            </p:txBody>
          </p:sp>
          <p:sp>
            <p:nvSpPr>
              <p:cNvPr id="123" name="L-Shape 70">
                <a:extLst>
                  <a:ext uri="{FF2B5EF4-FFF2-40B4-BE49-F238E27FC236}">
                    <a16:creationId xmlns:a16="http://schemas.microsoft.com/office/drawing/2014/main" id="{FAF6D14A-52DE-0321-774A-1D916B928818}"/>
                  </a:ext>
                </a:extLst>
              </p:cNvPr>
              <p:cNvSpPr/>
              <p:nvPr/>
            </p:nvSpPr>
            <p:spPr>
              <a:xfrm>
                <a:off x="5374190" y="3015410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</p:grpSp>
        <p:sp>
          <p:nvSpPr>
            <p:cNvPr id="114" name="L-Shape 68">
              <a:extLst>
                <a:ext uri="{FF2B5EF4-FFF2-40B4-BE49-F238E27FC236}">
                  <a16:creationId xmlns:a16="http://schemas.microsoft.com/office/drawing/2014/main" id="{7671ABB8-4765-B4C7-8676-9AC6D9ECB159}"/>
                </a:ext>
              </a:extLst>
            </p:cNvPr>
            <p:cNvSpPr/>
            <p:nvPr/>
          </p:nvSpPr>
          <p:spPr>
            <a:xfrm>
              <a:off x="6440355" y="2798362"/>
              <a:ext cx="2356012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pic>
        <p:nvPicPr>
          <p:cNvPr id="126" name="Image 125">
            <a:extLst>
              <a:ext uri="{FF2B5EF4-FFF2-40B4-BE49-F238E27FC236}">
                <a16:creationId xmlns:a16="http://schemas.microsoft.com/office/drawing/2014/main" id="{F434AD3D-693D-0959-3639-59284ED8B2E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121" y="82454"/>
            <a:ext cx="863955" cy="863955"/>
          </a:xfrm>
          <a:prstGeom prst="rect">
            <a:avLst/>
          </a:prstGeom>
        </p:spPr>
      </p:pic>
      <p:sp>
        <p:nvSpPr>
          <p:cNvPr id="127" name="ZoneTexte 126">
            <a:extLst>
              <a:ext uri="{FF2B5EF4-FFF2-40B4-BE49-F238E27FC236}">
                <a16:creationId xmlns:a16="http://schemas.microsoft.com/office/drawing/2014/main" id="{B97F272B-E62D-A194-678A-6D6BCF85DA23}"/>
              </a:ext>
            </a:extLst>
          </p:cNvPr>
          <p:cNvSpPr txBox="1"/>
          <p:nvPr/>
        </p:nvSpPr>
        <p:spPr>
          <a:xfrm>
            <a:off x="1361186" y="3408150"/>
            <a:ext cx="22456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 smtClean="0"/>
              <a:t>Julie FRACHETTE</a:t>
            </a:r>
            <a:endParaRPr lang="fr-FR" sz="1200" dirty="0"/>
          </a:p>
        </p:txBody>
      </p:sp>
      <p:sp>
        <p:nvSpPr>
          <p:cNvPr id="128" name="ZoneTexte 127">
            <a:extLst>
              <a:ext uri="{FF2B5EF4-FFF2-40B4-BE49-F238E27FC236}">
                <a16:creationId xmlns:a16="http://schemas.microsoft.com/office/drawing/2014/main" id="{DA472591-5053-1CAE-1841-D5A654AF08DF}"/>
              </a:ext>
            </a:extLst>
          </p:cNvPr>
          <p:cNvSpPr txBox="1"/>
          <p:nvPr/>
        </p:nvSpPr>
        <p:spPr>
          <a:xfrm>
            <a:off x="1361186" y="4212822"/>
            <a:ext cx="19525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 smtClean="0"/>
              <a:t>Gilles GONDRAN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48553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47EF191-5828-3B8A-B01A-C6D6338E0295}"/>
              </a:ext>
            </a:extLst>
          </p:cNvPr>
          <p:cNvSpPr txBox="1"/>
          <p:nvPr/>
        </p:nvSpPr>
        <p:spPr>
          <a:xfrm>
            <a:off x="0" y="120315"/>
            <a:ext cx="956310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5">
                    <a:lumMod val="50000"/>
                  </a:schemeClr>
                </a:solidFill>
              </a:rPr>
              <a:t>COPOSITION Bureau Directeur  &amp; </a:t>
            </a:r>
            <a:r>
              <a:rPr lang="fr-FR" sz="2800" dirty="0">
                <a:solidFill>
                  <a:srgbClr val="FF9900"/>
                </a:solidFill>
              </a:rPr>
              <a:t>Pôle et organisation 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2BBED21F-6E63-573E-8502-EFEEE30547D9}"/>
              </a:ext>
            </a:extLst>
          </p:cNvPr>
          <p:cNvCxnSpPr>
            <a:cxnSpLocks/>
          </p:cNvCxnSpPr>
          <p:nvPr/>
        </p:nvCxnSpPr>
        <p:spPr>
          <a:xfrm>
            <a:off x="0" y="650541"/>
            <a:ext cx="1049655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435EDF23-E64F-4B36-973F-FCE1BADAE83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121" y="82454"/>
            <a:ext cx="863955" cy="863955"/>
          </a:xfrm>
          <a:prstGeom prst="rect">
            <a:avLst/>
          </a:prstGeom>
        </p:spPr>
      </p:pic>
      <p:grpSp>
        <p:nvGrpSpPr>
          <p:cNvPr id="5" name="Group 9">
            <a:extLst>
              <a:ext uri="{FF2B5EF4-FFF2-40B4-BE49-F238E27FC236}">
                <a16:creationId xmlns:a16="http://schemas.microsoft.com/office/drawing/2014/main" id="{5CFF6867-7905-7EFB-0BF8-2AF4110CC0F1}"/>
              </a:ext>
            </a:extLst>
          </p:cNvPr>
          <p:cNvGrpSpPr/>
          <p:nvPr/>
        </p:nvGrpSpPr>
        <p:grpSpPr>
          <a:xfrm>
            <a:off x="152400" y="1380389"/>
            <a:ext cx="4114800" cy="701920"/>
            <a:chOff x="5245355" y="2304226"/>
            <a:chExt cx="4190365" cy="101546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1229D5E-0A58-467C-A44E-DAE16ED18AC2}"/>
                </a:ext>
              </a:extLst>
            </p:cNvPr>
            <p:cNvSpPr/>
            <p:nvPr/>
          </p:nvSpPr>
          <p:spPr>
            <a:xfrm>
              <a:off x="6457897" y="2308307"/>
              <a:ext cx="2362253" cy="1011383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00" cap="small" dirty="0">
                <a:latin typeface="Calibri Light" panose="020F0302020204030204" pitchFamily="34" charset="0"/>
                <a:cs typeface="Arial" pitchFamily="34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1F8AB499-ADD8-828E-E067-DA46554DA6F3}"/>
                </a:ext>
              </a:extLst>
            </p:cNvPr>
            <p:cNvGrpSpPr/>
            <p:nvPr/>
          </p:nvGrpSpPr>
          <p:grpSpPr>
            <a:xfrm>
              <a:off x="5245355" y="2304226"/>
              <a:ext cx="1153427" cy="1011384"/>
              <a:chOff x="5258311" y="2304226"/>
              <a:chExt cx="1153427" cy="1011384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AF5DAC6-1DB2-2FBF-FD16-281A7F9FFF55}"/>
                  </a:ext>
                </a:extLst>
              </p:cNvPr>
              <p:cNvSpPr/>
              <p:nvPr/>
            </p:nvSpPr>
            <p:spPr>
              <a:xfrm>
                <a:off x="5258311" y="2304226"/>
                <a:ext cx="1153427" cy="1011383"/>
              </a:xfrm>
              <a:prstGeom prst="rect">
                <a:avLst/>
              </a:prstGeom>
              <a:solidFill>
                <a:srgbClr val="0653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>
                    <a:solidFill>
                      <a:srgbClr val="FFC000"/>
                    </a:solidFill>
                  </a:rPr>
                  <a:t>President</a:t>
                </a:r>
              </a:p>
            </p:txBody>
          </p:sp>
          <p:sp>
            <p:nvSpPr>
              <p:cNvPr id="10" name="L-Shape 3">
                <a:extLst>
                  <a:ext uri="{FF2B5EF4-FFF2-40B4-BE49-F238E27FC236}">
                    <a16:creationId xmlns:a16="http://schemas.microsoft.com/office/drawing/2014/main" id="{D5CD189E-156D-2A79-C187-8D7189F9E19B}"/>
                  </a:ext>
                </a:extLst>
              </p:cNvPr>
              <p:cNvSpPr/>
              <p:nvPr/>
            </p:nvSpPr>
            <p:spPr>
              <a:xfrm>
                <a:off x="5300527" y="2304227"/>
                <a:ext cx="1071674" cy="1011383"/>
              </a:xfrm>
              <a:prstGeom prst="corner">
                <a:avLst>
                  <a:gd name="adj1" fmla="val 750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 dirty="0"/>
              </a:p>
            </p:txBody>
          </p:sp>
        </p:grpSp>
        <p:sp>
          <p:nvSpPr>
            <p:cNvPr id="8" name="L-Shape 121">
              <a:extLst>
                <a:ext uri="{FF2B5EF4-FFF2-40B4-BE49-F238E27FC236}">
                  <a16:creationId xmlns:a16="http://schemas.microsoft.com/office/drawing/2014/main" id="{9D2F3AF6-605A-9C21-9534-847B4251CA80}"/>
                </a:ext>
              </a:extLst>
            </p:cNvPr>
            <p:cNvSpPr/>
            <p:nvPr/>
          </p:nvSpPr>
          <p:spPr>
            <a:xfrm>
              <a:off x="6464137" y="2304226"/>
              <a:ext cx="2971583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06819138-BBB4-8B76-053E-A57D80D4CCB6}"/>
              </a:ext>
            </a:extLst>
          </p:cNvPr>
          <p:cNvSpPr txBox="1"/>
          <p:nvPr/>
        </p:nvSpPr>
        <p:spPr>
          <a:xfrm>
            <a:off x="1518575" y="1243504"/>
            <a:ext cx="281280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fr-FR" sz="1100" b="1" dirty="0" smtClean="0"/>
              <a:t>FREDERIC MILLET</a:t>
            </a:r>
            <a:r>
              <a:rPr lang="fr-FR" sz="1100" b="1" dirty="0" smtClean="0"/>
              <a:t> </a:t>
            </a:r>
            <a:endParaRPr lang="fr-FR" sz="1100" b="1" dirty="0"/>
          </a:p>
          <a:p>
            <a:r>
              <a:rPr lang="fr-FR" sz="1100" dirty="0"/>
              <a:t>Relation ligue, mairie, suivie du projet associatif et sportif. Organisation manifestations, commission arbitre</a:t>
            </a:r>
          </a:p>
        </p:txBody>
      </p:sp>
      <p:grpSp>
        <p:nvGrpSpPr>
          <p:cNvPr id="13" name="Group 9">
            <a:extLst>
              <a:ext uri="{FF2B5EF4-FFF2-40B4-BE49-F238E27FC236}">
                <a16:creationId xmlns:a16="http://schemas.microsoft.com/office/drawing/2014/main" id="{0B781ABB-9D7C-DC53-A0FC-E7BC69D6522B}"/>
              </a:ext>
            </a:extLst>
          </p:cNvPr>
          <p:cNvGrpSpPr/>
          <p:nvPr/>
        </p:nvGrpSpPr>
        <p:grpSpPr>
          <a:xfrm>
            <a:off x="152400" y="2956347"/>
            <a:ext cx="4114800" cy="662223"/>
            <a:chOff x="5355758" y="2304226"/>
            <a:chExt cx="3771883" cy="1011384"/>
          </a:xfrm>
        </p:grpSpPr>
        <p:grpSp>
          <p:nvGrpSpPr>
            <p:cNvPr id="15" name="Group 5">
              <a:extLst>
                <a:ext uri="{FF2B5EF4-FFF2-40B4-BE49-F238E27FC236}">
                  <a16:creationId xmlns:a16="http://schemas.microsoft.com/office/drawing/2014/main" id="{E5934C23-D0F6-C872-B968-65B7DD109BCA}"/>
                </a:ext>
              </a:extLst>
            </p:cNvPr>
            <p:cNvGrpSpPr/>
            <p:nvPr/>
          </p:nvGrpSpPr>
          <p:grpSpPr>
            <a:xfrm>
              <a:off x="5355758" y="2304227"/>
              <a:ext cx="1039172" cy="1011383"/>
              <a:chOff x="5368714" y="2304227"/>
              <a:chExt cx="1039172" cy="101138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27A864B-A7FF-0F9D-293D-6DEFFE53286F}"/>
                  </a:ext>
                </a:extLst>
              </p:cNvPr>
              <p:cNvSpPr/>
              <p:nvPr/>
            </p:nvSpPr>
            <p:spPr>
              <a:xfrm>
                <a:off x="5374190" y="2304227"/>
                <a:ext cx="1033696" cy="1011383"/>
              </a:xfrm>
              <a:prstGeom prst="rect">
                <a:avLst/>
              </a:prstGeom>
              <a:solidFill>
                <a:srgbClr val="065381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>
                    <a:solidFill>
                      <a:srgbClr val="FFC000"/>
                    </a:solidFill>
                  </a:rPr>
                  <a:t>Vice- President</a:t>
                </a:r>
              </a:p>
            </p:txBody>
          </p:sp>
          <p:sp>
            <p:nvSpPr>
              <p:cNvPr id="18" name="L-Shape 3">
                <a:extLst>
                  <a:ext uri="{FF2B5EF4-FFF2-40B4-BE49-F238E27FC236}">
                    <a16:creationId xmlns:a16="http://schemas.microsoft.com/office/drawing/2014/main" id="{3A34F402-0E28-9EAC-B1BB-AF864C8852C3}"/>
                  </a:ext>
                </a:extLst>
              </p:cNvPr>
              <p:cNvSpPr/>
              <p:nvPr/>
            </p:nvSpPr>
            <p:spPr>
              <a:xfrm>
                <a:off x="5368714" y="2304227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 dirty="0"/>
              </a:p>
            </p:txBody>
          </p:sp>
        </p:grpSp>
        <p:sp>
          <p:nvSpPr>
            <p:cNvPr id="16" name="L-Shape 121">
              <a:extLst>
                <a:ext uri="{FF2B5EF4-FFF2-40B4-BE49-F238E27FC236}">
                  <a16:creationId xmlns:a16="http://schemas.microsoft.com/office/drawing/2014/main" id="{A11349B1-FBC4-98BC-29AE-305E0282EB00}"/>
                </a:ext>
              </a:extLst>
            </p:cNvPr>
            <p:cNvSpPr/>
            <p:nvPr/>
          </p:nvSpPr>
          <p:spPr>
            <a:xfrm>
              <a:off x="6495358" y="2304226"/>
              <a:ext cx="2632283" cy="994199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21" name="Group 9">
            <a:extLst>
              <a:ext uri="{FF2B5EF4-FFF2-40B4-BE49-F238E27FC236}">
                <a16:creationId xmlns:a16="http://schemas.microsoft.com/office/drawing/2014/main" id="{B9946F7D-FB78-09DA-C37A-73C3F61CB1FB}"/>
              </a:ext>
            </a:extLst>
          </p:cNvPr>
          <p:cNvGrpSpPr/>
          <p:nvPr/>
        </p:nvGrpSpPr>
        <p:grpSpPr>
          <a:xfrm>
            <a:off x="177800" y="4374917"/>
            <a:ext cx="4127502" cy="662223"/>
            <a:chOff x="5355758" y="2304226"/>
            <a:chExt cx="3693086" cy="1011384"/>
          </a:xfrm>
        </p:grpSpPr>
        <p:grpSp>
          <p:nvGrpSpPr>
            <p:cNvPr id="23" name="Group 5">
              <a:extLst>
                <a:ext uri="{FF2B5EF4-FFF2-40B4-BE49-F238E27FC236}">
                  <a16:creationId xmlns:a16="http://schemas.microsoft.com/office/drawing/2014/main" id="{A4C2F222-6C07-76AB-3B5E-4FC43CC4C2BB}"/>
                </a:ext>
              </a:extLst>
            </p:cNvPr>
            <p:cNvGrpSpPr/>
            <p:nvPr/>
          </p:nvGrpSpPr>
          <p:grpSpPr>
            <a:xfrm>
              <a:off x="5355758" y="2304227"/>
              <a:ext cx="1011942" cy="1011383"/>
              <a:chOff x="5368714" y="2304227"/>
              <a:chExt cx="1011942" cy="1011383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D47714F-07EB-3A1E-F512-DDA2B7EE9460}"/>
                  </a:ext>
                </a:extLst>
              </p:cNvPr>
              <p:cNvSpPr/>
              <p:nvPr/>
            </p:nvSpPr>
            <p:spPr>
              <a:xfrm>
                <a:off x="5374189" y="2304227"/>
                <a:ext cx="1006467" cy="1011383"/>
              </a:xfrm>
              <a:prstGeom prst="rect">
                <a:avLst/>
              </a:prstGeom>
              <a:solidFill>
                <a:srgbClr val="0653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err="1">
                    <a:solidFill>
                      <a:srgbClr val="FFC000"/>
                    </a:solidFill>
                  </a:rPr>
                  <a:t>Tresorier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6" name="L-Shape 3">
                <a:extLst>
                  <a:ext uri="{FF2B5EF4-FFF2-40B4-BE49-F238E27FC236}">
                    <a16:creationId xmlns:a16="http://schemas.microsoft.com/office/drawing/2014/main" id="{BAB5E4D8-B69A-E79D-8309-8D8F8947EECA}"/>
                  </a:ext>
                </a:extLst>
              </p:cNvPr>
              <p:cNvSpPr/>
              <p:nvPr/>
            </p:nvSpPr>
            <p:spPr>
              <a:xfrm>
                <a:off x="5368714" y="2304227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chemeClr val="tx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 dirty="0"/>
              </a:p>
            </p:txBody>
          </p:sp>
        </p:grpSp>
        <p:sp>
          <p:nvSpPr>
            <p:cNvPr id="24" name="L-Shape 121">
              <a:extLst>
                <a:ext uri="{FF2B5EF4-FFF2-40B4-BE49-F238E27FC236}">
                  <a16:creationId xmlns:a16="http://schemas.microsoft.com/office/drawing/2014/main" id="{35978F5C-F788-2C9A-FCD6-076A4E96262F}"/>
                </a:ext>
              </a:extLst>
            </p:cNvPr>
            <p:cNvSpPr/>
            <p:nvPr/>
          </p:nvSpPr>
          <p:spPr>
            <a:xfrm>
              <a:off x="6464135" y="2304226"/>
              <a:ext cx="2584709" cy="1011382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grpSp>
        <p:nvGrpSpPr>
          <p:cNvPr id="27" name="Group 9">
            <a:extLst>
              <a:ext uri="{FF2B5EF4-FFF2-40B4-BE49-F238E27FC236}">
                <a16:creationId xmlns:a16="http://schemas.microsoft.com/office/drawing/2014/main" id="{9A8225A5-B79D-6E28-D5B8-17D15637AA3C}"/>
              </a:ext>
            </a:extLst>
          </p:cNvPr>
          <p:cNvGrpSpPr/>
          <p:nvPr/>
        </p:nvGrpSpPr>
        <p:grpSpPr>
          <a:xfrm>
            <a:off x="165100" y="5846885"/>
            <a:ext cx="4102099" cy="662223"/>
            <a:chOff x="5355758" y="2304226"/>
            <a:chExt cx="3586182" cy="1011384"/>
          </a:xfrm>
        </p:grpSpPr>
        <p:grpSp>
          <p:nvGrpSpPr>
            <p:cNvPr id="29" name="Group 5">
              <a:extLst>
                <a:ext uri="{FF2B5EF4-FFF2-40B4-BE49-F238E27FC236}">
                  <a16:creationId xmlns:a16="http://schemas.microsoft.com/office/drawing/2014/main" id="{71ACF4E1-0C93-CA19-B870-E80730EBD3A3}"/>
                </a:ext>
              </a:extLst>
            </p:cNvPr>
            <p:cNvGrpSpPr/>
            <p:nvPr/>
          </p:nvGrpSpPr>
          <p:grpSpPr>
            <a:xfrm>
              <a:off x="5355758" y="2304227"/>
              <a:ext cx="988279" cy="1011383"/>
              <a:chOff x="5368714" y="2304227"/>
              <a:chExt cx="988279" cy="1011383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053378D-96F0-0CAE-5169-6690E475F442}"/>
                  </a:ext>
                </a:extLst>
              </p:cNvPr>
              <p:cNvSpPr/>
              <p:nvPr/>
            </p:nvSpPr>
            <p:spPr>
              <a:xfrm>
                <a:off x="5374189" y="2304227"/>
                <a:ext cx="982804" cy="1011383"/>
              </a:xfrm>
              <a:prstGeom prst="rect">
                <a:avLst/>
              </a:prstGeom>
              <a:solidFill>
                <a:srgbClr val="0653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>
                    <a:solidFill>
                      <a:srgbClr val="FFC000"/>
                    </a:solidFill>
                  </a:rPr>
                  <a:t>Secretaire </a:t>
                </a:r>
              </a:p>
            </p:txBody>
          </p:sp>
          <p:sp>
            <p:nvSpPr>
              <p:cNvPr id="32" name="L-Shape 3">
                <a:extLst>
                  <a:ext uri="{FF2B5EF4-FFF2-40B4-BE49-F238E27FC236}">
                    <a16:creationId xmlns:a16="http://schemas.microsoft.com/office/drawing/2014/main" id="{54B4EC20-FA49-8BBF-32C7-A8297808EAB2}"/>
                  </a:ext>
                </a:extLst>
              </p:cNvPr>
              <p:cNvSpPr/>
              <p:nvPr/>
            </p:nvSpPr>
            <p:spPr>
              <a:xfrm>
                <a:off x="5368714" y="2304227"/>
                <a:ext cx="966981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 dirty="0"/>
              </a:p>
            </p:txBody>
          </p:sp>
        </p:grpSp>
        <p:sp>
          <p:nvSpPr>
            <p:cNvPr id="30" name="L-Shape 121">
              <a:extLst>
                <a:ext uri="{FF2B5EF4-FFF2-40B4-BE49-F238E27FC236}">
                  <a16:creationId xmlns:a16="http://schemas.microsoft.com/office/drawing/2014/main" id="{85672AC0-95FA-68C4-68AF-0F3B6645A628}"/>
                </a:ext>
              </a:extLst>
            </p:cNvPr>
            <p:cNvSpPr/>
            <p:nvPr/>
          </p:nvSpPr>
          <p:spPr>
            <a:xfrm>
              <a:off x="6475570" y="2304226"/>
              <a:ext cx="2466370" cy="1011382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CC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dirty="0"/>
            </a:p>
          </p:txBody>
        </p:sp>
      </p:grpSp>
      <p:sp>
        <p:nvSpPr>
          <p:cNvPr id="36" name="ZoneTexte 35">
            <a:extLst>
              <a:ext uri="{FF2B5EF4-FFF2-40B4-BE49-F238E27FC236}">
                <a16:creationId xmlns:a16="http://schemas.microsoft.com/office/drawing/2014/main" id="{64A1A83E-3228-7E58-BB65-36D99F3A2EC5}"/>
              </a:ext>
            </a:extLst>
          </p:cNvPr>
          <p:cNvSpPr txBox="1"/>
          <p:nvPr/>
        </p:nvSpPr>
        <p:spPr>
          <a:xfrm>
            <a:off x="1552673" y="5819827"/>
            <a:ext cx="28649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Delphine VIENCO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Licence, courrier,  P.V des réunions,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Communication,  Site internet 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BF3CA10-9AEA-4A9E-79AB-70B9AEEAD596}"/>
              </a:ext>
            </a:extLst>
          </p:cNvPr>
          <p:cNvSpPr txBox="1"/>
          <p:nvPr/>
        </p:nvSpPr>
        <p:spPr>
          <a:xfrm>
            <a:off x="1517005" y="2819459"/>
            <a:ext cx="2858217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fr-FR" sz="1100" b="1" dirty="0"/>
              <a:t>Nom </a:t>
            </a:r>
            <a:r>
              <a:rPr lang="fr-FR" sz="1100" b="1" dirty="0" smtClean="0"/>
              <a:t>Julie FRACHETTE </a:t>
            </a:r>
            <a:endParaRPr lang="fr-FR" sz="1100" b="1" dirty="0"/>
          </a:p>
          <a:p>
            <a:r>
              <a:rPr lang="fr-FR" sz="1100" dirty="0"/>
              <a:t>Ecole de triathlon, groupes adultes, Inscriptions </a:t>
            </a:r>
            <a:r>
              <a:rPr lang="fr-FR" sz="1100" dirty="0" smtClean="0"/>
              <a:t>groupées, </a:t>
            </a:r>
            <a:r>
              <a:rPr lang="fr-FR" sz="1100" dirty="0"/>
              <a:t>sortie vélo, déplacement, coordination des entraineurs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920CE71-0E04-91F8-A7D8-3591EC33609A}"/>
              </a:ext>
            </a:extLst>
          </p:cNvPr>
          <p:cNvSpPr txBox="1"/>
          <p:nvPr/>
        </p:nvSpPr>
        <p:spPr>
          <a:xfrm>
            <a:off x="1463241" y="4425822"/>
            <a:ext cx="291198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/>
              <a:t>Nom: </a:t>
            </a:r>
            <a:r>
              <a:rPr lang="fr-FR" sz="1100" b="1" dirty="0" smtClean="0"/>
              <a:t>Gilles GONDRAN</a:t>
            </a:r>
            <a:endParaRPr lang="fr-FR" sz="1100" b="1" dirty="0"/>
          </a:p>
          <a:p>
            <a:r>
              <a:rPr lang="fr-FR" sz="1100" dirty="0"/>
              <a:t>Comptabilité, budget, sponsoring, </a:t>
            </a:r>
            <a:r>
              <a:rPr lang="fr-FR" sz="1100" dirty="0" smtClean="0"/>
              <a:t>intendance </a:t>
            </a:r>
            <a:r>
              <a:rPr lang="fr-FR" sz="1100" dirty="0"/>
              <a:t>Demande de subvention</a:t>
            </a:r>
          </a:p>
        </p:txBody>
      </p:sp>
      <p:sp>
        <p:nvSpPr>
          <p:cNvPr id="42" name="object 16">
            <a:extLst>
              <a:ext uri="{FF2B5EF4-FFF2-40B4-BE49-F238E27FC236}">
                <a16:creationId xmlns:a16="http://schemas.microsoft.com/office/drawing/2014/main" id="{A549D398-172F-35A0-67EA-AD7910B57DE1}"/>
              </a:ext>
            </a:extLst>
          </p:cNvPr>
          <p:cNvSpPr txBox="1"/>
          <p:nvPr/>
        </p:nvSpPr>
        <p:spPr>
          <a:xfrm>
            <a:off x="4651806" y="1287093"/>
            <a:ext cx="3618077" cy="3597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>
                <a:solidFill>
                  <a:srgbClr val="FFFFFF"/>
                </a:solidFill>
                <a:cs typeface="Arvo"/>
              </a:rPr>
              <a:t>MANIFESTATIONS</a:t>
            </a:r>
          </a:p>
          <a:p>
            <a:pPr marL="64769"/>
            <a:r>
              <a:rPr lang="fr-FR" sz="1100" i="1" dirty="0">
                <a:solidFill>
                  <a:schemeClr val="bg1"/>
                </a:solidFill>
                <a:cs typeface="Gill Sans MT"/>
              </a:rPr>
              <a:t>Organisations</a:t>
            </a:r>
            <a:r>
              <a:rPr lang="fr-FR" sz="1100" i="1" spc="160" dirty="0">
                <a:solidFill>
                  <a:schemeClr val="bg1"/>
                </a:solidFill>
                <a:cs typeface="Gill Sans MT"/>
              </a:rPr>
              <a:t> /</a:t>
            </a:r>
            <a:r>
              <a:rPr lang="fr-FR" sz="1100" i="1" spc="-60" dirty="0">
                <a:solidFill>
                  <a:srgbClr val="FFFFFF"/>
                </a:solidFill>
                <a:cs typeface="Arvo"/>
              </a:rPr>
              <a:t>Relation Ligue, mairie</a:t>
            </a:r>
            <a:endParaRPr lang="fr-FR" sz="1100" i="1" dirty="0">
              <a:cs typeface="Arvo"/>
            </a:endParaRPr>
          </a:p>
        </p:txBody>
      </p:sp>
      <p:sp>
        <p:nvSpPr>
          <p:cNvPr id="51" name="object 16">
            <a:extLst>
              <a:ext uri="{FF2B5EF4-FFF2-40B4-BE49-F238E27FC236}">
                <a16:creationId xmlns:a16="http://schemas.microsoft.com/office/drawing/2014/main" id="{0EF7149B-FA76-14CD-CEC7-48002103086E}"/>
              </a:ext>
            </a:extLst>
          </p:cNvPr>
          <p:cNvSpPr txBox="1"/>
          <p:nvPr/>
        </p:nvSpPr>
        <p:spPr>
          <a:xfrm>
            <a:off x="4651807" y="2247072"/>
            <a:ext cx="3600000" cy="5289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>
                <a:solidFill>
                  <a:srgbClr val="FFFFFF"/>
                </a:solidFill>
                <a:cs typeface="Arvo"/>
              </a:rPr>
              <a:t>ECOLE DE TRIATHLON </a:t>
            </a:r>
          </a:p>
          <a:p>
            <a:pPr marL="64769">
              <a:lnSpc>
                <a:spcPct val="100000"/>
              </a:lnSpc>
            </a:pPr>
            <a:r>
              <a:rPr lang="fr-FR" sz="1100" i="1" dirty="0">
                <a:solidFill>
                  <a:schemeClr val="bg1"/>
                </a:solidFill>
                <a:cs typeface="Gill Sans MT"/>
              </a:rPr>
              <a:t>Mise en place et coordination du Projet école de triathlon Entrainements</a:t>
            </a:r>
            <a:r>
              <a:rPr lang="fr-FR" sz="1100" i="1" spc="40" dirty="0">
                <a:solidFill>
                  <a:schemeClr val="bg1"/>
                </a:solidFill>
                <a:cs typeface="Gill Sans MT"/>
              </a:rPr>
              <a:t> </a:t>
            </a:r>
            <a:r>
              <a:rPr lang="fr-FR" sz="1100" i="1" spc="70" dirty="0">
                <a:solidFill>
                  <a:schemeClr val="bg1"/>
                </a:solidFill>
                <a:cs typeface="Gill Sans MT"/>
              </a:rPr>
              <a:t>/</a:t>
            </a:r>
            <a:r>
              <a:rPr lang="fr-FR" sz="1100" i="1" dirty="0">
                <a:solidFill>
                  <a:schemeClr val="bg1"/>
                </a:solidFill>
                <a:cs typeface="Gill Sans MT"/>
              </a:rPr>
              <a:t>Compétitions</a:t>
            </a:r>
            <a:r>
              <a:rPr lang="fr-FR" sz="1100" i="1" spc="40" dirty="0">
                <a:solidFill>
                  <a:schemeClr val="bg1"/>
                </a:solidFill>
                <a:cs typeface="Gill Sans MT"/>
              </a:rPr>
              <a:t> </a:t>
            </a:r>
            <a:r>
              <a:rPr lang="fr-FR" sz="1100" i="1" spc="70" dirty="0">
                <a:solidFill>
                  <a:schemeClr val="bg1"/>
                </a:solidFill>
                <a:cs typeface="Gill Sans MT"/>
              </a:rPr>
              <a:t>/</a:t>
            </a:r>
            <a:r>
              <a:rPr lang="fr-FR" sz="1100" i="1" spc="40" dirty="0">
                <a:solidFill>
                  <a:schemeClr val="bg1"/>
                </a:solidFill>
                <a:cs typeface="Gill Sans MT"/>
              </a:rPr>
              <a:t> </a:t>
            </a:r>
            <a:r>
              <a:rPr lang="fr-FR" sz="1100" i="1" dirty="0">
                <a:solidFill>
                  <a:schemeClr val="bg1"/>
                </a:solidFill>
                <a:cs typeface="Gill Sans MT"/>
              </a:rPr>
              <a:t>Evaluations</a:t>
            </a:r>
            <a:r>
              <a:rPr lang="fr-FR" sz="1100" i="1" spc="40" dirty="0">
                <a:solidFill>
                  <a:schemeClr val="bg1"/>
                </a:solidFill>
                <a:cs typeface="Gill Sans MT"/>
              </a:rPr>
              <a:t> </a:t>
            </a:r>
            <a:r>
              <a:rPr lang="fr-FR" sz="1100" i="1" spc="70" dirty="0">
                <a:solidFill>
                  <a:schemeClr val="bg1"/>
                </a:solidFill>
                <a:cs typeface="Gill Sans MT"/>
              </a:rPr>
              <a:t>/</a:t>
            </a:r>
            <a:r>
              <a:rPr lang="fr-FR" sz="1100" i="1" spc="40" dirty="0">
                <a:solidFill>
                  <a:schemeClr val="bg1"/>
                </a:solidFill>
                <a:cs typeface="Gill Sans MT"/>
              </a:rPr>
              <a:t> </a:t>
            </a:r>
            <a:r>
              <a:rPr lang="fr-FR" sz="1100" i="1" spc="-10" dirty="0">
                <a:solidFill>
                  <a:schemeClr val="bg1"/>
                </a:solidFill>
                <a:cs typeface="Gill Sans MT"/>
              </a:rPr>
              <a:t>Déplacements</a:t>
            </a:r>
            <a:endParaRPr lang="fr-FR" sz="1100" i="1" spc="-50" dirty="0">
              <a:solidFill>
                <a:schemeClr val="bg1"/>
              </a:solidFill>
              <a:cs typeface="Arvo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1EB04643-DA82-5BF3-B969-E7E639D87DA7}"/>
              </a:ext>
            </a:extLst>
          </p:cNvPr>
          <p:cNvSpPr txBox="1"/>
          <p:nvPr/>
        </p:nvSpPr>
        <p:spPr>
          <a:xfrm>
            <a:off x="8269358" y="1247752"/>
            <a:ext cx="3320460" cy="443711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>
                <a:latin typeface="Roboto"/>
                <a:cs typeface="Roboto"/>
              </a:rPr>
              <a:t>: </a:t>
            </a:r>
            <a:r>
              <a:rPr lang="fr-FR" sz="1100" b="1" dirty="0" smtClean="0">
                <a:latin typeface="Roboto"/>
                <a:cs typeface="Roboto"/>
              </a:rPr>
              <a:t>Frédéric MILLET</a:t>
            </a:r>
            <a:r>
              <a:rPr lang="fr-FR" sz="1100" b="1" dirty="0" smtClean="0">
                <a:latin typeface="Roboto"/>
                <a:cs typeface="Roboto"/>
              </a:rPr>
              <a:t>  </a:t>
            </a:r>
            <a:endParaRPr lang="fr-FR" sz="11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dirty="0">
                <a:latin typeface="Roboto"/>
                <a:cs typeface="Roboto"/>
              </a:rPr>
              <a:t>Voir comité d’organisation </a:t>
            </a:r>
          </a:p>
        </p:txBody>
      </p:sp>
      <p:sp>
        <p:nvSpPr>
          <p:cNvPr id="53" name="object 16">
            <a:extLst>
              <a:ext uri="{FF2B5EF4-FFF2-40B4-BE49-F238E27FC236}">
                <a16:creationId xmlns:a16="http://schemas.microsoft.com/office/drawing/2014/main" id="{E675504C-7B83-D562-EEA1-8E384AE6FA47}"/>
              </a:ext>
            </a:extLst>
          </p:cNvPr>
          <p:cNvSpPr txBox="1"/>
          <p:nvPr/>
        </p:nvSpPr>
        <p:spPr>
          <a:xfrm>
            <a:off x="4651807" y="2770001"/>
            <a:ext cx="3600000" cy="5289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>
                <a:solidFill>
                  <a:schemeClr val="bg1"/>
                </a:solidFill>
                <a:cs typeface="Arvo"/>
              </a:rPr>
              <a:t>GROUPES ADULTES</a:t>
            </a:r>
          </a:p>
          <a:p>
            <a:pPr marL="64769">
              <a:lnSpc>
                <a:spcPct val="100000"/>
              </a:lnSpc>
            </a:pPr>
            <a:r>
              <a:rPr lang="fr-FR" sz="1100" spc="-50" dirty="0">
                <a:solidFill>
                  <a:schemeClr val="bg1"/>
                </a:solidFill>
                <a:cs typeface="Arvo"/>
              </a:rPr>
              <a:t>Mise en place et coordination du projet associatif adultes  </a:t>
            </a:r>
            <a:r>
              <a:rPr lang="fr-FR" sz="1100" i="1" dirty="0">
                <a:solidFill>
                  <a:schemeClr val="bg1"/>
                </a:solidFill>
                <a:cs typeface="Gill Sans MT"/>
              </a:rPr>
              <a:t>Entrainements</a:t>
            </a:r>
            <a:r>
              <a:rPr lang="fr-FR" sz="1100" i="1" spc="40" dirty="0">
                <a:solidFill>
                  <a:schemeClr val="bg1"/>
                </a:solidFill>
                <a:cs typeface="Gill Sans MT"/>
              </a:rPr>
              <a:t> </a:t>
            </a:r>
            <a:r>
              <a:rPr lang="fr-FR" sz="1100" i="1" spc="70" dirty="0">
                <a:solidFill>
                  <a:schemeClr val="bg1"/>
                </a:solidFill>
                <a:cs typeface="Gill Sans MT"/>
              </a:rPr>
              <a:t>/</a:t>
            </a:r>
            <a:r>
              <a:rPr lang="fr-FR" sz="1100" i="1" dirty="0">
                <a:solidFill>
                  <a:schemeClr val="bg1"/>
                </a:solidFill>
                <a:cs typeface="Gill Sans MT"/>
              </a:rPr>
              <a:t>Compétitions</a:t>
            </a:r>
            <a:r>
              <a:rPr lang="fr-FR" sz="1100" i="1" spc="40" dirty="0">
                <a:solidFill>
                  <a:schemeClr val="bg1"/>
                </a:solidFill>
                <a:cs typeface="Gill Sans MT"/>
              </a:rPr>
              <a:t> </a:t>
            </a:r>
            <a:r>
              <a:rPr lang="fr-FR" sz="1100" i="1" spc="70" dirty="0">
                <a:solidFill>
                  <a:schemeClr val="bg1"/>
                </a:solidFill>
                <a:cs typeface="Gill Sans MT"/>
              </a:rPr>
              <a:t>/</a:t>
            </a:r>
            <a:r>
              <a:rPr lang="fr-FR" sz="1100" i="1" spc="40" dirty="0">
                <a:solidFill>
                  <a:schemeClr val="bg1"/>
                </a:solidFill>
                <a:cs typeface="Gill Sans MT"/>
              </a:rPr>
              <a:t> </a:t>
            </a:r>
            <a:r>
              <a:rPr lang="fr-FR" sz="1100" i="1" dirty="0">
                <a:solidFill>
                  <a:schemeClr val="bg1"/>
                </a:solidFill>
                <a:cs typeface="Gill Sans MT"/>
              </a:rPr>
              <a:t>Déplacements / Stages </a:t>
            </a:r>
            <a:endParaRPr lang="fr-FR" sz="1100" i="1" spc="-50" dirty="0">
              <a:solidFill>
                <a:schemeClr val="bg1"/>
              </a:solidFill>
              <a:cs typeface="Arvo"/>
            </a:endParaRPr>
          </a:p>
        </p:txBody>
      </p:sp>
      <p:sp>
        <p:nvSpPr>
          <p:cNvPr id="55" name="object 16">
            <a:extLst>
              <a:ext uri="{FF2B5EF4-FFF2-40B4-BE49-F238E27FC236}">
                <a16:creationId xmlns:a16="http://schemas.microsoft.com/office/drawing/2014/main" id="{E5F8DA09-56BC-8E8C-306D-B392E9DB187A}"/>
              </a:ext>
            </a:extLst>
          </p:cNvPr>
          <p:cNvSpPr txBox="1"/>
          <p:nvPr/>
        </p:nvSpPr>
        <p:spPr>
          <a:xfrm>
            <a:off x="4662969" y="3294331"/>
            <a:ext cx="3588837" cy="5597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>
                <a:solidFill>
                  <a:schemeClr val="bg1"/>
                </a:solidFill>
                <a:cs typeface="Arvo"/>
              </a:rPr>
              <a:t>SORTIE VÉLO ADULTES,  ANIMATION </a:t>
            </a:r>
          </a:p>
          <a:p>
            <a:pPr marL="64769">
              <a:lnSpc>
                <a:spcPct val="100000"/>
              </a:lnSpc>
            </a:pPr>
            <a:endParaRPr lang="fr-FR" sz="1200" spc="-50" dirty="0">
              <a:solidFill>
                <a:schemeClr val="bg1"/>
              </a:solidFill>
              <a:cs typeface="Arvo"/>
            </a:endParaRPr>
          </a:p>
          <a:p>
            <a:pPr marL="64769">
              <a:lnSpc>
                <a:spcPct val="100000"/>
              </a:lnSpc>
            </a:pPr>
            <a:endParaRPr lang="fr-FR" sz="1200" spc="-50" dirty="0">
              <a:solidFill>
                <a:schemeClr val="bg1"/>
              </a:solidFill>
              <a:cs typeface="Arvo"/>
            </a:endParaRPr>
          </a:p>
        </p:txBody>
      </p:sp>
      <p:sp>
        <p:nvSpPr>
          <p:cNvPr id="57" name="object 16">
            <a:extLst>
              <a:ext uri="{FF2B5EF4-FFF2-40B4-BE49-F238E27FC236}">
                <a16:creationId xmlns:a16="http://schemas.microsoft.com/office/drawing/2014/main" id="{A57E27AE-F2DF-6437-978C-9D2DD1878478}"/>
              </a:ext>
            </a:extLst>
          </p:cNvPr>
          <p:cNvSpPr txBox="1"/>
          <p:nvPr/>
        </p:nvSpPr>
        <p:spPr>
          <a:xfrm>
            <a:off x="4669884" y="4160652"/>
            <a:ext cx="3600000" cy="3597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 smtClean="0">
                <a:solidFill>
                  <a:schemeClr val="bg1"/>
                </a:solidFill>
                <a:cs typeface="Arvo"/>
              </a:rPr>
              <a:t>COMPTABILITÉ</a:t>
            </a:r>
            <a:endParaRPr lang="fr-FR" sz="1200" spc="-50" dirty="0">
              <a:solidFill>
                <a:schemeClr val="bg1"/>
              </a:solidFill>
              <a:cs typeface="Arvo"/>
            </a:endParaRPr>
          </a:p>
          <a:p>
            <a:pPr marL="64769">
              <a:lnSpc>
                <a:spcPct val="100000"/>
              </a:lnSpc>
            </a:pPr>
            <a:r>
              <a:rPr lang="fr-FR" sz="1100" i="1" spc="-50" dirty="0">
                <a:solidFill>
                  <a:schemeClr val="bg1"/>
                </a:solidFill>
                <a:cs typeface="Arvo"/>
              </a:rPr>
              <a:t>Tenue comptabilité / Administratif employés /</a:t>
            </a:r>
          </a:p>
        </p:txBody>
      </p:sp>
      <p:sp>
        <p:nvSpPr>
          <p:cNvPr id="58" name="object 16">
            <a:extLst>
              <a:ext uri="{FF2B5EF4-FFF2-40B4-BE49-F238E27FC236}">
                <a16:creationId xmlns:a16="http://schemas.microsoft.com/office/drawing/2014/main" id="{28A10DD9-1058-1B0A-A1FC-59C0E767F497}"/>
              </a:ext>
            </a:extLst>
          </p:cNvPr>
          <p:cNvSpPr txBox="1"/>
          <p:nvPr/>
        </p:nvSpPr>
        <p:spPr>
          <a:xfrm>
            <a:off x="4668591" y="4523869"/>
            <a:ext cx="3601295" cy="3597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>
                <a:solidFill>
                  <a:schemeClr val="bg1"/>
                </a:solidFill>
                <a:cs typeface="Arvo"/>
              </a:rPr>
              <a:t>SPONSORING , BUDGET</a:t>
            </a:r>
          </a:p>
          <a:p>
            <a:pPr marL="64769">
              <a:lnSpc>
                <a:spcPct val="100000"/>
              </a:lnSpc>
            </a:pPr>
            <a:r>
              <a:rPr lang="fr-FR" sz="1100" i="1" spc="-50" dirty="0">
                <a:solidFill>
                  <a:schemeClr val="bg1"/>
                </a:solidFill>
                <a:cs typeface="Arvo"/>
              </a:rPr>
              <a:t>Recherche sponsor / Relation partenaire/ Suivie du Budget 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D394480-915D-11EC-E0A0-8AD184189052}"/>
              </a:ext>
            </a:extLst>
          </p:cNvPr>
          <p:cNvSpPr txBox="1"/>
          <p:nvPr/>
        </p:nvSpPr>
        <p:spPr>
          <a:xfrm>
            <a:off x="8245503" y="4126634"/>
            <a:ext cx="341683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>
                <a:latin typeface="Roboto"/>
                <a:cs typeface="Roboto"/>
              </a:rPr>
              <a:t>: </a:t>
            </a:r>
            <a:r>
              <a:rPr lang="fr-FR" sz="1100" b="1" dirty="0" smtClean="0">
                <a:latin typeface="Roboto"/>
                <a:cs typeface="Roboto"/>
              </a:rPr>
              <a:t>Gilles GONDRAN</a:t>
            </a:r>
            <a:endParaRPr lang="fr-FR" sz="1100" dirty="0"/>
          </a:p>
        </p:txBody>
      </p:sp>
      <p:sp>
        <p:nvSpPr>
          <p:cNvPr id="62" name="object 16">
            <a:extLst>
              <a:ext uri="{FF2B5EF4-FFF2-40B4-BE49-F238E27FC236}">
                <a16:creationId xmlns:a16="http://schemas.microsoft.com/office/drawing/2014/main" id="{C964ABF3-0E16-6A81-44E4-D698053EA21F}"/>
              </a:ext>
            </a:extLst>
          </p:cNvPr>
          <p:cNvSpPr txBox="1"/>
          <p:nvPr/>
        </p:nvSpPr>
        <p:spPr>
          <a:xfrm>
            <a:off x="4669238" y="4880080"/>
            <a:ext cx="360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>
                <a:solidFill>
                  <a:schemeClr val="bg1"/>
                </a:solidFill>
                <a:cs typeface="Arvo"/>
              </a:rPr>
              <a:t>INTENDANCE</a:t>
            </a:r>
            <a:r>
              <a:rPr lang="fr-FR" sz="1400" spc="-50" dirty="0">
                <a:solidFill>
                  <a:schemeClr val="bg1"/>
                </a:solidFill>
                <a:cs typeface="Arvo"/>
              </a:rPr>
              <a:t>  </a:t>
            </a:r>
          </a:p>
          <a:p>
            <a:pPr marL="64769">
              <a:lnSpc>
                <a:spcPct val="100000"/>
              </a:lnSpc>
            </a:pPr>
            <a:r>
              <a:rPr lang="fr-FR" sz="1100" i="1" dirty="0">
                <a:solidFill>
                  <a:schemeClr val="bg1"/>
                </a:solidFill>
                <a:cs typeface="Gill Sans MT"/>
              </a:rPr>
              <a:t>Habillement</a:t>
            </a:r>
            <a:r>
              <a:rPr lang="fr-FR" sz="1100" i="1" spc="120" dirty="0">
                <a:solidFill>
                  <a:schemeClr val="bg1"/>
                </a:solidFill>
                <a:cs typeface="Gill Sans MT"/>
              </a:rPr>
              <a:t> </a:t>
            </a:r>
            <a:r>
              <a:rPr lang="fr-FR" sz="1100" i="1" spc="70" dirty="0">
                <a:solidFill>
                  <a:schemeClr val="bg1"/>
                </a:solidFill>
                <a:cs typeface="Gill Sans MT"/>
              </a:rPr>
              <a:t>/</a:t>
            </a:r>
            <a:r>
              <a:rPr lang="fr-FR" sz="1100" i="1" dirty="0">
                <a:solidFill>
                  <a:schemeClr val="bg1"/>
                </a:solidFill>
                <a:cs typeface="Gill Sans MT"/>
              </a:rPr>
              <a:t>Accessoires</a:t>
            </a:r>
            <a:r>
              <a:rPr lang="fr-FR" sz="1100" i="1" spc="120" dirty="0">
                <a:solidFill>
                  <a:schemeClr val="bg1"/>
                </a:solidFill>
                <a:cs typeface="Gill Sans MT"/>
              </a:rPr>
              <a:t> </a:t>
            </a:r>
            <a:r>
              <a:rPr lang="fr-FR" sz="1100" i="1" spc="-20" dirty="0">
                <a:solidFill>
                  <a:schemeClr val="bg1"/>
                </a:solidFill>
                <a:cs typeface="Gill Sans MT"/>
              </a:rPr>
              <a:t>club</a:t>
            </a:r>
            <a:endParaRPr lang="fr-FR" sz="1100" spc="-50" dirty="0">
              <a:solidFill>
                <a:schemeClr val="bg1"/>
              </a:solidFill>
              <a:cs typeface="Arvo"/>
            </a:endParaRPr>
          </a:p>
        </p:txBody>
      </p:sp>
      <p:sp>
        <p:nvSpPr>
          <p:cNvPr id="63" name="object 16">
            <a:extLst>
              <a:ext uri="{FF2B5EF4-FFF2-40B4-BE49-F238E27FC236}">
                <a16:creationId xmlns:a16="http://schemas.microsoft.com/office/drawing/2014/main" id="{571C918B-B8AF-E50E-64EA-6B477A7A7BAD}"/>
              </a:ext>
            </a:extLst>
          </p:cNvPr>
          <p:cNvSpPr txBox="1"/>
          <p:nvPr/>
        </p:nvSpPr>
        <p:spPr>
          <a:xfrm>
            <a:off x="4669884" y="5553013"/>
            <a:ext cx="3600000" cy="359714"/>
          </a:xfrm>
          <a:prstGeom prst="rect">
            <a:avLst/>
          </a:prstGeom>
          <a:solidFill>
            <a:srgbClr val="CC0000"/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>
                <a:solidFill>
                  <a:schemeClr val="bg1"/>
                </a:solidFill>
                <a:cs typeface="Arvo"/>
              </a:rPr>
              <a:t>INFORMATIQUE</a:t>
            </a:r>
          </a:p>
          <a:p>
            <a:pPr marL="64769">
              <a:lnSpc>
                <a:spcPct val="100000"/>
              </a:lnSpc>
            </a:pPr>
            <a:r>
              <a:rPr lang="fr-FR" sz="1100" i="1" spc="-50" dirty="0">
                <a:solidFill>
                  <a:schemeClr val="bg1"/>
                </a:solidFill>
                <a:cs typeface="Arvo"/>
              </a:rPr>
              <a:t>Site internet  / Ido sport</a:t>
            </a:r>
          </a:p>
        </p:txBody>
      </p:sp>
      <p:sp>
        <p:nvSpPr>
          <p:cNvPr id="64" name="object 16">
            <a:extLst>
              <a:ext uri="{FF2B5EF4-FFF2-40B4-BE49-F238E27FC236}">
                <a16:creationId xmlns:a16="http://schemas.microsoft.com/office/drawing/2014/main" id="{F7A64FE1-F25A-AC3A-8B38-E106ABBA9505}"/>
              </a:ext>
            </a:extLst>
          </p:cNvPr>
          <p:cNvSpPr txBox="1"/>
          <p:nvPr/>
        </p:nvSpPr>
        <p:spPr>
          <a:xfrm>
            <a:off x="4675587" y="5905994"/>
            <a:ext cx="3600000" cy="359714"/>
          </a:xfrm>
          <a:prstGeom prst="rect">
            <a:avLst/>
          </a:prstGeom>
          <a:solidFill>
            <a:srgbClr val="CC0000"/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>
                <a:solidFill>
                  <a:schemeClr val="bg1"/>
                </a:solidFill>
                <a:cs typeface="Arvo"/>
              </a:rPr>
              <a:t>COMMUNICATION</a:t>
            </a:r>
          </a:p>
          <a:p>
            <a:pPr marL="64769"/>
            <a:r>
              <a:rPr lang="fr-FR" sz="1100" i="1" dirty="0">
                <a:solidFill>
                  <a:schemeClr val="bg1"/>
                </a:solidFill>
                <a:latin typeface="Gill Sans MT"/>
                <a:cs typeface="Gill Sans MT"/>
              </a:rPr>
              <a:t>Communication</a:t>
            </a:r>
            <a:r>
              <a:rPr lang="fr-FR" sz="1100" i="1" spc="85" dirty="0">
                <a:solidFill>
                  <a:schemeClr val="bg1"/>
                </a:solidFill>
                <a:latin typeface="Gill Sans MT"/>
                <a:cs typeface="Gill Sans MT"/>
              </a:rPr>
              <a:t> </a:t>
            </a:r>
            <a:r>
              <a:rPr lang="fr-FR" sz="1100" i="1" spc="70" dirty="0">
                <a:solidFill>
                  <a:schemeClr val="bg1"/>
                </a:solidFill>
                <a:latin typeface="Gill Sans MT"/>
                <a:cs typeface="Gill Sans MT"/>
              </a:rPr>
              <a:t>/</a:t>
            </a:r>
            <a:r>
              <a:rPr lang="fr-FR" sz="1100" i="1" spc="85" dirty="0">
                <a:solidFill>
                  <a:schemeClr val="bg1"/>
                </a:solidFill>
                <a:latin typeface="Gill Sans MT"/>
                <a:cs typeface="Gill Sans MT"/>
              </a:rPr>
              <a:t> </a:t>
            </a:r>
            <a:r>
              <a:rPr lang="fr-FR" sz="1100" i="1" dirty="0">
                <a:solidFill>
                  <a:schemeClr val="bg1"/>
                </a:solidFill>
                <a:latin typeface="Gill Sans MT"/>
                <a:cs typeface="Gill Sans MT"/>
              </a:rPr>
              <a:t>Publication réseaux sociaux</a:t>
            </a:r>
            <a:r>
              <a:rPr lang="fr-FR" sz="1100" i="1" spc="85" dirty="0">
                <a:solidFill>
                  <a:schemeClr val="bg1"/>
                </a:solidFill>
                <a:latin typeface="Gill Sans MT"/>
                <a:cs typeface="Gill Sans MT"/>
              </a:rPr>
              <a:t> /</a:t>
            </a:r>
            <a:r>
              <a:rPr lang="fr-FR" sz="1100" i="1" dirty="0">
                <a:solidFill>
                  <a:schemeClr val="bg1"/>
                </a:solidFill>
                <a:latin typeface="Gill Sans MT"/>
                <a:cs typeface="Gill Sans MT"/>
              </a:rPr>
              <a:t>Relations</a:t>
            </a:r>
            <a:r>
              <a:rPr lang="fr-FR" sz="1100" i="1" spc="85" dirty="0">
                <a:solidFill>
                  <a:schemeClr val="bg1"/>
                </a:solidFill>
                <a:latin typeface="Gill Sans MT"/>
                <a:cs typeface="Gill Sans MT"/>
              </a:rPr>
              <a:t> </a:t>
            </a:r>
            <a:r>
              <a:rPr lang="fr-FR" sz="1100" i="1" spc="-10" dirty="0">
                <a:solidFill>
                  <a:schemeClr val="bg1"/>
                </a:solidFill>
                <a:latin typeface="Gill Sans MT"/>
                <a:cs typeface="Gill Sans MT"/>
              </a:rPr>
              <a:t>presse</a:t>
            </a:r>
            <a:endParaRPr lang="fr-FR" sz="11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sp>
        <p:nvSpPr>
          <p:cNvPr id="65" name="object 16">
            <a:extLst>
              <a:ext uri="{FF2B5EF4-FFF2-40B4-BE49-F238E27FC236}">
                <a16:creationId xmlns:a16="http://schemas.microsoft.com/office/drawing/2014/main" id="{28B422D0-F1A9-DE3C-76B0-CD9BABA947C4}"/>
              </a:ext>
            </a:extLst>
          </p:cNvPr>
          <p:cNvSpPr txBox="1"/>
          <p:nvPr/>
        </p:nvSpPr>
        <p:spPr>
          <a:xfrm>
            <a:off x="4669883" y="6286462"/>
            <a:ext cx="3611161" cy="390492"/>
          </a:xfrm>
          <a:prstGeom prst="rect">
            <a:avLst/>
          </a:prstGeom>
          <a:solidFill>
            <a:srgbClr val="CC0000"/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>
                <a:solidFill>
                  <a:schemeClr val="bg1"/>
                </a:solidFill>
                <a:cs typeface="Arvo"/>
              </a:rPr>
              <a:t>LICENCE </a:t>
            </a:r>
            <a:r>
              <a:rPr lang="fr-FR" sz="1400" spc="-50" dirty="0">
                <a:solidFill>
                  <a:schemeClr val="bg1"/>
                </a:solidFill>
                <a:cs typeface="Arvo"/>
              </a:rPr>
              <a:t> </a:t>
            </a:r>
          </a:p>
          <a:p>
            <a:pPr marL="64769">
              <a:lnSpc>
                <a:spcPct val="100000"/>
              </a:lnSpc>
            </a:pPr>
            <a:r>
              <a:rPr lang="fr-FR" sz="1100" i="1" dirty="0">
                <a:solidFill>
                  <a:schemeClr val="bg1"/>
                </a:solidFill>
                <a:cs typeface="Gill Sans MT"/>
              </a:rPr>
              <a:t>Licence adultes, école de triathlon </a:t>
            </a:r>
            <a:endParaRPr lang="fr-FR" sz="1100" i="1" spc="-50" dirty="0">
              <a:solidFill>
                <a:schemeClr val="bg1"/>
              </a:solidFill>
              <a:cs typeface="Arvo"/>
            </a:endParaRP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5D860BE1-9B06-17DB-8153-07014630B166}"/>
              </a:ext>
            </a:extLst>
          </p:cNvPr>
          <p:cNvSpPr txBox="1"/>
          <p:nvPr/>
        </p:nvSpPr>
        <p:spPr>
          <a:xfrm>
            <a:off x="8281046" y="4463836"/>
            <a:ext cx="3338175" cy="656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 smtClean="0">
                <a:latin typeface="Roboto"/>
                <a:cs typeface="Roboto"/>
              </a:rPr>
              <a:t>: Gilles GONDRAN</a:t>
            </a:r>
            <a:r>
              <a:rPr lang="fr-FR" sz="1200" dirty="0" smtClean="0">
                <a:latin typeface="+mj-lt"/>
                <a:cs typeface="Roboto"/>
              </a:rPr>
              <a:t> </a:t>
            </a:r>
            <a:endParaRPr lang="fr-FR" sz="1200" dirty="0">
              <a:latin typeface="+mj-lt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200" dirty="0" err="1" smtClean="0">
                <a:latin typeface="+mj-lt"/>
              </a:rPr>
              <a:t>Assistant:Bertrand</a:t>
            </a:r>
            <a:r>
              <a:rPr lang="fr-FR" sz="1200" dirty="0" smtClean="0">
                <a:latin typeface="+mj-lt"/>
              </a:rPr>
              <a:t> </a:t>
            </a:r>
            <a:r>
              <a:rPr lang="fr-FR" sz="1200" dirty="0" err="1" smtClean="0">
                <a:latin typeface="+mj-lt"/>
              </a:rPr>
              <a:t>Erny</a:t>
            </a:r>
            <a:endParaRPr lang="fr-FR" sz="1200" dirty="0">
              <a:latin typeface="+mj-l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fr-FR" sz="1100" dirty="0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96F75BCA-955E-ED4B-9EF8-530A039BE55F}"/>
              </a:ext>
            </a:extLst>
          </p:cNvPr>
          <p:cNvSpPr txBox="1"/>
          <p:nvPr/>
        </p:nvSpPr>
        <p:spPr>
          <a:xfrm>
            <a:off x="8262970" y="4885200"/>
            <a:ext cx="34115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>
                <a:latin typeface="Roboto"/>
                <a:cs typeface="Roboto"/>
              </a:rPr>
              <a:t>: </a:t>
            </a:r>
            <a:r>
              <a:rPr lang="fr-FR" sz="1200" dirty="0" smtClean="0">
                <a:cs typeface="Roboto"/>
              </a:rPr>
              <a:t>Edith KOOLE</a:t>
            </a:r>
            <a:endParaRPr lang="fr-FR" sz="1200" dirty="0"/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CFC88A2C-25E5-1CC2-69FD-EBC9870500C3}"/>
              </a:ext>
            </a:extLst>
          </p:cNvPr>
          <p:cNvSpPr txBox="1"/>
          <p:nvPr/>
        </p:nvSpPr>
        <p:spPr>
          <a:xfrm>
            <a:off x="8261404" y="3300311"/>
            <a:ext cx="3384109" cy="612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>
                <a:latin typeface="Roboto"/>
                <a:cs typeface="Roboto"/>
              </a:rPr>
              <a:t>: </a:t>
            </a:r>
            <a:r>
              <a:rPr lang="fr-FR" sz="1100" b="1" dirty="0" smtClean="0">
                <a:latin typeface="Roboto"/>
                <a:cs typeface="Roboto"/>
              </a:rPr>
              <a:t>Arnaud </a:t>
            </a:r>
            <a:r>
              <a:rPr lang="fr-FR" sz="1100" b="1" dirty="0" err="1" smtClean="0">
                <a:latin typeface="Roboto"/>
                <a:cs typeface="Roboto"/>
              </a:rPr>
              <a:t>MALLAT,Thomas</a:t>
            </a:r>
            <a:r>
              <a:rPr lang="fr-FR" sz="1100" b="1" dirty="0" smtClean="0">
                <a:latin typeface="Roboto"/>
                <a:cs typeface="Roboto"/>
              </a:rPr>
              <a:t> MONTAGNON</a:t>
            </a:r>
            <a:endParaRPr lang="fr-FR" sz="1100" b="1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fr-FR" sz="1100" dirty="0"/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F3A4159F-FC6D-4A27-042A-F3411C1C5D71}"/>
              </a:ext>
            </a:extLst>
          </p:cNvPr>
          <p:cNvSpPr txBox="1"/>
          <p:nvPr/>
        </p:nvSpPr>
        <p:spPr>
          <a:xfrm>
            <a:off x="8224479" y="2765522"/>
            <a:ext cx="3421903" cy="443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>
                <a:latin typeface="Roboto"/>
                <a:cs typeface="Roboto"/>
              </a:rPr>
              <a:t>: Olivier Marceau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dirty="0"/>
              <a:t>Assistant :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F0AFF5A2-392D-4CD8-F7F3-C65037F914D3}"/>
              </a:ext>
            </a:extLst>
          </p:cNvPr>
          <p:cNvSpPr txBox="1"/>
          <p:nvPr/>
        </p:nvSpPr>
        <p:spPr>
          <a:xfrm>
            <a:off x="8261405" y="2181239"/>
            <a:ext cx="3672671" cy="459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>
                <a:latin typeface="Roboto"/>
                <a:cs typeface="Roboto"/>
              </a:rPr>
              <a:t>: </a:t>
            </a:r>
            <a:r>
              <a:rPr lang="fr-FR" sz="1100" b="1" dirty="0" smtClean="0">
                <a:latin typeface="Roboto"/>
                <a:cs typeface="Roboto"/>
              </a:rPr>
              <a:t>Olivier MARCEAU, Natacha MOREAU</a:t>
            </a:r>
            <a:endParaRPr lang="fr-FR" sz="1100" b="1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200" b="1" dirty="0"/>
              <a:t>Assistan</a:t>
            </a:r>
            <a:r>
              <a:rPr lang="fr-FR" sz="1100" b="1" dirty="0"/>
              <a:t>t </a:t>
            </a:r>
            <a:r>
              <a:rPr lang="fr-FR" sz="1100" b="1" dirty="0" smtClean="0"/>
              <a:t>:Enzo NAPOLI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76" name="object 16">
            <a:extLst>
              <a:ext uri="{FF2B5EF4-FFF2-40B4-BE49-F238E27FC236}">
                <a16:creationId xmlns:a16="http://schemas.microsoft.com/office/drawing/2014/main" id="{F1EA3B31-8195-97D5-277E-51BAA5802E28}"/>
              </a:ext>
            </a:extLst>
          </p:cNvPr>
          <p:cNvSpPr txBox="1"/>
          <p:nvPr/>
        </p:nvSpPr>
        <p:spPr>
          <a:xfrm>
            <a:off x="4655875" y="1647765"/>
            <a:ext cx="3614007" cy="3597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>
                <a:solidFill>
                  <a:srgbClr val="FFFFFF"/>
                </a:solidFill>
                <a:cs typeface="Arvo"/>
              </a:rPr>
              <a:t>ARBTRIE</a:t>
            </a:r>
          </a:p>
          <a:p>
            <a:pPr marL="64769"/>
            <a:r>
              <a:rPr lang="fr-FR" sz="1100" i="1" spc="-60" dirty="0">
                <a:solidFill>
                  <a:srgbClr val="FFFFFF"/>
                </a:solidFill>
                <a:cs typeface="Arvo"/>
              </a:rPr>
              <a:t>Arbitres club/ Relation ligue  commission des arbitres</a:t>
            </a:r>
            <a:endParaRPr lang="fr-FR" sz="1100" i="1" dirty="0">
              <a:cs typeface="Arvo"/>
            </a:endParaRPr>
          </a:p>
        </p:txBody>
      </p:sp>
      <p:sp>
        <p:nvSpPr>
          <p:cNvPr id="77" name="Accolade ouvrante 76">
            <a:extLst>
              <a:ext uri="{FF2B5EF4-FFF2-40B4-BE49-F238E27FC236}">
                <a16:creationId xmlns:a16="http://schemas.microsoft.com/office/drawing/2014/main" id="{1F96AFB2-1B57-E88F-F65F-FE6BDC53F5B7}"/>
              </a:ext>
            </a:extLst>
          </p:cNvPr>
          <p:cNvSpPr/>
          <p:nvPr/>
        </p:nvSpPr>
        <p:spPr>
          <a:xfrm>
            <a:off x="4162926" y="1063279"/>
            <a:ext cx="360948" cy="812646"/>
          </a:xfrm>
          <a:prstGeom prst="leftBrac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Accolade ouvrante 78">
            <a:extLst>
              <a:ext uri="{FF2B5EF4-FFF2-40B4-BE49-F238E27FC236}">
                <a16:creationId xmlns:a16="http://schemas.microsoft.com/office/drawing/2014/main" id="{66542948-18CE-138A-36C9-4BCA5CBD0512}"/>
              </a:ext>
            </a:extLst>
          </p:cNvPr>
          <p:cNvSpPr/>
          <p:nvPr/>
        </p:nvSpPr>
        <p:spPr>
          <a:xfrm>
            <a:off x="4211053" y="2425698"/>
            <a:ext cx="336883" cy="13161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0" name="Accolade ouvrante 79">
            <a:extLst>
              <a:ext uri="{FF2B5EF4-FFF2-40B4-BE49-F238E27FC236}">
                <a16:creationId xmlns:a16="http://schemas.microsoft.com/office/drawing/2014/main" id="{C80F5697-C27C-94A2-FE2D-35493BF6ACB0}"/>
              </a:ext>
            </a:extLst>
          </p:cNvPr>
          <p:cNvSpPr/>
          <p:nvPr/>
        </p:nvSpPr>
        <p:spPr>
          <a:xfrm>
            <a:off x="4207042" y="4251158"/>
            <a:ext cx="336883" cy="785980"/>
          </a:xfrm>
          <a:prstGeom prst="leftBrace">
            <a:avLst>
              <a:gd name="adj1" fmla="val 8333"/>
              <a:gd name="adj2" fmla="val 42978"/>
            </a:avLst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Accolade ouvrante 80">
            <a:extLst>
              <a:ext uri="{FF2B5EF4-FFF2-40B4-BE49-F238E27FC236}">
                <a16:creationId xmlns:a16="http://schemas.microsoft.com/office/drawing/2014/main" id="{9217A5EC-658D-0B62-C492-97D67470794E}"/>
              </a:ext>
            </a:extLst>
          </p:cNvPr>
          <p:cNvSpPr/>
          <p:nvPr/>
        </p:nvSpPr>
        <p:spPr>
          <a:xfrm>
            <a:off x="4267199" y="5668009"/>
            <a:ext cx="322593" cy="785980"/>
          </a:xfrm>
          <a:prstGeom prst="leftBrace">
            <a:avLst>
              <a:gd name="adj1" fmla="val 7875"/>
              <a:gd name="adj2" fmla="val 4892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1ADA3283-6924-A639-551F-70F19039ADD9}"/>
              </a:ext>
            </a:extLst>
          </p:cNvPr>
          <p:cNvSpPr txBox="1"/>
          <p:nvPr/>
        </p:nvSpPr>
        <p:spPr>
          <a:xfrm>
            <a:off x="8269882" y="5560411"/>
            <a:ext cx="3420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>
                <a:latin typeface="Roboto"/>
                <a:cs typeface="Roboto"/>
              </a:rPr>
              <a:t>: </a:t>
            </a:r>
            <a:r>
              <a:rPr lang="fr-FR" sz="1100" b="1" dirty="0" smtClean="0">
                <a:latin typeface="Roboto"/>
                <a:cs typeface="Roboto"/>
              </a:rPr>
              <a:t>Alberto TUREGANO</a:t>
            </a:r>
            <a:endParaRPr lang="fr-FR" sz="1100" dirty="0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91AE12BD-D054-6596-7480-D6A5C90E319F}"/>
              </a:ext>
            </a:extLst>
          </p:cNvPr>
          <p:cNvSpPr txBox="1"/>
          <p:nvPr/>
        </p:nvSpPr>
        <p:spPr>
          <a:xfrm>
            <a:off x="8281046" y="5883138"/>
            <a:ext cx="3420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>
                <a:latin typeface="Roboto"/>
                <a:cs typeface="Roboto"/>
              </a:rPr>
              <a:t>: </a:t>
            </a:r>
            <a:r>
              <a:rPr lang="fr-FR" sz="1100" dirty="0" smtClean="0">
                <a:latin typeface="Roboto"/>
                <a:cs typeface="Roboto"/>
              </a:rPr>
              <a:t>J</a:t>
            </a:r>
            <a:r>
              <a:rPr lang="fr-FR" sz="1100" dirty="0" smtClean="0">
                <a:latin typeface="Roboto"/>
                <a:cs typeface="Roboto"/>
              </a:rPr>
              <a:t>ulie FRACHETTE  </a:t>
            </a:r>
            <a:endParaRPr lang="fr-FR" sz="1100" dirty="0">
              <a:latin typeface="Roboto"/>
              <a:cs typeface="Roboto"/>
            </a:endParaRP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68D9BD30-52A1-ECDA-C165-C2F4E56DA772}"/>
              </a:ext>
            </a:extLst>
          </p:cNvPr>
          <p:cNvSpPr txBox="1"/>
          <p:nvPr/>
        </p:nvSpPr>
        <p:spPr>
          <a:xfrm>
            <a:off x="8261404" y="1662877"/>
            <a:ext cx="3376598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>
                <a:latin typeface="Roboto"/>
                <a:cs typeface="Roboto"/>
              </a:rPr>
              <a:t>: Jean Paul Billa</a:t>
            </a:r>
            <a:endParaRPr lang="fr-FR" sz="1100" dirty="0"/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A83768EE-8DA6-3F37-1768-AAADE5C2062A}"/>
              </a:ext>
            </a:extLst>
          </p:cNvPr>
          <p:cNvSpPr txBox="1"/>
          <p:nvPr/>
        </p:nvSpPr>
        <p:spPr>
          <a:xfrm>
            <a:off x="8269882" y="6289667"/>
            <a:ext cx="3420000" cy="443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>
                <a:latin typeface="Roboto"/>
                <a:cs typeface="Roboto"/>
              </a:rPr>
              <a:t>: </a:t>
            </a:r>
            <a:r>
              <a:rPr lang="fr-FR" sz="1100" dirty="0" smtClean="0">
                <a:latin typeface="Roboto"/>
                <a:cs typeface="Roboto"/>
              </a:rPr>
              <a:t>Delphine VIENCO</a:t>
            </a:r>
            <a:endParaRPr lang="fr-FR" sz="11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dirty="0" smtClean="0">
                <a:latin typeface="Roboto"/>
                <a:cs typeface="Roboto"/>
              </a:rPr>
              <a:t>Assistant: Stéphanie GERMAN , Valérie SISSILA</a:t>
            </a:r>
            <a:endParaRPr lang="fr-FR" sz="1100" dirty="0"/>
          </a:p>
        </p:txBody>
      </p:sp>
      <p:sp>
        <p:nvSpPr>
          <p:cNvPr id="88" name="Rectangle : coins arrondis 87">
            <a:extLst>
              <a:ext uri="{FF2B5EF4-FFF2-40B4-BE49-F238E27FC236}">
                <a16:creationId xmlns:a16="http://schemas.microsoft.com/office/drawing/2014/main" id="{2BE5F1BA-2B06-8D9A-1EDF-E2C92C362C4C}"/>
              </a:ext>
            </a:extLst>
          </p:cNvPr>
          <p:cNvSpPr/>
          <p:nvPr/>
        </p:nvSpPr>
        <p:spPr>
          <a:xfrm>
            <a:off x="1800225" y="5177779"/>
            <a:ext cx="2266950" cy="468000"/>
          </a:xfrm>
          <a:prstGeom prst="round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Pôle</a:t>
            </a:r>
          </a:p>
          <a:p>
            <a:pPr algn="ctr"/>
            <a:r>
              <a:rPr lang="fr-FR" sz="1200" dirty="0"/>
              <a:t> Administratif &amp; Communication </a:t>
            </a:r>
          </a:p>
        </p:txBody>
      </p:sp>
      <p:sp>
        <p:nvSpPr>
          <p:cNvPr id="89" name="Rectangle : coins arrondis 88">
            <a:extLst>
              <a:ext uri="{FF2B5EF4-FFF2-40B4-BE49-F238E27FC236}">
                <a16:creationId xmlns:a16="http://schemas.microsoft.com/office/drawing/2014/main" id="{A3DF9F4F-7213-75E4-3B23-31C12824C8CF}"/>
              </a:ext>
            </a:extLst>
          </p:cNvPr>
          <p:cNvSpPr/>
          <p:nvPr/>
        </p:nvSpPr>
        <p:spPr>
          <a:xfrm>
            <a:off x="1800225" y="3778191"/>
            <a:ext cx="2266950" cy="468000"/>
          </a:xfrm>
          <a:prstGeom prst="round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Pôle</a:t>
            </a:r>
          </a:p>
          <a:p>
            <a:pPr algn="ctr"/>
            <a:r>
              <a:rPr lang="fr-FR" sz="1200" dirty="0"/>
              <a:t> Financier &amp; Intendance </a:t>
            </a:r>
          </a:p>
        </p:txBody>
      </p:sp>
      <p:sp>
        <p:nvSpPr>
          <p:cNvPr id="90" name="Rectangle : coins arrondis 89">
            <a:extLst>
              <a:ext uri="{FF2B5EF4-FFF2-40B4-BE49-F238E27FC236}">
                <a16:creationId xmlns:a16="http://schemas.microsoft.com/office/drawing/2014/main" id="{15726799-4452-6D16-E022-8EF12471C438}"/>
              </a:ext>
            </a:extLst>
          </p:cNvPr>
          <p:cNvSpPr/>
          <p:nvPr/>
        </p:nvSpPr>
        <p:spPr>
          <a:xfrm>
            <a:off x="1800225" y="2178759"/>
            <a:ext cx="2266950" cy="468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Pôle </a:t>
            </a:r>
          </a:p>
          <a:p>
            <a:r>
              <a:rPr lang="fr-FR" sz="1200" dirty="0"/>
              <a:t>Sportif et éducatif &amp; Vie du club</a:t>
            </a:r>
          </a:p>
        </p:txBody>
      </p:sp>
      <p:sp>
        <p:nvSpPr>
          <p:cNvPr id="92" name="Rectangle : coins arrondis 91">
            <a:extLst>
              <a:ext uri="{FF2B5EF4-FFF2-40B4-BE49-F238E27FC236}">
                <a16:creationId xmlns:a16="http://schemas.microsoft.com/office/drawing/2014/main" id="{FF78981B-46F8-E4B4-4220-30C5EC4276AA}"/>
              </a:ext>
            </a:extLst>
          </p:cNvPr>
          <p:cNvSpPr/>
          <p:nvPr/>
        </p:nvSpPr>
        <p:spPr>
          <a:xfrm>
            <a:off x="1800224" y="742949"/>
            <a:ext cx="2289175" cy="468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Pôle </a:t>
            </a:r>
          </a:p>
          <a:p>
            <a:r>
              <a:rPr lang="fr-FR" sz="1200" dirty="0"/>
              <a:t>Relation publique &amp; Organisation </a:t>
            </a:r>
          </a:p>
        </p:txBody>
      </p:sp>
      <p:sp>
        <p:nvSpPr>
          <p:cNvPr id="61" name="object 16">
            <a:extLst>
              <a:ext uri="{FF2B5EF4-FFF2-40B4-BE49-F238E27FC236}">
                <a16:creationId xmlns:a16="http://schemas.microsoft.com/office/drawing/2014/main" id="{FAF535FB-9B9B-DE51-F3F5-2D4A9EA74136}"/>
              </a:ext>
            </a:extLst>
          </p:cNvPr>
          <p:cNvSpPr txBox="1"/>
          <p:nvPr/>
        </p:nvSpPr>
        <p:spPr>
          <a:xfrm>
            <a:off x="4662970" y="910084"/>
            <a:ext cx="360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5715" rIns="0" bIns="0" rtlCol="0" anchor="ctr" anchorCtr="0">
            <a:spAutoFit/>
          </a:bodyPr>
          <a:lstStyle/>
          <a:p>
            <a:pPr marL="64769">
              <a:lnSpc>
                <a:spcPct val="100000"/>
              </a:lnSpc>
            </a:pPr>
            <a:r>
              <a:rPr lang="fr-FR" sz="1200" spc="-50" dirty="0">
                <a:solidFill>
                  <a:srgbClr val="FFFFFF"/>
                </a:solidFill>
                <a:cs typeface="Arvo"/>
              </a:rPr>
              <a:t>RELATION </a:t>
            </a:r>
          </a:p>
          <a:p>
            <a:pPr marL="64769"/>
            <a:r>
              <a:rPr lang="fr-FR" sz="1100" i="1" dirty="0">
                <a:solidFill>
                  <a:schemeClr val="bg1"/>
                </a:solidFill>
                <a:cs typeface="Gill Sans MT"/>
              </a:rPr>
              <a:t>Mairie </a:t>
            </a:r>
            <a:r>
              <a:rPr lang="fr-FR" sz="1100" i="1" spc="160" dirty="0">
                <a:solidFill>
                  <a:schemeClr val="bg1"/>
                </a:solidFill>
                <a:cs typeface="Gill Sans MT"/>
              </a:rPr>
              <a:t> /</a:t>
            </a:r>
            <a:r>
              <a:rPr lang="fr-FR" sz="1100" i="1" spc="-60" dirty="0">
                <a:solidFill>
                  <a:srgbClr val="FFFFFF"/>
                </a:solidFill>
                <a:cs typeface="Arvo"/>
              </a:rPr>
              <a:t>Relation Ligue / FF tri / Région  PACA , Département , CAVEM </a:t>
            </a:r>
            <a:endParaRPr lang="fr-FR" sz="1100" i="1" dirty="0">
              <a:cs typeface="Arvo"/>
            </a:endParaRP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8AC331EC-9368-68AA-B491-4EE7C1D0E237}"/>
              </a:ext>
            </a:extLst>
          </p:cNvPr>
          <p:cNvSpPr txBox="1"/>
          <p:nvPr/>
        </p:nvSpPr>
        <p:spPr>
          <a:xfrm>
            <a:off x="8253454" y="908905"/>
            <a:ext cx="328124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00" b="1" spc="-50" dirty="0">
                <a:latin typeface="Roboto"/>
                <a:cs typeface="Roboto"/>
              </a:rPr>
              <a:t>Référent(e)</a:t>
            </a:r>
            <a:r>
              <a:rPr lang="fr-FR" sz="1100" b="1" spc="-15" dirty="0">
                <a:latin typeface="Roboto"/>
                <a:cs typeface="Roboto"/>
              </a:rPr>
              <a:t> </a:t>
            </a:r>
            <a:r>
              <a:rPr lang="fr-FR" sz="1100" b="1" dirty="0">
                <a:latin typeface="Roboto"/>
                <a:cs typeface="Roboto"/>
              </a:rPr>
              <a:t>: </a:t>
            </a:r>
            <a:r>
              <a:rPr lang="fr-FR" sz="1100" b="1" dirty="0" smtClean="0">
                <a:latin typeface="Roboto"/>
                <a:cs typeface="Roboto"/>
              </a:rPr>
              <a:t>FREDERIC MILLET</a:t>
            </a:r>
            <a:endParaRPr lang="fr-FR" sz="1100" dirty="0">
              <a:latin typeface="Roboto"/>
              <a:cs typeface="Roboto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51EC20E8-CA76-ABF7-F364-57FE0EBA3163}"/>
              </a:ext>
            </a:extLst>
          </p:cNvPr>
          <p:cNvCxnSpPr>
            <a:cxnSpLocks/>
          </p:cNvCxnSpPr>
          <p:nvPr/>
        </p:nvCxnSpPr>
        <p:spPr>
          <a:xfrm>
            <a:off x="8218003" y="1287093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8E101AFB-3DC7-B73A-9B30-5220A48C9745}"/>
              </a:ext>
            </a:extLst>
          </p:cNvPr>
          <p:cNvCxnSpPr>
            <a:cxnSpLocks/>
          </p:cNvCxnSpPr>
          <p:nvPr/>
        </p:nvCxnSpPr>
        <p:spPr>
          <a:xfrm>
            <a:off x="8269882" y="1645091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13155FC1-C8C6-E5F6-F5A8-5D5A420468F1}"/>
              </a:ext>
            </a:extLst>
          </p:cNvPr>
          <p:cNvCxnSpPr>
            <a:cxnSpLocks/>
          </p:cNvCxnSpPr>
          <p:nvPr/>
        </p:nvCxnSpPr>
        <p:spPr>
          <a:xfrm>
            <a:off x="8247406" y="2000153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D66D196D-982B-9447-9A4B-DC7CF761FDEA}"/>
              </a:ext>
            </a:extLst>
          </p:cNvPr>
          <p:cNvCxnSpPr>
            <a:cxnSpLocks/>
          </p:cNvCxnSpPr>
          <p:nvPr/>
        </p:nvCxnSpPr>
        <p:spPr>
          <a:xfrm>
            <a:off x="8243679" y="2776063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F2434936-F050-437A-4F5C-C99EEEE02B9D}"/>
              </a:ext>
            </a:extLst>
          </p:cNvPr>
          <p:cNvCxnSpPr>
            <a:cxnSpLocks/>
          </p:cNvCxnSpPr>
          <p:nvPr/>
        </p:nvCxnSpPr>
        <p:spPr>
          <a:xfrm>
            <a:off x="8243680" y="3295957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3A6D8178-6699-CA32-63F2-6F9731AEF11C}"/>
              </a:ext>
            </a:extLst>
          </p:cNvPr>
          <p:cNvCxnSpPr>
            <a:cxnSpLocks/>
          </p:cNvCxnSpPr>
          <p:nvPr/>
        </p:nvCxnSpPr>
        <p:spPr>
          <a:xfrm>
            <a:off x="8247406" y="3839080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A80172F1-CAF9-C2DC-055E-8035CA952C8D}"/>
              </a:ext>
            </a:extLst>
          </p:cNvPr>
          <p:cNvCxnSpPr>
            <a:cxnSpLocks/>
          </p:cNvCxnSpPr>
          <p:nvPr/>
        </p:nvCxnSpPr>
        <p:spPr>
          <a:xfrm>
            <a:off x="8262970" y="4520366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F487252E-0990-5297-9108-6F583419BF6E}"/>
              </a:ext>
            </a:extLst>
          </p:cNvPr>
          <p:cNvCxnSpPr>
            <a:cxnSpLocks/>
          </p:cNvCxnSpPr>
          <p:nvPr/>
        </p:nvCxnSpPr>
        <p:spPr>
          <a:xfrm>
            <a:off x="8269882" y="6270828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0C260B08-73D1-23DE-1452-3DAEA6805BAB}"/>
              </a:ext>
            </a:extLst>
          </p:cNvPr>
          <p:cNvCxnSpPr>
            <a:cxnSpLocks/>
          </p:cNvCxnSpPr>
          <p:nvPr/>
        </p:nvCxnSpPr>
        <p:spPr>
          <a:xfrm>
            <a:off x="8254550" y="5276589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id="{9E8E94D3-4916-50C8-4218-35AD1D1874F2}"/>
              </a:ext>
            </a:extLst>
          </p:cNvPr>
          <p:cNvCxnSpPr>
            <a:cxnSpLocks/>
          </p:cNvCxnSpPr>
          <p:nvPr/>
        </p:nvCxnSpPr>
        <p:spPr>
          <a:xfrm>
            <a:off x="8269882" y="5903229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B9FC3F0E-44DC-3BD9-42E9-21F6FA59808D}"/>
              </a:ext>
            </a:extLst>
          </p:cNvPr>
          <p:cNvCxnSpPr>
            <a:cxnSpLocks/>
          </p:cNvCxnSpPr>
          <p:nvPr/>
        </p:nvCxnSpPr>
        <p:spPr>
          <a:xfrm>
            <a:off x="8254550" y="6679600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>
            <a:extLst>
              <a:ext uri="{FF2B5EF4-FFF2-40B4-BE49-F238E27FC236}">
                <a16:creationId xmlns:a16="http://schemas.microsoft.com/office/drawing/2014/main" id="{BFE555A1-5D8D-010D-B61B-5B68E6E49D11}"/>
              </a:ext>
            </a:extLst>
          </p:cNvPr>
          <p:cNvCxnSpPr>
            <a:cxnSpLocks/>
          </p:cNvCxnSpPr>
          <p:nvPr/>
        </p:nvCxnSpPr>
        <p:spPr>
          <a:xfrm>
            <a:off x="8262970" y="4880080"/>
            <a:ext cx="3371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73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8285</TotalTime>
  <Words>370</Words>
  <Application>Microsoft Office PowerPoint</Application>
  <PresentationFormat>Grand écran</PresentationFormat>
  <Paragraphs>96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Arvo</vt:lpstr>
      <vt:lpstr>Calibri</vt:lpstr>
      <vt:lpstr>Calibri Light</vt:lpstr>
      <vt:lpstr>Gill Sans MT</vt:lpstr>
      <vt:lpstr>Roboto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denis mortier</dc:creator>
  <cp:lastModifiedBy>Utilisateur</cp:lastModifiedBy>
  <cp:revision>19</cp:revision>
  <cp:lastPrinted>2022-05-25T15:19:00Z</cp:lastPrinted>
  <dcterms:created xsi:type="dcterms:W3CDTF">2022-05-18T09:52:34Z</dcterms:created>
  <dcterms:modified xsi:type="dcterms:W3CDTF">2023-06-26T07:35:03Z</dcterms:modified>
</cp:coreProperties>
</file>