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9C_2D07782B.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EF_62A3D52C.xml" ContentType="application/vnd.ms-powerpoint.comments+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6.xml" ContentType="application/vnd.openxmlformats-officedocument.presentationml.notesSlide+xml"/>
  <Override PartName="/ppt/ink/ink15.xml" ContentType="application/inkml+xml"/>
  <Override PartName="/ppt/ink/ink16.xml" ContentType="application/inkml+xml"/>
  <Override PartName="/ppt/notesSlides/notesSlide7.xml" ContentType="application/vnd.openxmlformats-officedocument.presentationml.notesSlide+xml"/>
  <Override PartName="/ppt/ink/ink17.xml" ContentType="application/inkml+xml"/>
  <Override PartName="/ppt/ink/ink18.xml" ContentType="application/inkml+xml"/>
  <Override PartName="/ppt/notesSlides/notesSlide8.xml" ContentType="application/vnd.openxmlformats-officedocument.presentationml.notesSlide+xml"/>
  <Override PartName="/ppt/ink/ink19.xml" ContentType="application/inkml+xml"/>
  <Override PartName="/ppt/ink/ink2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2F0_D18B7177.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25.xml" ContentType="application/vnd.openxmlformats-officedocument.presentationml.notesSlide+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26.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2FC_369DBE2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5497" r:id="rId6"/>
  </p:sldMasterIdLst>
  <p:notesMasterIdLst>
    <p:notesMasterId r:id="rId57"/>
  </p:notesMasterIdLst>
  <p:sldIdLst>
    <p:sldId id="412" r:id="rId7"/>
    <p:sldId id="765" r:id="rId8"/>
    <p:sldId id="751" r:id="rId9"/>
    <p:sldId id="386" r:id="rId10"/>
    <p:sldId id="393" r:id="rId11"/>
    <p:sldId id="457" r:id="rId12"/>
    <p:sldId id="387" r:id="rId13"/>
    <p:sldId id="388" r:id="rId14"/>
    <p:sldId id="444" r:id="rId15"/>
    <p:sldId id="445" r:id="rId16"/>
    <p:sldId id="394" r:id="rId17"/>
    <p:sldId id="415" r:id="rId18"/>
    <p:sldId id="428" r:id="rId19"/>
    <p:sldId id="429" r:id="rId20"/>
    <p:sldId id="418" r:id="rId21"/>
    <p:sldId id="399" r:id="rId22"/>
    <p:sldId id="401" r:id="rId23"/>
    <p:sldId id="430" r:id="rId24"/>
    <p:sldId id="402" r:id="rId25"/>
    <p:sldId id="404" r:id="rId26"/>
    <p:sldId id="421" r:id="rId27"/>
    <p:sldId id="750" r:id="rId28"/>
    <p:sldId id="753" r:id="rId29"/>
    <p:sldId id="438" r:id="rId30"/>
    <p:sldId id="439" r:id="rId31"/>
    <p:sldId id="440" r:id="rId32"/>
    <p:sldId id="441" r:id="rId33"/>
    <p:sldId id="442" r:id="rId34"/>
    <p:sldId id="458" r:id="rId35"/>
    <p:sldId id="459" r:id="rId36"/>
    <p:sldId id="752" r:id="rId37"/>
    <p:sldId id="452" r:id="rId38"/>
    <p:sldId id="451" r:id="rId39"/>
    <p:sldId id="460" r:id="rId40"/>
    <p:sldId id="446" r:id="rId41"/>
    <p:sldId id="754" r:id="rId42"/>
    <p:sldId id="767" r:id="rId43"/>
    <p:sldId id="760" r:id="rId44"/>
    <p:sldId id="755" r:id="rId45"/>
    <p:sldId id="462" r:id="rId46"/>
    <p:sldId id="463" r:id="rId47"/>
    <p:sldId id="756" r:id="rId48"/>
    <p:sldId id="757" r:id="rId49"/>
    <p:sldId id="758" r:id="rId50"/>
    <p:sldId id="449" r:id="rId51"/>
    <p:sldId id="450" r:id="rId52"/>
    <p:sldId id="761" r:id="rId53"/>
    <p:sldId id="766" r:id="rId54"/>
    <p:sldId id="762" r:id="rId55"/>
    <p:sldId id="764" r:id="rId56"/>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80235A-1409-BEBA-6E82-ACF2A3221D18}" name="Isabelle Tanchou" initials="IT" userId="S::itanchou@mcc.asso.fr::a9908e9e-4f09-4994-97e1-0ece283e4aed" providerId="AD"/>
  <p188:author id="{CB76A37B-24D1-5ED8-9BD1-7595673BFAB0}" name="Marie-Elisabeth Clément" initials="MC" userId="S::meclement@mcc.asso.fr::f110a15a-c63b-4bdf-84de-83009c44c804" providerId="AD"/>
  <p188:author id="{AD3111C1-DD45-0073-A734-2AF98FD074D9}" name="Cécile Lesage" initials="CL" userId="S::clesage@mcc.asso.fr::8b5d01e6-fc68-45c6-8e60-a7741af38639" providerId="AD"/>
  <p188:author id="{9340ABF7-4CF1-F912-B14C-48A7FF7AA8C2}" name="Bertrand Hériard-Dubreuil" initials="BH" userId="S::aumonier.national@mcc.asso.fr::f1f36280-b578-434c-af13-e47f20238fe9" providerId="AD"/>
  <p188:author id="{80F9B5F8-C549-FE0E-0EAE-612EDF08CCAF}" name="Martin Lesage" initials="ML" userId="S::mlesage@mcc.asso.fr::670a0d46-0101-4174-a05a-6215fafdb7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CC4"/>
    <a:srgbClr val="C5C0B9"/>
    <a:srgbClr val="A3A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22580-740A-449F-A95A-FAF41AEAAA8C}" v="45" dt="2023-09-15T17:01:51.40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72" y="1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Yves Robin" userId="d2a65298-a19c-4894-9855-3f175f133901" providerId="ADAL" clId="{A048D4B4-8E7A-4590-A64D-C40B7925A3C3}"/>
    <pc:docChg chg="undo redo custSel modSld">
      <pc:chgData name="Jean-Yves Robin" userId="d2a65298-a19c-4894-9855-3f175f133901" providerId="ADAL" clId="{A048D4B4-8E7A-4590-A64D-C40B7925A3C3}" dt="2023-09-15T17:17:19.254" v="74" actId="20577"/>
      <pc:docMkLst>
        <pc:docMk/>
      </pc:docMkLst>
      <pc:sldChg chg="modSp mod">
        <pc:chgData name="Jean-Yves Robin" userId="d2a65298-a19c-4894-9855-3f175f133901" providerId="ADAL" clId="{A048D4B4-8E7A-4590-A64D-C40B7925A3C3}" dt="2023-09-15T17:14:06.079" v="56" actId="20577"/>
        <pc:sldMkLst>
          <pc:docMk/>
          <pc:sldMk cId="2278229590" sldId="402"/>
        </pc:sldMkLst>
        <pc:spChg chg="mod">
          <ac:chgData name="Jean-Yves Robin" userId="d2a65298-a19c-4894-9855-3f175f133901" providerId="ADAL" clId="{A048D4B4-8E7A-4590-A64D-C40B7925A3C3}" dt="2023-09-15T17:14:06.079" v="56" actId="20577"/>
          <ac:spMkLst>
            <pc:docMk/>
            <pc:sldMk cId="2278229590" sldId="402"/>
            <ac:spMk id="42" creationId="{4ECC853A-EEBA-DC27-0662-C7F6E7E0142B}"/>
          </ac:spMkLst>
        </pc:spChg>
      </pc:sldChg>
      <pc:sldChg chg="modSp mod">
        <pc:chgData name="Jean-Yves Robin" userId="d2a65298-a19c-4894-9855-3f175f133901" providerId="ADAL" clId="{A048D4B4-8E7A-4590-A64D-C40B7925A3C3}" dt="2023-09-15T17:14:14.554" v="57" actId="20577"/>
        <pc:sldMkLst>
          <pc:docMk/>
          <pc:sldMk cId="313516627" sldId="404"/>
        </pc:sldMkLst>
        <pc:spChg chg="mod">
          <ac:chgData name="Jean-Yves Robin" userId="d2a65298-a19c-4894-9855-3f175f133901" providerId="ADAL" clId="{A048D4B4-8E7A-4590-A64D-C40B7925A3C3}" dt="2023-09-15T17:14:14.554" v="57" actId="20577"/>
          <ac:spMkLst>
            <pc:docMk/>
            <pc:sldMk cId="313516627" sldId="404"/>
            <ac:spMk id="42" creationId="{4ECC853A-EEBA-DC27-0662-C7F6E7E0142B}"/>
          </ac:spMkLst>
        </pc:spChg>
      </pc:sldChg>
      <pc:sldChg chg="modSp mod">
        <pc:chgData name="Jean-Yves Robin" userId="d2a65298-a19c-4894-9855-3f175f133901" providerId="ADAL" clId="{A048D4B4-8E7A-4590-A64D-C40B7925A3C3}" dt="2023-09-15T17:13:10.162" v="51" actId="20577"/>
        <pc:sldMkLst>
          <pc:docMk/>
          <pc:sldMk cId="1636867104" sldId="415"/>
        </pc:sldMkLst>
        <pc:spChg chg="mod">
          <ac:chgData name="Jean-Yves Robin" userId="d2a65298-a19c-4894-9855-3f175f133901" providerId="ADAL" clId="{A048D4B4-8E7A-4590-A64D-C40B7925A3C3}" dt="2023-09-15T17:13:10.162" v="51" actId="20577"/>
          <ac:spMkLst>
            <pc:docMk/>
            <pc:sldMk cId="1636867104" sldId="415"/>
            <ac:spMk id="30" creationId="{225A5538-81FC-A13B-7184-999A615BFD5F}"/>
          </ac:spMkLst>
        </pc:spChg>
      </pc:sldChg>
      <pc:sldChg chg="modSp mod">
        <pc:chgData name="Jean-Yves Robin" userId="d2a65298-a19c-4894-9855-3f175f133901" providerId="ADAL" clId="{A048D4B4-8E7A-4590-A64D-C40B7925A3C3}" dt="2023-09-15T17:13:39.762" v="54" actId="20577"/>
        <pc:sldMkLst>
          <pc:docMk/>
          <pc:sldMk cId="139114852" sldId="418"/>
        </pc:sldMkLst>
        <pc:spChg chg="mod">
          <ac:chgData name="Jean-Yves Robin" userId="d2a65298-a19c-4894-9855-3f175f133901" providerId="ADAL" clId="{A048D4B4-8E7A-4590-A64D-C40B7925A3C3}" dt="2023-09-15T17:13:39.762" v="54" actId="20577"/>
          <ac:spMkLst>
            <pc:docMk/>
            <pc:sldMk cId="139114852" sldId="418"/>
            <ac:spMk id="12" creationId="{D1F87729-F3ED-9612-CF18-EFAF8F8A215E}"/>
          </ac:spMkLst>
        </pc:spChg>
      </pc:sldChg>
      <pc:sldChg chg="modSp mod">
        <pc:chgData name="Jean-Yves Robin" userId="d2a65298-a19c-4894-9855-3f175f133901" providerId="ADAL" clId="{A048D4B4-8E7A-4590-A64D-C40B7925A3C3}" dt="2023-09-15T17:14:24.702" v="58" actId="20577"/>
        <pc:sldMkLst>
          <pc:docMk/>
          <pc:sldMk cId="1584432459" sldId="421"/>
        </pc:sldMkLst>
        <pc:spChg chg="mod">
          <ac:chgData name="Jean-Yves Robin" userId="d2a65298-a19c-4894-9855-3f175f133901" providerId="ADAL" clId="{A048D4B4-8E7A-4590-A64D-C40B7925A3C3}" dt="2023-09-15T17:14:24.702" v="58" actId="20577"/>
          <ac:spMkLst>
            <pc:docMk/>
            <pc:sldMk cId="1584432459" sldId="421"/>
            <ac:spMk id="42" creationId="{4ECC853A-EEBA-DC27-0662-C7F6E7E0142B}"/>
          </ac:spMkLst>
        </pc:spChg>
      </pc:sldChg>
      <pc:sldChg chg="modSp mod">
        <pc:chgData name="Jean-Yves Robin" userId="d2a65298-a19c-4894-9855-3f175f133901" providerId="ADAL" clId="{A048D4B4-8E7A-4590-A64D-C40B7925A3C3}" dt="2023-09-15T17:13:21.023" v="52" actId="20577"/>
        <pc:sldMkLst>
          <pc:docMk/>
          <pc:sldMk cId="1746007709" sldId="428"/>
        </pc:sldMkLst>
        <pc:spChg chg="mod">
          <ac:chgData name="Jean-Yves Robin" userId="d2a65298-a19c-4894-9855-3f175f133901" providerId="ADAL" clId="{A048D4B4-8E7A-4590-A64D-C40B7925A3C3}" dt="2023-09-15T17:13:21.023" v="52" actId="20577"/>
          <ac:spMkLst>
            <pc:docMk/>
            <pc:sldMk cId="1746007709" sldId="428"/>
            <ac:spMk id="30" creationId="{0BEC007D-4A9C-7E33-41D7-10A6A1B0DFF5}"/>
          </ac:spMkLst>
        </pc:spChg>
      </pc:sldChg>
      <pc:sldChg chg="modSp mod">
        <pc:chgData name="Jean-Yves Robin" userId="d2a65298-a19c-4894-9855-3f175f133901" providerId="ADAL" clId="{A048D4B4-8E7A-4590-A64D-C40B7925A3C3}" dt="2023-09-15T17:13:26.453" v="53" actId="20577"/>
        <pc:sldMkLst>
          <pc:docMk/>
          <pc:sldMk cId="969056536" sldId="429"/>
        </pc:sldMkLst>
        <pc:spChg chg="mod">
          <ac:chgData name="Jean-Yves Robin" userId="d2a65298-a19c-4894-9855-3f175f133901" providerId="ADAL" clId="{A048D4B4-8E7A-4590-A64D-C40B7925A3C3}" dt="2023-09-15T17:13:26.453" v="53" actId="20577"/>
          <ac:spMkLst>
            <pc:docMk/>
            <pc:sldMk cId="969056536" sldId="429"/>
            <ac:spMk id="11" creationId="{81B25792-664B-ABEB-233E-F7CA7ED3FECD}"/>
          </ac:spMkLst>
        </pc:spChg>
      </pc:sldChg>
      <pc:sldChg chg="modSp mod">
        <pc:chgData name="Jean-Yves Robin" userId="d2a65298-a19c-4894-9855-3f175f133901" providerId="ADAL" clId="{A048D4B4-8E7A-4590-A64D-C40B7925A3C3}" dt="2023-09-15T17:13:52.180" v="55" actId="20577"/>
        <pc:sldMkLst>
          <pc:docMk/>
          <pc:sldMk cId="3074005454" sldId="430"/>
        </pc:sldMkLst>
        <pc:spChg chg="mod">
          <ac:chgData name="Jean-Yves Robin" userId="d2a65298-a19c-4894-9855-3f175f133901" providerId="ADAL" clId="{A048D4B4-8E7A-4590-A64D-C40B7925A3C3}" dt="2023-09-15T17:13:52.180" v="55" actId="20577"/>
          <ac:spMkLst>
            <pc:docMk/>
            <pc:sldMk cId="3074005454" sldId="430"/>
            <ac:spMk id="12" creationId="{D1F87729-F3ED-9612-CF18-EFAF8F8A215E}"/>
          </ac:spMkLst>
        </pc:spChg>
      </pc:sldChg>
      <pc:sldChg chg="modSp mod">
        <pc:chgData name="Jean-Yves Robin" userId="d2a65298-a19c-4894-9855-3f175f133901" providerId="ADAL" clId="{A048D4B4-8E7A-4590-A64D-C40B7925A3C3}" dt="2023-09-15T17:17:05.569" v="72" actId="6549"/>
        <pc:sldMkLst>
          <pc:docMk/>
          <pc:sldMk cId="1304882904" sldId="449"/>
        </pc:sldMkLst>
        <pc:spChg chg="mod">
          <ac:chgData name="Jean-Yves Robin" userId="d2a65298-a19c-4894-9855-3f175f133901" providerId="ADAL" clId="{A048D4B4-8E7A-4590-A64D-C40B7925A3C3}" dt="2023-09-15T17:17:05.569" v="72" actId="6549"/>
          <ac:spMkLst>
            <pc:docMk/>
            <pc:sldMk cId="1304882904" sldId="449"/>
            <ac:spMk id="4" creationId="{A30068C7-8E23-428F-9498-522401A840B7}"/>
          </ac:spMkLst>
        </pc:spChg>
      </pc:sldChg>
      <pc:sldChg chg="modSp mod">
        <pc:chgData name="Jean-Yves Robin" userId="d2a65298-a19c-4894-9855-3f175f133901" providerId="ADAL" clId="{A048D4B4-8E7A-4590-A64D-C40B7925A3C3}" dt="2023-09-15T17:15:55.132" v="65" actId="20577"/>
        <pc:sldMkLst>
          <pc:docMk/>
          <pc:sldMk cId="1038684344" sldId="460"/>
        </pc:sldMkLst>
        <pc:spChg chg="mod">
          <ac:chgData name="Jean-Yves Robin" userId="d2a65298-a19c-4894-9855-3f175f133901" providerId="ADAL" clId="{A048D4B4-8E7A-4590-A64D-C40B7925A3C3}" dt="2023-09-15T17:15:55.132" v="65" actId="20577"/>
          <ac:spMkLst>
            <pc:docMk/>
            <pc:sldMk cId="1038684344" sldId="460"/>
            <ac:spMk id="9" creationId="{1CC359B0-6B4F-BF51-2991-D321E34D471A}"/>
          </ac:spMkLst>
        </pc:spChg>
      </pc:sldChg>
      <pc:sldChg chg="modSp mod">
        <pc:chgData name="Jean-Yves Robin" userId="d2a65298-a19c-4894-9855-3f175f133901" providerId="ADAL" clId="{A048D4B4-8E7A-4590-A64D-C40B7925A3C3}" dt="2023-09-15T17:16:36.036" v="71" actId="14100"/>
        <pc:sldMkLst>
          <pc:docMk/>
          <pc:sldMk cId="62386967" sldId="462"/>
        </pc:sldMkLst>
        <pc:spChg chg="mod">
          <ac:chgData name="Jean-Yves Robin" userId="d2a65298-a19c-4894-9855-3f175f133901" providerId="ADAL" clId="{A048D4B4-8E7A-4590-A64D-C40B7925A3C3}" dt="2023-09-15T17:16:36.036" v="71" actId="14100"/>
          <ac:spMkLst>
            <pc:docMk/>
            <pc:sldMk cId="62386967" sldId="462"/>
            <ac:spMk id="22" creationId="{95BAF23A-18D5-6022-7188-F0D48460C7C3}"/>
          </ac:spMkLst>
        </pc:spChg>
      </pc:sldChg>
      <pc:sldChg chg="modSp mod">
        <pc:chgData name="Jean-Yves Robin" userId="d2a65298-a19c-4894-9855-3f175f133901" providerId="ADAL" clId="{A048D4B4-8E7A-4590-A64D-C40B7925A3C3}" dt="2023-09-15T17:14:42.987" v="61" actId="113"/>
        <pc:sldMkLst>
          <pc:docMk/>
          <pc:sldMk cId="3629881879" sldId="750"/>
        </pc:sldMkLst>
        <pc:spChg chg="mod">
          <ac:chgData name="Jean-Yves Robin" userId="d2a65298-a19c-4894-9855-3f175f133901" providerId="ADAL" clId="{A048D4B4-8E7A-4590-A64D-C40B7925A3C3}" dt="2023-09-15T17:14:42.987" v="61" actId="113"/>
          <ac:spMkLst>
            <pc:docMk/>
            <pc:sldMk cId="3629881879" sldId="750"/>
            <ac:spMk id="3" creationId="{5D223845-3313-D814-E404-8201C967F3BE}"/>
          </ac:spMkLst>
        </pc:spChg>
      </pc:sldChg>
      <pc:sldChg chg="modSp mod modCm">
        <pc:chgData name="Jean-Yves Robin" userId="d2a65298-a19c-4894-9855-3f175f133901" providerId="ADAL" clId="{A048D4B4-8E7A-4590-A64D-C40B7925A3C3}" dt="2023-09-15T17:12:00.999" v="50" actId="20577"/>
        <pc:sldMkLst>
          <pc:docMk/>
          <pc:sldMk cId="1654904108" sldId="751"/>
        </pc:sldMkLst>
        <pc:spChg chg="mod">
          <ac:chgData name="Jean-Yves Robin" userId="d2a65298-a19c-4894-9855-3f175f133901" providerId="ADAL" clId="{A048D4B4-8E7A-4590-A64D-C40B7925A3C3}" dt="2023-09-15T17:12:00.999" v="50" actId="20577"/>
          <ac:spMkLst>
            <pc:docMk/>
            <pc:sldMk cId="1654904108" sldId="751"/>
            <ac:spMk id="3" creationId="{5D223845-3313-D814-E404-8201C967F3BE}"/>
          </ac:spMkLst>
        </pc:spChg>
        <pc:extLst>
          <p:ext xmlns:p="http://schemas.openxmlformats.org/presentationml/2006/main" uri="{D6D511B9-2390-475A-947B-AFAB55BFBCF1}">
            <pc226:cmChg xmlns:pc226="http://schemas.microsoft.com/office/powerpoint/2022/06/main/command" chg="mod">
              <pc226:chgData name="Jean-Yves Robin" userId="d2a65298-a19c-4894-9855-3f175f133901" providerId="ADAL" clId="{A048D4B4-8E7A-4590-A64D-C40B7925A3C3}" dt="2023-09-15T17:12:00.999" v="50" actId="20577"/>
              <pc2:cmMkLst xmlns:pc2="http://schemas.microsoft.com/office/powerpoint/2019/9/main/command">
                <pc:docMk/>
                <pc:sldMk cId="1654904108" sldId="751"/>
                <pc2:cmMk id="{DCE2EA5C-B93A-44C1-B3EE-7CDB891675CB}"/>
              </pc2:cmMkLst>
            </pc226:cmChg>
          </p:ext>
        </pc:extLst>
      </pc:sldChg>
      <pc:sldChg chg="modSp mod modCm">
        <pc:chgData name="Jean-Yves Robin" userId="d2a65298-a19c-4894-9855-3f175f133901" providerId="ADAL" clId="{A048D4B4-8E7A-4590-A64D-C40B7925A3C3}" dt="2023-09-15T17:15:24.699" v="62" actId="20577"/>
        <pc:sldMkLst>
          <pc:docMk/>
          <pc:sldMk cId="3515576695" sldId="752"/>
        </pc:sldMkLst>
        <pc:spChg chg="mod">
          <ac:chgData name="Jean-Yves Robin" userId="d2a65298-a19c-4894-9855-3f175f133901" providerId="ADAL" clId="{A048D4B4-8E7A-4590-A64D-C40B7925A3C3}" dt="2023-09-15T17:15:24.699" v="62" actId="20577"/>
          <ac:spMkLst>
            <pc:docMk/>
            <pc:sldMk cId="3515576695" sldId="752"/>
            <ac:spMk id="3" creationId="{5D223845-3313-D814-E404-8201C967F3BE}"/>
          </ac:spMkLst>
        </pc:spChg>
        <pc:extLst>
          <p:ext xmlns:p="http://schemas.openxmlformats.org/presentationml/2006/main" uri="{D6D511B9-2390-475A-947B-AFAB55BFBCF1}">
            <pc226:cmChg xmlns:pc226="http://schemas.microsoft.com/office/powerpoint/2022/06/main/command" chg="mod">
              <pc226:chgData name="Jean-Yves Robin" userId="d2a65298-a19c-4894-9855-3f175f133901" providerId="ADAL" clId="{A048D4B4-8E7A-4590-A64D-C40B7925A3C3}" dt="2023-09-15T17:15:24.699" v="62" actId="20577"/>
              <pc2:cmMkLst xmlns:pc2="http://schemas.microsoft.com/office/powerpoint/2019/9/main/command">
                <pc:docMk/>
                <pc:sldMk cId="3515576695" sldId="752"/>
                <pc2:cmMk id="{6E213886-1BA6-47AC-9159-35E45A5CB4FC}"/>
              </pc2:cmMkLst>
            </pc226:cmChg>
          </p:ext>
        </pc:extLst>
      </pc:sldChg>
      <pc:sldChg chg="modSp mod">
        <pc:chgData name="Jean-Yves Robin" userId="d2a65298-a19c-4894-9855-3f175f133901" providerId="ADAL" clId="{A048D4B4-8E7A-4590-A64D-C40B7925A3C3}" dt="2023-09-15T17:17:14.338" v="73" actId="20577"/>
        <pc:sldMkLst>
          <pc:docMk/>
          <pc:sldMk cId="525625442" sldId="761"/>
        </pc:sldMkLst>
        <pc:spChg chg="mod">
          <ac:chgData name="Jean-Yves Robin" userId="d2a65298-a19c-4894-9855-3f175f133901" providerId="ADAL" clId="{A048D4B4-8E7A-4590-A64D-C40B7925A3C3}" dt="2023-09-15T17:17:14.338" v="73" actId="20577"/>
          <ac:spMkLst>
            <pc:docMk/>
            <pc:sldMk cId="525625442" sldId="761"/>
            <ac:spMk id="4" creationId="{A30068C7-8E23-428F-9498-522401A840B7}"/>
          </ac:spMkLst>
        </pc:spChg>
      </pc:sldChg>
      <pc:sldChg chg="modSp mod">
        <pc:chgData name="Jean-Yves Robin" userId="d2a65298-a19c-4894-9855-3f175f133901" providerId="ADAL" clId="{A048D4B4-8E7A-4590-A64D-C40B7925A3C3}" dt="2023-09-15T17:17:19.254" v="74" actId="20577"/>
        <pc:sldMkLst>
          <pc:docMk/>
          <pc:sldMk cId="50179139" sldId="766"/>
        </pc:sldMkLst>
        <pc:spChg chg="mod">
          <ac:chgData name="Jean-Yves Robin" userId="d2a65298-a19c-4894-9855-3f175f133901" providerId="ADAL" clId="{A048D4B4-8E7A-4590-A64D-C40B7925A3C3}" dt="2023-09-15T17:17:19.254" v="74" actId="20577"/>
          <ac:spMkLst>
            <pc:docMk/>
            <pc:sldMk cId="50179139" sldId="766"/>
            <ac:spMk id="4" creationId="{A30068C7-8E23-428F-9498-522401A840B7}"/>
          </ac:spMkLst>
        </pc:spChg>
      </pc:sldChg>
    </pc:docChg>
  </pc:docChgLst>
</pc:chgInfo>
</file>

<file path=ppt/comments/modernComment_19C_2D07782B.xml><?xml version="1.0" encoding="utf-8"?>
<p188:cmLst xmlns:a="http://schemas.openxmlformats.org/drawingml/2006/main" xmlns:r="http://schemas.openxmlformats.org/officeDocument/2006/relationships" xmlns:p188="http://schemas.microsoft.com/office/powerpoint/2018/8/main">
  <p188:cm id="{C06D6ED9-FBCB-4A64-B0FE-F9B92BA6FFE4}" authorId="{9340ABF7-4CF1-F912-B14C-48A7FF7AA8C2}" created="2023-07-07T08:49:01.635">
    <pc:sldMkLst xmlns:pc="http://schemas.microsoft.com/office/powerpoint/2013/main/command">
      <pc:docMk/>
      <pc:sldMk cId="755464235" sldId="412"/>
    </pc:sldMkLst>
    <p188:txBody>
      <a:bodyPr/>
      <a:lstStyle/>
      <a:p>
        <a:r>
          <a:rPr lang="fr-FR"/>
          <a:t>Le jeu doit être adapté au contexte : équipe, secteur, délégué… Il vise à associer au discernement le maximum de membres et faire prendre conscience aux délégués de l'ensemble des possibles. </a:t>
        </a:r>
      </a:p>
    </p188:txBody>
  </p188:cm>
</p188:cmLst>
</file>

<file path=ppt/comments/modernComment_2EF_62A3D52C.xml><?xml version="1.0" encoding="utf-8"?>
<p188:cmLst xmlns:a="http://schemas.openxmlformats.org/drawingml/2006/main" xmlns:r="http://schemas.openxmlformats.org/officeDocument/2006/relationships" xmlns:p188="http://schemas.microsoft.com/office/powerpoint/2018/8/main">
  <p188:cm id="{DCE2EA5C-B93A-44C1-B3EE-7CDB891675CB}" authorId="{9340ABF7-4CF1-F912-B14C-48A7FF7AA8C2}" created="2023-07-07T08:49:27.647">
    <ac:txMkLst xmlns:ac="http://schemas.microsoft.com/office/drawing/2013/main/command">
      <pc:docMk xmlns:pc="http://schemas.microsoft.com/office/powerpoint/2013/main/command"/>
      <pc:sldMk xmlns:pc="http://schemas.microsoft.com/office/powerpoint/2013/main/command" cId="1654904108" sldId="751"/>
      <ac:spMk id="3" creationId="{5D223845-3313-D814-E404-8201C967F3BE}"/>
      <ac:txMk cp="0" len="74">
        <ac:context len="897" hash="3684893049"/>
      </ac:txMk>
    </ac:txMkLst>
    <p188:pos x="1991492" y="494013"/>
    <p188:txBody>
      <a:bodyPr/>
      <a:lstStyle/>
      <a:p>
        <a:r>
          <a:rPr lang="fr-FR"/>
          <a:t>Ou en début de réunion si c'est un secteur</a:t>
        </a:r>
      </a:p>
    </p188:txBody>
  </p188:cm>
</p188:cmLst>
</file>

<file path=ppt/comments/modernComment_2F0_D18B7177.xml><?xml version="1.0" encoding="utf-8"?>
<p188:cmLst xmlns:a="http://schemas.openxmlformats.org/drawingml/2006/main" xmlns:r="http://schemas.openxmlformats.org/officeDocument/2006/relationships" xmlns:p188="http://schemas.microsoft.com/office/powerpoint/2018/8/main">
  <p188:cm id="{6E213886-1BA6-47AC-9159-35E45A5CB4FC}" authorId="{9340ABF7-4CF1-F912-B14C-48A7FF7AA8C2}" created="2023-07-07T09:07:56.136">
    <ac:txMkLst xmlns:ac="http://schemas.microsoft.com/office/drawing/2013/main/command">
      <pc:docMk xmlns:pc="http://schemas.microsoft.com/office/powerpoint/2013/main/command"/>
      <pc:sldMk xmlns:pc="http://schemas.microsoft.com/office/powerpoint/2013/main/command" cId="3515576695" sldId="752"/>
      <ac:spMk id="3" creationId="{5D223845-3313-D814-E404-8201C967F3BE}"/>
      <ac:txMk cp="211" len="7">
        <ac:context len="673" hash="3134345006"/>
      </ac:txMk>
    </ac:txMkLst>
    <p188:pos x="4330931" y="2097182"/>
    <p188:txBody>
      <a:bodyPr/>
      <a:lstStyle/>
      <a:p>
        <a:r>
          <a:rPr lang="fr-FR"/>
          <a:t>On peut utiliser les racines et préciser le type de sol : monde incertain, monde sécularisé...</a:t>
        </a:r>
      </a:p>
    </p188:txBody>
  </p188:cm>
</p188:cmLst>
</file>

<file path=ppt/comments/modernComment_2FC_369DBE21.xml><?xml version="1.0" encoding="utf-8"?>
<p188:cmLst xmlns:a="http://schemas.openxmlformats.org/drawingml/2006/main" xmlns:r="http://schemas.openxmlformats.org/officeDocument/2006/relationships" xmlns:p188="http://schemas.microsoft.com/office/powerpoint/2018/8/main">
  <p188:cm id="{196CF23A-F384-487B-80F2-2F8D730BDD11}" authorId="{9340ABF7-4CF1-F912-B14C-48A7FF7AA8C2}" created="2023-07-12T16:05:12.210">
    <pc:sldMkLst xmlns:pc="http://schemas.microsoft.com/office/powerpoint/2013/main/command">
      <pc:docMk/>
      <pc:sldMk cId="916307489" sldId="764"/>
    </pc:sldMkLst>
    <p188:txBody>
      <a:bodyPr/>
      <a:lstStyle/>
      <a:p>
        <a:r>
          <a:rPr lang="fr-FR"/>
          <a:t>Selon les groupes, on peut mettre la prière en début ou à la fin.</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327"/>
    </inkml:context>
    <inkml:brush xml:id="br0">
      <inkml:brushProperty name="width" value="0.05" units="cm"/>
      <inkml:brushProperty name="height" value="0.05" units="cm"/>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704"/>
    </inkml:context>
    <inkml:brush xml:id="br0">
      <inkml:brushProperty name="width" value="0.05" units="cm"/>
      <inkml:brushProperty name="height" value="0.05" units="cm"/>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8.652"/>
    </inkml:context>
    <inkml:brush xml:id="br0">
      <inkml:brushProperty name="width" value="0.05" units="cm"/>
      <inkml:brushProperty name="height" value="0.05" units="cm"/>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42.867"/>
    </inkml:context>
    <inkml:brush xml:id="br0">
      <inkml:brushProperty name="width" value="0.05" units="cm"/>
      <inkml:brushProperty name="height" value="0.05" units="cm"/>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43.244"/>
    </inkml:context>
    <inkml:brush xml:id="br0">
      <inkml:brushProperty name="width" value="0.05" units="cm"/>
      <inkml:brushProperty name="height" value="0.05" units="cm"/>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327"/>
    </inkml:context>
    <inkml:brush xml:id="br0">
      <inkml:brushProperty name="width" value="0.05" units="cm"/>
      <inkml:brushProperty name="height" value="0.05" units="cm"/>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704"/>
    </inkml:context>
    <inkml:brush xml:id="br0">
      <inkml:brushProperty name="width" value="0.05" units="cm"/>
      <inkml:brushProperty name="height" value="0.05" units="cm"/>
    </inkml:brush>
  </inkml:definitions>
  <inkml:trace contextRef="#ctx0" brushRef="#br0">0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8.652"/>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5.555"/>
    </inkml:context>
    <inkml:brush xml:id="br0">
      <inkml:brushProperty name="width" value="0.05" units="cm"/>
      <inkml:brushProperty name="height" value="0.05" units="cm"/>
    </inkml:brush>
  </inkml:definitions>
  <inkml:trace contextRef="#ctx0" brushRef="#br0">1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6.450"/>
    </inkml:context>
    <inkml:brush xml:id="br0">
      <inkml:brushProperty name="width" value="0.05" units="cm"/>
      <inkml:brushProperty name="height" value="0.05" units="cm"/>
    </inkml:brush>
  </inkml:definitions>
  <inkml:trace contextRef="#ctx0" brushRef="#br0">0 1 24575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5.555"/>
    </inkml:context>
    <inkml:brush xml:id="br0">
      <inkml:brushProperty name="width" value="0.05" units="cm"/>
      <inkml:brushProperty name="height" value="0.05" units="cm"/>
    </inkml:brush>
  </inkml:definitions>
  <inkml:trace contextRef="#ctx0" brushRef="#br0">1 1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6.450"/>
    </inkml:context>
    <inkml:brush xml:id="br0">
      <inkml:brushProperty name="width" value="0.05" units="cm"/>
      <inkml:brushProperty name="height" value="0.05" units="cm"/>
    </inkml:brush>
  </inkml:definitions>
  <inkml:trace contextRef="#ctx0" brushRef="#br0">0 1 24575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6.828"/>
    </inkml:context>
    <inkml:brush xml:id="br0">
      <inkml:brushProperty name="width" value="0.05" units="cm"/>
      <inkml:brushProperty name="height" value="0.05" units="cm"/>
    </inkml:brush>
  </inkml:definitions>
  <inkml:trace contextRef="#ctx0" brushRef="#br0">0 1 24575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8.114"/>
    </inkml:context>
    <inkml:brush xml:id="br0">
      <inkml:brushProperty name="width" value="0.05" units="cm"/>
      <inkml:brushProperty name="height" value="0.05" units="cm"/>
    </inkml:brush>
  </inkml:definitions>
  <inkml:trace contextRef="#ctx0" brushRef="#br0">1 1 24575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8.459"/>
    </inkml:context>
    <inkml:brush xml:id="br0">
      <inkml:brushProperty name="width" value="0.05" units="cm"/>
      <inkml:brushProperty name="height" value="0.05" units="cm"/>
    </inkml:brush>
  </inkml:definitions>
  <inkml:trace contextRef="#ctx0" brushRef="#br0">1 1 24575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327"/>
    </inkml:context>
    <inkml:brush xml:id="br0">
      <inkml:brushProperty name="width" value="0.05" units="cm"/>
      <inkml:brushProperty name="height" value="0.05" units="cm"/>
    </inkml:brush>
  </inkml:definitions>
  <inkml:trace contextRef="#ctx0" brushRef="#br0">0 0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704"/>
    </inkml:context>
    <inkml:brush xml:id="br0">
      <inkml:brushProperty name="width" value="0.05" units="cm"/>
      <inkml:brushProperty name="height" value="0.05" units="cm"/>
    </inkml:brush>
  </inkml:definitions>
  <inkml:trace contextRef="#ctx0" brushRef="#br0">0 0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8.652"/>
    </inkml:context>
    <inkml:brush xml:id="br0">
      <inkml:brushProperty name="width" value="0.05" units="cm"/>
      <inkml:brushProperty name="height" value="0.05" units="cm"/>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6.828"/>
    </inkml:context>
    <inkml:brush xml:id="br0">
      <inkml:brushProperty name="width" value="0.05" units="cm"/>
      <inkml:brushProperty name="height" value="0.05" units="cm"/>
    </inkml:brush>
  </inkml:definitions>
  <inkml:trace contextRef="#ctx0" brushRef="#br0">0 1 24575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42.867"/>
    </inkml:context>
    <inkml:brush xml:id="br0">
      <inkml:brushProperty name="width" value="0.05" units="cm"/>
      <inkml:brushProperty name="height" value="0.05" units="cm"/>
    </inkml:brush>
  </inkml:definitions>
  <inkml:trace contextRef="#ctx0" brushRef="#br0">1 1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43.244"/>
    </inkml:context>
    <inkml:brush xml:id="br0">
      <inkml:brushProperty name="width" value="0.05" units="cm"/>
      <inkml:brushProperty name="height" value="0.05" units="cm"/>
    </inkml:brush>
  </inkml:definitions>
  <inkml:trace contextRef="#ctx0" brushRef="#br0">1 1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5.555"/>
    </inkml:context>
    <inkml:brush xml:id="br0">
      <inkml:brushProperty name="width" value="0.05" units="cm"/>
      <inkml:brushProperty name="height" value="0.05" units="cm"/>
    </inkml:brush>
  </inkml:definitions>
  <inkml:trace contextRef="#ctx0" brushRef="#br0">1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6.450"/>
    </inkml:context>
    <inkml:brush xml:id="br0">
      <inkml:brushProperty name="width" value="0.05" units="cm"/>
      <inkml:brushProperty name="height" value="0.05" units="cm"/>
    </inkml:brush>
  </inkml:definitions>
  <inkml:trace contextRef="#ctx0" brushRef="#br0">0 1 24575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6.828"/>
    </inkml:context>
    <inkml:brush xml:id="br0">
      <inkml:brushProperty name="width" value="0.05" units="cm"/>
      <inkml:brushProperty name="height" value="0.05" units="cm"/>
    </inkml:brush>
  </inkml:definitions>
  <inkml:trace contextRef="#ctx0" brushRef="#br0">0 1 24575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8.114"/>
    </inkml:context>
    <inkml:brush xml:id="br0">
      <inkml:brushProperty name="width" value="0.05" units="cm"/>
      <inkml:brushProperty name="height" value="0.05" units="cm"/>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8.114"/>
    </inkml:context>
    <inkml:brush xml:id="br0">
      <inkml:brushProperty name="width" value="0.05" units="cm"/>
      <inkml:brushProperty name="height" value="0.05" units="cm"/>
    </inkml:brush>
  </inkml:definitions>
  <inkml:trace contextRef="#ctx0" brushRef="#br0">1 1 24575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8.459"/>
    </inkml:context>
    <inkml:brush xml:id="br0">
      <inkml:brushProperty name="width" value="0.05" units="cm"/>
      <inkml:brushProperty name="height" value="0.05" units="cm"/>
    </inkml:brush>
  </inkml:definitions>
  <inkml:trace contextRef="#ctx0" brushRef="#br0">1 1 24575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327"/>
    </inkml:context>
    <inkml:brush xml:id="br0">
      <inkml:brushProperty name="width" value="0.05" units="cm"/>
      <inkml:brushProperty name="height" value="0.05" units="cm"/>
    </inkml:brush>
  </inkml:definitions>
  <inkml:trace contextRef="#ctx0" brushRef="#br0">0 0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704"/>
    </inkml:context>
    <inkml:brush xml:id="br0">
      <inkml:brushProperty name="width" value="0.05" units="cm"/>
      <inkml:brushProperty name="height" value="0.05" units="cm"/>
    </inkml:brush>
  </inkml:definitions>
  <inkml:trace contextRef="#ctx0" brushRef="#br0">0 0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8.652"/>
    </inkml:context>
    <inkml:brush xml:id="br0">
      <inkml:brushProperty name="width" value="0.05" units="cm"/>
      <inkml:brushProperty name="height" value="0.05" units="cm"/>
    </inkml:brush>
  </inkml:definitions>
  <inkml:trace contextRef="#ctx0" brushRef="#br0">0 0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42.867"/>
    </inkml:context>
    <inkml:brush xml:id="br0">
      <inkml:brushProperty name="width" value="0.05" units="cm"/>
      <inkml:brushProperty name="height" value="0.05" units="cm"/>
    </inkml:brush>
  </inkml:definitions>
  <inkml:trace contextRef="#ctx0" brushRef="#br0">1 1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43.244"/>
    </inkml:context>
    <inkml:brush xml:id="br0">
      <inkml:brushProperty name="width" value="0.05" units="cm"/>
      <inkml:brushProperty name="height" value="0.05" units="cm"/>
    </inkml:brush>
  </inkml:definitions>
  <inkml:trace contextRef="#ctx0" brushRef="#br0">1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5.555"/>
    </inkml:context>
    <inkml:brush xml:id="br0">
      <inkml:brushProperty name="width" value="0.05" units="cm"/>
      <inkml:brushProperty name="height" value="0.05" units="cm"/>
    </inkml:brush>
  </inkml:definitions>
  <inkml:trace contextRef="#ctx0" brushRef="#br0">1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6.450"/>
    </inkml:context>
    <inkml:brush xml:id="br0">
      <inkml:brushProperty name="width" value="0.05" units="cm"/>
      <inkml:brushProperty name="height" value="0.05" units="cm"/>
    </inkml:brush>
  </inkml:definitions>
  <inkml:trace contextRef="#ctx0" brushRef="#br0">0 1 24575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8.459"/>
    </inkml:context>
    <inkml:brush xml:id="br0">
      <inkml:brushProperty name="width" value="0.05" units="cm"/>
      <inkml:brushProperty name="height" value="0.05" units="cm"/>
    </inkml:brush>
  </inkml:definitions>
  <inkml:trace contextRef="#ctx0" brushRef="#br0">1 1 24575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6.828"/>
    </inkml:context>
    <inkml:brush xml:id="br0">
      <inkml:brushProperty name="width" value="0.05" units="cm"/>
      <inkml:brushProperty name="height" value="0.05" units="cm"/>
    </inkml:brush>
  </inkml:definitions>
  <inkml:trace contextRef="#ctx0" brushRef="#br0">0 1 24575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8.114"/>
    </inkml:context>
    <inkml:brush xml:id="br0">
      <inkml:brushProperty name="width" value="0.05" units="cm"/>
      <inkml:brushProperty name="height" value="0.05" units="cm"/>
    </inkml:brush>
  </inkml:definitions>
  <inkml:trace contextRef="#ctx0" brushRef="#br0">1 1 24575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8.459"/>
    </inkml:context>
    <inkml:brush xml:id="br0">
      <inkml:brushProperty name="width" value="0.05" units="cm"/>
      <inkml:brushProperty name="height" value="0.05" units="cm"/>
    </inkml:brush>
  </inkml:definitions>
  <inkml:trace contextRef="#ctx0" brushRef="#br0">1 1 24575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327"/>
    </inkml:context>
    <inkml:brush xml:id="br0">
      <inkml:brushProperty name="width" value="0.05" units="cm"/>
      <inkml:brushProperty name="height" value="0.05" units="cm"/>
    </inkml:brush>
  </inkml:definitions>
  <inkml:trace contextRef="#ctx0" brushRef="#br0">0 0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704"/>
    </inkml:context>
    <inkml:brush xml:id="br0">
      <inkml:brushProperty name="width" value="0.05" units="cm"/>
      <inkml:brushProperty name="height" value="0.05" units="cm"/>
    </inkml:brush>
  </inkml:definitions>
  <inkml:trace contextRef="#ctx0" brushRef="#br0">0 0 24575,'0'0'-8191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8.652"/>
    </inkml:context>
    <inkml:brush xml:id="br0">
      <inkml:brushProperty name="width" value="0.05" units="cm"/>
      <inkml:brushProperty name="height" value="0.05" units="cm"/>
    </inkml:brush>
  </inkml:definitions>
  <inkml:trace contextRef="#ctx0" brushRef="#br0">0 0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42.867"/>
    </inkml:context>
    <inkml:brush xml:id="br0">
      <inkml:brushProperty name="width" value="0.05" units="cm"/>
      <inkml:brushProperty name="height" value="0.05" units="cm"/>
    </inkml:brush>
  </inkml:definitions>
  <inkml:trace contextRef="#ctx0" brushRef="#br0">1 1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43.244"/>
    </inkml:context>
    <inkml:brush xml:id="br0">
      <inkml:brushProperty name="width" value="0.05" units="cm"/>
      <inkml:brushProperty name="height" value="0.05" units="cm"/>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327"/>
    </inkml:context>
    <inkml:brush xml:id="br0">
      <inkml:brushProperty name="width" value="0.05" units="cm"/>
      <inkml:brushProperty name="height" value="0.05" units="cm"/>
    </inkml:brush>
  </inkml:definitions>
  <inkml:trace contextRef="#ctx0" brushRef="#br0">0 0 24575,'0'0'-8191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704"/>
    </inkml:context>
    <inkml:brush xml:id="br0">
      <inkml:brushProperty name="width" value="0.05" units="cm"/>
      <inkml:brushProperty name="height" value="0.05" units="cm"/>
    </inkml:brush>
  </inkml:definitions>
  <inkml:trace contextRef="#ctx0" brushRef="#br0">0 0 24575,'0'0'-8191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8.652"/>
    </inkml:context>
    <inkml:brush xml:id="br0">
      <inkml:brushProperty name="width" value="0.05" units="cm"/>
      <inkml:brushProperty name="height" value="0.05" units="cm"/>
    </inkml:brush>
  </inkml:definitions>
  <inkml:trace contextRef="#ctx0" brushRef="#br0">0 0 24575,'0'0'-8191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570"/>
    </inkml:context>
    <inkml:brush xml:id="br0">
      <inkml:brushProperty name="width" value="0.05" units="cm"/>
      <inkml:brushProperty name="height" value="0.05" units="cm"/>
    </inkml:brush>
  </inkml:definitions>
  <inkml:trace contextRef="#ctx0" brushRef="#br0">0 0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6:59.913"/>
    </inkml:context>
    <inkml:brush xml:id="br0">
      <inkml:brushProperty name="width" value="0.05" units="cm"/>
      <inkml:brushProperty name="height" value="0.05" units="cm"/>
    </inkml:brush>
  </inkml:definitions>
  <inkml:trace contextRef="#ctx0" brushRef="#br0">0 0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327"/>
    </inkml:context>
    <inkml:brush xml:id="br0">
      <inkml:brushProperty name="width" value="0.05" units="cm"/>
      <inkml:brushProperty name="height" value="0.05" units="cm"/>
    </inkml:brush>
  </inkml:definitions>
  <inkml:trace contextRef="#ctx0" brushRef="#br0">0 0 24575,'0'0'-8191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2.704"/>
    </inkml:context>
    <inkml:brush xml:id="br0">
      <inkml:brushProperty name="width" value="0.05" units="cm"/>
      <inkml:brushProperty name="height" value="0.05" units="cm"/>
    </inkml:brush>
  </inkml:definitions>
  <inkml:trace contextRef="#ctx0" brushRef="#br0">0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5T06:37:08.652"/>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891" cy="49846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285" y="1"/>
            <a:ext cx="2946890" cy="498462"/>
          </a:xfrm>
          <a:prstGeom prst="rect">
            <a:avLst/>
          </a:prstGeom>
        </p:spPr>
        <p:txBody>
          <a:bodyPr vert="horz" lIns="91440" tIns="45720" rIns="91440" bIns="45720" rtlCol="0"/>
          <a:lstStyle>
            <a:lvl1pPr algn="r">
              <a:defRPr sz="1200"/>
            </a:lvl1pPr>
          </a:lstStyle>
          <a:p>
            <a:fld id="{F4C3D224-06D0-4D1C-8603-3300A9114488}"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420688" y="1239838"/>
            <a:ext cx="5959475" cy="33528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470" y="4778274"/>
            <a:ext cx="5439410" cy="391118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352"/>
            <a:ext cx="2946891" cy="49846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285" y="9431352"/>
            <a:ext cx="2946890" cy="498462"/>
          </a:xfrm>
          <a:prstGeom prst="rect">
            <a:avLst/>
          </a:prstGeom>
        </p:spPr>
        <p:txBody>
          <a:bodyPr vert="horz" lIns="91440" tIns="45720" rIns="91440" bIns="45720" rtlCol="0" anchor="b"/>
          <a:lstStyle>
            <a:lvl1pPr algn="r">
              <a:defRPr sz="1200"/>
            </a:lvl1pPr>
          </a:lstStyle>
          <a:p>
            <a:fld id="{68C07D5C-19B9-46C5-AB6E-CDAA2698968C}" type="slidenum">
              <a:rPr lang="fr-FR" smtClean="0"/>
              <a:t>‹N°›</a:t>
            </a:fld>
            <a:endParaRPr lang="fr-FR"/>
          </a:p>
        </p:txBody>
      </p:sp>
    </p:spTree>
    <p:extLst>
      <p:ext uri="{BB962C8B-B14F-4D97-AF65-F5344CB8AC3E}">
        <p14:creationId xmlns:p14="http://schemas.microsoft.com/office/powerpoint/2010/main" val="127331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1</a:t>
            </a:fld>
            <a:endParaRPr lang="fr-FR"/>
          </a:p>
        </p:txBody>
      </p:sp>
    </p:spTree>
    <p:extLst>
      <p:ext uri="{BB962C8B-B14F-4D97-AF65-F5344CB8AC3E}">
        <p14:creationId xmlns:p14="http://schemas.microsoft.com/office/powerpoint/2010/main" val="106153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Il est primordial d’intégrer dans notre discernement ces « vents contraires »  qui épuisent notre Mouvement, tuent sa vitalité; </a:t>
            </a:r>
          </a:p>
          <a:p>
            <a:r>
              <a:rPr lang="fr-FR"/>
              <a:t>La régénération de notre Mouvement ne sera possible que si nous les affrontons pour trouver ensemble comment les neutraliser/ contourner.</a:t>
            </a: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10</a:t>
            </a:fld>
            <a:endParaRPr lang="fr-FR"/>
          </a:p>
        </p:txBody>
      </p:sp>
    </p:spTree>
    <p:extLst>
      <p:ext uri="{BB962C8B-B14F-4D97-AF65-F5344CB8AC3E}">
        <p14:creationId xmlns:p14="http://schemas.microsoft.com/office/powerpoint/2010/main" val="370288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Regroupement des 7 silhouettes en 3 familles</a:t>
            </a: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11</a:t>
            </a:fld>
            <a:endParaRPr lang="fr-FR"/>
          </a:p>
        </p:txBody>
      </p:sp>
    </p:spTree>
    <p:extLst>
      <p:ext uri="{BB962C8B-B14F-4D97-AF65-F5344CB8AC3E}">
        <p14:creationId xmlns:p14="http://schemas.microsoft.com/office/powerpoint/2010/main" val="71531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question de l’ancrage a été diversement travaillée. S’il y a « ou » , c’est que cela n’a pas été approfondi. </a:t>
            </a:r>
          </a:p>
          <a:p>
            <a:r>
              <a:rPr lang="fr-FR"/>
              <a:t>Attention : les raisons d’être ne sont que des ébauches !!!!</a:t>
            </a:r>
          </a:p>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13</a:t>
            </a:fld>
            <a:endParaRPr lang="fr-FR"/>
          </a:p>
        </p:txBody>
      </p:sp>
    </p:spTree>
    <p:extLst>
      <p:ext uri="{BB962C8B-B14F-4D97-AF65-F5344CB8AC3E}">
        <p14:creationId xmlns:p14="http://schemas.microsoft.com/office/powerpoint/2010/main" val="410346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22</a:t>
            </a:fld>
            <a:endParaRPr lang="fr-FR"/>
          </a:p>
        </p:txBody>
      </p:sp>
    </p:spTree>
    <p:extLst>
      <p:ext uri="{BB962C8B-B14F-4D97-AF65-F5344CB8AC3E}">
        <p14:creationId xmlns:p14="http://schemas.microsoft.com/office/powerpoint/2010/main" val="376724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23</a:t>
            </a:fld>
            <a:endParaRPr lang="fr-FR"/>
          </a:p>
        </p:txBody>
      </p:sp>
    </p:spTree>
    <p:extLst>
      <p:ext uri="{BB962C8B-B14F-4D97-AF65-F5344CB8AC3E}">
        <p14:creationId xmlns:p14="http://schemas.microsoft.com/office/powerpoint/2010/main" val="73363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27</a:t>
            </a:fld>
            <a:endParaRPr lang="fr-FR"/>
          </a:p>
        </p:txBody>
      </p:sp>
    </p:spTree>
    <p:extLst>
      <p:ext uri="{BB962C8B-B14F-4D97-AF65-F5344CB8AC3E}">
        <p14:creationId xmlns:p14="http://schemas.microsoft.com/office/powerpoint/2010/main" val="439969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28</a:t>
            </a:fld>
            <a:endParaRPr lang="fr-FR"/>
          </a:p>
        </p:txBody>
      </p:sp>
    </p:spTree>
    <p:extLst>
      <p:ext uri="{BB962C8B-B14F-4D97-AF65-F5344CB8AC3E}">
        <p14:creationId xmlns:p14="http://schemas.microsoft.com/office/powerpoint/2010/main" val="116500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Notre trésor qui sont racines de notre Mouvement . L’écoute interne a confirmé l’attachement des membres à ces trésors-racine. </a:t>
            </a:r>
          </a:p>
          <a:p>
            <a:r>
              <a:rPr lang="fr-FR"/>
              <a:t>Un moment fort a été l’appel du Pape François à continuer d’offrir ce Trésor , en janvier 22 lors du </a:t>
            </a:r>
            <a:r>
              <a:rPr lang="fr-FR" err="1"/>
              <a:t>pélerinage</a:t>
            </a:r>
            <a:r>
              <a:rPr lang="fr-FR"/>
              <a:t> à Rome des responsables de l’Action Catholique.</a:t>
            </a:r>
          </a:p>
          <a:p>
            <a:r>
              <a:rPr lang="fr-FR"/>
              <a:t> </a:t>
            </a: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29</a:t>
            </a:fld>
            <a:endParaRPr lang="fr-FR"/>
          </a:p>
        </p:txBody>
      </p:sp>
    </p:spTree>
    <p:extLst>
      <p:ext uri="{BB962C8B-B14F-4D97-AF65-F5344CB8AC3E}">
        <p14:creationId xmlns:p14="http://schemas.microsoft.com/office/powerpoint/2010/main" val="3645746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Il est primordial d’intégrer dans notre discernement ces « vents contraires »  qui épuisent notre Mouvement, tuent sa vitalité; </a:t>
            </a:r>
          </a:p>
          <a:p>
            <a:r>
              <a:rPr lang="fr-FR"/>
              <a:t>La régénération de notre Mouvement ne sera possible que si nous les affrontons pour trouver ensemble comment les neutraliser/ contourner.</a:t>
            </a: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30</a:t>
            </a:fld>
            <a:endParaRPr lang="fr-FR"/>
          </a:p>
        </p:txBody>
      </p:sp>
    </p:spTree>
    <p:extLst>
      <p:ext uri="{BB962C8B-B14F-4D97-AF65-F5344CB8AC3E}">
        <p14:creationId xmlns:p14="http://schemas.microsoft.com/office/powerpoint/2010/main" val="370288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31</a:t>
            </a:fld>
            <a:endParaRPr lang="fr-FR"/>
          </a:p>
        </p:txBody>
      </p:sp>
    </p:spTree>
    <p:extLst>
      <p:ext uri="{BB962C8B-B14F-4D97-AF65-F5344CB8AC3E}">
        <p14:creationId xmlns:p14="http://schemas.microsoft.com/office/powerpoint/2010/main" val="107481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2</a:t>
            </a:fld>
            <a:endParaRPr lang="fr-FR"/>
          </a:p>
        </p:txBody>
      </p:sp>
    </p:spTree>
    <p:extLst>
      <p:ext uri="{BB962C8B-B14F-4D97-AF65-F5344CB8AC3E}">
        <p14:creationId xmlns:p14="http://schemas.microsoft.com/office/powerpoint/2010/main" val="208805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32</a:t>
            </a:fld>
            <a:endParaRPr lang="fr-FR"/>
          </a:p>
        </p:txBody>
      </p:sp>
    </p:spTree>
    <p:extLst>
      <p:ext uri="{BB962C8B-B14F-4D97-AF65-F5344CB8AC3E}">
        <p14:creationId xmlns:p14="http://schemas.microsoft.com/office/powerpoint/2010/main" val="221312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33</a:t>
            </a:fld>
            <a:endParaRPr lang="fr-FR"/>
          </a:p>
        </p:txBody>
      </p:sp>
    </p:spTree>
    <p:extLst>
      <p:ext uri="{BB962C8B-B14F-4D97-AF65-F5344CB8AC3E}">
        <p14:creationId xmlns:p14="http://schemas.microsoft.com/office/powerpoint/2010/main" val="2643582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34</a:t>
            </a:fld>
            <a:endParaRPr lang="fr-FR"/>
          </a:p>
        </p:txBody>
      </p:sp>
    </p:spTree>
    <p:extLst>
      <p:ext uri="{BB962C8B-B14F-4D97-AF65-F5344CB8AC3E}">
        <p14:creationId xmlns:p14="http://schemas.microsoft.com/office/powerpoint/2010/main" val="101215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35</a:t>
            </a:fld>
            <a:endParaRPr lang="fr-FR"/>
          </a:p>
        </p:txBody>
      </p:sp>
    </p:spTree>
    <p:extLst>
      <p:ext uri="{BB962C8B-B14F-4D97-AF65-F5344CB8AC3E}">
        <p14:creationId xmlns:p14="http://schemas.microsoft.com/office/powerpoint/2010/main" val="4117179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36</a:t>
            </a:fld>
            <a:endParaRPr lang="fr-FR"/>
          </a:p>
        </p:txBody>
      </p:sp>
    </p:spTree>
    <p:extLst>
      <p:ext uri="{BB962C8B-B14F-4D97-AF65-F5344CB8AC3E}">
        <p14:creationId xmlns:p14="http://schemas.microsoft.com/office/powerpoint/2010/main" val="28274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43</a:t>
            </a:fld>
            <a:endParaRPr lang="fr-FR"/>
          </a:p>
        </p:txBody>
      </p:sp>
    </p:spTree>
    <p:extLst>
      <p:ext uri="{BB962C8B-B14F-4D97-AF65-F5344CB8AC3E}">
        <p14:creationId xmlns:p14="http://schemas.microsoft.com/office/powerpoint/2010/main" val="1183592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Soutien fort des EDC et faible du MCC !</a:t>
            </a: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44</a:t>
            </a:fld>
            <a:endParaRPr lang="fr-FR"/>
          </a:p>
        </p:txBody>
      </p:sp>
    </p:spTree>
    <p:extLst>
      <p:ext uri="{BB962C8B-B14F-4D97-AF65-F5344CB8AC3E}">
        <p14:creationId xmlns:p14="http://schemas.microsoft.com/office/powerpoint/2010/main" val="1543109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A </a:t>
            </a:r>
            <a:r>
              <a:rPr lang="en-US" err="1">
                <a:cs typeface="Calibri"/>
              </a:rPr>
              <a:t>voir</a:t>
            </a:r>
            <a:r>
              <a:rPr lang="en-US">
                <a:cs typeface="Calibri"/>
              </a:rPr>
              <a:t> avec Nathalie </a:t>
            </a:r>
            <a:r>
              <a:rPr lang="en-US" err="1">
                <a:cs typeface="Calibri"/>
              </a:rPr>
              <a:t>Roddier</a:t>
            </a:r>
            <a:r>
              <a:rPr lang="en-US">
                <a:cs typeface="Calibri"/>
              </a:rPr>
              <a:t>  la nouvelle </a:t>
            </a:r>
            <a:r>
              <a:rPr lang="en-US" err="1">
                <a:cs typeface="Calibri"/>
              </a:rPr>
              <a:t>bénévole</a:t>
            </a:r>
            <a:r>
              <a:rPr lang="en-US">
                <a:cs typeface="Calibri"/>
              </a:rPr>
              <a:t> qui a pris </a:t>
            </a:r>
            <a:r>
              <a:rPr lang="en-US" err="1">
                <a:cs typeface="Calibri"/>
              </a:rPr>
              <a:t>une</a:t>
            </a:r>
            <a:r>
              <a:rPr lang="en-US">
                <a:cs typeface="Calibri"/>
              </a:rPr>
              <a:t> mission au </a:t>
            </a:r>
            <a:r>
              <a:rPr lang="en-US" err="1">
                <a:cs typeface="Calibri"/>
              </a:rPr>
              <a:t>niveau</a:t>
            </a:r>
            <a:r>
              <a:rPr lang="en-US">
                <a:cs typeface="Calibri"/>
              </a:rPr>
              <a:t> de </a:t>
            </a:r>
            <a:r>
              <a:rPr lang="en-US" err="1">
                <a:cs typeface="Calibri"/>
              </a:rPr>
              <a:t>l'écoute</a:t>
            </a:r>
            <a:r>
              <a:rPr lang="en-US">
                <a:cs typeface="Calibri"/>
              </a:rPr>
              <a:t> </a:t>
            </a:r>
            <a:r>
              <a:rPr lang="en-US" err="1">
                <a:cs typeface="Calibri"/>
              </a:rPr>
              <a:t>externe</a:t>
            </a:r>
            <a:r>
              <a:rPr lang="en-US">
                <a:cs typeface="Calibri"/>
              </a:rPr>
              <a:t>. </a:t>
            </a:r>
          </a:p>
          <a:p>
            <a:endParaRPr lang="en-US">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7D5C-19B9-46C5-AB6E-CDAA269896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606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A </a:t>
            </a:r>
            <a:r>
              <a:rPr lang="en-US" err="1">
                <a:cs typeface="Calibri"/>
              </a:rPr>
              <a:t>voir</a:t>
            </a:r>
            <a:r>
              <a:rPr lang="en-US">
                <a:cs typeface="Calibri"/>
              </a:rPr>
              <a:t> avec Nathalie </a:t>
            </a:r>
            <a:r>
              <a:rPr lang="en-US" err="1">
                <a:cs typeface="Calibri"/>
              </a:rPr>
              <a:t>Roddier</a:t>
            </a:r>
            <a:r>
              <a:rPr lang="en-US">
                <a:cs typeface="Calibri"/>
              </a:rPr>
              <a:t>  la nouvelle </a:t>
            </a:r>
            <a:r>
              <a:rPr lang="en-US" err="1">
                <a:cs typeface="Calibri"/>
              </a:rPr>
              <a:t>bénévole</a:t>
            </a:r>
            <a:r>
              <a:rPr lang="en-US">
                <a:cs typeface="Calibri"/>
              </a:rPr>
              <a:t> qui a pris </a:t>
            </a:r>
            <a:r>
              <a:rPr lang="en-US" err="1">
                <a:cs typeface="Calibri"/>
              </a:rPr>
              <a:t>une</a:t>
            </a:r>
            <a:r>
              <a:rPr lang="en-US">
                <a:cs typeface="Calibri"/>
              </a:rPr>
              <a:t> mission au </a:t>
            </a:r>
            <a:r>
              <a:rPr lang="en-US" err="1">
                <a:cs typeface="Calibri"/>
              </a:rPr>
              <a:t>niveau</a:t>
            </a:r>
            <a:r>
              <a:rPr lang="en-US">
                <a:cs typeface="Calibri"/>
              </a:rPr>
              <a:t> de </a:t>
            </a:r>
            <a:r>
              <a:rPr lang="en-US" err="1">
                <a:cs typeface="Calibri"/>
              </a:rPr>
              <a:t>l'écoute</a:t>
            </a:r>
            <a:r>
              <a:rPr lang="en-US">
                <a:cs typeface="Calibri"/>
              </a:rPr>
              <a:t> </a:t>
            </a:r>
            <a:r>
              <a:rPr lang="en-US" err="1">
                <a:cs typeface="Calibri"/>
              </a:rPr>
              <a:t>externe</a:t>
            </a:r>
            <a:r>
              <a:rPr lang="en-US">
                <a:cs typeface="Calibri"/>
              </a:rPr>
              <a:t>. </a:t>
            </a:r>
          </a:p>
          <a:p>
            <a:endParaRPr lang="en-US">
              <a:cs typeface="Calibri"/>
            </a:endParaRP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46</a:t>
            </a:fld>
            <a:endParaRPr lang="fr-FR"/>
          </a:p>
        </p:txBody>
      </p:sp>
    </p:spTree>
    <p:extLst>
      <p:ext uri="{BB962C8B-B14F-4D97-AF65-F5344CB8AC3E}">
        <p14:creationId xmlns:p14="http://schemas.microsoft.com/office/powerpoint/2010/main" val="3795080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A </a:t>
            </a:r>
            <a:r>
              <a:rPr lang="en-US" err="1">
                <a:cs typeface="Calibri"/>
              </a:rPr>
              <a:t>voir</a:t>
            </a:r>
            <a:r>
              <a:rPr lang="en-US">
                <a:cs typeface="Calibri"/>
              </a:rPr>
              <a:t> avec Nathalie </a:t>
            </a:r>
            <a:r>
              <a:rPr lang="en-US" err="1">
                <a:cs typeface="Calibri"/>
              </a:rPr>
              <a:t>Roddier</a:t>
            </a:r>
            <a:r>
              <a:rPr lang="en-US">
                <a:cs typeface="Calibri"/>
              </a:rPr>
              <a:t>  la nouvelle </a:t>
            </a:r>
            <a:r>
              <a:rPr lang="en-US" err="1">
                <a:cs typeface="Calibri"/>
              </a:rPr>
              <a:t>bénévole</a:t>
            </a:r>
            <a:r>
              <a:rPr lang="en-US">
                <a:cs typeface="Calibri"/>
              </a:rPr>
              <a:t> qui a pris </a:t>
            </a:r>
            <a:r>
              <a:rPr lang="en-US" err="1">
                <a:cs typeface="Calibri"/>
              </a:rPr>
              <a:t>une</a:t>
            </a:r>
            <a:r>
              <a:rPr lang="en-US">
                <a:cs typeface="Calibri"/>
              </a:rPr>
              <a:t> mission au </a:t>
            </a:r>
            <a:r>
              <a:rPr lang="en-US" err="1">
                <a:cs typeface="Calibri"/>
              </a:rPr>
              <a:t>niveau</a:t>
            </a:r>
            <a:r>
              <a:rPr lang="en-US">
                <a:cs typeface="Calibri"/>
              </a:rPr>
              <a:t> de </a:t>
            </a:r>
            <a:r>
              <a:rPr lang="en-US" err="1">
                <a:cs typeface="Calibri"/>
              </a:rPr>
              <a:t>l'écoute</a:t>
            </a:r>
            <a:r>
              <a:rPr lang="en-US">
                <a:cs typeface="Calibri"/>
              </a:rPr>
              <a:t> </a:t>
            </a:r>
            <a:r>
              <a:rPr lang="en-US" err="1">
                <a:cs typeface="Calibri"/>
              </a:rPr>
              <a:t>externe</a:t>
            </a:r>
            <a:r>
              <a:rPr lang="en-US">
                <a:cs typeface="Calibri"/>
              </a:rPr>
              <a:t>. </a:t>
            </a:r>
          </a:p>
          <a:p>
            <a:endParaRPr lang="en-US">
              <a:cs typeface="Calibri"/>
            </a:endParaRP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47</a:t>
            </a:fld>
            <a:endParaRPr lang="fr-FR"/>
          </a:p>
        </p:txBody>
      </p:sp>
    </p:spTree>
    <p:extLst>
      <p:ext uri="{BB962C8B-B14F-4D97-AF65-F5344CB8AC3E}">
        <p14:creationId xmlns:p14="http://schemas.microsoft.com/office/powerpoint/2010/main" val="197103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3</a:t>
            </a:fld>
            <a:endParaRPr lang="fr-FR"/>
          </a:p>
        </p:txBody>
      </p:sp>
    </p:spTree>
    <p:extLst>
      <p:ext uri="{BB962C8B-B14F-4D97-AF65-F5344CB8AC3E}">
        <p14:creationId xmlns:p14="http://schemas.microsoft.com/office/powerpoint/2010/main" val="3704368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A </a:t>
            </a:r>
            <a:r>
              <a:rPr lang="en-US" err="1">
                <a:cs typeface="Calibri"/>
              </a:rPr>
              <a:t>voir</a:t>
            </a:r>
            <a:r>
              <a:rPr lang="en-US">
                <a:cs typeface="Calibri"/>
              </a:rPr>
              <a:t> avec Nathalie </a:t>
            </a:r>
            <a:r>
              <a:rPr lang="en-US" err="1">
                <a:cs typeface="Calibri"/>
              </a:rPr>
              <a:t>Roddier</a:t>
            </a:r>
            <a:r>
              <a:rPr lang="en-US">
                <a:cs typeface="Calibri"/>
              </a:rPr>
              <a:t>  la nouvelle </a:t>
            </a:r>
            <a:r>
              <a:rPr lang="en-US" err="1">
                <a:cs typeface="Calibri"/>
              </a:rPr>
              <a:t>bénévole</a:t>
            </a:r>
            <a:r>
              <a:rPr lang="en-US">
                <a:cs typeface="Calibri"/>
              </a:rPr>
              <a:t> qui a pris </a:t>
            </a:r>
            <a:r>
              <a:rPr lang="en-US" err="1">
                <a:cs typeface="Calibri"/>
              </a:rPr>
              <a:t>une</a:t>
            </a:r>
            <a:r>
              <a:rPr lang="en-US">
                <a:cs typeface="Calibri"/>
              </a:rPr>
              <a:t> mission au </a:t>
            </a:r>
            <a:r>
              <a:rPr lang="en-US" err="1">
                <a:cs typeface="Calibri"/>
              </a:rPr>
              <a:t>niveau</a:t>
            </a:r>
            <a:r>
              <a:rPr lang="en-US">
                <a:cs typeface="Calibri"/>
              </a:rPr>
              <a:t> de </a:t>
            </a:r>
            <a:r>
              <a:rPr lang="en-US" err="1">
                <a:cs typeface="Calibri"/>
              </a:rPr>
              <a:t>l'écoute</a:t>
            </a:r>
            <a:r>
              <a:rPr lang="en-US">
                <a:cs typeface="Calibri"/>
              </a:rPr>
              <a:t> </a:t>
            </a:r>
            <a:r>
              <a:rPr lang="en-US" err="1">
                <a:cs typeface="Calibri"/>
              </a:rPr>
              <a:t>externe</a:t>
            </a:r>
            <a:r>
              <a:rPr lang="en-US">
                <a:cs typeface="Calibri"/>
              </a:rPr>
              <a:t>. </a:t>
            </a:r>
          </a:p>
          <a:p>
            <a:endParaRPr lang="en-US">
              <a:cs typeface="Calibri"/>
            </a:endParaRP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48</a:t>
            </a:fld>
            <a:endParaRPr lang="fr-FR"/>
          </a:p>
        </p:txBody>
      </p:sp>
    </p:spTree>
    <p:extLst>
      <p:ext uri="{BB962C8B-B14F-4D97-AF65-F5344CB8AC3E}">
        <p14:creationId xmlns:p14="http://schemas.microsoft.com/office/powerpoint/2010/main" val="23052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A </a:t>
            </a:r>
            <a:r>
              <a:rPr lang="en-US" err="1">
                <a:cs typeface="Calibri"/>
              </a:rPr>
              <a:t>voir</a:t>
            </a:r>
            <a:r>
              <a:rPr lang="en-US">
                <a:cs typeface="Calibri"/>
              </a:rPr>
              <a:t> avec Nathalie </a:t>
            </a:r>
            <a:r>
              <a:rPr lang="en-US" err="1">
                <a:cs typeface="Calibri"/>
              </a:rPr>
              <a:t>Roddier</a:t>
            </a:r>
            <a:r>
              <a:rPr lang="en-US">
                <a:cs typeface="Calibri"/>
              </a:rPr>
              <a:t>  la nouvelle </a:t>
            </a:r>
            <a:r>
              <a:rPr lang="en-US" err="1">
                <a:cs typeface="Calibri"/>
              </a:rPr>
              <a:t>bénévole</a:t>
            </a:r>
            <a:r>
              <a:rPr lang="en-US">
                <a:cs typeface="Calibri"/>
              </a:rPr>
              <a:t> qui a pris </a:t>
            </a:r>
            <a:r>
              <a:rPr lang="en-US" err="1">
                <a:cs typeface="Calibri"/>
              </a:rPr>
              <a:t>une</a:t>
            </a:r>
            <a:r>
              <a:rPr lang="en-US">
                <a:cs typeface="Calibri"/>
              </a:rPr>
              <a:t> mission au </a:t>
            </a:r>
            <a:r>
              <a:rPr lang="en-US" err="1">
                <a:cs typeface="Calibri"/>
              </a:rPr>
              <a:t>niveau</a:t>
            </a:r>
            <a:r>
              <a:rPr lang="en-US">
                <a:cs typeface="Calibri"/>
              </a:rPr>
              <a:t> de </a:t>
            </a:r>
            <a:r>
              <a:rPr lang="en-US" err="1">
                <a:cs typeface="Calibri"/>
              </a:rPr>
              <a:t>l'écoute</a:t>
            </a:r>
            <a:r>
              <a:rPr lang="en-US">
                <a:cs typeface="Calibri"/>
              </a:rPr>
              <a:t> </a:t>
            </a:r>
            <a:r>
              <a:rPr lang="en-US" err="1">
                <a:cs typeface="Calibri"/>
              </a:rPr>
              <a:t>externe</a:t>
            </a:r>
            <a:r>
              <a:rPr lang="en-US">
                <a:cs typeface="Calibri"/>
              </a:rPr>
              <a:t>. </a:t>
            </a:r>
          </a:p>
          <a:p>
            <a:endParaRPr lang="en-US">
              <a:cs typeface="Calibri"/>
            </a:endParaRP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49</a:t>
            </a:fld>
            <a:endParaRPr lang="fr-FR"/>
          </a:p>
        </p:txBody>
      </p:sp>
    </p:spTree>
    <p:extLst>
      <p:ext uri="{BB962C8B-B14F-4D97-AF65-F5344CB8AC3E}">
        <p14:creationId xmlns:p14="http://schemas.microsoft.com/office/powerpoint/2010/main" val="4179710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A </a:t>
            </a:r>
            <a:r>
              <a:rPr lang="en-US" err="1">
                <a:cs typeface="Calibri"/>
              </a:rPr>
              <a:t>voir</a:t>
            </a:r>
            <a:r>
              <a:rPr lang="en-US">
                <a:cs typeface="Calibri"/>
              </a:rPr>
              <a:t> avec Nathalie </a:t>
            </a:r>
            <a:r>
              <a:rPr lang="en-US" err="1">
                <a:cs typeface="Calibri"/>
              </a:rPr>
              <a:t>Roddier</a:t>
            </a:r>
            <a:r>
              <a:rPr lang="en-US">
                <a:cs typeface="Calibri"/>
              </a:rPr>
              <a:t>  la nouvelle </a:t>
            </a:r>
            <a:r>
              <a:rPr lang="en-US" err="1">
                <a:cs typeface="Calibri"/>
              </a:rPr>
              <a:t>bénévole</a:t>
            </a:r>
            <a:r>
              <a:rPr lang="en-US">
                <a:cs typeface="Calibri"/>
              </a:rPr>
              <a:t> qui a pris </a:t>
            </a:r>
            <a:r>
              <a:rPr lang="en-US" err="1">
                <a:cs typeface="Calibri"/>
              </a:rPr>
              <a:t>une</a:t>
            </a:r>
            <a:r>
              <a:rPr lang="en-US">
                <a:cs typeface="Calibri"/>
              </a:rPr>
              <a:t> mission au </a:t>
            </a:r>
            <a:r>
              <a:rPr lang="en-US" err="1">
                <a:cs typeface="Calibri"/>
              </a:rPr>
              <a:t>niveau</a:t>
            </a:r>
            <a:r>
              <a:rPr lang="en-US">
                <a:cs typeface="Calibri"/>
              </a:rPr>
              <a:t> de </a:t>
            </a:r>
            <a:r>
              <a:rPr lang="en-US" err="1">
                <a:cs typeface="Calibri"/>
              </a:rPr>
              <a:t>l'écoute</a:t>
            </a:r>
            <a:r>
              <a:rPr lang="en-US">
                <a:cs typeface="Calibri"/>
              </a:rPr>
              <a:t> </a:t>
            </a:r>
            <a:r>
              <a:rPr lang="en-US" err="1">
                <a:cs typeface="Calibri"/>
              </a:rPr>
              <a:t>externe</a:t>
            </a:r>
            <a:r>
              <a:rPr lang="en-US">
                <a:cs typeface="Calibri"/>
              </a:rPr>
              <a:t>. </a:t>
            </a:r>
          </a:p>
          <a:p>
            <a:endParaRPr lang="en-US">
              <a:cs typeface="Calibri"/>
            </a:endParaRP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50</a:t>
            </a:fld>
            <a:endParaRPr lang="fr-FR"/>
          </a:p>
        </p:txBody>
      </p:sp>
    </p:spTree>
    <p:extLst>
      <p:ext uri="{BB962C8B-B14F-4D97-AF65-F5344CB8AC3E}">
        <p14:creationId xmlns:p14="http://schemas.microsoft.com/office/powerpoint/2010/main" val="408331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métaphore de l’arbre renvoie à la notion d’organisme vivant de « corps »  dans un écosystème  et de la régénération biologique (la mort pour la vie ailleurs ou autrement, l’interdépendance…, et l’arbre pour l’enracinement et la sève !)</a:t>
            </a: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4</a:t>
            </a:fld>
            <a:endParaRPr lang="fr-FR"/>
          </a:p>
        </p:txBody>
      </p:sp>
    </p:spTree>
    <p:extLst>
      <p:ext uri="{BB962C8B-B14F-4D97-AF65-F5344CB8AC3E}">
        <p14:creationId xmlns:p14="http://schemas.microsoft.com/office/powerpoint/2010/main" val="80474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a:p>
            <a:r>
              <a:rPr lang="fr-FR"/>
              <a:t>Ces questions sont apparues plus clairement comme structurantes pour le discernement  suite à l’EN du 1</a:t>
            </a:r>
            <a:r>
              <a:rPr lang="fr-FR" baseline="30000"/>
              <a:t>er</a:t>
            </a:r>
            <a:r>
              <a:rPr lang="fr-FR"/>
              <a:t> et 2 Avril. Lors de cette EN, les participants avaient travaillé à combiner les options que les 9 chantiers avaient proposées à partir de l’écoute interne et des premiers éléments de l’écoute externe. </a:t>
            </a:r>
          </a:p>
          <a:p>
            <a:r>
              <a:rPr lang="fr-FR"/>
              <a:t>Après analyse et regroupements,  7 combinaisons d’options des chantiers 1 (cible), 2 (raison d’être/adhésion) 3 (identité spirituelle)  ont plus visiblement « émergé » à ce stade.: ces combinaisons donnant des « futurs possibles » sont figurés par les « silhouettes d’arbres » . </a:t>
            </a:r>
          </a:p>
          <a:p>
            <a:r>
              <a:rPr lang="fr-FR"/>
              <a:t>Ce n’est donc pas exhaustif!   C’est appelé à évoluer. Ce ne sont que des supports au dialogue, facilitant la prise en compte des grands paramètres à travailler en relation avec le désir et l’enjeu de l’OUVERTURE  .</a:t>
            </a:r>
          </a:p>
          <a:p>
            <a:r>
              <a:rPr lang="fr-FR"/>
              <a:t>Question 1 : Faut –il nécessairement être membre du MCC pour participer à ses activités ?</a:t>
            </a:r>
          </a:p>
          <a:p>
            <a:r>
              <a:rPr lang="fr-FR"/>
              <a:t>Questions 2 : Si on est membre du MCC, peut on participer aux activités sans appartenir à une équipe locale ? </a:t>
            </a:r>
          </a:p>
          <a:p>
            <a:r>
              <a:rPr lang="fr-FR"/>
              <a:t>Question 3 : Est-il possible d’être membre d’une équipe autonome ? (sans autre lien avec le mouvement) Cette question est importante mais n’a pas été mise au travail pour les silhouettes présentées au CN.</a:t>
            </a:r>
          </a:p>
          <a:p>
            <a:r>
              <a:rPr lang="fr-FR"/>
              <a:t>Question 4 : autour de l’identité : en rapport au questionnement de la cible « cadre » et de la dimensions spirituelle.</a:t>
            </a:r>
          </a:p>
          <a:p>
            <a:r>
              <a:rPr lang="fr-FR"/>
              <a:t>La « dimension spirituelle » comporte deux sous-dimensions : l’identité spirituelle des MEMBRES et l’ancrage spirituel du MOUVEMENT (catholique ou chrétien œcuménique..</a:t>
            </a:r>
          </a:p>
          <a:p>
            <a:endParaRPr lang="fr-FR"/>
          </a:p>
          <a:p>
            <a:endParaRPr lang="fr-FR"/>
          </a:p>
          <a:p>
            <a:endParaRPr lang="fr-F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5</a:t>
            </a:fld>
            <a:endParaRPr lang="fr-FR"/>
          </a:p>
        </p:txBody>
      </p:sp>
    </p:spTree>
    <p:extLst>
      <p:ext uri="{BB962C8B-B14F-4D97-AF65-F5344CB8AC3E}">
        <p14:creationId xmlns:p14="http://schemas.microsoft.com/office/powerpoint/2010/main" val="266009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7D5C-19B9-46C5-AB6E-CDAA269896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04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Les habitants des arbres : concernant le paramètre de l’identité des MEMBRES en terme PROFESSIONNEL et de  RESPONSABILITE . </a:t>
            </a:r>
          </a:p>
          <a:p>
            <a:r>
              <a:rPr lang="fr-FR"/>
              <a:t>2 grandes possibilités à envisager ont émergé  , la deuxième incluant la première.  </a:t>
            </a: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7</a:t>
            </a:fld>
            <a:endParaRPr lang="fr-FR"/>
          </a:p>
        </p:txBody>
      </p:sp>
    </p:spTree>
    <p:extLst>
      <p:ext uri="{BB962C8B-B14F-4D97-AF65-F5344CB8AC3E}">
        <p14:creationId xmlns:p14="http://schemas.microsoft.com/office/powerpoint/2010/main" val="418120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Notons que la dimension spirituelle est composée de deux dimensions : l’identité spirituelle des membres et l’ancrage spirituel du Mouvement –qui définit l’accompagnement spirituel. </a:t>
            </a:r>
          </a:p>
          <a:p>
            <a:r>
              <a:rPr lang="fr-FR"/>
              <a:t>Pour précision , les chercheurs de spiritualité ont une appartenance religieuse ou tradition spirituelle  (judaïsme, islam, christianisme, bouddhisme…) déclarées. Dans la catégorie des chercheurs de sens il y aura en plus des agnostiques, des athées.</a:t>
            </a: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8</a:t>
            </a:fld>
            <a:endParaRPr lang="fr-FR"/>
          </a:p>
        </p:txBody>
      </p:sp>
    </p:spTree>
    <p:extLst>
      <p:ext uri="{BB962C8B-B14F-4D97-AF65-F5344CB8AC3E}">
        <p14:creationId xmlns:p14="http://schemas.microsoft.com/office/powerpoint/2010/main" val="279578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Notre trésor qui sont racines de notre Mouvement . L’écoute interne a confirmé l’attachement des membres à ces trésors-racine. </a:t>
            </a:r>
          </a:p>
          <a:p>
            <a:r>
              <a:rPr lang="fr-FR"/>
              <a:t>Un moment fort a été l’appel du Pape François à continuer d’offrir ce Trésor , en janvier 22 lors du </a:t>
            </a:r>
            <a:r>
              <a:rPr lang="fr-FR" err="1"/>
              <a:t>pélerinage</a:t>
            </a:r>
            <a:r>
              <a:rPr lang="fr-FR"/>
              <a:t> à Rome des responsables de l’Action Catholique.</a:t>
            </a:r>
          </a:p>
          <a:p>
            <a:r>
              <a:rPr lang="fr-FR"/>
              <a:t> </a:t>
            </a:r>
          </a:p>
        </p:txBody>
      </p:sp>
      <p:sp>
        <p:nvSpPr>
          <p:cNvPr id="4" name="Espace réservé du numéro de diapositive 3"/>
          <p:cNvSpPr>
            <a:spLocks noGrp="1"/>
          </p:cNvSpPr>
          <p:nvPr>
            <p:ph type="sldNum" sz="quarter" idx="5"/>
          </p:nvPr>
        </p:nvSpPr>
        <p:spPr/>
        <p:txBody>
          <a:bodyPr/>
          <a:lstStyle/>
          <a:p>
            <a:fld id="{68C07D5C-19B9-46C5-AB6E-CDAA2698968C}" type="slidenum">
              <a:rPr lang="fr-FR" smtClean="0"/>
              <a:t>9</a:t>
            </a:fld>
            <a:endParaRPr lang="fr-FR"/>
          </a:p>
        </p:txBody>
      </p:sp>
    </p:spTree>
    <p:extLst>
      <p:ext uri="{BB962C8B-B14F-4D97-AF65-F5344CB8AC3E}">
        <p14:creationId xmlns:p14="http://schemas.microsoft.com/office/powerpoint/2010/main" val="364574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04DDF-8D0F-F341-1008-8596ADC1BC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1FC9969-29FC-52D0-A005-C66FBB43F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1FF7FF9-8F61-D360-6303-B265D2587B32}"/>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5" name="Espace réservé du pied de page 4">
            <a:extLst>
              <a:ext uri="{FF2B5EF4-FFF2-40B4-BE49-F238E27FC236}">
                <a16:creationId xmlns:a16="http://schemas.microsoft.com/office/drawing/2014/main" id="{68FAFEAE-A436-308D-2A34-35E8DA4818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01E855-5AD1-1761-7B40-C3341C649FF9}"/>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202850034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2ECC5-8DA6-11B9-B513-3F8ACA75E72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35ED7E5-FC5F-7C01-E809-46214629918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A77B57-955D-8783-58F0-AA586CECD2C1}"/>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5" name="Espace réservé du pied de page 4">
            <a:extLst>
              <a:ext uri="{FF2B5EF4-FFF2-40B4-BE49-F238E27FC236}">
                <a16:creationId xmlns:a16="http://schemas.microsoft.com/office/drawing/2014/main" id="{1D1E09BE-2325-9914-2242-E4B195B249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9C5AF6-9DBC-4736-9C72-6E13234B84E0}"/>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21367819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CD90413-B4EC-41B2-BD28-593BE5142EC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0643B1F-B4E3-C9EF-52C8-B2459223ED3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9EBC29-2305-41AF-1831-61CBB69F6FD3}"/>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5" name="Espace réservé du pied de page 4">
            <a:extLst>
              <a:ext uri="{FF2B5EF4-FFF2-40B4-BE49-F238E27FC236}">
                <a16:creationId xmlns:a16="http://schemas.microsoft.com/office/drawing/2014/main" id="{97FCE094-EC96-9A9F-FDCF-278894C354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85AFC8-7414-2CFE-CF45-0B71683E5B0B}"/>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1601032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6"/>
          <p:cNvPicPr>
            <a:picLocks noChangeAspect="1"/>
          </p:cNvPicPr>
          <p:nvPr userDrawn="1"/>
        </p:nvPicPr>
        <p:blipFill>
          <a:blip r:embed="rId2">
            <a:extLst>
              <a:ext uri="{28A0092B-C50C-407E-A947-70E740481C1C}">
                <a14:useLocalDpi xmlns:a14="http://schemas.microsoft.com/office/drawing/2010/main" val="0"/>
              </a:ext>
            </a:extLst>
          </a:blip>
          <a:srcRect t="-5176" r="56026"/>
          <a:stretch>
            <a:fillRect/>
          </a:stretch>
        </p:blipFill>
        <p:spPr bwMode="auto">
          <a:xfrm>
            <a:off x="10820400" y="158750"/>
            <a:ext cx="9286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userDrawn="1"/>
        </p:nvCxnSpPr>
        <p:spPr>
          <a:xfrm flipV="1">
            <a:off x="638175" y="1285875"/>
            <a:ext cx="10153650" cy="42863"/>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599" y="616245"/>
            <a:ext cx="8677836" cy="567219"/>
          </a:xfrm>
        </p:spPr>
        <p:txBody>
          <a:bodyPr/>
          <a:lstStyle>
            <a:lvl1pPr>
              <a:defRPr sz="2400" b="1"/>
            </a:lvl1pPr>
          </a:lstStyle>
          <a:p>
            <a:r>
              <a:rPr lang="fr-FR"/>
              <a:t>Cliquez et modifiez le titre</a:t>
            </a:r>
            <a:endParaRPr/>
          </a:p>
        </p:txBody>
      </p:sp>
      <p:sp>
        <p:nvSpPr>
          <p:cNvPr id="3" name="Content Placeholder 2"/>
          <p:cNvSpPr>
            <a:spLocks noGrp="1"/>
          </p:cNvSpPr>
          <p:nvPr>
            <p:ph idx="1"/>
          </p:nvPr>
        </p:nvSpPr>
        <p:spPr>
          <a:xfrm>
            <a:off x="1232870" y="1954045"/>
            <a:ext cx="8677836" cy="3916363"/>
          </a:xfrm>
        </p:spPr>
        <p:txBody>
          <a:bodyPr/>
          <a:lstStyle>
            <a:lvl2pPr marL="457200" indent="-228600">
              <a:buFont typeface="Wingdings" charset="2"/>
              <a:buChar char="ü"/>
              <a:defRPr/>
            </a:lvl2pPr>
            <a:lvl3pPr marL="685800" indent="-228600">
              <a:buFont typeface="Courier New"/>
              <a:buChar char="o"/>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6" name="Date Placeholder 3"/>
          <p:cNvSpPr>
            <a:spLocks noGrp="1"/>
          </p:cNvSpPr>
          <p:nvPr>
            <p:ph type="dt" sz="half" idx="10"/>
          </p:nvPr>
        </p:nvSpPr>
        <p:spPr>
          <a:xfrm>
            <a:off x="9615488" y="6356350"/>
            <a:ext cx="2336800" cy="365125"/>
          </a:xfrm>
        </p:spPr>
        <p:txBody>
          <a:bodyPr/>
          <a:lstStyle>
            <a:lvl1pPr>
              <a:defRPr/>
            </a:lvl1pPr>
          </a:lstStyle>
          <a:p>
            <a:pPr>
              <a:defRPr/>
            </a:pPr>
            <a:fld id="{C074693D-E68A-405E-9382-C45C1D4701C1}" type="datetimeFigureOut">
              <a:rPr lang="en-US" altLang="fr-FR"/>
              <a:pPr>
                <a:defRPr/>
              </a:pPr>
              <a:t>9/15/2023</a:t>
            </a:fld>
            <a:endParaRPr lang="en-US" altLang="fr-FR"/>
          </a:p>
        </p:txBody>
      </p:sp>
      <p:sp>
        <p:nvSpPr>
          <p:cNvPr id="7" name="Footer Placeholder 4"/>
          <p:cNvSpPr>
            <a:spLocks noGrp="1"/>
          </p:cNvSpPr>
          <p:nvPr>
            <p:ph type="ftr" sz="quarter" idx="11"/>
          </p:nvPr>
        </p:nvSpPr>
        <p:spPr/>
        <p:txBody>
          <a:bodyPr/>
          <a:lstStyle>
            <a:lvl1pPr>
              <a:defRPr/>
            </a:lvl1pPr>
          </a:lstStyle>
          <a:p>
            <a:pPr>
              <a:defRPr/>
            </a:pPr>
            <a:endParaRPr lang="en-US" altLang="fr-FR"/>
          </a:p>
        </p:txBody>
      </p:sp>
    </p:spTree>
    <p:extLst>
      <p:ext uri="{BB962C8B-B14F-4D97-AF65-F5344CB8AC3E}">
        <p14:creationId xmlns:p14="http://schemas.microsoft.com/office/powerpoint/2010/main" val="51420957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Image 6">
            <a:extLst>
              <a:ext uri="{FF2B5EF4-FFF2-40B4-BE49-F238E27FC236}">
                <a16:creationId xmlns:a16="http://schemas.microsoft.com/office/drawing/2014/main" id="{BA044076-EB42-BF23-DDE6-B061B6C3D5FC}"/>
              </a:ext>
            </a:extLst>
          </p:cNvPr>
          <p:cNvSpPr>
            <a:spLocks noChangeAspect="1"/>
          </p:cNvSpPr>
          <p:nvPr userDrawn="1"/>
        </p:nvSpPr>
        <p:spPr bwMode="auto">
          <a:xfrm>
            <a:off x="10820400" y="158750"/>
            <a:ext cx="928688" cy="903288"/>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cxnSp>
        <p:nvCxnSpPr>
          <p:cNvPr id="5" name="Connecteur droit 4">
            <a:extLst>
              <a:ext uri="{FF2B5EF4-FFF2-40B4-BE49-F238E27FC236}">
                <a16:creationId xmlns:a16="http://schemas.microsoft.com/office/drawing/2014/main" id="{353D76E9-60A6-C3CC-27B5-AE63475FE574}"/>
              </a:ext>
            </a:extLst>
          </p:cNvPr>
          <p:cNvCxnSpPr/>
          <p:nvPr userDrawn="1"/>
        </p:nvCxnSpPr>
        <p:spPr>
          <a:xfrm flipV="1">
            <a:off x="639763" y="1285875"/>
            <a:ext cx="10153650" cy="42863"/>
          </a:xfrm>
          <a:prstGeom prst="line">
            <a:avLst/>
          </a:prstGeom>
        </p:spPr>
        <p:style>
          <a:lnRef idx="2">
            <a:schemeClr val="accent1"/>
          </a:lnRef>
          <a:fillRef idx="0">
            <a:schemeClr val="accent1"/>
          </a:fillRef>
          <a:effectRef idx="1">
            <a:schemeClr val="accent1"/>
          </a:effectRef>
          <a:fontRef idx="minor">
            <a:schemeClr val="tx1"/>
          </a:fontRef>
        </p:style>
      </p:cxnSp>
      <p:pic>
        <p:nvPicPr>
          <p:cNvPr id="6" name="Image 6">
            <a:extLst>
              <a:ext uri="{FF2B5EF4-FFF2-40B4-BE49-F238E27FC236}">
                <a16:creationId xmlns:a16="http://schemas.microsoft.com/office/drawing/2014/main" id="{E583900A-E651-7E89-1A6A-033C24418AF5}"/>
              </a:ext>
            </a:extLst>
          </p:cNvPr>
          <p:cNvPicPr>
            <a:picLocks noChangeAspect="1"/>
          </p:cNvPicPr>
          <p:nvPr userDrawn="1"/>
        </p:nvPicPr>
        <p:blipFill>
          <a:blip r:embed="rId2">
            <a:extLst>
              <a:ext uri="{28A0092B-C50C-407E-A947-70E740481C1C}">
                <a14:useLocalDpi xmlns:a14="http://schemas.microsoft.com/office/drawing/2010/main" val="0"/>
              </a:ext>
            </a:extLst>
          </a:blip>
          <a:srcRect t="-5176" r="56026"/>
          <a:stretch>
            <a:fillRect/>
          </a:stretch>
        </p:blipFill>
        <p:spPr bwMode="auto">
          <a:xfrm>
            <a:off x="9974263" y="439738"/>
            <a:ext cx="6207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616248"/>
            <a:ext cx="8677836" cy="567219"/>
          </a:xfrm>
        </p:spPr>
        <p:txBody>
          <a:bodyPr/>
          <a:lstStyle>
            <a:lvl1pPr>
              <a:defRPr sz="1350" b="1"/>
            </a:lvl1pPr>
          </a:lstStyle>
          <a:p>
            <a:r>
              <a:rPr lang="fr-FR"/>
              <a:t>Cliquez et modifiez le titre</a:t>
            </a:r>
            <a:endParaRPr/>
          </a:p>
        </p:txBody>
      </p:sp>
      <p:sp>
        <p:nvSpPr>
          <p:cNvPr id="3" name="Content Placeholder 2"/>
          <p:cNvSpPr>
            <a:spLocks noGrp="1"/>
          </p:cNvSpPr>
          <p:nvPr>
            <p:ph idx="1"/>
          </p:nvPr>
        </p:nvSpPr>
        <p:spPr>
          <a:xfrm>
            <a:off x="1232871" y="1954045"/>
            <a:ext cx="8677836" cy="3916363"/>
          </a:xfrm>
        </p:spPr>
        <p:txBody>
          <a:bodyPr/>
          <a:lstStyle>
            <a:lvl2pPr marL="257175" indent="-128588">
              <a:buFont typeface="Wingdings" charset="2"/>
              <a:buChar char="ü"/>
              <a:defRPr/>
            </a:lvl2pPr>
            <a:lvl3pPr marL="385763" indent="-128588">
              <a:buFont typeface="Courier New"/>
              <a:buChar char="o"/>
              <a:defRPr sz="900"/>
            </a:lvl3pPr>
            <a:lvl4pPr>
              <a:defRPr sz="900"/>
            </a:lvl4pPr>
            <a:lvl5pPr>
              <a:defRPr sz="9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3">
            <a:extLst>
              <a:ext uri="{FF2B5EF4-FFF2-40B4-BE49-F238E27FC236}">
                <a16:creationId xmlns:a16="http://schemas.microsoft.com/office/drawing/2014/main" id="{96CC28E0-0881-5A07-9723-39CCAD3E36CD}"/>
              </a:ext>
            </a:extLst>
          </p:cNvPr>
          <p:cNvSpPr>
            <a:spLocks noGrp="1"/>
          </p:cNvSpPr>
          <p:nvPr>
            <p:ph type="dt" sz="half" idx="10"/>
          </p:nvPr>
        </p:nvSpPr>
        <p:spPr>
          <a:xfrm>
            <a:off x="9615488" y="6356350"/>
            <a:ext cx="2336800" cy="365125"/>
          </a:xfrm>
        </p:spPr>
        <p:txBody>
          <a:bodyPr/>
          <a:lstStyle>
            <a:lvl1pPr>
              <a:defRPr/>
            </a:lvl1pPr>
          </a:lstStyle>
          <a:p>
            <a:pPr>
              <a:defRPr/>
            </a:pPr>
            <a:fld id="{88BC9175-523A-43DE-8483-6A78A19D5D78}" type="datetimeFigureOut">
              <a:rPr lang="en-US" altLang="fr-FR"/>
              <a:pPr>
                <a:defRPr/>
              </a:pPr>
              <a:t>9/15/2023</a:t>
            </a:fld>
            <a:endParaRPr lang="en-US" altLang="fr-FR"/>
          </a:p>
        </p:txBody>
      </p:sp>
      <p:sp>
        <p:nvSpPr>
          <p:cNvPr id="8" name="Footer Placeholder 4">
            <a:extLst>
              <a:ext uri="{FF2B5EF4-FFF2-40B4-BE49-F238E27FC236}">
                <a16:creationId xmlns:a16="http://schemas.microsoft.com/office/drawing/2014/main" id="{DC694BF4-FE31-338D-3979-F19DF34C785F}"/>
              </a:ext>
            </a:extLst>
          </p:cNvPr>
          <p:cNvSpPr>
            <a:spLocks noGrp="1"/>
          </p:cNvSpPr>
          <p:nvPr>
            <p:ph type="ftr" sz="quarter" idx="11"/>
          </p:nvPr>
        </p:nvSpPr>
        <p:spPr/>
        <p:txBody>
          <a:bodyPr/>
          <a:lstStyle>
            <a:lvl1pPr>
              <a:defRPr/>
            </a:lvl1pPr>
          </a:lstStyle>
          <a:p>
            <a:pPr>
              <a:defRPr/>
            </a:pPr>
            <a:endParaRPr lang="en-US" altLang="fr-FR"/>
          </a:p>
        </p:txBody>
      </p:sp>
    </p:spTree>
    <p:extLst>
      <p:ext uri="{BB962C8B-B14F-4D97-AF65-F5344CB8AC3E}">
        <p14:creationId xmlns:p14="http://schemas.microsoft.com/office/powerpoint/2010/main" val="29363929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138649-C664-4808-3FE1-FAE2D592DC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CF765E-B142-ADAC-B39A-2FAAED6F510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EE92E5-760F-7DCF-9BA7-0ABE391A0E4F}"/>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5" name="Espace réservé du pied de page 4">
            <a:extLst>
              <a:ext uri="{FF2B5EF4-FFF2-40B4-BE49-F238E27FC236}">
                <a16:creationId xmlns:a16="http://schemas.microsoft.com/office/drawing/2014/main" id="{3069BDFD-5F1A-0B50-2BAB-4B19669B67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16BFC7-03C1-1E43-8369-15E9766E94F1}"/>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157702306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7778D-F3DC-D8A1-00AE-9ED111BEA48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0F7DA2F-9CC5-02A6-74A3-E6CD2E17F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4A8F58F-1139-82C5-E389-1EDD115D9517}"/>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5" name="Espace réservé du pied de page 4">
            <a:extLst>
              <a:ext uri="{FF2B5EF4-FFF2-40B4-BE49-F238E27FC236}">
                <a16:creationId xmlns:a16="http://schemas.microsoft.com/office/drawing/2014/main" id="{32DADEDB-165C-0DD0-4EBC-7D17EA80E0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18928D-94E9-3A44-2900-D71899ED7775}"/>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26675853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A7FFE-2863-E626-93C8-388265EEEC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B4A41D-B579-97EF-0E32-FB34AA298FE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B16B23D-26F7-673F-7FC5-34B8CD6CBD6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527CA9E-6784-A4A1-3BB9-010DF4129E91}"/>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6" name="Espace réservé du pied de page 5">
            <a:extLst>
              <a:ext uri="{FF2B5EF4-FFF2-40B4-BE49-F238E27FC236}">
                <a16:creationId xmlns:a16="http://schemas.microsoft.com/office/drawing/2014/main" id="{04943CF2-2961-CCC1-3BC6-FAC026FD8B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4F7EDA-348E-AD98-9DB1-4EB5287FC47B}"/>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14085556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8889D-BF90-9DE0-6FBE-E1D427A87F9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C683C75-59E0-F9C6-D872-D934443A4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9214545-12CD-6CBE-58C3-3E3FBBDA5A4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0148D48-F52E-0B59-FA69-6958BBBD6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7541144-AD0D-2603-CED4-B28C954FAC7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BD00C5-D1DF-334C-F6BE-9254B9AE3697}"/>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8" name="Espace réservé du pied de page 7">
            <a:extLst>
              <a:ext uri="{FF2B5EF4-FFF2-40B4-BE49-F238E27FC236}">
                <a16:creationId xmlns:a16="http://schemas.microsoft.com/office/drawing/2014/main" id="{8E265F88-E0F0-01E6-C8CB-C03C3D73216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BA3BD30-45C3-A4DA-DE37-6EEE01031B97}"/>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16756433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DE25C4-2D50-1D61-F32E-4C41021C895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D6458D-F9B9-3860-DE03-35E4BB09E8EE}"/>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4" name="Espace réservé du pied de page 3">
            <a:extLst>
              <a:ext uri="{FF2B5EF4-FFF2-40B4-BE49-F238E27FC236}">
                <a16:creationId xmlns:a16="http://schemas.microsoft.com/office/drawing/2014/main" id="{2A714D02-228E-D990-DDAC-EAEEB8315AE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73718CD-108C-DDE4-BB7B-699E6690257A}"/>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406967346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C7FC38-4CE3-01C8-3CBC-3A4048FB44B1}"/>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3" name="Espace réservé du pied de page 2">
            <a:extLst>
              <a:ext uri="{FF2B5EF4-FFF2-40B4-BE49-F238E27FC236}">
                <a16:creationId xmlns:a16="http://schemas.microsoft.com/office/drawing/2014/main" id="{727684BF-AF88-270E-6259-3CB77712367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6230D21-1D69-A0A3-D1BB-8CBD0C81CF90}"/>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39292686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14F64-EFDE-04F7-7074-AEA3084844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7B45CD7-42DC-21F2-AE09-356E35D32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C012D53-C43A-EE5C-00F7-4AFEF48CC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4D4DFB5-0C2E-F14D-29FD-AD89024B85F1}"/>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6" name="Espace réservé du pied de page 5">
            <a:extLst>
              <a:ext uri="{FF2B5EF4-FFF2-40B4-BE49-F238E27FC236}">
                <a16:creationId xmlns:a16="http://schemas.microsoft.com/office/drawing/2014/main" id="{495D8C7B-DA04-A7AC-4073-0E5AEE6C73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3880771-F6EF-69C8-BB77-2549490D4F25}"/>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26184258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A383C-8D42-D578-E233-BCE7A29E1B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6AF894-3A95-BF1B-A395-0D0216FFA4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1F7CFF4-EACD-2B4E-1469-CE31C8A79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AA148FB-A1EF-DAC1-85DD-715E53CD8720}"/>
              </a:ext>
            </a:extLst>
          </p:cNvPr>
          <p:cNvSpPr>
            <a:spLocks noGrp="1"/>
          </p:cNvSpPr>
          <p:nvPr>
            <p:ph type="dt" sz="half" idx="10"/>
          </p:nvPr>
        </p:nvSpPr>
        <p:spPr/>
        <p:txBody>
          <a:bodyPr/>
          <a:lstStyle/>
          <a:p>
            <a:fld id="{0145D9B3-4E5A-4993-BC96-BDBE45FFB88F}" type="datetimeFigureOut">
              <a:rPr lang="fr-FR" smtClean="0"/>
              <a:t>15/09/2023</a:t>
            </a:fld>
            <a:endParaRPr lang="fr-FR"/>
          </a:p>
        </p:txBody>
      </p:sp>
      <p:sp>
        <p:nvSpPr>
          <p:cNvPr id="6" name="Espace réservé du pied de page 5">
            <a:extLst>
              <a:ext uri="{FF2B5EF4-FFF2-40B4-BE49-F238E27FC236}">
                <a16:creationId xmlns:a16="http://schemas.microsoft.com/office/drawing/2014/main" id="{6584117F-0A67-9E9E-B58C-ED21A7C140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90D589-5EBC-2EB7-DCBE-D584352480AD}"/>
              </a:ext>
            </a:extLst>
          </p:cNvPr>
          <p:cNvSpPr>
            <a:spLocks noGrp="1"/>
          </p:cNvSpPr>
          <p:nvPr>
            <p:ph type="sldNum" sz="quarter" idx="12"/>
          </p:nvPr>
        </p:nvSpPr>
        <p:spPr/>
        <p:txBody>
          <a:bodyPr/>
          <a:lstStyle/>
          <a:p>
            <a:fld id="{FAB97C05-5D1A-45EF-A4E4-5C25DBBFCE11}" type="slidenum">
              <a:rPr lang="fr-FR" smtClean="0"/>
              <a:t>‹N°›</a:t>
            </a:fld>
            <a:endParaRPr lang="fr-FR"/>
          </a:p>
        </p:txBody>
      </p:sp>
    </p:spTree>
    <p:extLst>
      <p:ext uri="{BB962C8B-B14F-4D97-AF65-F5344CB8AC3E}">
        <p14:creationId xmlns:p14="http://schemas.microsoft.com/office/powerpoint/2010/main" val="11087738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56716D-9D5A-CF24-2327-A7EC56057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8A4AF7-EC8F-669E-B803-908EA7D266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28E078-289C-0F27-3FA6-80A35EA8A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5D9B3-4E5A-4993-BC96-BDBE45FFB88F}" type="datetimeFigureOut">
              <a:rPr lang="fr-FR" smtClean="0"/>
              <a:t>15/09/2023</a:t>
            </a:fld>
            <a:endParaRPr lang="fr-FR"/>
          </a:p>
        </p:txBody>
      </p:sp>
      <p:sp>
        <p:nvSpPr>
          <p:cNvPr id="5" name="Espace réservé du pied de page 4">
            <a:extLst>
              <a:ext uri="{FF2B5EF4-FFF2-40B4-BE49-F238E27FC236}">
                <a16:creationId xmlns:a16="http://schemas.microsoft.com/office/drawing/2014/main" id="{E37469C9-3796-B939-7206-35C2AA6D47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ED364A0-BF7A-07D0-631B-94D21917B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97C05-5D1A-45EF-A4E4-5C25DBBFCE11}" type="slidenum">
              <a:rPr lang="fr-FR" smtClean="0"/>
              <a:t>‹N°›</a:t>
            </a:fld>
            <a:endParaRPr lang="fr-FR"/>
          </a:p>
        </p:txBody>
      </p:sp>
    </p:spTree>
    <p:extLst>
      <p:ext uri="{BB962C8B-B14F-4D97-AF65-F5344CB8AC3E}">
        <p14:creationId xmlns:p14="http://schemas.microsoft.com/office/powerpoint/2010/main" val="197463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914400"/>
            <a:ext cx="8677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Cliquez et modifiez le titre</a:t>
            </a:r>
          </a:p>
        </p:txBody>
      </p:sp>
      <p:sp>
        <p:nvSpPr>
          <p:cNvPr id="1027" name="Text Placeholder 2"/>
          <p:cNvSpPr>
            <a:spLocks noGrp="1"/>
          </p:cNvSpPr>
          <p:nvPr>
            <p:ph type="body" idx="1"/>
          </p:nvPr>
        </p:nvSpPr>
        <p:spPr bwMode="auto">
          <a:xfrm>
            <a:off x="609600" y="2209800"/>
            <a:ext cx="867727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Date Placeholder 3"/>
          <p:cNvSpPr>
            <a:spLocks noGrp="1"/>
          </p:cNvSpPr>
          <p:nvPr>
            <p:ph type="dt" sz="half" idx="2"/>
          </p:nvPr>
        </p:nvSpPr>
        <p:spPr>
          <a:xfrm>
            <a:off x="9598025" y="6356350"/>
            <a:ext cx="2336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1">
                <a:solidFill>
                  <a:srgbClr val="858585"/>
                </a:solidFill>
                <a:latin typeface="Century Gothic" pitchFamily="34" charset="0"/>
                <a:cs typeface="Arial" pitchFamily="34" charset="0"/>
              </a:defRPr>
            </a:lvl1pPr>
          </a:lstStyle>
          <a:p>
            <a:pPr>
              <a:defRPr/>
            </a:pPr>
            <a:fld id="{9B27EEC3-D5A1-4505-A121-6E79B29A1F2A}" type="datetimeFigureOut">
              <a:rPr lang="en-US" altLang="fr-FR"/>
              <a:pPr>
                <a:defRPr/>
              </a:pPr>
              <a:t>9/15/2023</a:t>
            </a:fld>
            <a:endParaRPr lang="en-US" altLang="fr-FR"/>
          </a:p>
        </p:txBody>
      </p:sp>
      <p:sp>
        <p:nvSpPr>
          <p:cNvPr id="5" name="Footer Placeholder 4"/>
          <p:cNvSpPr>
            <a:spLocks noGrp="1"/>
          </p:cNvSpPr>
          <p:nvPr>
            <p:ph type="ftr" sz="quarter" idx="3"/>
          </p:nvPr>
        </p:nvSpPr>
        <p:spPr>
          <a:xfrm>
            <a:off x="233363" y="6356350"/>
            <a:ext cx="800893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a:solidFill>
                  <a:srgbClr val="858585"/>
                </a:solidFill>
                <a:latin typeface="Century Gothic" pitchFamily="34" charset="0"/>
                <a:cs typeface="Arial" pitchFamily="34" charset="0"/>
              </a:defRPr>
            </a:lvl1pPr>
          </a:lstStyle>
          <a:p>
            <a:pPr>
              <a:defRPr/>
            </a:pPr>
            <a:endParaRPr lang="en-US" altLang="fr-FR"/>
          </a:p>
        </p:txBody>
      </p:sp>
      <p:sp>
        <p:nvSpPr>
          <p:cNvPr id="6" name="Slide Number Placeholder 5"/>
          <p:cNvSpPr>
            <a:spLocks noGrp="1"/>
          </p:cNvSpPr>
          <p:nvPr>
            <p:ph type="sldNum" sz="quarter" idx="4"/>
          </p:nvPr>
        </p:nvSpPr>
        <p:spPr>
          <a:xfrm>
            <a:off x="11009313" y="360363"/>
            <a:ext cx="6746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200" b="1">
                <a:solidFill>
                  <a:srgbClr val="FFFFFF"/>
                </a:solidFill>
                <a:latin typeface="Century Gothic" pitchFamily="34" charset="0"/>
                <a:cs typeface="Arial" pitchFamily="34" charset="0"/>
              </a:defRPr>
            </a:lvl1pPr>
          </a:lstStyle>
          <a:p>
            <a:pPr>
              <a:defRPr/>
            </a:pPr>
            <a:fld id="{DCC25D0D-017D-46DA-99EC-24E64A686F81}"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5039" r:id="rId1"/>
  </p:sldLayoutIdLst>
  <p:hf hdr="0" ftr="0" dt="0"/>
  <p:txStyles>
    <p:titleStyle>
      <a:lvl1pPr algn="l" rtl="0" eaLnBrk="0" fontAlgn="base" hangingPunct="0">
        <a:spcBef>
          <a:spcPct val="0"/>
        </a:spcBef>
        <a:spcAft>
          <a:spcPct val="0"/>
        </a:spcAft>
        <a:defRPr sz="3600" kern="12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Century Gothic" pitchFamily="34" charset="0"/>
        </a:defRPr>
      </a:lvl2pPr>
      <a:lvl3pPr algn="l" rtl="0" eaLnBrk="0" fontAlgn="base" hangingPunct="0">
        <a:spcBef>
          <a:spcPct val="0"/>
        </a:spcBef>
        <a:spcAft>
          <a:spcPct val="0"/>
        </a:spcAft>
        <a:defRPr sz="3600">
          <a:solidFill>
            <a:schemeClr val="accent1"/>
          </a:solidFill>
          <a:latin typeface="Century Gothic" pitchFamily="34" charset="0"/>
        </a:defRPr>
      </a:lvl3pPr>
      <a:lvl4pPr algn="l" rtl="0" eaLnBrk="0" fontAlgn="base" hangingPunct="0">
        <a:spcBef>
          <a:spcPct val="0"/>
        </a:spcBef>
        <a:spcAft>
          <a:spcPct val="0"/>
        </a:spcAft>
        <a:defRPr sz="3600">
          <a:solidFill>
            <a:schemeClr val="accent1"/>
          </a:solidFill>
          <a:latin typeface="Century Gothic" pitchFamily="34" charset="0"/>
        </a:defRPr>
      </a:lvl4pPr>
      <a:lvl5pPr algn="l" rtl="0" eaLnBrk="0" fontAlgn="base" hangingPunct="0">
        <a:spcBef>
          <a:spcPct val="0"/>
        </a:spcBef>
        <a:spcAft>
          <a:spcPct val="0"/>
        </a:spcAft>
        <a:defRPr sz="3600">
          <a:solidFill>
            <a:schemeClr val="accent1"/>
          </a:solidFill>
          <a:latin typeface="Century Gothic" pitchFamily="34" charset="0"/>
        </a:defRPr>
      </a:lvl5pPr>
      <a:lvl6pPr marL="457200" algn="l" rtl="0" fontAlgn="base">
        <a:spcBef>
          <a:spcPct val="0"/>
        </a:spcBef>
        <a:spcAft>
          <a:spcPct val="0"/>
        </a:spcAft>
        <a:defRPr sz="3600">
          <a:solidFill>
            <a:schemeClr val="accent1"/>
          </a:solidFill>
          <a:latin typeface="Century Gothic" pitchFamily="34" charset="0"/>
        </a:defRPr>
      </a:lvl6pPr>
      <a:lvl7pPr marL="914400" algn="l" rtl="0" fontAlgn="base">
        <a:spcBef>
          <a:spcPct val="0"/>
        </a:spcBef>
        <a:spcAft>
          <a:spcPct val="0"/>
        </a:spcAft>
        <a:defRPr sz="3600">
          <a:solidFill>
            <a:schemeClr val="accent1"/>
          </a:solidFill>
          <a:latin typeface="Century Gothic" pitchFamily="34" charset="0"/>
        </a:defRPr>
      </a:lvl7pPr>
      <a:lvl8pPr marL="1371600" algn="l" rtl="0" fontAlgn="base">
        <a:spcBef>
          <a:spcPct val="0"/>
        </a:spcBef>
        <a:spcAft>
          <a:spcPct val="0"/>
        </a:spcAft>
        <a:defRPr sz="3600">
          <a:solidFill>
            <a:schemeClr val="accent1"/>
          </a:solidFill>
          <a:latin typeface="Century Gothic" pitchFamily="34" charset="0"/>
        </a:defRPr>
      </a:lvl8pPr>
      <a:lvl9pPr marL="1828800" algn="l" rtl="0" fontAlgn="base">
        <a:spcBef>
          <a:spcPct val="0"/>
        </a:spcBef>
        <a:spcAft>
          <a:spcPct val="0"/>
        </a:spcAft>
        <a:defRPr sz="3600">
          <a:solidFill>
            <a:schemeClr val="accent1"/>
          </a:solidFill>
          <a:latin typeface="Century Gothic" pitchFamily="34" charset="0"/>
        </a:defRPr>
      </a:lvl9pPr>
    </p:titleStyle>
    <p:bodyStyle>
      <a:lvl1pPr marL="228600" indent="-228600" algn="l" rtl="0" eaLnBrk="0" fontAlgn="base" hangingPunct="0">
        <a:spcBef>
          <a:spcPts val="1800"/>
        </a:spcBef>
        <a:spcAft>
          <a:spcPct val="0"/>
        </a:spcAft>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rtl="0" eaLnBrk="0" fontAlgn="base" hangingPunct="0">
        <a:spcBef>
          <a:spcPts val="600"/>
        </a:spcBef>
        <a:spcAft>
          <a:spcPct val="0"/>
        </a:spcAft>
        <a:buClr>
          <a:srgbClr val="4D0000"/>
        </a:buClr>
        <a:buSzPct val="100000"/>
        <a:buFont typeface="Wingdings 2" pitchFamily="18" charset="2"/>
        <a:buChar char="¡"/>
        <a:defRPr kern="1200">
          <a:solidFill>
            <a:schemeClr val="tx2"/>
          </a:solidFill>
          <a:latin typeface="+mn-lt"/>
          <a:ea typeface="+mn-ea"/>
          <a:cs typeface="+mn-cs"/>
        </a:defRPr>
      </a:lvl2pPr>
      <a:lvl3pPr marL="685800" indent="-228600" algn="l" rtl="0" eaLnBrk="0" fontAlgn="base" hangingPunct="0">
        <a:spcBef>
          <a:spcPts val="600"/>
        </a:spcBef>
        <a:spcAft>
          <a:spcPct val="0"/>
        </a:spcAft>
        <a:buClr>
          <a:schemeClr val="accent1"/>
        </a:buClr>
        <a:buSzPct val="100000"/>
        <a:buFont typeface="Wingdings 2" pitchFamily="18" charset="2"/>
        <a:buChar char="¡"/>
        <a:defRPr kern="1200">
          <a:solidFill>
            <a:schemeClr val="tx2"/>
          </a:solidFill>
          <a:latin typeface="+mn-lt"/>
          <a:ea typeface="+mn-ea"/>
          <a:cs typeface="+mn-cs"/>
        </a:defRPr>
      </a:lvl3pPr>
      <a:lvl4pPr marL="914400" indent="-228600" algn="l" rtl="0" eaLnBrk="0" fontAlgn="base" hangingPunct="0">
        <a:spcBef>
          <a:spcPts val="600"/>
        </a:spcBef>
        <a:spcAft>
          <a:spcPct val="0"/>
        </a:spcAft>
        <a:buClr>
          <a:srgbClr val="4D0000"/>
        </a:buClr>
        <a:buSzPct val="100000"/>
        <a:buFont typeface="Wingdings 2" pitchFamily="18" charset="2"/>
        <a:buChar char="¡"/>
        <a:defRPr kern="1200">
          <a:solidFill>
            <a:schemeClr val="tx2"/>
          </a:solidFill>
          <a:latin typeface="+mn-lt"/>
          <a:ea typeface="+mn-ea"/>
          <a:cs typeface="+mn-cs"/>
        </a:defRPr>
      </a:lvl4pPr>
      <a:lvl5pPr marL="1143000" indent="-228600" algn="l" rtl="0" eaLnBrk="0" fontAlgn="base" hangingPunct="0">
        <a:spcBef>
          <a:spcPts val="600"/>
        </a:spcBef>
        <a:spcAft>
          <a:spcPct val="0"/>
        </a:spcAft>
        <a:buClr>
          <a:schemeClr val="accent1"/>
        </a:buClr>
        <a:buSzPct val="100000"/>
        <a:buFont typeface="Wingdings 2" pitchFamily="18" charset="2"/>
        <a:buChar char="¡"/>
        <a:defRPr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49FB5CF-C31C-6141-9541-01D276B2F482}"/>
              </a:ext>
            </a:extLst>
          </p:cNvPr>
          <p:cNvSpPr>
            <a:spLocks noGrp="1" noChangeArrowheads="1"/>
          </p:cNvSpPr>
          <p:nvPr>
            <p:ph type="title"/>
          </p:nvPr>
        </p:nvSpPr>
        <p:spPr bwMode="auto">
          <a:xfrm>
            <a:off x="609600" y="914400"/>
            <a:ext cx="86788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Cliquez et modifiez le titre</a:t>
            </a:r>
          </a:p>
        </p:txBody>
      </p:sp>
      <p:sp>
        <p:nvSpPr>
          <p:cNvPr id="1027" name="Text Placeholder 2">
            <a:extLst>
              <a:ext uri="{FF2B5EF4-FFF2-40B4-BE49-F238E27FC236}">
                <a16:creationId xmlns:a16="http://schemas.microsoft.com/office/drawing/2014/main" id="{8483D92D-7F4D-3298-1540-19FBA6DB9038}"/>
              </a:ext>
            </a:extLst>
          </p:cNvPr>
          <p:cNvSpPr>
            <a:spLocks noGrp="1" noChangeArrowheads="1"/>
          </p:cNvSpPr>
          <p:nvPr>
            <p:ph type="body" idx="1"/>
          </p:nvPr>
        </p:nvSpPr>
        <p:spPr bwMode="auto">
          <a:xfrm>
            <a:off x="609600" y="2209800"/>
            <a:ext cx="8678863"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Date Placeholder 3">
            <a:extLst>
              <a:ext uri="{FF2B5EF4-FFF2-40B4-BE49-F238E27FC236}">
                <a16:creationId xmlns:a16="http://schemas.microsoft.com/office/drawing/2014/main" id="{ADB93B9B-7C46-E208-BC3C-BD37F824DD42}"/>
              </a:ext>
            </a:extLst>
          </p:cNvPr>
          <p:cNvSpPr>
            <a:spLocks noGrp="1"/>
          </p:cNvSpPr>
          <p:nvPr>
            <p:ph type="dt" sz="half" idx="2"/>
          </p:nvPr>
        </p:nvSpPr>
        <p:spPr>
          <a:xfrm>
            <a:off x="9599613" y="6356350"/>
            <a:ext cx="2336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19" b="1">
                <a:solidFill>
                  <a:srgbClr val="858585"/>
                </a:solidFill>
                <a:latin typeface="Century Gothic" pitchFamily="34" charset="0"/>
                <a:cs typeface="Arial" pitchFamily="34" charset="0"/>
              </a:defRPr>
            </a:lvl1pPr>
          </a:lstStyle>
          <a:p>
            <a:pPr>
              <a:defRPr/>
            </a:pPr>
            <a:fld id="{ADD13D66-074F-4AAE-9D3E-F0F34D88A119}" type="datetimeFigureOut">
              <a:rPr lang="en-US" altLang="fr-FR"/>
              <a:pPr>
                <a:defRPr/>
              </a:pPr>
              <a:t>9/15/2023</a:t>
            </a:fld>
            <a:endParaRPr lang="en-US" altLang="fr-FR"/>
          </a:p>
        </p:txBody>
      </p:sp>
      <p:sp>
        <p:nvSpPr>
          <p:cNvPr id="5" name="Footer Placeholder 4">
            <a:extLst>
              <a:ext uri="{FF2B5EF4-FFF2-40B4-BE49-F238E27FC236}">
                <a16:creationId xmlns:a16="http://schemas.microsoft.com/office/drawing/2014/main" id="{0EEBF5D1-DC06-A8B1-3959-73340AB9527C}"/>
              </a:ext>
            </a:extLst>
          </p:cNvPr>
          <p:cNvSpPr>
            <a:spLocks noGrp="1"/>
          </p:cNvSpPr>
          <p:nvPr>
            <p:ph type="ftr" sz="quarter" idx="3"/>
          </p:nvPr>
        </p:nvSpPr>
        <p:spPr>
          <a:xfrm>
            <a:off x="233363" y="6356350"/>
            <a:ext cx="800893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619" b="1">
                <a:solidFill>
                  <a:srgbClr val="858585"/>
                </a:solidFill>
                <a:latin typeface="Century Gothic" pitchFamily="34" charset="0"/>
                <a:cs typeface="Arial" pitchFamily="34" charset="0"/>
              </a:defRPr>
            </a:lvl1pPr>
          </a:lstStyle>
          <a:p>
            <a:pPr>
              <a:defRPr/>
            </a:pPr>
            <a:endParaRPr lang="en-US" altLang="fr-FR"/>
          </a:p>
        </p:txBody>
      </p:sp>
      <p:sp>
        <p:nvSpPr>
          <p:cNvPr id="6" name="Slide Number Placeholder 5">
            <a:extLst>
              <a:ext uri="{FF2B5EF4-FFF2-40B4-BE49-F238E27FC236}">
                <a16:creationId xmlns:a16="http://schemas.microsoft.com/office/drawing/2014/main" id="{0D64AFCA-233B-43E3-7FBA-131EE8468B8C}"/>
              </a:ext>
            </a:extLst>
          </p:cNvPr>
          <p:cNvSpPr>
            <a:spLocks noGrp="1"/>
          </p:cNvSpPr>
          <p:nvPr>
            <p:ph type="sldNum" sz="quarter" idx="4"/>
          </p:nvPr>
        </p:nvSpPr>
        <p:spPr>
          <a:xfrm>
            <a:off x="11009313" y="360363"/>
            <a:ext cx="6746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38" b="1">
                <a:solidFill>
                  <a:srgbClr val="FFFFFF"/>
                </a:solidFill>
                <a:latin typeface="Century Gothic" pitchFamily="34" charset="0"/>
                <a:cs typeface="Arial" pitchFamily="34" charset="0"/>
              </a:defRPr>
            </a:lvl1pPr>
          </a:lstStyle>
          <a:p>
            <a:pPr>
              <a:defRPr/>
            </a:pPr>
            <a:fld id="{40E6D8A4-F3D2-4027-920B-D140F6D16CDA}"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5496" r:id="rId1"/>
  </p:sldLayoutIdLst>
  <p:hf hdr="0" ftr="0" dt="0"/>
  <p:txStyles>
    <p:titleStyle>
      <a:lvl1pPr algn="l" rtl="0" eaLnBrk="0" fontAlgn="base" hangingPunct="0">
        <a:spcBef>
          <a:spcPct val="0"/>
        </a:spcBef>
        <a:spcAft>
          <a:spcPct val="0"/>
        </a:spcAft>
        <a:defRPr sz="2000" kern="1200">
          <a:solidFill>
            <a:schemeClr val="accent1"/>
          </a:solidFill>
          <a:latin typeface="+mj-lt"/>
          <a:ea typeface="+mj-ea"/>
          <a:cs typeface="+mj-cs"/>
        </a:defRPr>
      </a:lvl1pPr>
      <a:lvl2pPr algn="l" rtl="0" eaLnBrk="0" fontAlgn="base" hangingPunct="0">
        <a:spcBef>
          <a:spcPct val="0"/>
        </a:spcBef>
        <a:spcAft>
          <a:spcPct val="0"/>
        </a:spcAft>
        <a:defRPr sz="2000">
          <a:solidFill>
            <a:schemeClr val="accent1"/>
          </a:solidFill>
          <a:latin typeface="Century Gothic" pitchFamily="34" charset="0"/>
        </a:defRPr>
      </a:lvl2pPr>
      <a:lvl3pPr algn="l" rtl="0" eaLnBrk="0" fontAlgn="base" hangingPunct="0">
        <a:spcBef>
          <a:spcPct val="0"/>
        </a:spcBef>
        <a:spcAft>
          <a:spcPct val="0"/>
        </a:spcAft>
        <a:defRPr sz="2000">
          <a:solidFill>
            <a:schemeClr val="accent1"/>
          </a:solidFill>
          <a:latin typeface="Century Gothic" pitchFamily="34" charset="0"/>
        </a:defRPr>
      </a:lvl3pPr>
      <a:lvl4pPr algn="l" rtl="0" eaLnBrk="0" fontAlgn="base" hangingPunct="0">
        <a:spcBef>
          <a:spcPct val="0"/>
        </a:spcBef>
        <a:spcAft>
          <a:spcPct val="0"/>
        </a:spcAft>
        <a:defRPr sz="2000">
          <a:solidFill>
            <a:schemeClr val="accent1"/>
          </a:solidFill>
          <a:latin typeface="Century Gothic" pitchFamily="34" charset="0"/>
        </a:defRPr>
      </a:lvl4pPr>
      <a:lvl5pPr algn="l" rtl="0" eaLnBrk="0" fontAlgn="base" hangingPunct="0">
        <a:spcBef>
          <a:spcPct val="0"/>
        </a:spcBef>
        <a:spcAft>
          <a:spcPct val="0"/>
        </a:spcAft>
        <a:defRPr sz="2000">
          <a:solidFill>
            <a:schemeClr val="accent1"/>
          </a:solidFill>
          <a:latin typeface="Century Gothic" pitchFamily="34" charset="0"/>
        </a:defRPr>
      </a:lvl5pPr>
      <a:lvl6pPr marL="257175" algn="l" rtl="0" fontAlgn="base">
        <a:spcBef>
          <a:spcPct val="0"/>
        </a:spcBef>
        <a:spcAft>
          <a:spcPct val="0"/>
        </a:spcAft>
        <a:defRPr sz="2025">
          <a:solidFill>
            <a:schemeClr val="accent1"/>
          </a:solidFill>
          <a:latin typeface="Century Gothic" pitchFamily="34" charset="0"/>
        </a:defRPr>
      </a:lvl6pPr>
      <a:lvl7pPr marL="514350" algn="l" rtl="0" fontAlgn="base">
        <a:spcBef>
          <a:spcPct val="0"/>
        </a:spcBef>
        <a:spcAft>
          <a:spcPct val="0"/>
        </a:spcAft>
        <a:defRPr sz="2025">
          <a:solidFill>
            <a:schemeClr val="accent1"/>
          </a:solidFill>
          <a:latin typeface="Century Gothic" pitchFamily="34" charset="0"/>
        </a:defRPr>
      </a:lvl7pPr>
      <a:lvl8pPr marL="771525" algn="l" rtl="0" fontAlgn="base">
        <a:spcBef>
          <a:spcPct val="0"/>
        </a:spcBef>
        <a:spcAft>
          <a:spcPct val="0"/>
        </a:spcAft>
        <a:defRPr sz="2025">
          <a:solidFill>
            <a:schemeClr val="accent1"/>
          </a:solidFill>
          <a:latin typeface="Century Gothic" pitchFamily="34" charset="0"/>
        </a:defRPr>
      </a:lvl8pPr>
      <a:lvl9pPr marL="1028700" algn="l" rtl="0" fontAlgn="base">
        <a:spcBef>
          <a:spcPct val="0"/>
        </a:spcBef>
        <a:spcAft>
          <a:spcPct val="0"/>
        </a:spcAft>
        <a:defRPr sz="2025">
          <a:solidFill>
            <a:schemeClr val="accent1"/>
          </a:solidFill>
          <a:latin typeface="Century Gothic" pitchFamily="34" charset="0"/>
        </a:defRPr>
      </a:lvl9pPr>
    </p:titleStyle>
    <p:bodyStyle>
      <a:lvl1pPr marL="128588" indent="-128588" algn="l" rtl="0" eaLnBrk="0" fontAlgn="base" hangingPunct="0">
        <a:spcBef>
          <a:spcPts val="1013"/>
        </a:spcBef>
        <a:spcAft>
          <a:spcPct val="0"/>
        </a:spcAft>
        <a:buClr>
          <a:schemeClr val="accent1"/>
        </a:buClr>
        <a:buSzPct val="100000"/>
        <a:buFont typeface="Wingdings 2" panose="05020102010507070707" pitchFamily="18" charset="2"/>
        <a:buChar char="¡"/>
        <a:defRPr sz="1100" kern="1200">
          <a:solidFill>
            <a:schemeClr val="tx2"/>
          </a:solidFill>
          <a:latin typeface="+mn-lt"/>
          <a:ea typeface="+mn-ea"/>
          <a:cs typeface="+mn-cs"/>
        </a:defRPr>
      </a:lvl1pPr>
      <a:lvl2pPr marL="257175" indent="-128588" algn="l" rtl="0" eaLnBrk="0" fontAlgn="base" hangingPunct="0">
        <a:spcBef>
          <a:spcPts val="338"/>
        </a:spcBef>
        <a:spcAft>
          <a:spcPct val="0"/>
        </a:spcAft>
        <a:buClr>
          <a:srgbClr val="4D0000"/>
        </a:buClr>
        <a:buSzPct val="100000"/>
        <a:buFont typeface="Wingdings 2" panose="05020102010507070707" pitchFamily="18" charset="2"/>
        <a:buChar char="¡"/>
        <a:defRPr kern="1200">
          <a:solidFill>
            <a:schemeClr val="tx2"/>
          </a:solidFill>
          <a:latin typeface="+mn-lt"/>
          <a:ea typeface="+mn-ea"/>
          <a:cs typeface="+mn-cs"/>
        </a:defRPr>
      </a:lvl2pPr>
      <a:lvl3pPr marL="385763" indent="-128588" algn="l" rtl="0" eaLnBrk="0" fontAlgn="base" hangingPunct="0">
        <a:spcBef>
          <a:spcPts val="338"/>
        </a:spcBef>
        <a:spcAft>
          <a:spcPct val="0"/>
        </a:spcAft>
        <a:buClr>
          <a:schemeClr val="accent1"/>
        </a:buClr>
        <a:buSzPct val="100000"/>
        <a:buFont typeface="Wingdings 2" panose="05020102010507070707" pitchFamily="18" charset="2"/>
        <a:buChar char="¡"/>
        <a:defRPr kern="1200">
          <a:solidFill>
            <a:schemeClr val="tx2"/>
          </a:solidFill>
          <a:latin typeface="+mn-lt"/>
          <a:ea typeface="+mn-ea"/>
          <a:cs typeface="+mn-cs"/>
        </a:defRPr>
      </a:lvl3pPr>
      <a:lvl4pPr marL="514350" indent="-128588" algn="l" rtl="0" eaLnBrk="0" fontAlgn="base" hangingPunct="0">
        <a:spcBef>
          <a:spcPts val="338"/>
        </a:spcBef>
        <a:spcAft>
          <a:spcPct val="0"/>
        </a:spcAft>
        <a:buClr>
          <a:srgbClr val="4D0000"/>
        </a:buClr>
        <a:buSzPct val="100000"/>
        <a:buFont typeface="Wingdings 2" panose="05020102010507070707" pitchFamily="18" charset="2"/>
        <a:buChar char="¡"/>
        <a:defRPr kern="1200">
          <a:solidFill>
            <a:schemeClr val="tx2"/>
          </a:solidFill>
          <a:latin typeface="+mn-lt"/>
          <a:ea typeface="+mn-ea"/>
          <a:cs typeface="+mn-cs"/>
        </a:defRPr>
      </a:lvl4pPr>
      <a:lvl5pPr marL="642938" indent="-128588" algn="l" rtl="0" eaLnBrk="0" fontAlgn="base" hangingPunct="0">
        <a:spcBef>
          <a:spcPts val="338"/>
        </a:spcBef>
        <a:spcAft>
          <a:spcPct val="0"/>
        </a:spcAft>
        <a:buClr>
          <a:schemeClr val="accent1"/>
        </a:buClr>
        <a:buSzPct val="100000"/>
        <a:buFont typeface="Wingdings 2" panose="05020102010507070707" pitchFamily="18" charset="2"/>
        <a:buChar char="¡"/>
        <a:defRPr kern="1200">
          <a:solidFill>
            <a:schemeClr val="tx2"/>
          </a:solidFill>
          <a:latin typeface="+mn-lt"/>
          <a:ea typeface="+mn-ea"/>
          <a:cs typeface="+mn-cs"/>
        </a:defRPr>
      </a:lvl5pPr>
      <a:lvl6pPr marL="775097" indent="-128588" algn="l" defTabSz="514350" rtl="0" eaLnBrk="1" latinLnBrk="0" hangingPunct="1">
        <a:spcBef>
          <a:spcPct val="20000"/>
        </a:spcBef>
        <a:buClr>
          <a:schemeClr val="accent1">
            <a:lumMod val="50000"/>
          </a:schemeClr>
        </a:buClr>
        <a:buFont typeface="Wingdings 2" pitchFamily="18" charset="2"/>
        <a:buChar char=""/>
        <a:defRPr lang="en-US" sz="1013" kern="1200" dirty="0" smtClean="0">
          <a:solidFill>
            <a:schemeClr val="tx2"/>
          </a:solidFill>
          <a:latin typeface="+mn-lt"/>
          <a:ea typeface="+mn-ea"/>
          <a:cs typeface="+mn-cs"/>
        </a:defRPr>
      </a:lvl6pPr>
      <a:lvl7pPr marL="901898" indent="-128588" algn="l" defTabSz="514350" rtl="0" eaLnBrk="1" latinLnBrk="0" hangingPunct="1">
        <a:spcBef>
          <a:spcPct val="20000"/>
        </a:spcBef>
        <a:buClr>
          <a:schemeClr val="accent1"/>
        </a:buClr>
        <a:buFont typeface="Wingdings 2" pitchFamily="18" charset="2"/>
        <a:buChar char=""/>
        <a:defRPr lang="en-US" sz="1013" kern="1200" dirty="0" smtClean="0">
          <a:solidFill>
            <a:schemeClr val="tx2"/>
          </a:solidFill>
          <a:latin typeface="+mn-lt"/>
          <a:ea typeface="+mn-ea"/>
          <a:cs typeface="+mn-cs"/>
        </a:defRPr>
      </a:lvl7pPr>
      <a:lvl8pPr marL="1029593" indent="-128588" algn="l" defTabSz="514350" rtl="0" eaLnBrk="1" latinLnBrk="0" hangingPunct="1">
        <a:spcBef>
          <a:spcPct val="20000"/>
        </a:spcBef>
        <a:buClr>
          <a:schemeClr val="accent1">
            <a:lumMod val="50000"/>
          </a:schemeClr>
        </a:buClr>
        <a:buFont typeface="Wingdings 2" pitchFamily="18" charset="2"/>
        <a:buChar char=""/>
        <a:defRPr lang="en-US" sz="1013" kern="1200" dirty="0" smtClean="0">
          <a:solidFill>
            <a:schemeClr val="tx2"/>
          </a:solidFill>
          <a:latin typeface="+mn-lt"/>
          <a:ea typeface="+mn-ea"/>
          <a:cs typeface="+mn-cs"/>
        </a:defRPr>
      </a:lvl8pPr>
      <a:lvl9pPr marL="1157288" indent="-128588" algn="l" defTabSz="514350" rtl="0" eaLnBrk="1" latinLnBrk="0" hangingPunct="1">
        <a:spcBef>
          <a:spcPct val="20000"/>
        </a:spcBef>
        <a:buClr>
          <a:schemeClr val="accent1"/>
        </a:buClr>
        <a:buFont typeface="Wingdings 2" pitchFamily="18" charset="2"/>
        <a:buChar char=""/>
        <a:defRPr lang="en-US" sz="1013" kern="1200" dirty="0">
          <a:solidFill>
            <a:schemeClr val="tx2"/>
          </a:solidFill>
          <a:latin typeface="+mn-lt"/>
          <a:ea typeface="+mn-ea"/>
          <a:cs typeface="+mn-cs"/>
        </a:defRPr>
      </a:lvl9pPr>
    </p:bodyStyle>
    <p:otherStyle>
      <a:defPPr>
        <a:defRP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9C_2D07782B.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2.xml"/><Relationship Id="rId5" Type="http://schemas.openxmlformats.org/officeDocument/2006/relationships/image" Target="../media/image4.png"/><Relationship Id="rId4" Type="http://schemas.openxmlformats.org/officeDocument/2006/relationships/customXml" Target="../ink/ink21.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png"/><Relationship Id="rId18" Type="http://schemas.microsoft.com/office/2007/relationships/hdphoto" Target="../media/hdphoto1.wdp"/><Relationship Id="rId3" Type="http://schemas.openxmlformats.org/officeDocument/2006/relationships/customXml" Target="../ink/ink23.xml"/><Relationship Id="rId21" Type="http://schemas.openxmlformats.org/officeDocument/2006/relationships/image" Target="../media/image28.png"/><Relationship Id="rId7" Type="http://schemas.openxmlformats.org/officeDocument/2006/relationships/image" Target="../media/image11.png"/><Relationship Id="rId12" Type="http://schemas.openxmlformats.org/officeDocument/2006/relationships/image" Target="../media/image8.png"/><Relationship Id="rId17" Type="http://schemas.openxmlformats.org/officeDocument/2006/relationships/image" Target="../media/image5.png"/><Relationship Id="rId2" Type="http://schemas.openxmlformats.org/officeDocument/2006/relationships/image" Target="../media/image22.jpeg"/><Relationship Id="rId16" Type="http://schemas.openxmlformats.org/officeDocument/2006/relationships/image" Target="cid:B26D8B07-3BC5-4DA7-AE29-7533A6E9A694" TargetMode="External"/><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customXml" Target="../ink/ink24.xml"/><Relationship Id="rId15" Type="http://schemas.openxmlformats.org/officeDocument/2006/relationships/image" Target="../media/image25.png"/><Relationship Id="rId10" Type="http://schemas.openxmlformats.org/officeDocument/2006/relationships/image" Target="../media/image9.png"/><Relationship Id="rId19" Type="http://schemas.openxmlformats.org/officeDocument/2006/relationships/image" Target="../media/image26.png"/><Relationship Id="rId4" Type="http://schemas.openxmlformats.org/officeDocument/2006/relationships/image" Target="../media/image4.png"/><Relationship Id="rId9" Type="http://schemas.microsoft.com/office/2007/relationships/hdphoto" Target="../media/hdphoto3.wdp"/><Relationship Id="rId1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27.png"/><Relationship Id="rId18" Type="http://schemas.openxmlformats.org/officeDocument/2006/relationships/image" Target="../media/image11.png"/><Relationship Id="rId26" Type="http://schemas.microsoft.com/office/2007/relationships/hdphoto" Target="../media/hdphoto3.wdp"/><Relationship Id="rId3" Type="http://schemas.openxmlformats.org/officeDocument/2006/relationships/image" Target="../media/image22.jpeg"/><Relationship Id="rId21" Type="http://schemas.openxmlformats.org/officeDocument/2006/relationships/image" Target="../media/image12.png"/><Relationship Id="rId7" Type="http://schemas.openxmlformats.org/officeDocument/2006/relationships/customXml" Target="../ink/ink27.xml"/><Relationship Id="rId12" Type="http://schemas.openxmlformats.org/officeDocument/2006/relationships/image" Target="../media/image23.png"/><Relationship Id="rId17" Type="http://schemas.microsoft.com/office/2007/relationships/hdphoto" Target="../media/hdphoto4.wdp"/><Relationship Id="rId25" Type="http://schemas.openxmlformats.org/officeDocument/2006/relationships/image" Target="../media/image10.png"/><Relationship Id="rId2" Type="http://schemas.openxmlformats.org/officeDocument/2006/relationships/notesSlide" Target="../notesSlides/notesSlide12.xml"/><Relationship Id="rId16" Type="http://schemas.openxmlformats.org/officeDocument/2006/relationships/image" Target="../media/image24.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customXml" Target="../ink/ink26.xml"/><Relationship Id="rId11" Type="http://schemas.microsoft.com/office/2007/relationships/hdphoto" Target="../media/hdphoto1.wdp"/><Relationship Id="rId24"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cid:B26D8B07-3BC5-4DA7-AE29-7533A6E9A694" TargetMode="External"/><Relationship Id="rId23" Type="http://schemas.openxmlformats.org/officeDocument/2006/relationships/image" Target="../media/image28.png"/><Relationship Id="rId10" Type="http://schemas.openxmlformats.org/officeDocument/2006/relationships/image" Target="../media/image5.png"/><Relationship Id="rId19" Type="http://schemas.openxmlformats.org/officeDocument/2006/relationships/image" Target="../media/image26.png"/><Relationship Id="rId4" Type="http://schemas.openxmlformats.org/officeDocument/2006/relationships/customXml" Target="../ink/ink25.xml"/><Relationship Id="rId9" Type="http://schemas.openxmlformats.org/officeDocument/2006/relationships/customXml" Target="../ink/ink29.xml"/><Relationship Id="rId14" Type="http://schemas.openxmlformats.org/officeDocument/2006/relationships/image" Target="../media/image25.png"/><Relationship Id="rId22"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4.wdp"/><Relationship Id="rId18" Type="http://schemas.openxmlformats.org/officeDocument/2006/relationships/image" Target="../media/image32.png"/><Relationship Id="rId3" Type="http://schemas.openxmlformats.org/officeDocument/2006/relationships/customXml" Target="../ink/ink30.xml"/><Relationship Id="rId21" Type="http://schemas.openxmlformats.org/officeDocument/2006/relationships/image" Target="../media/image10.png"/><Relationship Id="rId7" Type="http://schemas.microsoft.com/office/2007/relationships/hdphoto" Target="../media/hdphoto1.wdp"/><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22.jpe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cid:B26D8B07-3BC5-4DA7-AE29-7533A6E9A694" TargetMode="External"/><Relationship Id="rId5" Type="http://schemas.openxmlformats.org/officeDocument/2006/relationships/customXml" Target="../ink/ink31.xml"/><Relationship Id="rId15" Type="http://schemas.openxmlformats.org/officeDocument/2006/relationships/image" Target="../media/image11.png"/><Relationship Id="rId10" Type="http://schemas.openxmlformats.org/officeDocument/2006/relationships/image" Target="../media/image25.png"/><Relationship Id="rId19"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7.png"/><Relationship Id="rId14" Type="http://schemas.openxmlformats.org/officeDocument/2006/relationships/image" Target="../media/image31.png"/><Relationship Id="rId22"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32.xml"/><Relationship Id="rId7" Type="http://schemas.openxmlformats.org/officeDocument/2006/relationships/image" Target="../media/image11.png"/><Relationship Id="rId12"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9.png"/><Relationship Id="rId5" Type="http://schemas.openxmlformats.org/officeDocument/2006/relationships/customXml" Target="../ink/ink33.xml"/><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customXml" Target="../ink/ink34.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31.png"/><Relationship Id="rId4" Type="http://schemas.openxmlformats.org/officeDocument/2006/relationships/customXml" Target="../ink/ink35.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34.png"/><Relationship Id="rId12" Type="http://schemas.microsoft.com/office/2007/relationships/hdphoto" Target="../media/hdphoto2.wdp"/><Relationship Id="rId2" Type="http://schemas.openxmlformats.org/officeDocument/2006/relationships/customXml" Target="../ink/ink36.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9.png"/><Relationship Id="rId5" Type="http://schemas.openxmlformats.org/officeDocument/2006/relationships/image" Target="../media/image22.jpeg"/><Relationship Id="rId10" Type="http://schemas.openxmlformats.org/officeDocument/2006/relationships/image" Target="../media/image23.png"/><Relationship Id="rId4" Type="http://schemas.openxmlformats.org/officeDocument/2006/relationships/customXml" Target="../ink/ink37.xml"/><Relationship Id="rId9" Type="http://schemas.openxmlformats.org/officeDocument/2006/relationships/image" Target="../media/image36.png"/><Relationship Id="rId14"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png"/><Relationship Id="rId18" Type="http://schemas.microsoft.com/office/2007/relationships/hdphoto" Target="../media/hdphoto1.wdp"/><Relationship Id="rId3" Type="http://schemas.openxmlformats.org/officeDocument/2006/relationships/customXml" Target="../ink/ink38.xml"/><Relationship Id="rId7" Type="http://schemas.openxmlformats.org/officeDocument/2006/relationships/image" Target="../media/image10.png"/><Relationship Id="rId12" Type="http://schemas.openxmlformats.org/officeDocument/2006/relationships/image" Target="../media/image28.png"/><Relationship Id="rId17" Type="http://schemas.openxmlformats.org/officeDocument/2006/relationships/image" Target="../media/image5.png"/><Relationship Id="rId2" Type="http://schemas.openxmlformats.org/officeDocument/2006/relationships/image" Target="../media/image22.jpeg"/><Relationship Id="rId16"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image" Target="../media/image11.png"/><Relationship Id="rId11" Type="http://schemas.microsoft.com/office/2007/relationships/hdphoto" Target="../media/hdphoto2.wdp"/><Relationship Id="rId5" Type="http://schemas.openxmlformats.org/officeDocument/2006/relationships/customXml" Target="../ink/ink39.xml"/><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cid:B26D8B07-3BC5-4DA7-AE29-7533A6E9A694" TargetMode="External"/></Relationships>
</file>

<file path=ppt/slides/_rels/slide19.xml.rels><?xml version="1.0" encoding="UTF-8" standalone="yes"?>
<Relationships xmlns="http://schemas.openxmlformats.org/package/2006/relationships"><Relationship Id="rId8" Type="http://schemas.openxmlformats.org/officeDocument/2006/relationships/customXml" Target="../ink/ink45.xml"/><Relationship Id="rId13" Type="http://schemas.openxmlformats.org/officeDocument/2006/relationships/customXml" Target="../ink/ink50.xml"/><Relationship Id="rId18" Type="http://schemas.openxmlformats.org/officeDocument/2006/relationships/image" Target="../media/image35.png"/><Relationship Id="rId26" Type="http://schemas.openxmlformats.org/officeDocument/2006/relationships/image" Target="about:blank" TargetMode="External"/><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customXml" Target="../ink/ink44.xml"/><Relationship Id="rId12" Type="http://schemas.openxmlformats.org/officeDocument/2006/relationships/customXml" Target="../ink/ink49.xml"/><Relationship Id="rId17" Type="http://schemas.openxmlformats.org/officeDocument/2006/relationships/image" Target="../media/image34.png"/><Relationship Id="rId25" Type="http://schemas.openxmlformats.org/officeDocument/2006/relationships/image" Target="../media/image37.png"/><Relationship Id="rId2" Type="http://schemas.openxmlformats.org/officeDocument/2006/relationships/customXml" Target="../ink/ink40.xml"/><Relationship Id="rId16" Type="http://schemas.openxmlformats.org/officeDocument/2006/relationships/image" Target="../media/image33.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customXml" Target="../ink/ink43.xml"/><Relationship Id="rId11" Type="http://schemas.openxmlformats.org/officeDocument/2006/relationships/customXml" Target="../ink/ink48.xml"/><Relationship Id="rId24" Type="http://schemas.microsoft.com/office/2007/relationships/hdphoto" Target="../media/hdphoto1.wdp"/><Relationship Id="rId5" Type="http://schemas.openxmlformats.org/officeDocument/2006/relationships/customXml" Target="../ink/ink42.xml"/><Relationship Id="rId15" Type="http://schemas.openxmlformats.org/officeDocument/2006/relationships/image" Target="../media/image22.jpeg"/><Relationship Id="rId23" Type="http://schemas.openxmlformats.org/officeDocument/2006/relationships/image" Target="../media/image5.png"/><Relationship Id="rId10" Type="http://schemas.openxmlformats.org/officeDocument/2006/relationships/customXml" Target="../ink/ink47.xml"/><Relationship Id="rId19" Type="http://schemas.openxmlformats.org/officeDocument/2006/relationships/image" Target="../media/image12.png"/><Relationship Id="rId4" Type="http://schemas.openxmlformats.org/officeDocument/2006/relationships/customXml" Target="../ink/ink41.xml"/><Relationship Id="rId9" Type="http://schemas.openxmlformats.org/officeDocument/2006/relationships/customXml" Target="../ink/ink46.xml"/><Relationship Id="rId14" Type="http://schemas.openxmlformats.org/officeDocument/2006/relationships/customXml" Target="../ink/ink51.xml"/><Relationship Id="rId22" Type="http://schemas.microsoft.com/office/2007/relationships/hdphoto" Target="../media/hdphoto4.wdp"/><Relationship Id="rId27"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34.png"/><Relationship Id="rId12" Type="http://schemas.openxmlformats.org/officeDocument/2006/relationships/image" Target="../media/image5.png"/><Relationship Id="rId17" Type="http://schemas.openxmlformats.org/officeDocument/2006/relationships/image" Target="../media/image31.png"/><Relationship Id="rId2" Type="http://schemas.openxmlformats.org/officeDocument/2006/relationships/customXml" Target="../ink/ink52.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3.png"/><Relationship Id="rId11" Type="http://schemas.microsoft.com/office/2007/relationships/hdphoto" Target="../media/hdphoto4.wdp"/><Relationship Id="rId5" Type="http://schemas.openxmlformats.org/officeDocument/2006/relationships/image" Target="../media/image22.jpeg"/><Relationship Id="rId15" Type="http://schemas.openxmlformats.org/officeDocument/2006/relationships/image" Target="about:blank" TargetMode="External"/><Relationship Id="rId10" Type="http://schemas.openxmlformats.org/officeDocument/2006/relationships/image" Target="../media/image24.png"/><Relationship Id="rId4" Type="http://schemas.openxmlformats.org/officeDocument/2006/relationships/customXml" Target="../ink/ink53.xml"/><Relationship Id="rId9" Type="http://schemas.openxmlformats.org/officeDocument/2006/relationships/image" Target="../media/image36.png"/><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4.wdp"/><Relationship Id="rId1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34.png"/><Relationship Id="rId12" Type="http://schemas.openxmlformats.org/officeDocument/2006/relationships/image" Target="../media/image24.png"/><Relationship Id="rId17" Type="http://schemas.openxmlformats.org/officeDocument/2006/relationships/image" Target="about:blank" TargetMode="External"/><Relationship Id="rId2" Type="http://schemas.openxmlformats.org/officeDocument/2006/relationships/customXml" Target="../ink/ink54.xml"/><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3.png"/><Relationship Id="rId11" Type="http://schemas.microsoft.com/office/2007/relationships/hdphoto" Target="../media/hdphoto3.wdp"/><Relationship Id="rId5" Type="http://schemas.openxmlformats.org/officeDocument/2006/relationships/image" Target="../media/image22.jpeg"/><Relationship Id="rId15" Type="http://schemas.microsoft.com/office/2007/relationships/hdphoto" Target="../media/hdphoto1.wdp"/><Relationship Id="rId10" Type="http://schemas.openxmlformats.org/officeDocument/2006/relationships/image" Target="../media/image10.png"/><Relationship Id="rId4" Type="http://schemas.openxmlformats.org/officeDocument/2006/relationships/customXml" Target="../ink/ink55.xml"/><Relationship Id="rId9" Type="http://schemas.openxmlformats.org/officeDocument/2006/relationships/image" Target="../media/image36.png"/><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png"/><Relationship Id="rId3" Type="http://schemas.microsoft.com/office/2007/relationships/hdphoto" Target="../media/hdphoto5.wdp"/><Relationship Id="rId7" Type="http://schemas.microsoft.com/office/2007/relationships/hdphoto" Target="../media/hdphoto4.wdp"/><Relationship Id="rId12" Type="http://schemas.openxmlformats.org/officeDocument/2006/relationships/image" Target="../media/image42.png"/><Relationship Id="rId2" Type="http://schemas.openxmlformats.org/officeDocument/2006/relationships/image" Target="../media/image38.png"/><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41.png"/><Relationship Id="rId5" Type="http://schemas.openxmlformats.org/officeDocument/2006/relationships/image" Target="about:blank" TargetMode="External"/><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9.png"/><Relationship Id="rId9" Type="http://schemas.microsoft.com/office/2007/relationships/hdphoto" Target="../media/hdphoto1.wdp"/><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8.png"/><Relationship Id="rId10" Type="http://schemas.openxmlformats.org/officeDocument/2006/relationships/image" Target="../media/image50.png"/><Relationship Id="rId4" Type="http://schemas.openxmlformats.org/officeDocument/2006/relationships/image" Target="../media/image47.png"/><Relationship Id="rId9"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EF_62A3D52C.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mccfrance.sharepoint.com/:p:/s/Synodalit/ER57McyahMtCmkU6qlKUGeoBVMFesUXDPG1smW2CcWm8EQ?e=HOAJoq" TargetMode="External"/><Relationship Id="rId4" Type="http://schemas.openxmlformats.org/officeDocument/2006/relationships/hyperlink" Target="https://membres.mcc.asso.fr/page/1639465-le-mcc-en-synodalit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2F0_D18B717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customXml" Target="../ink/ink61.xml"/><Relationship Id="rId13" Type="http://schemas.openxmlformats.org/officeDocument/2006/relationships/customXml" Target="../ink/ink66.xml"/><Relationship Id="rId18" Type="http://schemas.openxmlformats.org/officeDocument/2006/relationships/image" Target="../media/image12.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5.png"/><Relationship Id="rId7" Type="http://schemas.openxmlformats.org/officeDocument/2006/relationships/customXml" Target="../ink/ink60.xml"/><Relationship Id="rId12" Type="http://schemas.openxmlformats.org/officeDocument/2006/relationships/customXml" Target="../ink/ink65.xml"/><Relationship Id="rId17" Type="http://schemas.openxmlformats.org/officeDocument/2006/relationships/image" Target="../media/image34.png"/><Relationship Id="rId25" Type="http://schemas.microsoft.com/office/2007/relationships/hdphoto" Target="../media/hdphoto3.wdp"/><Relationship Id="rId2" Type="http://schemas.openxmlformats.org/officeDocument/2006/relationships/customXml" Target="../ink/ink56.xml"/><Relationship Id="rId16" Type="http://schemas.openxmlformats.org/officeDocument/2006/relationships/image" Target="../media/image33.png"/><Relationship Id="rId20" Type="http://schemas.microsoft.com/office/2007/relationships/hdphoto" Target="../media/hdphoto4.wdp"/><Relationship Id="rId29"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customXml" Target="../ink/ink59.xml"/><Relationship Id="rId11" Type="http://schemas.openxmlformats.org/officeDocument/2006/relationships/customXml" Target="../ink/ink64.xml"/><Relationship Id="rId24" Type="http://schemas.openxmlformats.org/officeDocument/2006/relationships/image" Target="../media/image10.png"/><Relationship Id="rId5" Type="http://schemas.openxmlformats.org/officeDocument/2006/relationships/customXml" Target="../ink/ink58.xml"/><Relationship Id="rId15" Type="http://schemas.openxmlformats.org/officeDocument/2006/relationships/image" Target="../media/image22.jpeg"/><Relationship Id="rId23" Type="http://schemas.openxmlformats.org/officeDocument/2006/relationships/image" Target="../media/image28.png"/><Relationship Id="rId28" Type="http://schemas.openxmlformats.org/officeDocument/2006/relationships/image" Target="../media/image62.png"/><Relationship Id="rId10" Type="http://schemas.openxmlformats.org/officeDocument/2006/relationships/customXml" Target="../ink/ink63.xml"/><Relationship Id="rId19" Type="http://schemas.openxmlformats.org/officeDocument/2006/relationships/image" Target="../media/image24.png"/><Relationship Id="rId4" Type="http://schemas.openxmlformats.org/officeDocument/2006/relationships/customXml" Target="../ink/ink57.xml"/><Relationship Id="rId9" Type="http://schemas.openxmlformats.org/officeDocument/2006/relationships/customXml" Target="../ink/ink62.xml"/><Relationship Id="rId14" Type="http://schemas.openxmlformats.org/officeDocument/2006/relationships/customXml" Target="../ink/ink67.xml"/><Relationship Id="rId22" Type="http://schemas.microsoft.com/office/2007/relationships/hdphoto" Target="../media/hdphoto1.wdp"/><Relationship Id="rId27" Type="http://schemas.openxmlformats.org/officeDocument/2006/relationships/image" Target="../media/image61.png"/></Relationships>
</file>

<file path=ppt/slides/_rels/slide38.xml.rels><?xml version="1.0" encoding="UTF-8" standalone="yes"?>
<Relationships xmlns="http://schemas.openxmlformats.org/package/2006/relationships"><Relationship Id="rId8" Type="http://schemas.openxmlformats.org/officeDocument/2006/relationships/customXml" Target="../ink/ink73.xml"/><Relationship Id="rId13" Type="http://schemas.openxmlformats.org/officeDocument/2006/relationships/customXml" Target="../ink/ink78.xml"/><Relationship Id="rId18" Type="http://schemas.openxmlformats.org/officeDocument/2006/relationships/image" Target="../media/image12.png"/><Relationship Id="rId26" Type="http://schemas.openxmlformats.org/officeDocument/2006/relationships/image" Target="../media/image29.png"/><Relationship Id="rId3" Type="http://schemas.openxmlformats.org/officeDocument/2006/relationships/image" Target="../media/image4.png"/><Relationship Id="rId21" Type="http://schemas.openxmlformats.org/officeDocument/2006/relationships/image" Target="../media/image5.png"/><Relationship Id="rId7" Type="http://schemas.openxmlformats.org/officeDocument/2006/relationships/customXml" Target="../ink/ink72.xml"/><Relationship Id="rId12" Type="http://schemas.openxmlformats.org/officeDocument/2006/relationships/customXml" Target="../ink/ink77.xml"/><Relationship Id="rId17" Type="http://schemas.openxmlformats.org/officeDocument/2006/relationships/image" Target="../media/image34.png"/><Relationship Id="rId25" Type="http://schemas.microsoft.com/office/2007/relationships/hdphoto" Target="../media/hdphoto3.wdp"/><Relationship Id="rId2" Type="http://schemas.openxmlformats.org/officeDocument/2006/relationships/customXml" Target="../ink/ink68.xml"/><Relationship Id="rId16" Type="http://schemas.openxmlformats.org/officeDocument/2006/relationships/image" Target="../media/image33.png"/><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customXml" Target="../ink/ink71.xml"/><Relationship Id="rId11" Type="http://schemas.openxmlformats.org/officeDocument/2006/relationships/customXml" Target="../ink/ink76.xml"/><Relationship Id="rId24" Type="http://schemas.openxmlformats.org/officeDocument/2006/relationships/image" Target="../media/image10.png"/><Relationship Id="rId5" Type="http://schemas.openxmlformats.org/officeDocument/2006/relationships/customXml" Target="../ink/ink70.xml"/><Relationship Id="rId15" Type="http://schemas.openxmlformats.org/officeDocument/2006/relationships/image" Target="../media/image22.jpeg"/><Relationship Id="rId23" Type="http://schemas.openxmlformats.org/officeDocument/2006/relationships/image" Target="../media/image28.png"/><Relationship Id="rId28" Type="http://schemas.openxmlformats.org/officeDocument/2006/relationships/image" Target="../media/image62.png"/><Relationship Id="rId10" Type="http://schemas.openxmlformats.org/officeDocument/2006/relationships/customXml" Target="../ink/ink75.xml"/><Relationship Id="rId19" Type="http://schemas.openxmlformats.org/officeDocument/2006/relationships/image" Target="../media/image24.png"/><Relationship Id="rId4" Type="http://schemas.openxmlformats.org/officeDocument/2006/relationships/customXml" Target="../ink/ink69.xml"/><Relationship Id="rId9" Type="http://schemas.openxmlformats.org/officeDocument/2006/relationships/customXml" Target="../ink/ink74.xml"/><Relationship Id="rId14" Type="http://schemas.openxmlformats.org/officeDocument/2006/relationships/customXml" Target="../ink/ink79.xml"/><Relationship Id="rId22" Type="http://schemas.microsoft.com/office/2007/relationships/hdphoto" Target="../media/hdphoto1.wdp"/><Relationship Id="rId27" Type="http://schemas.openxmlformats.org/officeDocument/2006/relationships/image" Target="../media/image61.png"/></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4.wdp"/><Relationship Id="rId18" Type="http://schemas.openxmlformats.org/officeDocument/2006/relationships/image" Target="../media/image8.png"/><Relationship Id="rId3" Type="http://schemas.openxmlformats.org/officeDocument/2006/relationships/customXml" Target="../ink/ink80.xml"/><Relationship Id="rId21" Type="http://schemas.microsoft.com/office/2007/relationships/hdphoto" Target="../media/hdphoto3.wdp"/><Relationship Id="rId7" Type="http://schemas.microsoft.com/office/2007/relationships/hdphoto" Target="../media/hdphoto1.wdp"/><Relationship Id="rId12" Type="http://schemas.openxmlformats.org/officeDocument/2006/relationships/image" Target="../media/image24.png"/><Relationship Id="rId17" Type="http://schemas.openxmlformats.org/officeDocument/2006/relationships/image" Target="../media/image32.png"/><Relationship Id="rId2" Type="http://schemas.openxmlformats.org/officeDocument/2006/relationships/image" Target="../media/image22.jpeg"/><Relationship Id="rId16" Type="http://schemas.openxmlformats.org/officeDocument/2006/relationships/image" Target="../media/image26.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cid:B26D8B07-3BC5-4DA7-AE29-7533A6E9A694" TargetMode="External"/><Relationship Id="rId5" Type="http://schemas.openxmlformats.org/officeDocument/2006/relationships/customXml" Target="../ink/ink81.xml"/><Relationship Id="rId15" Type="http://schemas.openxmlformats.org/officeDocument/2006/relationships/image" Target="../media/image11.png"/><Relationship Id="rId10" Type="http://schemas.openxmlformats.org/officeDocument/2006/relationships/image" Target="../media/image25.png"/><Relationship Id="rId19"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4.wdp"/><Relationship Id="rId18" Type="http://schemas.openxmlformats.org/officeDocument/2006/relationships/image" Target="../media/image8.png"/><Relationship Id="rId3" Type="http://schemas.openxmlformats.org/officeDocument/2006/relationships/customXml" Target="../ink/ink82.xml"/><Relationship Id="rId21" Type="http://schemas.microsoft.com/office/2007/relationships/hdphoto" Target="../media/hdphoto3.wdp"/><Relationship Id="rId7" Type="http://schemas.microsoft.com/office/2007/relationships/hdphoto" Target="../media/hdphoto1.wdp"/><Relationship Id="rId12" Type="http://schemas.openxmlformats.org/officeDocument/2006/relationships/image" Target="../media/image24.png"/><Relationship Id="rId17" Type="http://schemas.openxmlformats.org/officeDocument/2006/relationships/image" Target="../media/image32.png"/><Relationship Id="rId2" Type="http://schemas.openxmlformats.org/officeDocument/2006/relationships/image" Target="../media/image22.jpeg"/><Relationship Id="rId16" Type="http://schemas.openxmlformats.org/officeDocument/2006/relationships/image" Target="../media/image26.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cid:B26D8B07-3BC5-4DA7-AE29-7533A6E9A694" TargetMode="External"/><Relationship Id="rId5" Type="http://schemas.openxmlformats.org/officeDocument/2006/relationships/customXml" Target="../ink/ink83.xml"/><Relationship Id="rId15" Type="http://schemas.openxmlformats.org/officeDocument/2006/relationships/image" Target="../media/image11.png"/><Relationship Id="rId10" Type="http://schemas.openxmlformats.org/officeDocument/2006/relationships/image" Target="../media/image25.png"/><Relationship Id="rId19"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29.png"/></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4.png"/><Relationship Id="rId12" Type="http://schemas.openxmlformats.org/officeDocument/2006/relationships/image" Target="../media/image29.png"/><Relationship Id="rId2" Type="http://schemas.openxmlformats.org/officeDocument/2006/relationships/customXml" Target="../ink/ink84.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65.png"/><Relationship Id="rId5" Type="http://schemas.openxmlformats.org/officeDocument/2006/relationships/image" Target="../media/image22.jpeg"/><Relationship Id="rId10" Type="http://schemas.openxmlformats.org/officeDocument/2006/relationships/image" Target="../media/image64.png"/><Relationship Id="rId4" Type="http://schemas.openxmlformats.org/officeDocument/2006/relationships/customXml" Target="../ink/ink85.xml"/><Relationship Id="rId9" Type="http://schemas.openxmlformats.org/officeDocument/2006/relationships/image" Target="../media/image23.png"/></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65.png"/><Relationship Id="rId2" Type="http://schemas.openxmlformats.org/officeDocument/2006/relationships/customXml" Target="../ink/ink86.xml"/><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64.png"/><Relationship Id="rId5" Type="http://schemas.openxmlformats.org/officeDocument/2006/relationships/customXml" Target="../ink/ink87.xml"/><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31.png"/></Relationships>
</file>

<file path=ppt/slides/_rels/slide43.xml.rels><?xml version="1.0" encoding="UTF-8" standalone="yes"?>
<Relationships xmlns="http://schemas.openxmlformats.org/package/2006/relationships"><Relationship Id="rId8" Type="http://schemas.openxmlformats.org/officeDocument/2006/relationships/customXml" Target="../ink/ink91.xml"/><Relationship Id="rId13" Type="http://schemas.openxmlformats.org/officeDocument/2006/relationships/image" Target="../media/image27.png"/><Relationship Id="rId18" Type="http://schemas.openxmlformats.org/officeDocument/2006/relationships/image" Target="../media/image11.png"/><Relationship Id="rId3" Type="http://schemas.openxmlformats.org/officeDocument/2006/relationships/image" Target="../media/image22.jpeg"/><Relationship Id="rId21" Type="http://schemas.openxmlformats.org/officeDocument/2006/relationships/image" Target="../media/image28.png"/><Relationship Id="rId7" Type="http://schemas.openxmlformats.org/officeDocument/2006/relationships/customXml" Target="../ink/ink90.xml"/><Relationship Id="rId12" Type="http://schemas.openxmlformats.org/officeDocument/2006/relationships/image" Target="../media/image23.png"/><Relationship Id="rId17" Type="http://schemas.microsoft.com/office/2007/relationships/hdphoto" Target="../media/hdphoto4.wdp"/><Relationship Id="rId2" Type="http://schemas.openxmlformats.org/officeDocument/2006/relationships/notesSlide" Target="../notesSlides/notesSlide25.xml"/><Relationship Id="rId16" Type="http://schemas.openxmlformats.org/officeDocument/2006/relationships/image" Target="../media/image24.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customXml" Target="../ink/ink89.xml"/><Relationship Id="rId11" Type="http://schemas.microsoft.com/office/2007/relationships/hdphoto" Target="../media/hdphoto1.wdp"/><Relationship Id="rId24" Type="http://schemas.openxmlformats.org/officeDocument/2006/relationships/image" Target="../media/image67.png"/><Relationship Id="rId5" Type="http://schemas.openxmlformats.org/officeDocument/2006/relationships/image" Target="../media/image4.png"/><Relationship Id="rId15" Type="http://schemas.openxmlformats.org/officeDocument/2006/relationships/image" Target="cid:B26D8B07-3BC5-4DA7-AE29-7533A6E9A694" TargetMode="External"/><Relationship Id="rId23" Type="http://schemas.openxmlformats.org/officeDocument/2006/relationships/image" Target="../media/image66.png"/><Relationship Id="rId10" Type="http://schemas.openxmlformats.org/officeDocument/2006/relationships/image" Target="../media/image5.png"/><Relationship Id="rId19" Type="http://schemas.openxmlformats.org/officeDocument/2006/relationships/image" Target="../media/image26.png"/><Relationship Id="rId4" Type="http://schemas.openxmlformats.org/officeDocument/2006/relationships/customXml" Target="../ink/ink88.xml"/><Relationship Id="rId9" Type="http://schemas.openxmlformats.org/officeDocument/2006/relationships/customXml" Target="../ink/ink92.xml"/><Relationship Id="rId14" Type="http://schemas.openxmlformats.org/officeDocument/2006/relationships/image" Target="../media/image25.png"/><Relationship Id="rId22" Type="http://schemas.openxmlformats.org/officeDocument/2006/relationships/image" Target="../media/image30.png"/></Relationships>
</file>

<file path=ppt/slides/_rels/slide44.xml.rels><?xml version="1.0" encoding="UTF-8" standalone="yes"?>
<Relationships xmlns="http://schemas.openxmlformats.org/package/2006/relationships"><Relationship Id="rId8" Type="http://schemas.openxmlformats.org/officeDocument/2006/relationships/customXml" Target="../ink/ink96.xml"/><Relationship Id="rId13" Type="http://schemas.openxmlformats.org/officeDocument/2006/relationships/image" Target="../media/image27.png"/><Relationship Id="rId18" Type="http://schemas.openxmlformats.org/officeDocument/2006/relationships/image" Target="../media/image11.png"/><Relationship Id="rId3" Type="http://schemas.openxmlformats.org/officeDocument/2006/relationships/image" Target="../media/image22.jpeg"/><Relationship Id="rId21" Type="http://schemas.openxmlformats.org/officeDocument/2006/relationships/image" Target="../media/image28.png"/><Relationship Id="rId7" Type="http://schemas.openxmlformats.org/officeDocument/2006/relationships/customXml" Target="../ink/ink95.xml"/><Relationship Id="rId12" Type="http://schemas.openxmlformats.org/officeDocument/2006/relationships/image" Target="../media/image23.png"/><Relationship Id="rId17" Type="http://schemas.microsoft.com/office/2007/relationships/hdphoto" Target="../media/hdphoto4.wdp"/><Relationship Id="rId2" Type="http://schemas.openxmlformats.org/officeDocument/2006/relationships/notesSlide" Target="../notesSlides/notesSlide26.xml"/><Relationship Id="rId16" Type="http://schemas.openxmlformats.org/officeDocument/2006/relationships/image" Target="../media/image24.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customXml" Target="../ink/ink94.xml"/><Relationship Id="rId11" Type="http://schemas.microsoft.com/office/2007/relationships/hdphoto" Target="../media/hdphoto1.wdp"/><Relationship Id="rId24" Type="http://schemas.openxmlformats.org/officeDocument/2006/relationships/image" Target="../media/image69.png"/><Relationship Id="rId5" Type="http://schemas.openxmlformats.org/officeDocument/2006/relationships/image" Target="../media/image4.png"/><Relationship Id="rId15" Type="http://schemas.openxmlformats.org/officeDocument/2006/relationships/image" Target="cid:B26D8B07-3BC5-4DA7-AE29-7533A6E9A694" TargetMode="External"/><Relationship Id="rId23" Type="http://schemas.openxmlformats.org/officeDocument/2006/relationships/image" Target="../media/image68.png"/><Relationship Id="rId10" Type="http://schemas.openxmlformats.org/officeDocument/2006/relationships/image" Target="../media/image5.png"/><Relationship Id="rId19" Type="http://schemas.openxmlformats.org/officeDocument/2006/relationships/image" Target="../media/image26.png"/><Relationship Id="rId4" Type="http://schemas.openxmlformats.org/officeDocument/2006/relationships/customXml" Target="../ink/ink93.xml"/><Relationship Id="rId9" Type="http://schemas.openxmlformats.org/officeDocument/2006/relationships/customXml" Target="../ink/ink97.xml"/><Relationship Id="rId14" Type="http://schemas.openxmlformats.org/officeDocument/2006/relationships/image" Target="../media/image25.png"/><Relationship Id="rId22"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customXml" Target="../ink/ink11.xml"/><Relationship Id="rId3" Type="http://schemas.openxmlformats.org/officeDocument/2006/relationships/image" Target="../media/image7.jpeg"/><Relationship Id="rId7" Type="http://schemas.openxmlformats.org/officeDocument/2006/relationships/customXml" Target="../ink/ink5.xml"/><Relationship Id="rId12" Type="http://schemas.openxmlformats.org/officeDocument/2006/relationships/customXml" Target="../ink/ink10.xml"/><Relationship Id="rId2" Type="http://schemas.openxmlformats.org/officeDocument/2006/relationships/notesSlide" Target="../notesSlides/notesSlide5.xml"/><Relationship Id="rId16" Type="http://schemas.openxmlformats.org/officeDocument/2006/relationships/customXml" Target="../ink/ink14.xml"/><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customXml" Target="../ink/ink9.xml"/><Relationship Id="rId5" Type="http://schemas.openxmlformats.org/officeDocument/2006/relationships/image" Target="../media/image4.png"/><Relationship Id="rId15" Type="http://schemas.openxmlformats.org/officeDocument/2006/relationships/customXml" Target="../ink/ink13.xml"/><Relationship Id="rId10" Type="http://schemas.openxmlformats.org/officeDocument/2006/relationships/customXml" Target="../ink/ink8.xml"/><Relationship Id="rId4" Type="http://schemas.openxmlformats.org/officeDocument/2006/relationships/customXml" Target="../ink/ink3.xml"/><Relationship Id="rId9" Type="http://schemas.openxmlformats.org/officeDocument/2006/relationships/customXml" Target="../ink/ink7.xml"/><Relationship Id="rId14" Type="http://schemas.openxmlformats.org/officeDocument/2006/relationships/customXml" Target="../ink/ink12.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2FC_369DBE21.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5.png"/><Relationship Id="rId12" Type="http://schemas.microsoft.com/office/2007/relationships/hdphoto" Target="../media/hdphoto2.wdp"/><Relationship Id="rId17"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customXml" Target="../ink/ink16.xml"/><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customXml" Target="../ink/ink15.xml"/><Relationship Id="rId9" Type="http://schemas.openxmlformats.org/officeDocument/2006/relationships/image" Target="../media/image6.png"/><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8.xml"/><Relationship Id="rId5" Type="http://schemas.openxmlformats.org/officeDocument/2006/relationships/image" Target="../media/image4.png"/><Relationship Id="rId4" Type="http://schemas.openxmlformats.org/officeDocument/2006/relationships/customXml" Target="../ink/ink1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3" Type="http://schemas.openxmlformats.org/officeDocument/2006/relationships/image" Target="../media/image19.jpe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20.xml"/><Relationship Id="rId11" Type="http://schemas.openxmlformats.org/officeDocument/2006/relationships/image" Target="../media/image16.pn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customXml" Target="../ink/ink19.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D223845-3313-D814-E404-8201C967F3BE}"/>
              </a:ext>
            </a:extLst>
          </p:cNvPr>
          <p:cNvSpPr/>
          <p:nvPr/>
        </p:nvSpPr>
        <p:spPr>
          <a:xfrm>
            <a:off x="946299" y="414671"/>
            <a:ext cx="10804978" cy="623067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fr-FR" sz="3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Dans le cadre de la régénération du mouvement: </a:t>
            </a:r>
          </a:p>
          <a:p>
            <a:pPr algn="ctr">
              <a:lnSpc>
                <a:spcPct val="107000"/>
              </a:lnSpc>
              <a:spcAft>
                <a:spcPts val="800"/>
              </a:spcAft>
            </a:pPr>
            <a:r>
              <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rPr>
              <a:t>Outil d’animation: </a:t>
            </a:r>
          </a:p>
          <a:p>
            <a:pPr algn="ctr">
              <a:lnSpc>
                <a:spcPct val="107000"/>
              </a:lnSpc>
              <a:spcAft>
                <a:spcPts val="800"/>
              </a:spcAft>
            </a:pPr>
            <a:endParaRPr lang="fr-FR"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4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silhouettes possibles </a:t>
            </a:r>
            <a:r>
              <a:rPr lang="fr-FR" sz="4800" b="1">
                <a:solidFill>
                  <a:schemeClr val="tx1"/>
                </a:solidFill>
                <a:latin typeface="Calibri" panose="020F0502020204030204" pitchFamily="34" charset="0"/>
                <a:ea typeface="Calibri" panose="020F0502020204030204" pitchFamily="34" charset="0"/>
                <a:cs typeface="Times New Roman" panose="02020603050405020304" pitchFamily="18" charset="0"/>
              </a:rPr>
              <a:t>du </a:t>
            </a:r>
            <a:r>
              <a:rPr lang="fr-FR" sz="4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MCC »</a:t>
            </a:r>
          </a:p>
          <a:p>
            <a:pPr algn="ctr">
              <a:lnSpc>
                <a:spcPct val="107000"/>
              </a:lnSpc>
              <a:spcAft>
                <a:spcPts val="800"/>
              </a:spcAft>
            </a:pPr>
            <a:endParaRPr lang="fr-FR" sz="4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3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préparer l’assemblée participative nationale des 18 et 19 novembre 2023</a:t>
            </a:r>
          </a:p>
          <a:p>
            <a:pPr algn="ctr"/>
            <a:endPar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fr-FR" sz="3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sz="4400" b="1">
              <a:solidFill>
                <a:schemeClr val="tx1"/>
              </a:solidFill>
            </a:endParaRPr>
          </a:p>
        </p:txBody>
      </p:sp>
      <p:sp>
        <p:nvSpPr>
          <p:cNvPr id="2" name="Espace réservé du numéro de diapositive 1">
            <a:extLst>
              <a:ext uri="{FF2B5EF4-FFF2-40B4-BE49-F238E27FC236}">
                <a16:creationId xmlns:a16="http://schemas.microsoft.com/office/drawing/2014/main" id="{1C3A5D7D-1CF1-E527-8CFF-8E5C6C242893}"/>
              </a:ext>
            </a:extLst>
          </p:cNvPr>
          <p:cNvSpPr>
            <a:spLocks noGrp="1"/>
          </p:cNvSpPr>
          <p:nvPr>
            <p:ph type="sldNum" sz="quarter" idx="12"/>
          </p:nvPr>
        </p:nvSpPr>
        <p:spPr/>
        <p:txBody>
          <a:bodyPr/>
          <a:lstStyle/>
          <a:p>
            <a:fld id="{FAB97C05-5D1A-45EF-A4E4-5C25DBBFCE11}" type="slidenum">
              <a:rPr lang="fr-FR" smtClean="0"/>
              <a:t>1</a:t>
            </a:fld>
            <a:endParaRPr lang="fr-FR"/>
          </a:p>
        </p:txBody>
      </p:sp>
    </p:spTree>
    <p:extLst>
      <p:ext uri="{BB962C8B-B14F-4D97-AF65-F5344CB8AC3E}">
        <p14:creationId xmlns:p14="http://schemas.microsoft.com/office/powerpoint/2010/main" val="755464235"/>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pic>
        <p:nvPicPr>
          <p:cNvPr id="7" name="Image 6" descr="Une image contenant croquis, dessin, Dessin au trait, art&#10;&#10;Description générée automatiquement">
            <a:extLst>
              <a:ext uri="{FF2B5EF4-FFF2-40B4-BE49-F238E27FC236}">
                <a16:creationId xmlns:a16="http://schemas.microsoft.com/office/drawing/2014/main" id="{52FD49D5-63CD-3171-7657-E7CA62A1BAE1}"/>
              </a:ext>
            </a:extLst>
          </p:cNvPr>
          <p:cNvPicPr>
            <a:picLocks noChangeAspect="1"/>
          </p:cNvPicPr>
          <p:nvPr/>
        </p:nvPicPr>
        <p:blipFill rotWithShape="1">
          <a:blip r:embed="rId3">
            <a:extLst>
              <a:ext uri="{28A0092B-C50C-407E-A947-70E740481C1C}">
                <a14:useLocalDpi xmlns:a14="http://schemas.microsoft.com/office/drawing/2010/main" val="0"/>
              </a:ext>
            </a:extLst>
          </a:blip>
          <a:srcRect b="17394"/>
          <a:stretch/>
        </p:blipFill>
        <p:spPr>
          <a:xfrm>
            <a:off x="7739184" y="0"/>
            <a:ext cx="2019217" cy="2160000"/>
          </a:xfrm>
          <a:prstGeom prst="rect">
            <a:avLst/>
          </a:prstGeom>
        </p:spPr>
      </p:pic>
      <p:sp>
        <p:nvSpPr>
          <p:cNvPr id="2" name="Espace réservé du contenu 3">
            <a:extLst>
              <a:ext uri="{FF2B5EF4-FFF2-40B4-BE49-F238E27FC236}">
                <a16:creationId xmlns:a16="http://schemas.microsoft.com/office/drawing/2014/main" id="{C7E33731-14F2-1B5F-7E07-AA56ACE6E1A5}"/>
              </a:ext>
            </a:extLst>
          </p:cNvPr>
          <p:cNvSpPr txBox="1">
            <a:spLocks/>
          </p:cNvSpPr>
          <p:nvPr/>
        </p:nvSpPr>
        <p:spPr>
          <a:xfrm>
            <a:off x="3207547" y="449179"/>
            <a:ext cx="5551442" cy="489653"/>
          </a:xfrm>
          <a:prstGeom prst="roundRect">
            <a:avLst/>
          </a:prstGeom>
          <a:solidFill>
            <a:schemeClr val="bg1">
              <a:lumMod val="6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prstClr val="black"/>
                </a:solidFill>
                <a:effectLst/>
                <a:uLnTx/>
                <a:uFillTx/>
                <a:latin typeface="Calibri" panose="020F0502020204030204"/>
                <a:ea typeface="+mn-ea"/>
                <a:cs typeface="+mn-cs"/>
              </a:rPr>
              <a:t>7 VENTS CONTRAIRES</a:t>
            </a:r>
          </a:p>
        </p:txBody>
      </p:sp>
      <p:sp>
        <p:nvSpPr>
          <p:cNvPr id="4" name="Espace réservé du contenu 3">
            <a:extLst>
              <a:ext uri="{FF2B5EF4-FFF2-40B4-BE49-F238E27FC236}">
                <a16:creationId xmlns:a16="http://schemas.microsoft.com/office/drawing/2014/main" id="{A5169EAE-F7EC-5ACC-0174-57AA326AE417}"/>
              </a:ext>
            </a:extLst>
          </p:cNvPr>
          <p:cNvSpPr txBox="1">
            <a:spLocks/>
          </p:cNvSpPr>
          <p:nvPr/>
        </p:nvSpPr>
        <p:spPr>
          <a:xfrm>
            <a:off x="2251003" y="3587857"/>
            <a:ext cx="4087804" cy="550094"/>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Difficulté à trouver des  accompagnateurs spirituels</a:t>
            </a:r>
          </a:p>
        </p:txBody>
      </p:sp>
      <p:sp>
        <p:nvSpPr>
          <p:cNvPr id="17" name="Espace réservé du contenu 3">
            <a:extLst>
              <a:ext uri="{FF2B5EF4-FFF2-40B4-BE49-F238E27FC236}">
                <a16:creationId xmlns:a16="http://schemas.microsoft.com/office/drawing/2014/main" id="{ADB9B511-F84A-DC4F-45CE-8C506FC90525}"/>
              </a:ext>
            </a:extLst>
          </p:cNvPr>
          <p:cNvSpPr txBox="1">
            <a:spLocks/>
          </p:cNvSpPr>
          <p:nvPr/>
        </p:nvSpPr>
        <p:spPr>
          <a:xfrm>
            <a:off x="1991533" y="4362773"/>
            <a:ext cx="4347274" cy="615702"/>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Taux élevé de non-cotisants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Risque financier</a:t>
            </a:r>
          </a:p>
        </p:txBody>
      </p:sp>
      <p:sp>
        <p:nvSpPr>
          <p:cNvPr id="18" name="Espace réservé du contenu 3">
            <a:extLst>
              <a:ext uri="{FF2B5EF4-FFF2-40B4-BE49-F238E27FC236}">
                <a16:creationId xmlns:a16="http://schemas.microsoft.com/office/drawing/2014/main" id="{2FD00EAA-C438-7650-AE9C-A03EF2EA1319}"/>
              </a:ext>
            </a:extLst>
          </p:cNvPr>
          <p:cNvSpPr txBox="1">
            <a:spLocks/>
          </p:cNvSpPr>
          <p:nvPr/>
        </p:nvSpPr>
        <p:spPr>
          <a:xfrm>
            <a:off x="7085779" y="3037763"/>
            <a:ext cx="2672622" cy="550094"/>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Moyenne d’âge élevée</a:t>
            </a:r>
          </a:p>
        </p:txBody>
      </p:sp>
      <p:sp>
        <p:nvSpPr>
          <p:cNvPr id="21" name="Espace réservé du contenu 3">
            <a:extLst>
              <a:ext uri="{FF2B5EF4-FFF2-40B4-BE49-F238E27FC236}">
                <a16:creationId xmlns:a16="http://schemas.microsoft.com/office/drawing/2014/main" id="{07C672B0-0539-C42F-223F-A88B9A621BEF}"/>
              </a:ext>
            </a:extLst>
          </p:cNvPr>
          <p:cNvSpPr txBox="1">
            <a:spLocks/>
          </p:cNvSpPr>
          <p:nvPr/>
        </p:nvSpPr>
        <p:spPr>
          <a:xfrm>
            <a:off x="6503985" y="3817762"/>
            <a:ext cx="4510007" cy="1364900"/>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Faible participation aux propositions du Mouvement  hors équipe locale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publications, consultation site, journées secteur/région, congrès, retraites et événements divers … </a:t>
            </a:r>
          </a:p>
        </p:txBody>
      </p:sp>
      <p:sp>
        <p:nvSpPr>
          <p:cNvPr id="22" name="Espace réservé du contenu 3">
            <a:extLst>
              <a:ext uri="{FF2B5EF4-FFF2-40B4-BE49-F238E27FC236}">
                <a16:creationId xmlns:a16="http://schemas.microsoft.com/office/drawing/2014/main" id="{4DA73987-22C6-2F2D-6821-D5C2F6AA6C4D}"/>
              </a:ext>
            </a:extLst>
          </p:cNvPr>
          <p:cNvSpPr txBox="1">
            <a:spLocks/>
          </p:cNvSpPr>
          <p:nvPr/>
        </p:nvSpPr>
        <p:spPr>
          <a:xfrm>
            <a:off x="2977423" y="5257663"/>
            <a:ext cx="3326970" cy="534963"/>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Equipes dans l’entre soi, sans renouvellement</a:t>
            </a:r>
          </a:p>
        </p:txBody>
      </p:sp>
      <p:sp>
        <p:nvSpPr>
          <p:cNvPr id="3" name="Espace réservé du contenu 3">
            <a:extLst>
              <a:ext uri="{FF2B5EF4-FFF2-40B4-BE49-F238E27FC236}">
                <a16:creationId xmlns:a16="http://schemas.microsoft.com/office/drawing/2014/main" id="{7608C14A-0948-60CD-E684-A280BFD0AEA5}"/>
              </a:ext>
            </a:extLst>
          </p:cNvPr>
          <p:cNvSpPr txBox="1">
            <a:spLocks/>
          </p:cNvSpPr>
          <p:nvPr/>
        </p:nvSpPr>
        <p:spPr>
          <a:xfrm>
            <a:off x="2346681" y="2812941"/>
            <a:ext cx="4087804" cy="550094"/>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Difficulté à trouver des responsables </a:t>
            </a:r>
          </a:p>
        </p:txBody>
      </p:sp>
      <p:sp>
        <p:nvSpPr>
          <p:cNvPr id="5" name="Espace réservé du contenu 3">
            <a:extLst>
              <a:ext uri="{FF2B5EF4-FFF2-40B4-BE49-F238E27FC236}">
                <a16:creationId xmlns:a16="http://schemas.microsoft.com/office/drawing/2014/main" id="{5215BF99-805D-D358-4819-93A985CFCD2F}"/>
              </a:ext>
            </a:extLst>
          </p:cNvPr>
          <p:cNvSpPr txBox="1">
            <a:spLocks/>
          </p:cNvSpPr>
          <p:nvPr/>
        </p:nvSpPr>
        <p:spPr>
          <a:xfrm>
            <a:off x="7085307" y="5284877"/>
            <a:ext cx="3326970" cy="1181910"/>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Equipes déconnectées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Pas de cotisation, pas de participation aux événements, pas de prise de responsabilité  </a:t>
            </a:r>
          </a:p>
        </p:txBody>
      </p:sp>
      <p:sp>
        <p:nvSpPr>
          <p:cNvPr id="6" name="Espace réservé du numéro de diapositive 5">
            <a:extLst>
              <a:ext uri="{FF2B5EF4-FFF2-40B4-BE49-F238E27FC236}">
                <a16:creationId xmlns:a16="http://schemas.microsoft.com/office/drawing/2014/main" id="{B57B3550-E802-2056-AF28-B10A6DBA9CAF}"/>
              </a:ext>
            </a:extLst>
          </p:cNvPr>
          <p:cNvSpPr>
            <a:spLocks noGrp="1"/>
          </p:cNvSpPr>
          <p:nvPr>
            <p:ph type="sldNum" sz="quarter" idx="12"/>
          </p:nvPr>
        </p:nvSpPr>
        <p:spPr/>
        <p:txBody>
          <a:bodyPr/>
          <a:lstStyle/>
          <a:p>
            <a:fld id="{FAB97C05-5D1A-45EF-A4E4-5C25DBBFCE11}" type="slidenum">
              <a:rPr lang="fr-FR" smtClean="0"/>
              <a:t>10</a:t>
            </a:fld>
            <a:endParaRPr lang="fr-FR"/>
          </a:p>
        </p:txBody>
      </p:sp>
    </p:spTree>
    <p:extLst>
      <p:ext uri="{BB962C8B-B14F-4D97-AF65-F5344CB8AC3E}">
        <p14:creationId xmlns:p14="http://schemas.microsoft.com/office/powerpoint/2010/main" val="10658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973" y="648211"/>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5"/>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5"/>
                <a:stretch>
                  <a:fillRect/>
                </a:stretch>
              </p:blipFill>
              <p:spPr>
                <a:xfrm>
                  <a:off x="10609564" y="4415210"/>
                  <a:ext cx="18000" cy="18000"/>
                </a:xfrm>
                <a:prstGeom prst="rect">
                  <a:avLst/>
                </a:prstGeom>
              </p:spPr>
            </p:pic>
          </mc:Fallback>
        </mc:AlternateContent>
      </p:grpSp>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9848" y="3831786"/>
            <a:ext cx="1672399" cy="1006629"/>
          </a:xfrm>
          <a:prstGeom prst="rect">
            <a:avLst/>
          </a:prstGeom>
        </p:spPr>
      </p:pic>
      <p:sp>
        <p:nvSpPr>
          <p:cNvPr id="9" name="Rectangle : coins arrondis 8">
            <a:extLst>
              <a:ext uri="{FF2B5EF4-FFF2-40B4-BE49-F238E27FC236}">
                <a16:creationId xmlns:a16="http://schemas.microsoft.com/office/drawing/2014/main" id="{E07CD2A6-51CF-88F6-B86A-CB14EDFC3DF7}"/>
              </a:ext>
            </a:extLst>
          </p:cNvPr>
          <p:cNvSpPr/>
          <p:nvPr/>
        </p:nvSpPr>
        <p:spPr>
          <a:xfrm>
            <a:off x="-61281" y="336339"/>
            <a:ext cx="10546518" cy="12899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fr-FR" sz="3200" b="1">
                <a:latin typeface="Calibri"/>
                <a:ea typeface="Calibri" panose="020F0502020204030204" pitchFamily="34" charset="0"/>
                <a:cs typeface="Times New Roman"/>
              </a:rPr>
              <a:t>Plusieurs </a:t>
            </a:r>
            <a:r>
              <a:rPr lang="fr-FR" sz="3200" b="1" err="1">
                <a:solidFill>
                  <a:prstClr val="black"/>
                </a:solidFill>
                <a:latin typeface="Calibri" panose="020F0502020204030204"/>
                <a:ea typeface="Calibri" panose="020F0502020204030204" pitchFamily="34" charset="0"/>
                <a:cs typeface="Times New Roman" panose="02020603050405020304" pitchFamily="18" charset="0"/>
              </a:rPr>
              <a:t>Plusieurs</a:t>
            </a:r>
            <a:r>
              <a:rPr lang="fr-FR" sz="3200" b="1">
                <a:solidFill>
                  <a:prstClr val="black"/>
                </a:solidFill>
                <a:latin typeface="Calibri" panose="020F0502020204030204"/>
                <a:ea typeface="Calibri" panose="020F0502020204030204" pitchFamily="34" charset="0"/>
                <a:cs typeface="Times New Roman" panose="02020603050405020304" pitchFamily="18" charset="0"/>
              </a:rPr>
              <a:t> manières d’envisager l’OUVERTURE</a:t>
            </a:r>
          </a:p>
          <a:p>
            <a:pPr marL="0" marR="0" lvl="0" indent="0" algn="ctr" defTabSz="914400" rtl="0" eaLnBrk="1" fontAlgn="auto" latinLnBrk="0" hangingPunct="1">
              <a:lnSpc>
                <a:spcPct val="100000"/>
              </a:lnSpc>
              <a:spcBef>
                <a:spcPts val="0"/>
              </a:spcBef>
              <a:spcAft>
                <a:spcPts val="800"/>
              </a:spcAft>
              <a:buClrTx/>
              <a:buSzTx/>
              <a:buFontTx/>
              <a:buNone/>
              <a:tabLst/>
              <a:defRPr/>
            </a:pPr>
            <a:r>
              <a:rPr lang="fr-FR" sz="3200">
                <a:solidFill>
                  <a:prstClr val="black"/>
                </a:solidFill>
                <a:latin typeface="Calibri" panose="020F0502020204030204"/>
                <a:ea typeface="Calibri" panose="020F0502020204030204" pitchFamily="34" charset="0"/>
                <a:cs typeface="Times New Roman" panose="02020603050405020304" pitchFamily="18" charset="0"/>
              </a:rPr>
              <a:t>			Proposition de 7 silhouettes </a:t>
            </a:r>
            <a:endParaRPr lang="fr-FR" sz="3200" b="0" i="0" u="none" strike="noStrike" kern="1200" cap="none" spc="0" normalizeH="0" baseline="0" noProof="0">
              <a:ln>
                <a:noFill/>
              </a:ln>
              <a:effectLst/>
              <a:uLnTx/>
              <a:uFillTx/>
              <a:latin typeface="Calibri"/>
              <a:ea typeface="Calibri" panose="020F0502020204030204" pitchFamily="34" charset="0"/>
              <a:cs typeface="Times New Roman"/>
            </a:endParaRPr>
          </a:p>
        </p:txBody>
      </p:sp>
      <p:sp>
        <p:nvSpPr>
          <p:cNvPr id="16" name="Ellipse 15">
            <a:extLst>
              <a:ext uri="{FF2B5EF4-FFF2-40B4-BE49-F238E27FC236}">
                <a16:creationId xmlns:a16="http://schemas.microsoft.com/office/drawing/2014/main" id="{8B3D3D3A-E5F8-0EE8-0184-AE4BA89645F8}"/>
              </a:ext>
            </a:extLst>
          </p:cNvPr>
          <p:cNvSpPr/>
          <p:nvPr/>
        </p:nvSpPr>
        <p:spPr>
          <a:xfrm>
            <a:off x="247942" y="3114696"/>
            <a:ext cx="9707297" cy="1067088"/>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a:ln>
                  <a:noFill/>
                </a:ln>
                <a:solidFill>
                  <a:prstClr val="black"/>
                </a:solidFill>
                <a:effectLst/>
                <a:uLnTx/>
                <a:uFillTx/>
                <a:latin typeface="Calibri" panose="020F0502020204030204"/>
                <a:ea typeface="+mn-ea"/>
                <a:cs typeface="+mn-cs"/>
              </a:rPr>
              <a:t>S3</a:t>
            </a:r>
            <a:r>
              <a:rPr lang="fr-FR" sz="2400">
                <a:solidFill>
                  <a:prstClr val="black"/>
                </a:solidFill>
                <a:latin typeface="Calibri" panose="020F0502020204030204"/>
              </a:rPr>
              <a:t> et</a:t>
            </a:r>
            <a:r>
              <a:rPr kumimoji="0" lang="fr-FR" sz="2400" i="0" u="none" strike="noStrike" kern="1200" cap="none" spc="0" normalizeH="0" baseline="0" noProof="0">
                <a:ln>
                  <a:noFill/>
                </a:ln>
                <a:solidFill>
                  <a:prstClr val="black"/>
                </a:solidFill>
                <a:effectLst/>
                <a:uLnTx/>
                <a:uFillTx/>
                <a:latin typeface="Calibri" panose="020F0502020204030204"/>
                <a:ea typeface="+mn-ea"/>
                <a:cs typeface="+mn-cs"/>
              </a:rPr>
              <a:t> S4: </a:t>
            </a:r>
            <a:r>
              <a:rPr kumimoji="0" lang="fr-FR" sz="2400" b="1" i="0" u="sng" strike="noStrike" kern="1200" cap="none" spc="0" normalizeH="0" baseline="0" noProof="0">
                <a:ln>
                  <a:noFill/>
                </a:ln>
                <a:solidFill>
                  <a:prstClr val="black"/>
                </a:solidFill>
                <a:effectLst/>
                <a:uLnTx/>
                <a:uFillTx/>
                <a:latin typeface="Calibri" panose="020F0502020204030204"/>
                <a:ea typeface="+mn-ea"/>
                <a:cs typeface="+mn-cs"/>
              </a:rPr>
              <a:t>Equipes locales </a:t>
            </a:r>
            <a:r>
              <a:rPr kumimoji="0" lang="fr-FR" sz="2400" i="0" u="none" strike="noStrike" kern="1200" cap="none" spc="0" normalizeH="0" baseline="0" noProof="0">
                <a:ln>
                  <a:noFill/>
                </a:ln>
                <a:solidFill>
                  <a:prstClr val="black"/>
                </a:solidFill>
                <a:effectLst/>
                <a:uLnTx/>
                <a:uFillTx/>
                <a:latin typeface="Calibri" panose="020F0502020204030204"/>
                <a:ea typeface="+mn-ea"/>
                <a:cs typeface="+mn-cs"/>
              </a:rPr>
              <a:t> </a:t>
            </a:r>
            <a:r>
              <a:rPr lang="fr-FR" sz="2400">
                <a:solidFill>
                  <a:prstClr val="black"/>
                </a:solidFill>
                <a:latin typeface="Calibri" panose="020F0502020204030204"/>
              </a:rPr>
              <a:t>avec des </a:t>
            </a:r>
            <a:r>
              <a:rPr lang="fr-FR" sz="2400" b="1" u="sng">
                <a:solidFill>
                  <a:prstClr val="black"/>
                </a:solidFill>
                <a:latin typeface="Calibri" panose="020F0502020204030204"/>
              </a:rPr>
              <a:t>membres divers</a:t>
            </a:r>
            <a:endParaRPr kumimoji="0" lang="fr-FR" sz="2400" b="1" i="0"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29FECACF-DE86-41AF-C7CD-3E382C734BEE}"/>
              </a:ext>
            </a:extLst>
          </p:cNvPr>
          <p:cNvSpPr/>
          <p:nvPr/>
        </p:nvSpPr>
        <p:spPr>
          <a:xfrm>
            <a:off x="426846" y="4318442"/>
            <a:ext cx="9304295" cy="1068105"/>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a:ln>
                  <a:noFill/>
                </a:ln>
                <a:solidFill>
                  <a:prstClr val="black"/>
                </a:solidFill>
                <a:effectLst/>
                <a:uLnTx/>
                <a:uFillTx/>
                <a:latin typeface="Calibri" panose="020F0502020204030204"/>
                <a:ea typeface="+mn-ea"/>
                <a:cs typeface="+mn-cs"/>
              </a:rPr>
              <a:t>S5, S6, S7 : </a:t>
            </a:r>
            <a:r>
              <a:rPr kumimoji="0" lang="fr-FR" sz="2400" b="1" i="0" u="sng" strike="noStrike" kern="1200" cap="none" spc="0" normalizeH="0" baseline="0" noProof="0">
                <a:ln>
                  <a:noFill/>
                </a:ln>
                <a:solidFill>
                  <a:prstClr val="black"/>
                </a:solidFill>
                <a:effectLst/>
                <a:uLnTx/>
                <a:uFillTx/>
                <a:latin typeface="Calibri" panose="020F0502020204030204"/>
                <a:ea typeface="+mn-ea"/>
                <a:cs typeface="+mn-cs"/>
              </a:rPr>
              <a:t>Diversité des membres </a:t>
            </a:r>
            <a:r>
              <a:rPr kumimoji="0" lang="fr-FR" sz="2400" i="0" u="none" strike="noStrike" kern="1200" cap="none" spc="0" normalizeH="0" baseline="0" noProof="0">
                <a:ln>
                  <a:noFill/>
                </a:ln>
                <a:solidFill>
                  <a:prstClr val="black"/>
                </a:solidFill>
                <a:effectLst/>
                <a:uLnTx/>
                <a:uFillTx/>
                <a:latin typeface="Calibri" panose="020F0502020204030204"/>
                <a:ea typeface="+mn-ea"/>
                <a:cs typeface="+mn-cs"/>
              </a:rPr>
              <a:t>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a:ln>
                  <a:noFill/>
                </a:ln>
                <a:solidFill>
                  <a:prstClr val="black"/>
                </a:solidFill>
                <a:effectLst/>
                <a:uLnTx/>
                <a:uFillTx/>
                <a:latin typeface="Calibri" panose="020F0502020204030204"/>
                <a:ea typeface="+mn-ea"/>
                <a:cs typeface="+mn-cs"/>
              </a:rPr>
              <a:t> des  </a:t>
            </a:r>
            <a:r>
              <a:rPr kumimoji="0" lang="fr-FR" sz="2400" b="1" i="0" u="sng" strike="noStrike" kern="1200" cap="none" spc="0" normalizeH="0" baseline="0" noProof="0" err="1">
                <a:ln>
                  <a:noFill/>
                </a:ln>
                <a:solidFill>
                  <a:prstClr val="black"/>
                </a:solidFill>
                <a:effectLst/>
                <a:uLnTx/>
                <a:uFillTx/>
                <a:latin typeface="Calibri" panose="020F0502020204030204"/>
                <a:ea typeface="+mn-ea"/>
                <a:cs typeface="+mn-cs"/>
              </a:rPr>
              <a:t>mani</a:t>
            </a:r>
            <a:r>
              <a:rPr lang="fr-FR" sz="2400" b="1" u="sng">
                <a:solidFill>
                  <a:prstClr val="black"/>
                </a:solidFill>
                <a:latin typeface="Calibri" panose="020F0502020204030204"/>
              </a:rPr>
              <a:t>ères de participer</a:t>
            </a:r>
            <a:endParaRPr kumimoji="0" lang="fr-FR" sz="2800" b="1" i="0" u="sng"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225A5538-81FC-A13B-7184-999A615BFD5F}"/>
              </a:ext>
            </a:extLst>
          </p:cNvPr>
          <p:cNvSpPr/>
          <p:nvPr/>
        </p:nvSpPr>
        <p:spPr>
          <a:xfrm>
            <a:off x="460845" y="1782486"/>
            <a:ext cx="9236296" cy="1292086"/>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a:solidFill>
                  <a:prstClr val="black"/>
                </a:solidFill>
                <a:latin typeface="Calibri" panose="020F0502020204030204"/>
              </a:rPr>
              <a:t>S1, S2 : </a:t>
            </a:r>
            <a:r>
              <a:rPr lang="fr-FR" sz="2400" b="1">
                <a:solidFill>
                  <a:prstClr val="black"/>
                </a:solidFill>
                <a:latin typeface="Calibri" panose="020F0502020204030204"/>
              </a:rPr>
              <a:t>Activités </a:t>
            </a:r>
            <a:r>
              <a:rPr lang="fr-FR" sz="2400" b="1" u="sng">
                <a:solidFill>
                  <a:prstClr val="black"/>
                </a:solidFill>
                <a:latin typeface="Calibri" panose="020F0502020204030204"/>
              </a:rPr>
              <a:t>ouvertes très largement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a:solidFill>
                  <a:prstClr val="black"/>
                </a:solidFill>
                <a:latin typeface="Calibri" panose="020F0502020204030204"/>
              </a:rPr>
              <a:t>à l’extérieur</a:t>
            </a:r>
            <a:endParaRPr kumimoji="0" lang="fr-FR" sz="2400" b="1" i="0"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6CB0AC56-E8A6-D82C-B245-D96438A72E17}"/>
              </a:ext>
            </a:extLst>
          </p:cNvPr>
          <p:cNvSpPr>
            <a:spLocks noGrp="1"/>
          </p:cNvSpPr>
          <p:nvPr>
            <p:ph type="sldNum" sz="quarter" idx="12"/>
          </p:nvPr>
        </p:nvSpPr>
        <p:spPr/>
        <p:txBody>
          <a:bodyPr/>
          <a:lstStyle/>
          <a:p>
            <a:fld id="{FAB97C05-5D1A-45EF-A4E4-5C25DBBFCE11}" type="slidenum">
              <a:rPr lang="fr-FR" smtClean="0"/>
              <a:t>11</a:t>
            </a:fld>
            <a:endParaRPr lang="fr-FR"/>
          </a:p>
        </p:txBody>
      </p:sp>
    </p:spTree>
    <p:extLst>
      <p:ext uri="{BB962C8B-B14F-4D97-AF65-F5344CB8AC3E}">
        <p14:creationId xmlns:p14="http://schemas.microsoft.com/office/powerpoint/2010/main" val="152496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390" y="368992"/>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3">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4"/>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4"/>
                <a:stretch>
                  <a:fillRect/>
                </a:stretch>
              </p:blipFill>
              <p:spPr>
                <a:xfrm>
                  <a:off x="10609564" y="4415210"/>
                  <a:ext cx="18000" cy="18000"/>
                </a:xfrm>
                <a:prstGeom prst="rect">
                  <a:avLst/>
                </a:prstGeom>
              </p:spPr>
            </p:pic>
          </mc:Fallback>
        </mc:AlternateContent>
      </p:grpSp>
      <p:pic>
        <p:nvPicPr>
          <p:cNvPr id="2" name="Image 1" descr="Une image contenant silhouette&#10;&#10;Description générée automatiquement">
            <a:extLst>
              <a:ext uri="{FF2B5EF4-FFF2-40B4-BE49-F238E27FC236}">
                <a16:creationId xmlns:a16="http://schemas.microsoft.com/office/drawing/2014/main" id="{9E69174D-4B85-66D2-6529-CE6CB19710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9852" y="743930"/>
            <a:ext cx="798384" cy="819545"/>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9848" y="3831786"/>
            <a:ext cx="1672399" cy="1006629"/>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5A0C5DD1-8FA0-B555-D574-16A2769457A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9483339" y="5285857"/>
            <a:ext cx="1662179" cy="1762953"/>
          </a:xfrm>
          <a:prstGeom prst="rect">
            <a:avLst/>
          </a:prstGeom>
        </p:spPr>
      </p:pic>
      <p:sp>
        <p:nvSpPr>
          <p:cNvPr id="9" name="Rectangle : coins arrondis 8">
            <a:extLst>
              <a:ext uri="{FF2B5EF4-FFF2-40B4-BE49-F238E27FC236}">
                <a16:creationId xmlns:a16="http://schemas.microsoft.com/office/drawing/2014/main" id="{E07CD2A6-51CF-88F6-B86A-CB14EDFC3DF7}"/>
              </a:ext>
            </a:extLst>
          </p:cNvPr>
          <p:cNvSpPr/>
          <p:nvPr/>
        </p:nvSpPr>
        <p:spPr>
          <a:xfrm>
            <a:off x="421892" y="65744"/>
            <a:ext cx="11587354" cy="8618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r-FR" sz="3200" b="1">
                <a:solidFill>
                  <a:prstClr val="black"/>
                </a:solidFill>
                <a:latin typeface="Calibri" panose="020F0502020204030204"/>
                <a:ea typeface="Calibri" panose="020F0502020204030204" pitchFamily="34" charset="0"/>
                <a:cs typeface="Times New Roman" panose="02020603050405020304" pitchFamily="18" charset="0"/>
              </a:rPr>
              <a:t>Première famille </a:t>
            </a:r>
            <a:r>
              <a:rPr lang="fr-FR" sz="3200">
                <a:solidFill>
                  <a:prstClr val="black"/>
                </a:solidFill>
                <a:latin typeface="Calibri" panose="020F0502020204030204"/>
                <a:ea typeface="Calibri" panose="020F0502020204030204" pitchFamily="34" charset="0"/>
                <a:cs typeface="Times New Roman" panose="02020603050405020304" pitchFamily="18" charset="0"/>
              </a:rPr>
              <a:t>: </a:t>
            </a:r>
            <a:endParaRPr kumimoji="0" lang="fr-FR" sz="36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1" name="Image 20" descr="Une image contenant logo&#10;&#10;Description générée automatiquement">
            <a:extLst>
              <a:ext uri="{FF2B5EF4-FFF2-40B4-BE49-F238E27FC236}">
                <a16:creationId xmlns:a16="http://schemas.microsoft.com/office/drawing/2014/main" id="{02C60DC0-CB08-9CA8-459B-DC005CB4C46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9281" y="5413039"/>
            <a:ext cx="1415958" cy="1396885"/>
          </a:xfrm>
          <a:prstGeom prst="rect">
            <a:avLst/>
          </a:prstGeom>
        </p:spPr>
      </p:pic>
      <p:sp>
        <p:nvSpPr>
          <p:cNvPr id="13" name="Rectangle : coins arrondis 12">
            <a:extLst>
              <a:ext uri="{FF2B5EF4-FFF2-40B4-BE49-F238E27FC236}">
                <a16:creationId xmlns:a16="http://schemas.microsoft.com/office/drawing/2014/main" id="{8309273A-0566-A36F-F527-ADC7FB9B85A3}"/>
              </a:ext>
            </a:extLst>
          </p:cNvPr>
          <p:cNvSpPr/>
          <p:nvPr/>
        </p:nvSpPr>
        <p:spPr>
          <a:xfrm>
            <a:off x="2829184" y="5909485"/>
            <a:ext cx="5238068" cy="742632"/>
          </a:xfrm>
          <a:prstGeom prst="roundRect">
            <a:avLst/>
          </a:prstGeom>
          <a:solidFill>
            <a:schemeClr val="accent1">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catholique </a:t>
            </a:r>
          </a:p>
          <a:p>
            <a:pPr algn="ctr"/>
            <a:r>
              <a:rPr lang="fr-FR">
                <a:solidFill>
                  <a:schemeClr val="tx1"/>
                </a:solidFill>
                <a:latin typeface="Calibri" panose="020F0502020204030204" pitchFamily="34" charset="0"/>
                <a:cs typeface="Calibri" panose="020F0502020204030204" pitchFamily="34" charset="0"/>
              </a:rPr>
              <a:t>ou chrétien (œcuménique)</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ctr"/>
            <a:endParaRPr lang="fr-FR">
              <a:solidFill>
                <a:schemeClr val="tx1"/>
              </a:solidFill>
              <a:latin typeface="Calibri" panose="020F0502020204030204" pitchFamily="34" charset="0"/>
              <a:cs typeface="Calibri" panose="020F0502020204030204" pitchFamily="34" charset="0"/>
            </a:endParaRPr>
          </a:p>
        </p:txBody>
      </p:sp>
      <p:sp>
        <p:nvSpPr>
          <p:cNvPr id="7" name="Ellipse 6">
            <a:extLst>
              <a:ext uri="{FF2B5EF4-FFF2-40B4-BE49-F238E27FC236}">
                <a16:creationId xmlns:a16="http://schemas.microsoft.com/office/drawing/2014/main" id="{5B587562-40B3-5458-4EE1-05BB54BE843D}"/>
              </a:ext>
            </a:extLst>
          </p:cNvPr>
          <p:cNvSpPr/>
          <p:nvPr/>
        </p:nvSpPr>
        <p:spPr>
          <a:xfrm>
            <a:off x="622524" y="3041160"/>
            <a:ext cx="8762488" cy="853698"/>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solidFill>
                  <a:prstClr val="black"/>
                </a:solidFill>
                <a:latin typeface="Calibri" panose="020F0502020204030204"/>
              </a:rPr>
              <a:t>S3 et S4</a:t>
            </a:r>
            <a:r>
              <a:rPr kumimoji="0" lang="fr-FR" sz="2000" i="0" strike="noStrike" kern="1200" cap="none" spc="0" normalizeH="0" baseline="0" noProof="0">
                <a:ln>
                  <a:noFill/>
                </a:ln>
                <a:solidFill>
                  <a:prstClr val="black"/>
                </a:solidFill>
                <a:effectLst/>
                <a:uLnTx/>
                <a:uFillTx/>
                <a:latin typeface="Calibri" panose="020F0502020204030204"/>
                <a:ea typeface="+mn-ea"/>
                <a:cs typeface="+mn-cs"/>
              </a:rPr>
              <a:t> : </a:t>
            </a:r>
            <a:r>
              <a:rPr kumimoji="0" lang="fr-FR" sz="2000" i="0" u="sng" strike="noStrike" kern="1200" cap="none" spc="0" normalizeH="0" baseline="0" noProof="0">
                <a:ln>
                  <a:noFill/>
                </a:ln>
                <a:solidFill>
                  <a:prstClr val="black"/>
                </a:solidFill>
                <a:effectLst/>
                <a:uLnTx/>
                <a:uFillTx/>
                <a:latin typeface="Calibri" panose="020F0502020204030204"/>
                <a:ea typeface="+mn-ea"/>
                <a:cs typeface="+mn-cs"/>
              </a:rPr>
              <a:t>Equipes locales </a:t>
            </a:r>
            <a:r>
              <a:rPr lang="fr-FR" sz="2000">
                <a:solidFill>
                  <a:prstClr val="black"/>
                </a:solidFill>
                <a:latin typeface="Calibri" panose="020F0502020204030204"/>
              </a:rPr>
              <a:t>avec des </a:t>
            </a:r>
            <a:r>
              <a:rPr lang="fr-FR" sz="2000" u="sng">
                <a:solidFill>
                  <a:prstClr val="black"/>
                </a:solidFill>
                <a:latin typeface="Calibri" panose="020F0502020204030204"/>
              </a:rPr>
              <a:t>membres divers</a:t>
            </a:r>
            <a:endParaRPr kumimoji="0" lang="fr-FR" sz="2000" i="0" u="sng"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225A5538-81FC-A13B-7184-999A615BFD5F}"/>
              </a:ext>
            </a:extLst>
          </p:cNvPr>
          <p:cNvSpPr/>
          <p:nvPr/>
        </p:nvSpPr>
        <p:spPr>
          <a:xfrm>
            <a:off x="421814" y="2227948"/>
            <a:ext cx="8804233" cy="778831"/>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prstClr val="black"/>
                </a:solidFill>
                <a:latin typeface="Calibri" panose="020F0502020204030204"/>
              </a:rPr>
              <a:t>S1 et S2 : Activités </a:t>
            </a:r>
            <a:r>
              <a:rPr lang="fr-FR" sz="2400" b="1" u="sng" dirty="0">
                <a:solidFill>
                  <a:prstClr val="black"/>
                </a:solidFill>
                <a:latin typeface="Calibri" panose="020F0502020204030204"/>
              </a:rPr>
              <a:t>ouvertes très largement </a:t>
            </a:r>
          </a:p>
          <a:p>
            <a:pPr algn="ctr">
              <a:defRPr/>
            </a:pPr>
            <a:r>
              <a:rPr lang="fr-FR" sz="2400" b="1" dirty="0">
                <a:solidFill>
                  <a:prstClr val="black"/>
                </a:solidFill>
                <a:latin typeface="Calibri" panose="020F0502020204030204"/>
              </a:rPr>
              <a:t>à l’extérieur</a:t>
            </a:r>
            <a:endParaRPr kumimoji="0" lang="fr-FR" sz="2400" b="1" i="0"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D1F87729-F3ED-9612-CF18-EFAF8F8A215E}"/>
              </a:ext>
            </a:extLst>
          </p:cNvPr>
          <p:cNvSpPr/>
          <p:nvPr/>
        </p:nvSpPr>
        <p:spPr>
          <a:xfrm>
            <a:off x="759541" y="3941526"/>
            <a:ext cx="8362507" cy="750687"/>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noProof="0">
                <a:ln>
                  <a:noFill/>
                </a:ln>
                <a:solidFill>
                  <a:prstClr val="black"/>
                </a:solidFill>
                <a:effectLst/>
                <a:uLnTx/>
                <a:uFillTx/>
                <a:latin typeface="Calibri" panose="020F0502020204030204"/>
                <a:ea typeface="+mn-ea"/>
                <a:cs typeface="+mn-cs"/>
              </a:rPr>
              <a:t>S5, S5, S7 : </a:t>
            </a:r>
            <a:r>
              <a:rPr kumimoji="0" lang="fr-FR" sz="2000" i="0" u="sng" strike="noStrike" kern="1200" cap="none" spc="0" normalizeH="0" baseline="0" noProof="0">
                <a:ln>
                  <a:noFill/>
                </a:ln>
                <a:solidFill>
                  <a:prstClr val="black"/>
                </a:solidFill>
                <a:effectLst/>
                <a:uLnTx/>
                <a:uFillTx/>
                <a:latin typeface="Calibri" panose="020F0502020204030204"/>
                <a:ea typeface="+mn-ea"/>
                <a:cs typeface="+mn-cs"/>
              </a:rPr>
              <a:t>Diversité des membres </a:t>
            </a:r>
            <a:r>
              <a:rPr kumimoji="0" lang="fr-FR" sz="2000" i="0" u="none" strike="noStrike" kern="1200" cap="none" spc="0" normalizeH="0" baseline="0" noProof="0">
                <a:ln>
                  <a:noFill/>
                </a:ln>
                <a:solidFill>
                  <a:prstClr val="black"/>
                </a:solidFill>
                <a:effectLst/>
                <a:uLnTx/>
                <a:uFillTx/>
                <a:latin typeface="Calibri" panose="020F0502020204030204"/>
                <a:ea typeface="+mn-ea"/>
                <a:cs typeface="+mn-cs"/>
              </a:rPr>
              <a:t>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noProof="0">
                <a:ln>
                  <a:noFill/>
                </a:ln>
                <a:solidFill>
                  <a:prstClr val="black"/>
                </a:solidFill>
                <a:effectLst/>
                <a:uLnTx/>
                <a:uFillTx/>
                <a:latin typeface="Calibri" panose="020F0502020204030204"/>
                <a:ea typeface="+mn-ea"/>
                <a:cs typeface="+mn-cs"/>
              </a:rPr>
              <a:t>des  </a:t>
            </a:r>
            <a:r>
              <a:rPr kumimoji="0" lang="fr-FR" sz="2000" i="0" u="sng" strike="noStrike" kern="1200" cap="none" spc="0" normalizeH="0" baseline="0" noProof="0" err="1">
                <a:ln>
                  <a:noFill/>
                </a:ln>
                <a:solidFill>
                  <a:prstClr val="black"/>
                </a:solidFill>
                <a:effectLst/>
                <a:uLnTx/>
                <a:uFillTx/>
                <a:latin typeface="Calibri" panose="020F0502020204030204"/>
                <a:ea typeface="+mn-ea"/>
                <a:cs typeface="+mn-cs"/>
              </a:rPr>
              <a:t>mani</a:t>
            </a:r>
            <a:r>
              <a:rPr lang="fr-FR" sz="2000" u="sng">
                <a:solidFill>
                  <a:prstClr val="black"/>
                </a:solidFill>
                <a:latin typeface="Calibri" panose="020F0502020204030204"/>
              </a:rPr>
              <a:t>ères de participer</a:t>
            </a:r>
            <a:endParaRPr kumimoji="0" lang="fr-FR"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2DEDD87D-4A0E-7461-31F0-1FA106E0BD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08931" y="1731774"/>
            <a:ext cx="1485288" cy="635015"/>
          </a:xfrm>
          <a:prstGeom prst="rect">
            <a:avLst/>
          </a:prstGeom>
        </p:spPr>
      </p:pic>
      <p:pic>
        <p:nvPicPr>
          <p:cNvPr id="15" name="Image 14">
            <a:extLst>
              <a:ext uri="{FF2B5EF4-FFF2-40B4-BE49-F238E27FC236}">
                <a16:creationId xmlns:a16="http://schemas.microsoft.com/office/drawing/2014/main" id="{F0C37867-A817-3B9F-F2D0-AA5F9B530667}"/>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rot="1321279" flipH="1">
            <a:off x="8590040" y="1469142"/>
            <a:ext cx="470995" cy="678050"/>
          </a:xfrm>
          <a:prstGeom prst="rect">
            <a:avLst/>
          </a:prstGeom>
        </p:spPr>
      </p:pic>
      <p:pic>
        <p:nvPicPr>
          <p:cNvPr id="17" name="D81B7AAB-2379-4378-909D-F628A94B169B">
            <a:extLst>
              <a:ext uri="{FF2B5EF4-FFF2-40B4-BE49-F238E27FC236}">
                <a16:creationId xmlns:a16="http://schemas.microsoft.com/office/drawing/2014/main" id="{E3C4ECCB-D2FE-779C-4903-A6AF41C72907}"/>
              </a:ext>
            </a:extLst>
          </p:cNvPr>
          <p:cNvPicPr>
            <a:picLocks noChangeAspect="1" noChangeArrowheads="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rot="19324022" flipH="1">
            <a:off x="9062688" y="1087672"/>
            <a:ext cx="615294" cy="614058"/>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AE7CA913-BA71-B392-1C75-E6D301575FBF}"/>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rot="1578962">
            <a:off x="9507412" y="932712"/>
            <a:ext cx="520633" cy="634640"/>
          </a:xfrm>
          <a:prstGeom prst="rect">
            <a:avLst/>
          </a:prstGeom>
        </p:spPr>
      </p:pic>
      <p:pic>
        <p:nvPicPr>
          <p:cNvPr id="24" name="Image 23" descr="Une image contenant silhouette&#10;&#10;Description générée automatiquement">
            <a:extLst>
              <a:ext uri="{FF2B5EF4-FFF2-40B4-BE49-F238E27FC236}">
                <a16:creationId xmlns:a16="http://schemas.microsoft.com/office/drawing/2014/main" id="{D9CCE929-17A5-823C-C7E2-69590896ECB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10475" y="311578"/>
            <a:ext cx="672864" cy="858014"/>
          </a:xfrm>
          <a:prstGeom prst="rect">
            <a:avLst/>
          </a:prstGeom>
        </p:spPr>
      </p:pic>
      <p:pic>
        <p:nvPicPr>
          <p:cNvPr id="25" name="Image 24">
            <a:extLst>
              <a:ext uri="{FF2B5EF4-FFF2-40B4-BE49-F238E27FC236}">
                <a16:creationId xmlns:a16="http://schemas.microsoft.com/office/drawing/2014/main" id="{F9F8FFB1-A585-6DF1-5A9B-EC53B555F20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430068" flipH="1">
            <a:off x="7808849" y="1259330"/>
            <a:ext cx="717316" cy="869687"/>
          </a:xfrm>
          <a:prstGeom prst="rect">
            <a:avLst/>
          </a:prstGeom>
        </p:spPr>
      </p:pic>
      <p:pic>
        <p:nvPicPr>
          <p:cNvPr id="26" name="Image 25" descr="Une image contenant silhouette&#10;&#10;Description générée automatiquement">
            <a:extLst>
              <a:ext uri="{FF2B5EF4-FFF2-40B4-BE49-F238E27FC236}">
                <a16:creationId xmlns:a16="http://schemas.microsoft.com/office/drawing/2014/main" id="{EFF21411-869F-A4A4-77E1-3932BE17E76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11075017" y="1175772"/>
            <a:ext cx="608082" cy="775406"/>
          </a:xfrm>
          <a:prstGeom prst="rect">
            <a:avLst/>
          </a:prstGeom>
        </p:spPr>
      </p:pic>
      <p:sp>
        <p:nvSpPr>
          <p:cNvPr id="5" name="ZoneTexte 4">
            <a:extLst>
              <a:ext uri="{FF2B5EF4-FFF2-40B4-BE49-F238E27FC236}">
                <a16:creationId xmlns:a16="http://schemas.microsoft.com/office/drawing/2014/main" id="{6E1CB05F-5B3D-CCB6-D414-FB01A80DFB18}"/>
              </a:ext>
            </a:extLst>
          </p:cNvPr>
          <p:cNvSpPr txBox="1"/>
          <p:nvPr/>
        </p:nvSpPr>
        <p:spPr>
          <a:xfrm>
            <a:off x="9645891" y="5926815"/>
            <a:ext cx="495851" cy="369332"/>
          </a:xfrm>
          <a:prstGeom prst="rect">
            <a:avLst/>
          </a:prstGeom>
          <a:noFill/>
        </p:spPr>
        <p:txBody>
          <a:bodyPr wrap="square" rtlCol="0">
            <a:spAutoFit/>
          </a:bodyPr>
          <a:lstStyle/>
          <a:p>
            <a:r>
              <a:rPr lang="fr-FR"/>
              <a:t>ou</a:t>
            </a:r>
          </a:p>
        </p:txBody>
      </p:sp>
      <p:sp>
        <p:nvSpPr>
          <p:cNvPr id="8" name="Espace réservé du numéro de diapositive 7">
            <a:extLst>
              <a:ext uri="{FF2B5EF4-FFF2-40B4-BE49-F238E27FC236}">
                <a16:creationId xmlns:a16="http://schemas.microsoft.com/office/drawing/2014/main" id="{C545CDBD-4C40-D529-47B8-29BBA8778C49}"/>
              </a:ext>
            </a:extLst>
          </p:cNvPr>
          <p:cNvSpPr>
            <a:spLocks noGrp="1"/>
          </p:cNvSpPr>
          <p:nvPr>
            <p:ph type="sldNum" sz="quarter" idx="12"/>
          </p:nvPr>
        </p:nvSpPr>
        <p:spPr/>
        <p:txBody>
          <a:bodyPr/>
          <a:lstStyle/>
          <a:p>
            <a:fld id="{FAB97C05-5D1A-45EF-A4E4-5C25DBBFCE11}" type="slidenum">
              <a:rPr lang="fr-FR" smtClean="0"/>
              <a:t>12</a:t>
            </a:fld>
            <a:endParaRPr lang="fr-FR"/>
          </a:p>
        </p:txBody>
      </p:sp>
    </p:spTree>
    <p:extLst>
      <p:ext uri="{BB962C8B-B14F-4D97-AF65-F5344CB8AC3E}">
        <p14:creationId xmlns:p14="http://schemas.microsoft.com/office/powerpoint/2010/main" val="163686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1938" y="456055"/>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5"/>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5"/>
                <a:stretch>
                  <a:fillRect/>
                </a:stretch>
              </p:blipFill>
              <p:spPr>
                <a:xfrm>
                  <a:off x="10609564" y="4415210"/>
                  <a:ext cx="18000" cy="18000"/>
                </a:xfrm>
                <a:prstGeom prst="rect">
                  <a:avLst/>
                </a:prstGeom>
              </p:spPr>
            </p:pic>
          </mc:Fallback>
        </mc:AlternateContent>
      </p:grpSp>
      <p:grpSp>
        <p:nvGrpSpPr>
          <p:cNvPr id="25" name="Groupe 24">
            <a:extLst>
              <a:ext uri="{FF2B5EF4-FFF2-40B4-BE49-F238E27FC236}">
                <a16:creationId xmlns:a16="http://schemas.microsoft.com/office/drawing/2014/main" id="{1E6BA7DD-66F4-B45C-47F2-611E87171100}"/>
              </a:ext>
            </a:extLst>
          </p:cNvPr>
          <p:cNvGrpSpPr/>
          <p:nvPr/>
        </p:nvGrpSpPr>
        <p:grpSpPr>
          <a:xfrm>
            <a:off x="6370924" y="6174530"/>
            <a:ext cx="360" cy="360"/>
            <a:chOff x="6370924" y="6174530"/>
            <a:chExt cx="360" cy="360"/>
          </a:xfrm>
        </p:grpSpPr>
        <mc:AlternateContent xmlns:mc="http://schemas.openxmlformats.org/markup-compatibility/2006" xmlns:p14="http://schemas.microsoft.com/office/powerpoint/2010/main">
          <mc:Choice Requires="p14">
            <p:contentPart p14:bwMode="auto" r:id="rId7">
              <p14:nvContentPartPr>
                <p14:cNvPr id="21" name="Encre 20">
                  <a:extLst>
                    <a:ext uri="{FF2B5EF4-FFF2-40B4-BE49-F238E27FC236}">
                      <a16:creationId xmlns:a16="http://schemas.microsoft.com/office/drawing/2014/main" id="{F158B157-F74B-92CC-0E27-2BC8C931BD25}"/>
                    </a:ext>
                  </a:extLst>
                </p14:cNvPr>
                <p14:cNvContentPartPr/>
                <p14:nvPr/>
              </p14:nvContentPartPr>
              <p14:xfrm>
                <a:off x="6370924" y="6174530"/>
                <a:ext cx="360" cy="360"/>
              </p14:xfrm>
            </p:contentPart>
          </mc:Choice>
          <mc:Fallback xmlns="">
            <p:pic>
              <p:nvPicPr>
                <p:cNvPr id="21" name="Encre 20">
                  <a:extLst>
                    <a:ext uri="{FF2B5EF4-FFF2-40B4-BE49-F238E27FC236}">
                      <a16:creationId xmlns:a16="http://schemas.microsoft.com/office/drawing/2014/main" id="{F158B157-F74B-92CC-0E27-2BC8C931BD25}"/>
                    </a:ext>
                  </a:extLst>
                </p:cNvPr>
                <p:cNvPicPr/>
                <p:nvPr/>
              </p:nvPicPr>
              <p:blipFill>
                <a:blip r:embed="rId5"/>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Encre 21">
                  <a:extLst>
                    <a:ext uri="{FF2B5EF4-FFF2-40B4-BE49-F238E27FC236}">
                      <a16:creationId xmlns:a16="http://schemas.microsoft.com/office/drawing/2014/main" id="{43A52BC3-D4BF-CEBA-0479-9BB3A9E9F9CB}"/>
                    </a:ext>
                  </a:extLst>
                </p14:cNvPr>
                <p14:cNvContentPartPr/>
                <p14:nvPr/>
              </p14:nvContentPartPr>
              <p14:xfrm>
                <a:off x="6370924" y="6174530"/>
                <a:ext cx="360" cy="360"/>
              </p14:xfrm>
            </p:contentPart>
          </mc:Choice>
          <mc:Fallback xmlns="">
            <p:pic>
              <p:nvPicPr>
                <p:cNvPr id="22" name="Encre 21">
                  <a:extLst>
                    <a:ext uri="{FF2B5EF4-FFF2-40B4-BE49-F238E27FC236}">
                      <a16:creationId xmlns:a16="http://schemas.microsoft.com/office/drawing/2014/main" id="{43A52BC3-D4BF-CEBA-0479-9BB3A9E9F9CB}"/>
                    </a:ext>
                  </a:extLst>
                </p:cNvPr>
                <p:cNvPicPr/>
                <p:nvPr/>
              </p:nvPicPr>
              <p:blipFill>
                <a:blip r:embed="rId5"/>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Encre 23">
                  <a:extLst>
                    <a:ext uri="{FF2B5EF4-FFF2-40B4-BE49-F238E27FC236}">
                      <a16:creationId xmlns:a16="http://schemas.microsoft.com/office/drawing/2014/main" id="{57E59286-C91B-91AB-A4A2-3C6F0965DE9A}"/>
                    </a:ext>
                  </a:extLst>
                </p14:cNvPr>
                <p14:cNvContentPartPr/>
                <p14:nvPr/>
              </p14:nvContentPartPr>
              <p14:xfrm>
                <a:off x="6370924" y="6174530"/>
                <a:ext cx="360" cy="360"/>
              </p14:xfrm>
            </p:contentPart>
          </mc:Choice>
          <mc:Fallback xmlns="">
            <p:pic>
              <p:nvPicPr>
                <p:cNvPr id="24" name="Encre 23">
                  <a:extLst>
                    <a:ext uri="{FF2B5EF4-FFF2-40B4-BE49-F238E27FC236}">
                      <a16:creationId xmlns:a16="http://schemas.microsoft.com/office/drawing/2014/main" id="{57E59286-C91B-91AB-A4A2-3C6F0965DE9A}"/>
                    </a:ext>
                  </a:extLst>
                </p:cNvPr>
                <p:cNvPicPr/>
                <p:nvPr/>
              </p:nvPicPr>
              <p:blipFill>
                <a:blip r:embed="rId5"/>
                <a:stretch>
                  <a:fillRect/>
                </a:stretch>
              </p:blipFill>
              <p:spPr>
                <a:xfrm>
                  <a:off x="6361924" y="6165530"/>
                  <a:ext cx="18000" cy="18000"/>
                </a:xfrm>
                <a:prstGeom prst="rect">
                  <a:avLst/>
                </a:prstGeom>
              </p:spPr>
            </p:pic>
          </mc:Fallback>
        </mc:AlternateContent>
      </p:grpSp>
      <p:pic>
        <p:nvPicPr>
          <p:cNvPr id="44" name="Image 43">
            <a:extLst>
              <a:ext uri="{FF2B5EF4-FFF2-40B4-BE49-F238E27FC236}">
                <a16:creationId xmlns:a16="http://schemas.microsoft.com/office/drawing/2014/main" id="{8412AF2C-E841-C974-D1F4-12147FCD222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rot="1578962">
            <a:off x="9965485" y="1316598"/>
            <a:ext cx="748971" cy="912979"/>
          </a:xfrm>
          <a:prstGeom prst="rect">
            <a:avLst/>
          </a:prstGeom>
        </p:spPr>
      </p:pic>
      <p:pic>
        <p:nvPicPr>
          <p:cNvPr id="2" name="Image 1" descr="Une image contenant silhouette&#10;&#10;Description générée automatiquement">
            <a:extLst>
              <a:ext uri="{FF2B5EF4-FFF2-40B4-BE49-F238E27FC236}">
                <a16:creationId xmlns:a16="http://schemas.microsoft.com/office/drawing/2014/main" id="{9E69174D-4B85-66D2-6529-CE6CB19710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89851" y="693788"/>
            <a:ext cx="847231" cy="869687"/>
          </a:xfrm>
          <a:prstGeom prst="rect">
            <a:avLst/>
          </a:prstGeom>
        </p:spPr>
      </p:pic>
      <p:pic>
        <p:nvPicPr>
          <p:cNvPr id="5" name="Image 4">
            <a:extLst>
              <a:ext uri="{FF2B5EF4-FFF2-40B4-BE49-F238E27FC236}">
                <a16:creationId xmlns:a16="http://schemas.microsoft.com/office/drawing/2014/main" id="{C0C25784-B305-FFFE-A2CC-ACE101A1207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597588" y="1885005"/>
            <a:ext cx="717316" cy="869687"/>
          </a:xfrm>
          <a:prstGeom prst="rect">
            <a:avLst/>
          </a:prstGeom>
        </p:spPr>
      </p:pic>
      <p:pic>
        <p:nvPicPr>
          <p:cNvPr id="6" name="D81B7AAB-2379-4378-909D-F628A94B169B">
            <a:extLst>
              <a:ext uri="{FF2B5EF4-FFF2-40B4-BE49-F238E27FC236}">
                <a16:creationId xmlns:a16="http://schemas.microsoft.com/office/drawing/2014/main" id="{11D48B99-47EC-15AF-2771-7C41EAF7FE9B}"/>
              </a:ext>
            </a:extLst>
          </p:cNvPr>
          <p:cNvPicPr>
            <a:picLocks noChangeAspect="1" noChangeArrowheads="1"/>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rot="19324022" flipH="1">
            <a:off x="9215379" y="1231005"/>
            <a:ext cx="849878" cy="84817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9B53D080-AA04-D8C8-8045-D3E98133D7A3}"/>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rot="1321279" flipH="1">
            <a:off x="8393065" y="1696256"/>
            <a:ext cx="588831" cy="847689"/>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89848" y="3831786"/>
            <a:ext cx="1672399" cy="1006629"/>
          </a:xfrm>
          <a:prstGeom prst="rect">
            <a:avLst/>
          </a:prstGeom>
        </p:spPr>
      </p:pic>
      <p:sp>
        <p:nvSpPr>
          <p:cNvPr id="7" name="Rectangle : coins arrondis 6">
            <a:extLst>
              <a:ext uri="{FF2B5EF4-FFF2-40B4-BE49-F238E27FC236}">
                <a16:creationId xmlns:a16="http://schemas.microsoft.com/office/drawing/2014/main" id="{44D1C6A2-0325-3DDF-6253-721A83051C8C}"/>
              </a:ext>
            </a:extLst>
          </p:cNvPr>
          <p:cNvSpPr/>
          <p:nvPr/>
        </p:nvSpPr>
        <p:spPr>
          <a:xfrm>
            <a:off x="267254" y="4623512"/>
            <a:ext cx="9934275" cy="800867"/>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schemeClr val="tx1"/>
                </a:solidFill>
                <a:effectLst/>
                <a:ea typeface="Times New Roman" panose="02020603050405020304" pitchFamily="18" charset="0"/>
              </a:rPr>
              <a:t>Offrir des opportunités de cheminement intérieur à toutes les  personnes qui se questionnent sur des grands enjeux de société, afin de leur permettre de réfléchir [et d’agir] ponctuellement en commun pour un monde </a:t>
            </a:r>
            <a:r>
              <a:rPr lang="fr-FR">
                <a:solidFill>
                  <a:schemeClr val="tx1"/>
                </a:solidFill>
                <a:ea typeface="Times New Roman" panose="02020603050405020304" pitchFamily="18" charset="0"/>
              </a:rPr>
              <a:t>du travail plus humain</a:t>
            </a:r>
            <a:r>
              <a:rPr lang="fr-FR" sz="1800">
                <a:solidFill>
                  <a:schemeClr val="tx1"/>
                </a:solidFill>
                <a:effectLst/>
                <a:ea typeface="Times New Roman" panose="02020603050405020304" pitchFamily="18" charset="0"/>
              </a:rPr>
              <a:t>. </a:t>
            </a:r>
            <a:endParaRPr lang="fr-FR" i="1">
              <a:solidFill>
                <a:schemeClr val="tx1"/>
              </a:solidFill>
            </a:endParaRPr>
          </a:p>
        </p:txBody>
      </p:sp>
      <p:pic>
        <p:nvPicPr>
          <p:cNvPr id="23" name="Image 22" descr="Une image contenant silhouette&#10;&#10;Description générée automatiquement">
            <a:extLst>
              <a:ext uri="{FF2B5EF4-FFF2-40B4-BE49-F238E27FC236}">
                <a16:creationId xmlns:a16="http://schemas.microsoft.com/office/drawing/2014/main" id="{22A15E91-71B3-A099-5FC7-51CC1637AAC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1141" y="388802"/>
            <a:ext cx="746262" cy="951609"/>
          </a:xfrm>
          <a:prstGeom prst="rect">
            <a:avLst/>
          </a:prstGeom>
        </p:spPr>
      </p:pic>
      <p:grpSp>
        <p:nvGrpSpPr>
          <p:cNvPr id="32" name="Groupe 31">
            <a:extLst>
              <a:ext uri="{FF2B5EF4-FFF2-40B4-BE49-F238E27FC236}">
                <a16:creationId xmlns:a16="http://schemas.microsoft.com/office/drawing/2014/main" id="{36D1E44D-FE9C-D732-269E-A9D479650A95}"/>
              </a:ext>
            </a:extLst>
          </p:cNvPr>
          <p:cNvGrpSpPr/>
          <p:nvPr/>
        </p:nvGrpSpPr>
        <p:grpSpPr>
          <a:xfrm flipH="1">
            <a:off x="10268294" y="4576646"/>
            <a:ext cx="1175819" cy="1319131"/>
            <a:chOff x="6045942" y="2468530"/>
            <a:chExt cx="1579479" cy="1629579"/>
          </a:xfrm>
        </p:grpSpPr>
        <p:pic>
          <p:nvPicPr>
            <p:cNvPr id="33" name="Image 32">
              <a:extLst>
                <a:ext uri="{FF2B5EF4-FFF2-40B4-BE49-F238E27FC236}">
                  <a16:creationId xmlns:a16="http://schemas.microsoft.com/office/drawing/2014/main" id="{83B7CCB4-7BC5-9AB7-16E4-7A1660A4AC0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45942" y="2468530"/>
              <a:ext cx="1579479" cy="1629579"/>
            </a:xfrm>
            <a:prstGeom prst="rect">
              <a:avLst/>
            </a:prstGeom>
          </p:spPr>
        </p:pic>
        <p:sp>
          <p:nvSpPr>
            <p:cNvPr id="34" name="Espace réservé du contenu 3">
              <a:extLst>
                <a:ext uri="{FF2B5EF4-FFF2-40B4-BE49-F238E27FC236}">
                  <a16:creationId xmlns:a16="http://schemas.microsoft.com/office/drawing/2014/main" id="{3D621FCC-9678-E9DF-5654-723AB282B275}"/>
                </a:ext>
              </a:extLst>
            </p:cNvPr>
            <p:cNvSpPr txBox="1">
              <a:spLocks/>
            </p:cNvSpPr>
            <p:nvPr/>
          </p:nvSpPr>
          <p:spPr>
            <a:xfrm>
              <a:off x="6670604" y="3359195"/>
              <a:ext cx="666147" cy="291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400" b="1">
                  <a:solidFill>
                    <a:schemeClr val="tx1"/>
                  </a:solidFill>
                </a:rPr>
                <a:t>DSE</a:t>
              </a:r>
            </a:p>
          </p:txBody>
        </p:sp>
      </p:grpSp>
      <p:sp>
        <p:nvSpPr>
          <p:cNvPr id="37" name="Rectangle 36">
            <a:extLst>
              <a:ext uri="{FF2B5EF4-FFF2-40B4-BE49-F238E27FC236}">
                <a16:creationId xmlns:a16="http://schemas.microsoft.com/office/drawing/2014/main" id="{B7D4B845-0266-A110-B7A3-3D44157F80CA}"/>
              </a:ext>
            </a:extLst>
          </p:cNvPr>
          <p:cNvSpPr/>
          <p:nvPr/>
        </p:nvSpPr>
        <p:spPr>
          <a:xfrm>
            <a:off x="9585450" y="5903580"/>
            <a:ext cx="432945" cy="278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6" name="Image 15">
            <a:extLst>
              <a:ext uri="{FF2B5EF4-FFF2-40B4-BE49-F238E27FC236}">
                <a16:creationId xmlns:a16="http://schemas.microsoft.com/office/drawing/2014/main" id="{AE940340-85E5-ED3A-AEE5-2A0F098899D2}"/>
              </a:ext>
            </a:extLst>
          </p:cNvPr>
          <p:cNvPicPr>
            <a:picLocks noChangeAspect="1"/>
          </p:cNvPicPr>
          <p:nvPr/>
        </p:nvPicPr>
        <p:blipFill>
          <a:blip r:embed="rId21"/>
          <a:stretch>
            <a:fillRect/>
          </a:stretch>
        </p:blipFill>
        <p:spPr>
          <a:xfrm>
            <a:off x="8653316" y="3418535"/>
            <a:ext cx="1235462" cy="1404110"/>
          </a:xfrm>
          <a:prstGeom prst="rect">
            <a:avLst/>
          </a:prstGeom>
        </p:spPr>
      </p:pic>
      <p:sp>
        <p:nvSpPr>
          <p:cNvPr id="30" name="Rectangle : coins arrondis 29">
            <a:extLst>
              <a:ext uri="{FF2B5EF4-FFF2-40B4-BE49-F238E27FC236}">
                <a16:creationId xmlns:a16="http://schemas.microsoft.com/office/drawing/2014/main" id="{0BEC007D-4A9C-7E33-41D7-10A6A1B0DFF5}"/>
              </a:ext>
            </a:extLst>
          </p:cNvPr>
          <p:cNvSpPr/>
          <p:nvPr/>
        </p:nvSpPr>
        <p:spPr>
          <a:xfrm>
            <a:off x="254426" y="456055"/>
            <a:ext cx="4913636" cy="35520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1800" dirty="0">
                <a:solidFill>
                  <a:schemeClr val="tx1"/>
                </a:solidFill>
                <a:effectLst/>
                <a:ea typeface="Times New Roman" panose="02020603050405020304" pitchFamily="18" charset="0"/>
                <a:cs typeface="Times New Roman" panose="02020603050405020304" pitchFamily="18" charset="0"/>
              </a:rPr>
              <a:t> </a:t>
            </a:r>
          </a:p>
          <a:p>
            <a:pPr>
              <a:spcAft>
                <a:spcPts val="800"/>
              </a:spcAft>
            </a:pPr>
            <a:r>
              <a:rPr lang="fr-FR" sz="1800" dirty="0">
                <a:solidFill>
                  <a:schemeClr val="tx1"/>
                </a:solidFill>
                <a:effectLst/>
                <a:ea typeface="Times New Roman" panose="02020603050405020304" pitchFamily="18" charset="0"/>
                <a:cs typeface="Times New Roman" panose="02020603050405020304" pitchFamily="18" charset="0"/>
              </a:rPr>
              <a:t>Ceux qui choisissent d’être </a:t>
            </a:r>
            <a:r>
              <a:rPr lang="fr-FR" sz="1800" b="1" dirty="0">
                <a:solidFill>
                  <a:schemeClr val="tx1"/>
                </a:solidFill>
                <a:effectLst/>
                <a:ea typeface="Times New Roman" panose="02020603050405020304" pitchFamily="18" charset="0"/>
                <a:cs typeface="Times New Roman" panose="02020603050405020304" pitchFamily="18" charset="0"/>
              </a:rPr>
              <a:t>membres </a:t>
            </a:r>
            <a:r>
              <a:rPr lang="fr-FR" sz="1800" dirty="0">
                <a:solidFill>
                  <a:schemeClr val="tx1"/>
                </a:solidFill>
                <a:effectLst/>
                <a:ea typeface="Times New Roman" panose="02020603050405020304" pitchFamily="18" charset="0"/>
                <a:cs typeface="Times New Roman" panose="02020603050405020304" pitchFamily="18" charset="0"/>
              </a:rPr>
              <a:t>sont :</a:t>
            </a:r>
          </a:p>
          <a:p>
            <a:pPr>
              <a:spcAft>
                <a:spcPts val="800"/>
              </a:spcAft>
            </a:pPr>
            <a:r>
              <a:rPr lang="fr-FR" b="1" dirty="0">
                <a:solidFill>
                  <a:schemeClr val="tx1"/>
                </a:solidFill>
                <a:ea typeface="Times New Roman" panose="02020603050405020304" pitchFamily="18" charset="0"/>
                <a:cs typeface="Times New Roman" panose="02020603050405020304" pitchFamily="18" charset="0"/>
              </a:rPr>
              <a:t>-</a:t>
            </a:r>
            <a:r>
              <a:rPr lang="fr-FR" sz="1800" b="1" dirty="0">
                <a:solidFill>
                  <a:schemeClr val="tx1"/>
                </a:solidFill>
                <a:effectLst/>
                <a:ea typeface="Times New Roman" panose="02020603050405020304" pitchFamily="18" charset="0"/>
                <a:cs typeface="Times New Roman" panose="02020603050405020304" pitchFamily="18" charset="0"/>
              </a:rPr>
              <a:t>des responsables professionnels </a:t>
            </a:r>
            <a:r>
              <a:rPr lang="fr-FR" sz="1800" dirty="0">
                <a:solidFill>
                  <a:schemeClr val="tx1"/>
                </a:solidFill>
                <a:effectLst/>
                <a:ea typeface="Times New Roman" panose="02020603050405020304" pitchFamily="18" charset="0"/>
                <a:cs typeface="Times New Roman" panose="02020603050405020304" pitchFamily="18" charset="0"/>
              </a:rPr>
              <a:t>–</a:t>
            </a:r>
            <a:r>
              <a:rPr lang="fr-FR" sz="1800" b="1" dirty="0">
                <a:solidFill>
                  <a:schemeClr val="tx1"/>
                </a:solidFill>
                <a:effectLst/>
                <a:ea typeface="Times New Roman" panose="02020603050405020304" pitchFamily="18" charset="0"/>
                <a:cs typeface="Times New Roman" panose="02020603050405020304" pitchFamily="18" charset="0"/>
              </a:rPr>
              <a:t> </a:t>
            </a:r>
            <a:r>
              <a:rPr lang="fr-FR" sz="1800" dirty="0">
                <a:solidFill>
                  <a:schemeClr val="tx1"/>
                </a:solidFill>
                <a:effectLst/>
                <a:ea typeface="Times New Roman" panose="02020603050405020304" pitchFamily="18" charset="0"/>
                <a:cs typeface="Times New Roman" panose="02020603050405020304" pitchFamily="18" charset="0"/>
              </a:rPr>
              <a:t>c’est-à-dire avec un niveau d’autonomie et de décision significatif- </a:t>
            </a:r>
          </a:p>
          <a:p>
            <a:pPr>
              <a:spcAft>
                <a:spcPts val="800"/>
              </a:spcAft>
            </a:pPr>
            <a:r>
              <a:rPr lang="fr-FR" dirty="0">
                <a:solidFill>
                  <a:schemeClr val="tx1"/>
                </a:solidFill>
                <a:ea typeface="Times New Roman" panose="02020603050405020304" pitchFamily="18" charset="0"/>
                <a:cs typeface="Times New Roman" panose="02020603050405020304" pitchFamily="18" charset="0"/>
              </a:rPr>
              <a:t>-qui s</a:t>
            </a:r>
            <a:r>
              <a:rPr lang="fr-FR" b="1" dirty="0">
                <a:solidFill>
                  <a:schemeClr val="tx1"/>
                </a:solidFill>
                <a:ea typeface="Times New Roman" panose="02020603050405020304" pitchFamily="18" charset="0"/>
                <a:cs typeface="Times New Roman" panose="02020603050405020304" pitchFamily="18" charset="0"/>
              </a:rPr>
              <a:t>ouhaitent vivre l’Evangile et la Doctrine Sociale de l’Eglise.</a:t>
            </a:r>
          </a:p>
          <a:p>
            <a:pPr>
              <a:spcAft>
                <a:spcPts val="800"/>
              </a:spcAft>
            </a:pPr>
            <a:r>
              <a:rPr lang="fr-FR" sz="1800" dirty="0">
                <a:solidFill>
                  <a:schemeClr val="tx1"/>
                </a:solidFill>
                <a:effectLst/>
                <a:ea typeface="Times New Roman" panose="02020603050405020304" pitchFamily="18" charset="0"/>
                <a:cs typeface="Times New Roman" panose="02020603050405020304" pitchFamily="18" charset="0"/>
              </a:rPr>
              <a:t>Ils adhèrent au Mouvement pour le faire vivre, et </a:t>
            </a:r>
            <a:r>
              <a:rPr lang="fr-FR" dirty="0">
                <a:solidFill>
                  <a:schemeClr val="tx1"/>
                </a:solidFill>
                <a:ea typeface="Times New Roman" panose="02020603050405020304" pitchFamily="18" charset="0"/>
                <a:cs typeface="Times New Roman" panose="02020603050405020304" pitchFamily="18" charset="0"/>
              </a:rPr>
              <a:t>mettent leur énergie  </a:t>
            </a:r>
            <a:r>
              <a:rPr lang="fr-FR" sz="1800" dirty="0">
                <a:solidFill>
                  <a:schemeClr val="tx1"/>
                </a:solidFill>
                <a:effectLst/>
                <a:ea typeface="Times New Roman" panose="02020603050405020304" pitchFamily="18" charset="0"/>
                <a:cs typeface="Times New Roman" panose="02020603050405020304" pitchFamily="18" charset="0"/>
              </a:rPr>
              <a:t> au service de </a:t>
            </a:r>
            <a:r>
              <a:rPr lang="fr-FR" sz="1800" b="1" dirty="0">
                <a:solidFill>
                  <a:schemeClr val="tx1"/>
                </a:solidFill>
                <a:effectLst/>
                <a:ea typeface="Times New Roman" panose="02020603050405020304" pitchFamily="18" charset="0"/>
                <a:cs typeface="Times New Roman" panose="02020603050405020304" pitchFamily="18" charset="0"/>
              </a:rPr>
              <a:t>propositions ouvertes à l’extérieur.</a:t>
            </a:r>
          </a:p>
          <a:p>
            <a:pPr>
              <a:spcAft>
                <a:spcPts val="800"/>
              </a:spcAft>
            </a:pPr>
            <a:r>
              <a:rPr lang="fr-FR" dirty="0">
                <a:solidFill>
                  <a:schemeClr val="tx1"/>
                </a:solidFill>
                <a:ea typeface="Times New Roman" panose="02020603050405020304" pitchFamily="18" charset="0"/>
                <a:cs typeface="Times New Roman" panose="02020603050405020304" pitchFamily="18" charset="0"/>
              </a:rPr>
              <a:t>Ils peuvent être membre d’une équipe locale, ou pas.</a:t>
            </a:r>
            <a:endParaRPr lang="fr-FR" sz="1800" dirty="0">
              <a:solidFill>
                <a:schemeClr val="tx1"/>
              </a:solidFill>
              <a:effectLst/>
              <a:ea typeface="Times New Roman" panose="02020603050405020304" pitchFamily="18" charset="0"/>
              <a:cs typeface="Times New Roman" panose="02020603050405020304" pitchFamily="18" charset="0"/>
            </a:endParaRPr>
          </a:p>
          <a:p>
            <a:pPr algn="l">
              <a:spcAft>
                <a:spcPts val="800"/>
              </a:spcAft>
            </a:pPr>
            <a:r>
              <a:rPr lang="fr-FR" sz="1800" dirty="0">
                <a:effectLst/>
                <a:ea typeface="Times New Roman" panose="02020603050405020304" pitchFamily="18" charset="0"/>
                <a:cs typeface="Times New Roman" panose="02020603050405020304" pitchFamily="18" charset="0"/>
              </a:rPr>
              <a:t>.</a:t>
            </a:r>
            <a:endParaRPr lang="fr-FR" sz="1800" dirty="0">
              <a:effectLst/>
              <a:ea typeface="Calibri" panose="020F0502020204030204" pitchFamily="34" charset="0"/>
              <a:cs typeface="Times New Roman" panose="02020603050405020304" pitchFamily="18" charset="0"/>
            </a:endParaRPr>
          </a:p>
        </p:txBody>
      </p:sp>
      <p:sp>
        <p:nvSpPr>
          <p:cNvPr id="35" name="Ellipse 34">
            <a:extLst>
              <a:ext uri="{FF2B5EF4-FFF2-40B4-BE49-F238E27FC236}">
                <a16:creationId xmlns:a16="http://schemas.microsoft.com/office/drawing/2014/main" id="{2A69A143-1B8F-2973-D865-D009B6A06904}"/>
              </a:ext>
            </a:extLst>
          </p:cNvPr>
          <p:cNvSpPr/>
          <p:nvPr/>
        </p:nvSpPr>
        <p:spPr>
          <a:xfrm>
            <a:off x="4911890" y="470351"/>
            <a:ext cx="2965640" cy="1292086"/>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rPr>
              <a:t>S1</a:t>
            </a:r>
          </a:p>
          <a:p>
            <a:pPr algn="ctr"/>
            <a:r>
              <a:rPr lang="fr-FR" sz="1800" b="1">
                <a:solidFill>
                  <a:schemeClr val="tx1"/>
                </a:solidFill>
                <a:effectLst/>
                <a:ea typeface="Times New Roman" panose="02020603050405020304" pitchFamily="18" charset="0"/>
                <a:cs typeface="Times New Roman" panose="02020603050405020304" pitchFamily="18" charset="0"/>
              </a:rPr>
              <a:t>Mouvement ouvert et attractif</a:t>
            </a:r>
            <a:endParaRPr lang="fr-FR" sz="1800" b="1">
              <a:solidFill>
                <a:schemeClr val="tx1"/>
              </a:solidFill>
              <a:effectLst/>
              <a:ea typeface="Calibri" panose="020F0502020204030204" pitchFamily="34" charset="0"/>
              <a:cs typeface="Times New Roman" panose="02020603050405020304" pitchFamily="18" charset="0"/>
            </a:endParaRPr>
          </a:p>
          <a:p>
            <a:pPr algn="ctr"/>
            <a:endParaRPr lang="fr-FR" sz="2800" b="1">
              <a:solidFill>
                <a:schemeClr val="tx1"/>
              </a:solidFill>
            </a:endParaRPr>
          </a:p>
        </p:txBody>
      </p:sp>
      <p:pic>
        <p:nvPicPr>
          <p:cNvPr id="3" name="Image 2">
            <a:extLst>
              <a:ext uri="{FF2B5EF4-FFF2-40B4-BE49-F238E27FC236}">
                <a16:creationId xmlns:a16="http://schemas.microsoft.com/office/drawing/2014/main" id="{6A68F7CB-A414-A330-A013-02D0440CEB6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83190" y="2209613"/>
            <a:ext cx="1485288" cy="635015"/>
          </a:xfrm>
          <a:prstGeom prst="rect">
            <a:avLst/>
          </a:prstGeom>
        </p:spPr>
      </p:pic>
      <p:pic>
        <p:nvPicPr>
          <p:cNvPr id="29" name="Image 28" descr="Une image contenant silhouette&#10;&#10;Description générée automatiquement">
            <a:extLst>
              <a:ext uri="{FF2B5EF4-FFF2-40B4-BE49-F238E27FC236}">
                <a16:creationId xmlns:a16="http://schemas.microsoft.com/office/drawing/2014/main" id="{A4EDA53D-C204-43D9-1B79-0C4D7798489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11203853" y="1563475"/>
            <a:ext cx="608082" cy="775406"/>
          </a:xfrm>
          <a:prstGeom prst="rect">
            <a:avLst/>
          </a:prstGeom>
        </p:spPr>
      </p:pic>
      <p:sp>
        <p:nvSpPr>
          <p:cNvPr id="31" name="Rectangle : coins arrondis 30">
            <a:extLst>
              <a:ext uri="{FF2B5EF4-FFF2-40B4-BE49-F238E27FC236}">
                <a16:creationId xmlns:a16="http://schemas.microsoft.com/office/drawing/2014/main" id="{B6DA2F42-C0AD-42AF-9F6D-3D09A4D301E7}"/>
              </a:ext>
            </a:extLst>
          </p:cNvPr>
          <p:cNvSpPr/>
          <p:nvPr/>
        </p:nvSpPr>
        <p:spPr>
          <a:xfrm>
            <a:off x="4878590" y="5985334"/>
            <a:ext cx="3969771" cy="742632"/>
          </a:xfrm>
          <a:prstGeom prst="roundRect">
            <a:avLst>
              <a:gd name="adj" fmla="val 16667"/>
            </a:avLst>
          </a:prstGeom>
          <a:solidFill>
            <a:schemeClr val="accent1">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a:p>
            <a:pPr algn="ctr"/>
            <a:r>
              <a:rPr lang="fr-FR">
                <a:solidFill>
                  <a:schemeClr val="tx1"/>
                </a:solidFill>
                <a:cs typeface="Times New Roman" panose="02020603050405020304" pitchFamily="18" charset="0"/>
              </a:rPr>
              <a:t>L’ancrage du Mouvement est catholique ou chrétien (œcuménique)</a:t>
            </a:r>
            <a:endParaRPr lang="fr-FR">
              <a:solidFill>
                <a:schemeClr val="tx1"/>
              </a:solidFill>
              <a:effectLst/>
              <a:ea typeface="Calibri" panose="020F0502020204030204" pitchFamily="34" charset="0"/>
              <a:cs typeface="Times New Roman" panose="02020603050405020304" pitchFamily="18" charset="0"/>
            </a:endParaRPr>
          </a:p>
          <a:p>
            <a:pPr algn="ctr"/>
            <a:endParaRPr lang="fr-FR" sz="1600">
              <a:solidFill>
                <a:schemeClr val="tx1"/>
              </a:solidFill>
            </a:endParaRPr>
          </a:p>
        </p:txBody>
      </p:sp>
      <p:pic>
        <p:nvPicPr>
          <p:cNvPr id="38" name="Image 37" descr="Une image contenant logo&#10;&#10;Description générée automatiquement">
            <a:extLst>
              <a:ext uri="{FF2B5EF4-FFF2-40B4-BE49-F238E27FC236}">
                <a16:creationId xmlns:a16="http://schemas.microsoft.com/office/drawing/2014/main" id="{AEDAFCEF-282B-FA69-C72A-0A57AC58546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687481" y="5317446"/>
            <a:ext cx="1662179" cy="1417697"/>
          </a:xfrm>
          <a:prstGeom prst="rect">
            <a:avLst/>
          </a:prstGeom>
        </p:spPr>
      </p:pic>
      <p:pic>
        <p:nvPicPr>
          <p:cNvPr id="39" name="Image 38" descr="Une image contenant texte&#10;&#10;Description générée automatiquement">
            <a:extLst>
              <a:ext uri="{FF2B5EF4-FFF2-40B4-BE49-F238E27FC236}">
                <a16:creationId xmlns:a16="http://schemas.microsoft.com/office/drawing/2014/main" id="{CDF4CA85-068F-10A6-68BD-2227FCEE1E1C}"/>
              </a:ext>
            </a:extLst>
          </p:cNvPr>
          <p:cNvPicPr>
            <a:picLocks noChangeAspect="1"/>
          </p:cNvPicPr>
          <p:nvPr/>
        </p:nvPicPr>
        <p:blipFill>
          <a:blip r:embed="rId25">
            <a:extLst>
              <a:ext uri="{BEBA8EAE-BF5A-486C-A8C5-ECC9F3942E4B}">
                <a14:imgProps xmlns:a14="http://schemas.microsoft.com/office/drawing/2010/main">
                  <a14:imgLayer r:embed="rId26">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9942814" y="5310020"/>
            <a:ext cx="1557474" cy="1651900"/>
          </a:xfrm>
          <a:prstGeom prst="rect">
            <a:avLst/>
          </a:prstGeom>
        </p:spPr>
      </p:pic>
      <p:sp>
        <p:nvSpPr>
          <p:cNvPr id="45" name="ZoneTexte 44">
            <a:extLst>
              <a:ext uri="{FF2B5EF4-FFF2-40B4-BE49-F238E27FC236}">
                <a16:creationId xmlns:a16="http://schemas.microsoft.com/office/drawing/2014/main" id="{E8BCD9C2-49D7-B74A-BE58-F2E4D6A85B2B}"/>
              </a:ext>
            </a:extLst>
          </p:cNvPr>
          <p:cNvSpPr txBox="1"/>
          <p:nvPr/>
        </p:nvSpPr>
        <p:spPr>
          <a:xfrm>
            <a:off x="9877403" y="5895777"/>
            <a:ext cx="495851" cy="369332"/>
          </a:xfrm>
          <a:prstGeom prst="rect">
            <a:avLst/>
          </a:prstGeom>
          <a:noFill/>
        </p:spPr>
        <p:txBody>
          <a:bodyPr wrap="square" rtlCol="0">
            <a:spAutoFit/>
          </a:bodyPr>
          <a:lstStyle/>
          <a:p>
            <a:r>
              <a:rPr lang="fr-FR"/>
              <a:t>ou</a:t>
            </a:r>
          </a:p>
        </p:txBody>
      </p:sp>
      <p:sp>
        <p:nvSpPr>
          <p:cNvPr id="10" name="Espace réservé du numéro de diapositive 9">
            <a:extLst>
              <a:ext uri="{FF2B5EF4-FFF2-40B4-BE49-F238E27FC236}">
                <a16:creationId xmlns:a16="http://schemas.microsoft.com/office/drawing/2014/main" id="{63DFADC2-2195-3CCB-341F-4B863DF01C92}"/>
              </a:ext>
            </a:extLst>
          </p:cNvPr>
          <p:cNvSpPr>
            <a:spLocks noGrp="1"/>
          </p:cNvSpPr>
          <p:nvPr>
            <p:ph type="sldNum" sz="quarter" idx="12"/>
          </p:nvPr>
        </p:nvSpPr>
        <p:spPr/>
        <p:txBody>
          <a:bodyPr/>
          <a:lstStyle/>
          <a:p>
            <a:fld id="{FAB97C05-5D1A-45EF-A4E4-5C25DBBFCE11}" type="slidenum">
              <a:rPr lang="fr-FR" smtClean="0"/>
              <a:t>13</a:t>
            </a:fld>
            <a:endParaRPr lang="fr-FR"/>
          </a:p>
        </p:txBody>
      </p:sp>
    </p:spTree>
    <p:extLst>
      <p:ext uri="{BB962C8B-B14F-4D97-AF65-F5344CB8AC3E}">
        <p14:creationId xmlns:p14="http://schemas.microsoft.com/office/powerpoint/2010/main" val="174600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81B25792-664B-ABEB-233E-F7CA7ED3FECD}"/>
              </a:ext>
            </a:extLst>
          </p:cNvPr>
          <p:cNvSpPr/>
          <p:nvPr/>
        </p:nvSpPr>
        <p:spPr>
          <a:xfrm>
            <a:off x="380065" y="588571"/>
            <a:ext cx="5106335" cy="38343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a:spcAft>
                <a:spcPts val="8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Ceux qui choisissent d’être membres  sont :</a:t>
            </a:r>
          </a:p>
          <a:p>
            <a:pPr>
              <a:spcAft>
                <a:spcPts val="800"/>
              </a:spcAft>
            </a:pP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 </a:t>
            </a:r>
            <a:r>
              <a:rPr lang="fr-F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responsables actifs au sens large dans un collectif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(vie professionnelle, syndicale, associative…) </a:t>
            </a:r>
          </a:p>
          <a:p>
            <a:pPr>
              <a:spcAft>
                <a:spcPts val="800"/>
              </a:spcAft>
            </a:pPr>
            <a:r>
              <a:rPr lang="fr-FR" dirty="0">
                <a:solidFill>
                  <a:schemeClr val="tx1"/>
                </a:solidFill>
                <a:ea typeface="Times New Roman" panose="02020603050405020304" pitchFamily="18" charset="0"/>
                <a:cs typeface="Times New Roman" panose="02020603050405020304" pitchFamily="18" charset="0"/>
              </a:rPr>
              <a:t>-qui </a:t>
            </a:r>
            <a:r>
              <a:rPr lang="fr-FR" b="1" dirty="0">
                <a:solidFill>
                  <a:schemeClr val="tx1"/>
                </a:solidFill>
                <a:ea typeface="Times New Roman" panose="02020603050405020304" pitchFamily="18" charset="0"/>
                <a:cs typeface="Times New Roman" panose="02020603050405020304" pitchFamily="18" charset="0"/>
              </a:rPr>
              <a:t>souhaitent vivre l’Evangile et la Doctrine Sociale de l’Eglise.</a:t>
            </a:r>
          </a:p>
          <a:p>
            <a:pPr>
              <a:spcAft>
                <a:spcPts val="800"/>
              </a:spcAft>
            </a:pPr>
            <a:r>
              <a:rPr lang="fr-FR" sz="1800" dirty="0">
                <a:solidFill>
                  <a:schemeClr val="tx1"/>
                </a:solidFill>
                <a:effectLst/>
                <a:ea typeface="Times New Roman" panose="02020603050405020304" pitchFamily="18" charset="0"/>
                <a:cs typeface="Times New Roman" panose="02020603050405020304" pitchFamily="18" charset="0"/>
              </a:rPr>
              <a:t>Ils adhèrent au Mouvement pour le faire vivre, et </a:t>
            </a:r>
            <a:r>
              <a:rPr lang="fr-FR" dirty="0">
                <a:solidFill>
                  <a:schemeClr val="tx1"/>
                </a:solidFill>
                <a:ea typeface="Times New Roman" panose="02020603050405020304" pitchFamily="18" charset="0"/>
                <a:cs typeface="Times New Roman" panose="02020603050405020304" pitchFamily="18" charset="0"/>
              </a:rPr>
              <a:t>mettent leur énergie  </a:t>
            </a:r>
            <a:r>
              <a:rPr lang="fr-FR" sz="1800" dirty="0">
                <a:solidFill>
                  <a:schemeClr val="tx1"/>
                </a:solidFill>
                <a:effectLst/>
                <a:ea typeface="Times New Roman" panose="02020603050405020304" pitchFamily="18" charset="0"/>
                <a:cs typeface="Times New Roman" panose="02020603050405020304" pitchFamily="18" charset="0"/>
              </a:rPr>
              <a:t> au service de </a:t>
            </a:r>
            <a:r>
              <a:rPr lang="fr-FR" sz="1800" b="1" dirty="0">
                <a:solidFill>
                  <a:schemeClr val="tx1"/>
                </a:solidFill>
                <a:effectLst/>
                <a:ea typeface="Times New Roman" panose="02020603050405020304" pitchFamily="18" charset="0"/>
                <a:cs typeface="Times New Roman" panose="02020603050405020304" pitchFamily="18" charset="0"/>
              </a:rPr>
              <a:t>propositions ouvertes à l’extérieur.</a:t>
            </a:r>
          </a:p>
          <a:p>
            <a:pPr>
              <a:spcAft>
                <a:spcPts val="800"/>
              </a:spcAft>
            </a:pPr>
            <a:r>
              <a:rPr lang="fr-FR" dirty="0">
                <a:solidFill>
                  <a:schemeClr val="tx1"/>
                </a:solidFill>
                <a:ea typeface="Times New Roman" panose="02020603050405020304" pitchFamily="18" charset="0"/>
                <a:cs typeface="Times New Roman" panose="02020603050405020304" pitchFamily="18" charset="0"/>
              </a:rPr>
              <a:t>Ils peuvent être membre d’une équipe locale, ou pas.</a:t>
            </a:r>
            <a:endParaRPr lang="fr-FR" sz="1800" dirty="0">
              <a:solidFill>
                <a:schemeClr val="tx1"/>
              </a:solidFill>
              <a:effectLst/>
              <a:ea typeface="Times New Roman" panose="02020603050405020304" pitchFamily="18" charset="0"/>
              <a:cs typeface="Times New Roman" panose="02020603050405020304" pitchFamily="18" charset="0"/>
            </a:endParaRPr>
          </a:p>
          <a:p>
            <a:pPr algn="l">
              <a:spcAft>
                <a:spcPts val="800"/>
              </a:spcAft>
            </a:pPr>
            <a:endParaRPr lang="fr-FR"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l">
              <a:spcAft>
                <a:spcPts val="8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997" y="338538"/>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3">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4"/>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4"/>
                <a:stretch>
                  <a:fillRect/>
                </a:stretch>
              </p:blipFill>
              <p:spPr>
                <a:xfrm>
                  <a:off x="10609564" y="4415210"/>
                  <a:ext cx="18000" cy="18000"/>
                </a:xfrm>
                <a:prstGeom prst="rect">
                  <a:avLst/>
                </a:prstGeom>
              </p:spPr>
            </p:pic>
          </mc:Fallback>
        </mc:AlternateContent>
      </p:grpSp>
      <p:pic>
        <p:nvPicPr>
          <p:cNvPr id="44" name="Image 43">
            <a:extLst>
              <a:ext uri="{FF2B5EF4-FFF2-40B4-BE49-F238E27FC236}">
                <a16:creationId xmlns:a16="http://schemas.microsoft.com/office/drawing/2014/main" id="{8412AF2C-E841-C974-D1F4-12147FCD222C}"/>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rot="1578962">
            <a:off x="9965485" y="1316598"/>
            <a:ext cx="748971" cy="912979"/>
          </a:xfrm>
          <a:prstGeom prst="rect">
            <a:avLst/>
          </a:prstGeom>
        </p:spPr>
      </p:pic>
      <p:pic>
        <p:nvPicPr>
          <p:cNvPr id="2" name="Image 1" descr="Une image contenant silhouette&#10;&#10;Description générée automatiquement">
            <a:extLst>
              <a:ext uri="{FF2B5EF4-FFF2-40B4-BE49-F238E27FC236}">
                <a16:creationId xmlns:a16="http://schemas.microsoft.com/office/drawing/2014/main" id="{9E69174D-4B85-66D2-6529-CE6CB19710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9851" y="693788"/>
            <a:ext cx="847231" cy="869687"/>
          </a:xfrm>
          <a:prstGeom prst="rect">
            <a:avLst/>
          </a:prstGeom>
        </p:spPr>
      </p:pic>
      <p:pic>
        <p:nvPicPr>
          <p:cNvPr id="5" name="Image 4">
            <a:extLst>
              <a:ext uri="{FF2B5EF4-FFF2-40B4-BE49-F238E27FC236}">
                <a16:creationId xmlns:a16="http://schemas.microsoft.com/office/drawing/2014/main" id="{C0C25784-B305-FFFE-A2CC-ACE101A120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67821" y="1762437"/>
            <a:ext cx="717316" cy="869687"/>
          </a:xfrm>
          <a:prstGeom prst="rect">
            <a:avLst/>
          </a:prstGeom>
        </p:spPr>
      </p:pic>
      <p:pic>
        <p:nvPicPr>
          <p:cNvPr id="6" name="D81B7AAB-2379-4378-909D-F628A94B169B">
            <a:extLst>
              <a:ext uri="{FF2B5EF4-FFF2-40B4-BE49-F238E27FC236}">
                <a16:creationId xmlns:a16="http://schemas.microsoft.com/office/drawing/2014/main" id="{11D48B99-47EC-15AF-2771-7C41EAF7FE9B}"/>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rot="19324022" flipH="1">
            <a:off x="9215379" y="1231005"/>
            <a:ext cx="849878" cy="84817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9B53D080-AA04-D8C8-8045-D3E98133D7A3}"/>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rot="1321279" flipH="1">
            <a:off x="7962537" y="1578586"/>
            <a:ext cx="588831" cy="847689"/>
          </a:xfrm>
          <a:prstGeom prst="rect">
            <a:avLst/>
          </a:prstGeom>
        </p:spPr>
      </p:pic>
      <p:pic>
        <p:nvPicPr>
          <p:cNvPr id="15" name="Image 14" descr="Une image contenant logo&#10;&#10;Description générée automatiquement">
            <a:extLst>
              <a:ext uri="{FF2B5EF4-FFF2-40B4-BE49-F238E27FC236}">
                <a16:creationId xmlns:a16="http://schemas.microsoft.com/office/drawing/2014/main" id="{DF2C0DDE-CC44-2A21-49F3-73B13CA9C7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97681" y="5293513"/>
            <a:ext cx="2041702" cy="1741398"/>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89848" y="3831786"/>
            <a:ext cx="1672399" cy="1006629"/>
          </a:xfrm>
          <a:prstGeom prst="rect">
            <a:avLst/>
          </a:prstGeom>
        </p:spPr>
      </p:pic>
      <p:sp>
        <p:nvSpPr>
          <p:cNvPr id="7" name="Rectangle : coins arrondis 6">
            <a:extLst>
              <a:ext uri="{FF2B5EF4-FFF2-40B4-BE49-F238E27FC236}">
                <a16:creationId xmlns:a16="http://schemas.microsoft.com/office/drawing/2014/main" id="{44D1C6A2-0325-3DDF-6253-721A83051C8C}"/>
              </a:ext>
            </a:extLst>
          </p:cNvPr>
          <p:cNvSpPr/>
          <p:nvPr/>
        </p:nvSpPr>
        <p:spPr>
          <a:xfrm>
            <a:off x="488062" y="4905135"/>
            <a:ext cx="8556391" cy="869687"/>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Le Mouvement a pour but de favoriser </a:t>
            </a:r>
            <a:r>
              <a:rPr lang="fr-FR">
                <a:solidFill>
                  <a:schemeClr val="tx1"/>
                </a:solidFill>
                <a:latin typeface="Calibri" panose="020F0502020204030204" pitchFamily="34" charset="0"/>
                <a:ea typeface="Calibri" panose="020F0502020204030204" pitchFamily="34" charset="0"/>
                <a:cs typeface="Calibri" panose="020F0502020204030204" pitchFamily="34" charset="0"/>
              </a:rPr>
              <a:t>autour de lui la contribution à un monde meilleur, par l’action de ses membres orientée vers des propositions largement ouvertes vers l’extérieur.</a:t>
            </a:r>
          </a:p>
        </p:txBody>
      </p:sp>
      <p:pic>
        <p:nvPicPr>
          <p:cNvPr id="23" name="Image 22" descr="Une image contenant silhouette&#10;&#10;Description générée automatiquement">
            <a:extLst>
              <a:ext uri="{FF2B5EF4-FFF2-40B4-BE49-F238E27FC236}">
                <a16:creationId xmlns:a16="http://schemas.microsoft.com/office/drawing/2014/main" id="{22A15E91-71B3-A099-5FC7-51CC1637AA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31141" y="388802"/>
            <a:ext cx="746262" cy="951609"/>
          </a:xfrm>
          <a:prstGeom prst="rect">
            <a:avLst/>
          </a:prstGeom>
        </p:spPr>
      </p:pic>
      <p:grpSp>
        <p:nvGrpSpPr>
          <p:cNvPr id="32" name="Groupe 31">
            <a:extLst>
              <a:ext uri="{FF2B5EF4-FFF2-40B4-BE49-F238E27FC236}">
                <a16:creationId xmlns:a16="http://schemas.microsoft.com/office/drawing/2014/main" id="{36D1E44D-FE9C-D732-269E-A9D479650A95}"/>
              </a:ext>
            </a:extLst>
          </p:cNvPr>
          <p:cNvGrpSpPr/>
          <p:nvPr/>
        </p:nvGrpSpPr>
        <p:grpSpPr>
          <a:xfrm flipH="1">
            <a:off x="10268294" y="4576646"/>
            <a:ext cx="1175819" cy="1319131"/>
            <a:chOff x="6045942" y="2468530"/>
            <a:chExt cx="1579479" cy="1629579"/>
          </a:xfrm>
        </p:grpSpPr>
        <p:pic>
          <p:nvPicPr>
            <p:cNvPr id="33" name="Image 32">
              <a:extLst>
                <a:ext uri="{FF2B5EF4-FFF2-40B4-BE49-F238E27FC236}">
                  <a16:creationId xmlns:a16="http://schemas.microsoft.com/office/drawing/2014/main" id="{83B7CCB4-7BC5-9AB7-16E4-7A1660A4AC0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45942" y="2468530"/>
              <a:ext cx="1579479" cy="1629579"/>
            </a:xfrm>
            <a:prstGeom prst="rect">
              <a:avLst/>
            </a:prstGeom>
          </p:spPr>
        </p:pic>
        <p:sp>
          <p:nvSpPr>
            <p:cNvPr id="34" name="Espace réservé du contenu 3">
              <a:extLst>
                <a:ext uri="{FF2B5EF4-FFF2-40B4-BE49-F238E27FC236}">
                  <a16:creationId xmlns:a16="http://schemas.microsoft.com/office/drawing/2014/main" id="{3D621FCC-9678-E9DF-5654-723AB282B275}"/>
                </a:ext>
              </a:extLst>
            </p:cNvPr>
            <p:cNvSpPr txBox="1">
              <a:spLocks/>
            </p:cNvSpPr>
            <p:nvPr/>
          </p:nvSpPr>
          <p:spPr>
            <a:xfrm>
              <a:off x="6670604" y="3359195"/>
              <a:ext cx="666147" cy="291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400" b="1">
                  <a:solidFill>
                    <a:schemeClr val="tx1"/>
                  </a:solidFill>
                  <a:latin typeface="Calibri" panose="020F0502020204030204" pitchFamily="34" charset="0"/>
                  <a:cs typeface="Calibri" panose="020F0502020204030204" pitchFamily="34" charset="0"/>
                </a:rPr>
                <a:t>DSE</a:t>
              </a:r>
            </a:p>
          </p:txBody>
        </p:sp>
      </p:grpSp>
      <p:sp>
        <p:nvSpPr>
          <p:cNvPr id="37" name="Rectangle 36">
            <a:extLst>
              <a:ext uri="{FF2B5EF4-FFF2-40B4-BE49-F238E27FC236}">
                <a16:creationId xmlns:a16="http://schemas.microsoft.com/office/drawing/2014/main" id="{B7D4B845-0266-A110-B7A3-3D44157F80CA}"/>
              </a:ext>
            </a:extLst>
          </p:cNvPr>
          <p:cNvSpPr/>
          <p:nvPr/>
        </p:nvSpPr>
        <p:spPr>
          <a:xfrm>
            <a:off x="9415051" y="5838996"/>
            <a:ext cx="432945" cy="278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p:txBody>
      </p:sp>
      <p:pic>
        <p:nvPicPr>
          <p:cNvPr id="30" name="Image 29">
            <a:extLst>
              <a:ext uri="{FF2B5EF4-FFF2-40B4-BE49-F238E27FC236}">
                <a16:creationId xmlns:a16="http://schemas.microsoft.com/office/drawing/2014/main" id="{0855B051-AABC-8DCA-0A05-9E15A73D4B6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97681" y="3330222"/>
            <a:ext cx="1145508" cy="1318046"/>
          </a:xfrm>
          <a:prstGeom prst="rect">
            <a:avLst/>
          </a:prstGeom>
        </p:spPr>
      </p:pic>
      <p:sp>
        <p:nvSpPr>
          <p:cNvPr id="3" name="Ellipse 2">
            <a:extLst>
              <a:ext uri="{FF2B5EF4-FFF2-40B4-BE49-F238E27FC236}">
                <a16:creationId xmlns:a16="http://schemas.microsoft.com/office/drawing/2014/main" id="{82F8C645-4B94-0FF0-8411-AC666905399C}"/>
              </a:ext>
            </a:extLst>
          </p:cNvPr>
          <p:cNvSpPr/>
          <p:nvPr/>
        </p:nvSpPr>
        <p:spPr>
          <a:xfrm>
            <a:off x="5229162" y="388802"/>
            <a:ext cx="2965640" cy="1292086"/>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latin typeface="Calibri" panose="020F0502020204030204" pitchFamily="34" charset="0"/>
                <a:cs typeface="Calibri" panose="020F0502020204030204" pitchFamily="34" charset="0"/>
              </a:rPr>
              <a:t>S2</a:t>
            </a:r>
          </a:p>
          <a:p>
            <a:pPr algn="ctr"/>
            <a:r>
              <a:rPr lang="fr-FR" sz="18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Flex and Free</a:t>
            </a:r>
            <a:endParaRPr lang="fr-FR" sz="2800" b="1">
              <a:solidFill>
                <a:schemeClr val="tx1"/>
              </a:solidFill>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3F99DB30-5C40-5B43-4F03-273655F29C7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464265" y="2151510"/>
            <a:ext cx="1485288" cy="635015"/>
          </a:xfrm>
          <a:prstGeom prst="rect">
            <a:avLst/>
          </a:prstGeom>
        </p:spPr>
      </p:pic>
      <p:pic>
        <p:nvPicPr>
          <p:cNvPr id="10" name="Image 9" descr="Une image contenant silhouette&#10;&#10;Description générée automatiquement">
            <a:extLst>
              <a:ext uri="{FF2B5EF4-FFF2-40B4-BE49-F238E27FC236}">
                <a16:creationId xmlns:a16="http://schemas.microsoft.com/office/drawing/2014/main" id="{A94FCCDA-B186-2B06-E278-18B3555CACE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11203853" y="1563475"/>
            <a:ext cx="608082" cy="775406"/>
          </a:xfrm>
          <a:prstGeom prst="rect">
            <a:avLst/>
          </a:prstGeom>
        </p:spPr>
      </p:pic>
      <p:sp>
        <p:nvSpPr>
          <p:cNvPr id="12" name="Rectangle : coins arrondis 11">
            <a:extLst>
              <a:ext uri="{FF2B5EF4-FFF2-40B4-BE49-F238E27FC236}">
                <a16:creationId xmlns:a16="http://schemas.microsoft.com/office/drawing/2014/main" id="{9FBB4537-6AD3-3705-B251-FEA8886341BD}"/>
              </a:ext>
            </a:extLst>
          </p:cNvPr>
          <p:cNvSpPr/>
          <p:nvPr/>
        </p:nvSpPr>
        <p:spPr>
          <a:xfrm>
            <a:off x="4757286" y="6256121"/>
            <a:ext cx="4073694" cy="471135"/>
          </a:xfrm>
          <a:prstGeom prst="roundRect">
            <a:avLst/>
          </a:prstGeom>
          <a:solidFill>
            <a:schemeClr val="accent1">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catholique </a:t>
            </a:r>
          </a:p>
          <a:p>
            <a:pPr algn="ctr"/>
            <a:r>
              <a:rPr lang="fr-FR">
                <a:solidFill>
                  <a:schemeClr val="tx1"/>
                </a:solidFill>
                <a:latin typeface="Calibri" panose="020F0502020204030204" pitchFamily="34" charset="0"/>
                <a:cs typeface="Calibri" panose="020F0502020204030204" pitchFamily="34" charset="0"/>
              </a:rPr>
              <a:t>ou chrétien (œcuménique)</a:t>
            </a:r>
            <a:r>
              <a:rPr lang="fr-FR">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ctr"/>
            <a:endParaRPr lang="fr-FR" sz="1600">
              <a:solidFill>
                <a:schemeClr val="tx1"/>
              </a:solidFill>
              <a:latin typeface="Calibri" panose="020F0502020204030204" pitchFamily="34" charset="0"/>
              <a:cs typeface="Calibri" panose="020F0502020204030204" pitchFamily="34" charset="0"/>
            </a:endParaRPr>
          </a:p>
        </p:txBody>
      </p:sp>
      <p:pic>
        <p:nvPicPr>
          <p:cNvPr id="13" name="Image 12" descr="Une image contenant texte&#10;&#10;Description générée automatiquement">
            <a:extLst>
              <a:ext uri="{FF2B5EF4-FFF2-40B4-BE49-F238E27FC236}">
                <a16:creationId xmlns:a16="http://schemas.microsoft.com/office/drawing/2014/main" id="{C9E4AD8E-914E-FE83-2AD2-5ECFAE6F3E65}"/>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9888778" y="5310317"/>
            <a:ext cx="1557474" cy="1651900"/>
          </a:xfrm>
          <a:prstGeom prst="rect">
            <a:avLst/>
          </a:prstGeom>
        </p:spPr>
      </p:pic>
      <p:sp>
        <p:nvSpPr>
          <p:cNvPr id="14" name="ZoneTexte 13">
            <a:extLst>
              <a:ext uri="{FF2B5EF4-FFF2-40B4-BE49-F238E27FC236}">
                <a16:creationId xmlns:a16="http://schemas.microsoft.com/office/drawing/2014/main" id="{48C3B771-0568-4C09-D87D-3295689A09EA}"/>
              </a:ext>
            </a:extLst>
          </p:cNvPr>
          <p:cNvSpPr txBox="1"/>
          <p:nvPr/>
        </p:nvSpPr>
        <p:spPr>
          <a:xfrm>
            <a:off x="9888778" y="6164212"/>
            <a:ext cx="474422" cy="369332"/>
          </a:xfrm>
          <a:prstGeom prst="rect">
            <a:avLst/>
          </a:prstGeom>
          <a:noFill/>
        </p:spPr>
        <p:txBody>
          <a:bodyPr wrap="square" rtlCol="0">
            <a:spAutoFit/>
          </a:bodyPr>
          <a:lstStyle/>
          <a:p>
            <a:r>
              <a:rPr lang="fr-FR"/>
              <a:t>ou</a:t>
            </a:r>
          </a:p>
        </p:txBody>
      </p:sp>
      <p:sp>
        <p:nvSpPr>
          <p:cNvPr id="17" name="Espace réservé du numéro de diapositive 16">
            <a:extLst>
              <a:ext uri="{FF2B5EF4-FFF2-40B4-BE49-F238E27FC236}">
                <a16:creationId xmlns:a16="http://schemas.microsoft.com/office/drawing/2014/main" id="{BF0423F9-CFDC-9958-540F-28764B6525D8}"/>
              </a:ext>
            </a:extLst>
          </p:cNvPr>
          <p:cNvSpPr>
            <a:spLocks noGrp="1"/>
          </p:cNvSpPr>
          <p:nvPr>
            <p:ph type="sldNum" sz="quarter" idx="12"/>
          </p:nvPr>
        </p:nvSpPr>
        <p:spPr/>
        <p:txBody>
          <a:bodyPr/>
          <a:lstStyle/>
          <a:p>
            <a:fld id="{FAB97C05-5D1A-45EF-A4E4-5C25DBBFCE11}" type="slidenum">
              <a:rPr lang="fr-FR" smtClean="0"/>
              <a:t>14</a:t>
            </a:fld>
            <a:endParaRPr lang="fr-FR"/>
          </a:p>
        </p:txBody>
      </p:sp>
    </p:spTree>
    <p:extLst>
      <p:ext uri="{BB962C8B-B14F-4D97-AF65-F5344CB8AC3E}">
        <p14:creationId xmlns:p14="http://schemas.microsoft.com/office/powerpoint/2010/main" val="96905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997" y="338538"/>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3">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4"/>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4"/>
                <a:stretch>
                  <a:fillRect/>
                </a:stretch>
              </p:blipFill>
              <p:spPr>
                <a:xfrm>
                  <a:off x="10609564" y="4415210"/>
                  <a:ext cx="18000" cy="18000"/>
                </a:xfrm>
                <a:prstGeom prst="rect">
                  <a:avLst/>
                </a:prstGeom>
              </p:spPr>
            </p:pic>
          </mc:Fallback>
        </mc:AlternateContent>
      </p:grpSp>
      <p:pic>
        <p:nvPicPr>
          <p:cNvPr id="2" name="Image 1" descr="Une image contenant silhouette&#10;&#10;Description générée automatiquement">
            <a:extLst>
              <a:ext uri="{FF2B5EF4-FFF2-40B4-BE49-F238E27FC236}">
                <a16:creationId xmlns:a16="http://schemas.microsoft.com/office/drawing/2014/main" id="{9E69174D-4B85-66D2-6529-CE6CB19710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75824" y="2751297"/>
            <a:ext cx="710692" cy="729529"/>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9848" y="3831786"/>
            <a:ext cx="1672399" cy="1006629"/>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5A0C5DD1-8FA0-B555-D574-16A2769457A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9483339" y="5285857"/>
            <a:ext cx="1662179" cy="1762953"/>
          </a:xfrm>
          <a:prstGeom prst="rect">
            <a:avLst/>
          </a:prstGeom>
        </p:spPr>
      </p:pic>
      <p:pic>
        <p:nvPicPr>
          <p:cNvPr id="10" name="Image 9">
            <a:extLst>
              <a:ext uri="{FF2B5EF4-FFF2-40B4-BE49-F238E27FC236}">
                <a16:creationId xmlns:a16="http://schemas.microsoft.com/office/drawing/2014/main" id="{088A5567-A3F8-0C6C-35A7-F6C9943F5E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48010" y="1972468"/>
            <a:ext cx="1821669" cy="778830"/>
          </a:xfrm>
          <a:prstGeom prst="rect">
            <a:avLst/>
          </a:prstGeom>
        </p:spPr>
      </p:pic>
      <p:sp>
        <p:nvSpPr>
          <p:cNvPr id="9" name="Rectangle : coins arrondis 8">
            <a:extLst>
              <a:ext uri="{FF2B5EF4-FFF2-40B4-BE49-F238E27FC236}">
                <a16:creationId xmlns:a16="http://schemas.microsoft.com/office/drawing/2014/main" id="{E07CD2A6-51CF-88F6-B86A-CB14EDFC3DF7}"/>
              </a:ext>
            </a:extLst>
          </p:cNvPr>
          <p:cNvSpPr/>
          <p:nvPr/>
        </p:nvSpPr>
        <p:spPr>
          <a:xfrm>
            <a:off x="421892" y="65744"/>
            <a:ext cx="11587354" cy="8618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r-FR" sz="3200" b="1">
                <a:solidFill>
                  <a:prstClr val="black"/>
                </a:solidFill>
                <a:latin typeface="Calibri" panose="020F0502020204030204"/>
                <a:ea typeface="Calibri" panose="020F0502020204030204" pitchFamily="34" charset="0"/>
                <a:cs typeface="Times New Roman" panose="02020603050405020304" pitchFamily="18" charset="0"/>
              </a:rPr>
              <a:t>Deuxième famille </a:t>
            </a:r>
            <a:r>
              <a:rPr lang="fr-FR" sz="3200">
                <a:solidFill>
                  <a:prstClr val="black"/>
                </a:solidFill>
                <a:latin typeface="Calibri" panose="020F0502020204030204"/>
                <a:ea typeface="Calibri" panose="020F0502020204030204" pitchFamily="34" charset="0"/>
                <a:cs typeface="Times New Roman" panose="02020603050405020304" pitchFamily="18" charset="0"/>
              </a:rPr>
              <a:t>: </a:t>
            </a:r>
            <a:endParaRPr kumimoji="0" lang="fr-FR" sz="36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1" name="Image 20" descr="Une image contenant logo&#10;&#10;Description générée automatiquement">
            <a:extLst>
              <a:ext uri="{FF2B5EF4-FFF2-40B4-BE49-F238E27FC236}">
                <a16:creationId xmlns:a16="http://schemas.microsoft.com/office/drawing/2014/main" id="{02C60DC0-CB08-9CA8-459B-DC005CB4C461}"/>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9281" y="5413039"/>
            <a:ext cx="1415958" cy="1396885"/>
          </a:xfrm>
          <a:prstGeom prst="rect">
            <a:avLst/>
          </a:prstGeom>
        </p:spPr>
      </p:pic>
      <p:sp>
        <p:nvSpPr>
          <p:cNvPr id="13" name="Rectangle : coins arrondis 12">
            <a:extLst>
              <a:ext uri="{FF2B5EF4-FFF2-40B4-BE49-F238E27FC236}">
                <a16:creationId xmlns:a16="http://schemas.microsoft.com/office/drawing/2014/main" id="{8309273A-0566-A36F-F527-ADC7FB9B85A3}"/>
              </a:ext>
            </a:extLst>
          </p:cNvPr>
          <p:cNvSpPr/>
          <p:nvPr/>
        </p:nvSpPr>
        <p:spPr>
          <a:xfrm>
            <a:off x="2829184" y="5909485"/>
            <a:ext cx="5238068" cy="742632"/>
          </a:xfrm>
          <a:prstGeom prst="roundRect">
            <a:avLst/>
          </a:prstGeom>
          <a:solidFill>
            <a:schemeClr val="accent1">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catholique </a:t>
            </a:r>
          </a:p>
          <a:p>
            <a:pPr algn="ctr"/>
            <a:r>
              <a:rPr lang="fr-FR">
                <a:solidFill>
                  <a:schemeClr val="tx1"/>
                </a:solidFill>
                <a:latin typeface="Calibri" panose="020F0502020204030204" pitchFamily="34" charset="0"/>
                <a:cs typeface="Calibri" panose="020F0502020204030204" pitchFamily="34" charset="0"/>
              </a:rPr>
              <a:t>ou chrétien (œcuménique)</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ctr"/>
            <a:endParaRPr lang="fr-FR">
              <a:solidFill>
                <a:schemeClr val="tx1"/>
              </a:solidFill>
              <a:latin typeface="Calibri" panose="020F0502020204030204" pitchFamily="34" charset="0"/>
              <a:cs typeface="Calibri" panose="020F0502020204030204" pitchFamily="34" charset="0"/>
            </a:endParaRPr>
          </a:p>
        </p:txBody>
      </p:sp>
      <p:sp>
        <p:nvSpPr>
          <p:cNvPr id="7" name="Ellipse 6">
            <a:extLst>
              <a:ext uri="{FF2B5EF4-FFF2-40B4-BE49-F238E27FC236}">
                <a16:creationId xmlns:a16="http://schemas.microsoft.com/office/drawing/2014/main" id="{5B587562-40B3-5458-4EE1-05BB54BE843D}"/>
              </a:ext>
            </a:extLst>
          </p:cNvPr>
          <p:cNvSpPr/>
          <p:nvPr/>
        </p:nvSpPr>
        <p:spPr>
          <a:xfrm>
            <a:off x="152400" y="3087828"/>
            <a:ext cx="9802839" cy="853698"/>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a:solidFill>
                  <a:prstClr val="black"/>
                </a:solidFill>
                <a:latin typeface="Calibri" panose="020F0502020204030204"/>
              </a:rPr>
              <a:t>S3 et S4</a:t>
            </a:r>
            <a:r>
              <a:rPr kumimoji="0" lang="fr-FR" sz="2400" b="1" i="0" u="none" strike="noStrike" kern="1200" cap="none" spc="0" normalizeH="0" baseline="0" noProof="0">
                <a:ln>
                  <a:noFill/>
                </a:ln>
                <a:solidFill>
                  <a:prstClr val="black"/>
                </a:solidFill>
                <a:effectLst/>
                <a:uLnTx/>
                <a:uFillTx/>
                <a:latin typeface="Calibri" panose="020F0502020204030204"/>
                <a:ea typeface="+mn-ea"/>
                <a:cs typeface="+mn-cs"/>
              </a:rPr>
              <a:t> : </a:t>
            </a:r>
            <a:r>
              <a:rPr kumimoji="0" lang="fr-FR" sz="2400" b="1" i="0" u="sng" strike="noStrike" kern="1200" cap="none" spc="0" normalizeH="0" baseline="0" noProof="0">
                <a:ln>
                  <a:noFill/>
                </a:ln>
                <a:solidFill>
                  <a:prstClr val="black"/>
                </a:solidFill>
                <a:effectLst/>
                <a:uLnTx/>
                <a:uFillTx/>
                <a:latin typeface="Calibri" panose="020F0502020204030204"/>
                <a:ea typeface="+mn-ea"/>
                <a:cs typeface="+mn-cs"/>
              </a:rPr>
              <a:t>Equipes locales </a:t>
            </a:r>
            <a:r>
              <a:rPr lang="fr-FR" sz="2400" b="1">
                <a:solidFill>
                  <a:prstClr val="black"/>
                </a:solidFill>
                <a:latin typeface="Calibri" panose="020F0502020204030204"/>
              </a:rPr>
              <a:t>avec des </a:t>
            </a:r>
            <a:r>
              <a:rPr lang="fr-FR" sz="2400" b="1" u="sng">
                <a:solidFill>
                  <a:prstClr val="black"/>
                </a:solidFill>
                <a:latin typeface="Calibri" panose="020F0502020204030204"/>
              </a:rPr>
              <a:t>membres divers</a:t>
            </a:r>
            <a:endParaRPr kumimoji="0" lang="fr-FR" sz="2800" b="1" i="0" u="sng"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225A5538-81FC-A13B-7184-999A615BFD5F}"/>
              </a:ext>
            </a:extLst>
          </p:cNvPr>
          <p:cNvSpPr/>
          <p:nvPr/>
        </p:nvSpPr>
        <p:spPr>
          <a:xfrm>
            <a:off x="421814" y="2227948"/>
            <a:ext cx="8804233" cy="778831"/>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solidFill>
                  <a:prstClr val="black"/>
                </a:solidFill>
                <a:latin typeface="Calibri" panose="020F0502020204030204"/>
              </a:rPr>
              <a:t>S1 et S2 : Activités </a:t>
            </a:r>
            <a:r>
              <a:rPr lang="fr-FR" sz="2000" u="sng">
                <a:solidFill>
                  <a:prstClr val="black"/>
                </a:solidFill>
                <a:latin typeface="Calibri" panose="020F0502020204030204"/>
              </a:rPr>
              <a:t>ouvertes très largement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solidFill>
                  <a:prstClr val="black"/>
                </a:solidFill>
                <a:latin typeface="Calibri" panose="020F0502020204030204"/>
              </a:rPr>
              <a:t>à l’extérieur</a:t>
            </a:r>
            <a:endParaRPr kumimoji="0" lang="fr-FR" sz="20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D1F87729-F3ED-9612-CF18-EFAF8F8A215E}"/>
              </a:ext>
            </a:extLst>
          </p:cNvPr>
          <p:cNvSpPr/>
          <p:nvPr/>
        </p:nvSpPr>
        <p:spPr>
          <a:xfrm>
            <a:off x="759541" y="3941526"/>
            <a:ext cx="8362507" cy="1006629"/>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noProof="0" dirty="0">
                <a:ln>
                  <a:noFill/>
                </a:ln>
                <a:solidFill>
                  <a:prstClr val="black"/>
                </a:solidFill>
                <a:effectLst/>
                <a:uLnTx/>
                <a:uFillTx/>
                <a:latin typeface="Calibri" panose="020F0502020204030204"/>
                <a:ea typeface="+mn-ea"/>
                <a:cs typeface="+mn-cs"/>
              </a:rPr>
              <a:t>S5, S6, S7 : </a:t>
            </a:r>
            <a:r>
              <a:rPr kumimoji="0" lang="fr-FR" sz="2000" i="0" u="sng" strike="noStrike" kern="1200" cap="none" spc="0" normalizeH="0" baseline="0" noProof="0" dirty="0">
                <a:ln>
                  <a:noFill/>
                </a:ln>
                <a:solidFill>
                  <a:prstClr val="black"/>
                </a:solidFill>
                <a:effectLst/>
                <a:uLnTx/>
                <a:uFillTx/>
                <a:latin typeface="Calibri" panose="020F0502020204030204"/>
                <a:ea typeface="+mn-ea"/>
                <a:cs typeface="+mn-cs"/>
              </a:rPr>
              <a:t>Diversité des membres </a:t>
            </a:r>
            <a:r>
              <a:rPr kumimoji="0" lang="fr-FR" sz="2000" i="0" u="none" strike="noStrike" kern="1200" cap="none" spc="0" normalizeH="0" baseline="0" noProof="0" dirty="0">
                <a:ln>
                  <a:noFill/>
                </a:ln>
                <a:solidFill>
                  <a:prstClr val="black"/>
                </a:solidFill>
                <a:effectLst/>
                <a:uLnTx/>
                <a:uFillTx/>
                <a:latin typeface="Calibri" panose="020F0502020204030204"/>
                <a:ea typeface="+mn-ea"/>
                <a:cs typeface="+mn-cs"/>
              </a:rPr>
              <a:t>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noProof="0" dirty="0">
                <a:ln>
                  <a:noFill/>
                </a:ln>
                <a:solidFill>
                  <a:prstClr val="black"/>
                </a:solidFill>
                <a:effectLst/>
                <a:uLnTx/>
                <a:uFillTx/>
                <a:latin typeface="Calibri" panose="020F0502020204030204"/>
                <a:ea typeface="+mn-ea"/>
                <a:cs typeface="+mn-cs"/>
              </a:rPr>
              <a:t>des  </a:t>
            </a:r>
            <a:r>
              <a:rPr kumimoji="0" lang="fr-FR" sz="2000" i="0" u="sng" strike="noStrike" kern="1200" cap="none" spc="0" normalizeH="0" baseline="0" noProof="0" dirty="0" err="1">
                <a:ln>
                  <a:noFill/>
                </a:ln>
                <a:solidFill>
                  <a:prstClr val="black"/>
                </a:solidFill>
                <a:effectLst/>
                <a:uLnTx/>
                <a:uFillTx/>
                <a:latin typeface="Calibri" panose="020F0502020204030204"/>
                <a:ea typeface="+mn-ea"/>
                <a:cs typeface="+mn-cs"/>
              </a:rPr>
              <a:t>mani</a:t>
            </a:r>
            <a:r>
              <a:rPr lang="fr-FR" sz="2000" u="sng" dirty="0">
                <a:solidFill>
                  <a:prstClr val="black"/>
                </a:solidFill>
                <a:latin typeface="Calibri" panose="020F0502020204030204"/>
              </a:rPr>
              <a:t>ères de participer</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2DEDD87D-4A0E-7461-31F0-1FA106E0BD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27478" y="1625557"/>
            <a:ext cx="1867316" cy="798346"/>
          </a:xfrm>
          <a:prstGeom prst="rect">
            <a:avLst/>
          </a:prstGeom>
        </p:spPr>
      </p:pic>
      <p:sp>
        <p:nvSpPr>
          <p:cNvPr id="5" name="ZoneTexte 4">
            <a:extLst>
              <a:ext uri="{FF2B5EF4-FFF2-40B4-BE49-F238E27FC236}">
                <a16:creationId xmlns:a16="http://schemas.microsoft.com/office/drawing/2014/main" id="{C37AE8CB-6680-1EB5-C7D2-ABE045E92645}"/>
              </a:ext>
            </a:extLst>
          </p:cNvPr>
          <p:cNvSpPr txBox="1"/>
          <p:nvPr/>
        </p:nvSpPr>
        <p:spPr>
          <a:xfrm>
            <a:off x="9534182" y="5798001"/>
            <a:ext cx="495851" cy="369332"/>
          </a:xfrm>
          <a:prstGeom prst="rect">
            <a:avLst/>
          </a:prstGeom>
          <a:noFill/>
        </p:spPr>
        <p:txBody>
          <a:bodyPr wrap="square" rtlCol="0">
            <a:spAutoFit/>
          </a:bodyPr>
          <a:lstStyle/>
          <a:p>
            <a:r>
              <a:rPr lang="fr-FR"/>
              <a:t>ou</a:t>
            </a:r>
          </a:p>
        </p:txBody>
      </p:sp>
      <p:sp>
        <p:nvSpPr>
          <p:cNvPr id="8" name="Espace réservé du numéro de diapositive 7">
            <a:extLst>
              <a:ext uri="{FF2B5EF4-FFF2-40B4-BE49-F238E27FC236}">
                <a16:creationId xmlns:a16="http://schemas.microsoft.com/office/drawing/2014/main" id="{12C9A364-55A9-403B-AB69-4A15F1392059}"/>
              </a:ext>
            </a:extLst>
          </p:cNvPr>
          <p:cNvSpPr>
            <a:spLocks noGrp="1"/>
          </p:cNvSpPr>
          <p:nvPr>
            <p:ph type="sldNum" sz="quarter" idx="12"/>
          </p:nvPr>
        </p:nvSpPr>
        <p:spPr/>
        <p:txBody>
          <a:bodyPr/>
          <a:lstStyle/>
          <a:p>
            <a:fld id="{FAB97C05-5D1A-45EF-A4E4-5C25DBBFCE11}" type="slidenum">
              <a:rPr lang="fr-FR" smtClean="0"/>
              <a:t>15</a:t>
            </a:fld>
            <a:endParaRPr lang="fr-FR"/>
          </a:p>
        </p:txBody>
      </p:sp>
    </p:spTree>
    <p:extLst>
      <p:ext uri="{BB962C8B-B14F-4D97-AF65-F5344CB8AC3E}">
        <p14:creationId xmlns:p14="http://schemas.microsoft.com/office/powerpoint/2010/main" val="139114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2">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3"/>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3"/>
                <a:stretch>
                  <a:fillRect/>
                </a:stretch>
              </p:blipFill>
              <p:spPr>
                <a:xfrm>
                  <a:off x="10609564" y="4415210"/>
                  <a:ext cx="18000" cy="18000"/>
                </a:xfrm>
                <a:prstGeom prst="rect">
                  <a:avLst/>
                </a:prstGeom>
              </p:spPr>
            </p:pic>
          </mc:Fallback>
        </mc:AlternateContent>
      </p:grpSp>
      <p:pic>
        <p:nvPicPr>
          <p:cNvPr id="38" name="Image 37" descr="Une image contenant dessin&#10;&#10;Description générée automatiquement">
            <a:extLst>
              <a:ext uri="{FF2B5EF4-FFF2-40B4-BE49-F238E27FC236}">
                <a16:creationId xmlns:a16="http://schemas.microsoft.com/office/drawing/2014/main" id="{FE569F4B-9793-67BD-EE58-0D24FBE573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4143" y="190668"/>
            <a:ext cx="4513443" cy="6925587"/>
          </a:xfrm>
          <a:prstGeom prst="rect">
            <a:avLst/>
          </a:prstGeom>
        </p:spPr>
      </p:pic>
      <p:pic>
        <p:nvPicPr>
          <p:cNvPr id="39" name="Image 38">
            <a:extLst>
              <a:ext uri="{FF2B5EF4-FFF2-40B4-BE49-F238E27FC236}">
                <a16:creationId xmlns:a16="http://schemas.microsoft.com/office/drawing/2014/main" id="{B272B2D4-6BEA-4E67-143B-A7F9194573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7361" y="1486956"/>
            <a:ext cx="1817924" cy="777229"/>
          </a:xfrm>
          <a:prstGeom prst="rect">
            <a:avLst/>
          </a:prstGeom>
        </p:spPr>
      </p:pic>
      <p:pic>
        <p:nvPicPr>
          <p:cNvPr id="40" name="Image 39">
            <a:extLst>
              <a:ext uri="{FF2B5EF4-FFF2-40B4-BE49-F238E27FC236}">
                <a16:creationId xmlns:a16="http://schemas.microsoft.com/office/drawing/2014/main" id="{116AF974-9780-7BC3-0154-1A9B39F095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0864" y="1439686"/>
            <a:ext cx="1817924" cy="777229"/>
          </a:xfrm>
          <a:prstGeom prst="rect">
            <a:avLst/>
          </a:prstGeom>
        </p:spPr>
      </p:pic>
      <p:sp>
        <p:nvSpPr>
          <p:cNvPr id="42" name="Rectangle : coins arrondis 41">
            <a:extLst>
              <a:ext uri="{FF2B5EF4-FFF2-40B4-BE49-F238E27FC236}">
                <a16:creationId xmlns:a16="http://schemas.microsoft.com/office/drawing/2014/main" id="{4ECC853A-EEBA-DC27-0662-C7F6E7E0142B}"/>
              </a:ext>
            </a:extLst>
          </p:cNvPr>
          <p:cNvSpPr/>
          <p:nvPr/>
        </p:nvSpPr>
        <p:spPr>
          <a:xfrm>
            <a:off x="304011" y="4589335"/>
            <a:ext cx="8928557" cy="724354"/>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a:p>
            <a:pPr algn="ctr"/>
            <a:r>
              <a:rPr lang="fr-FR">
                <a:solidFill>
                  <a:schemeClr val="tx1"/>
                </a:solidFill>
              </a:rPr>
              <a:t>Offrir </a:t>
            </a:r>
            <a:r>
              <a:rPr lang="fr-FR" u="sng">
                <a:solidFill>
                  <a:schemeClr val="tx1"/>
                </a:solidFill>
              </a:rPr>
              <a:t>à ses membres </a:t>
            </a:r>
            <a:r>
              <a:rPr lang="fr-FR">
                <a:solidFill>
                  <a:schemeClr val="tx1"/>
                </a:solidFill>
              </a:rPr>
              <a:t>des opportunités de cheminement intérieur </a:t>
            </a:r>
            <a:r>
              <a:rPr lang="fr-FR" u="sng">
                <a:solidFill>
                  <a:schemeClr val="tx1"/>
                </a:solidFill>
              </a:rPr>
              <a:t>au sein d’une équipe </a:t>
            </a:r>
            <a:r>
              <a:rPr lang="fr-FR">
                <a:solidFill>
                  <a:schemeClr val="tx1"/>
                </a:solidFill>
              </a:rPr>
              <a:t>, afin de permettre à </a:t>
            </a:r>
            <a:r>
              <a:rPr lang="fr-FR" err="1">
                <a:solidFill>
                  <a:schemeClr val="tx1"/>
                </a:solidFill>
              </a:rPr>
              <a:t>chacun.e</a:t>
            </a:r>
            <a:r>
              <a:rPr lang="fr-FR">
                <a:solidFill>
                  <a:schemeClr val="tx1"/>
                </a:solidFill>
              </a:rPr>
              <a:t> d’agir pour un monde du travail plus humain là où il/elle se trouve.</a:t>
            </a:r>
          </a:p>
          <a:p>
            <a:pPr algn="ctr"/>
            <a:endParaRPr lang="fr-FR">
              <a:solidFill>
                <a:schemeClr val="tx1"/>
              </a:solidFill>
            </a:endParaRPr>
          </a:p>
        </p:txBody>
      </p:sp>
      <p:pic>
        <p:nvPicPr>
          <p:cNvPr id="4" name="Image 3" descr="Une image contenant ordinateur portable, sombre, ciel de nuit&#10;&#10;Description générée automatiquement">
            <a:extLst>
              <a:ext uri="{FF2B5EF4-FFF2-40B4-BE49-F238E27FC236}">
                <a16:creationId xmlns:a16="http://schemas.microsoft.com/office/drawing/2014/main" id="{D6D63879-BAA8-85E3-DC63-39A1B97669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96" y="3560327"/>
            <a:ext cx="2256723" cy="1358338"/>
          </a:xfrm>
          <a:prstGeom prst="rect">
            <a:avLst/>
          </a:prstGeom>
        </p:spPr>
      </p:pic>
      <p:pic>
        <p:nvPicPr>
          <p:cNvPr id="5" name="Image 4">
            <a:extLst>
              <a:ext uri="{FF2B5EF4-FFF2-40B4-BE49-F238E27FC236}">
                <a16:creationId xmlns:a16="http://schemas.microsoft.com/office/drawing/2014/main" id="{533A9E9F-BB38-463A-A71D-2F291471A1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71380" y="4630522"/>
            <a:ext cx="929051" cy="1065556"/>
          </a:xfrm>
          <a:prstGeom prst="rect">
            <a:avLst/>
          </a:prstGeom>
        </p:spPr>
      </p:pic>
      <p:pic>
        <p:nvPicPr>
          <p:cNvPr id="2" name="Image 1">
            <a:extLst>
              <a:ext uri="{FF2B5EF4-FFF2-40B4-BE49-F238E27FC236}">
                <a16:creationId xmlns:a16="http://schemas.microsoft.com/office/drawing/2014/main" id="{D714181A-0EB2-FD58-45D6-239EC17E4CE2}"/>
              </a:ext>
            </a:extLst>
          </p:cNvPr>
          <p:cNvPicPr>
            <a:picLocks noChangeAspect="1"/>
          </p:cNvPicPr>
          <p:nvPr/>
        </p:nvPicPr>
        <p:blipFill>
          <a:blip r:embed="rId9"/>
          <a:stretch>
            <a:fillRect/>
          </a:stretch>
        </p:blipFill>
        <p:spPr>
          <a:xfrm rot="1229316" flipH="1">
            <a:off x="8106947" y="3300424"/>
            <a:ext cx="1232460" cy="1228549"/>
          </a:xfrm>
          <a:prstGeom prst="rect">
            <a:avLst/>
          </a:prstGeom>
        </p:spPr>
      </p:pic>
      <p:pic>
        <p:nvPicPr>
          <p:cNvPr id="15" name="Image 14" descr="Une image contenant logo&#10;&#10;Description générée automatiquement">
            <a:extLst>
              <a:ext uri="{FF2B5EF4-FFF2-40B4-BE49-F238E27FC236}">
                <a16:creationId xmlns:a16="http://schemas.microsoft.com/office/drawing/2014/main" id="{4C548CC6-7640-2D2C-E8EE-7A3C0613B2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3757" y="5178522"/>
            <a:ext cx="2041702" cy="1741398"/>
          </a:xfrm>
          <a:prstGeom prst="rect">
            <a:avLst/>
          </a:prstGeom>
        </p:spPr>
      </p:pic>
      <p:sp>
        <p:nvSpPr>
          <p:cNvPr id="23" name="Rectangle : coins arrondis 22">
            <a:extLst>
              <a:ext uri="{FF2B5EF4-FFF2-40B4-BE49-F238E27FC236}">
                <a16:creationId xmlns:a16="http://schemas.microsoft.com/office/drawing/2014/main" id="{0263A7EA-C127-0AB9-656B-F898D583F1DF}"/>
              </a:ext>
            </a:extLst>
          </p:cNvPr>
          <p:cNvSpPr/>
          <p:nvPr/>
        </p:nvSpPr>
        <p:spPr>
          <a:xfrm>
            <a:off x="254426" y="456055"/>
            <a:ext cx="4913636" cy="35520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1800">
                <a:solidFill>
                  <a:schemeClr val="tx1"/>
                </a:solidFill>
                <a:effectLst/>
                <a:ea typeface="Times New Roman" panose="02020603050405020304" pitchFamily="18" charset="0"/>
                <a:cs typeface="Times New Roman" panose="02020603050405020304" pitchFamily="18" charset="0"/>
              </a:rPr>
              <a:t> </a:t>
            </a:r>
          </a:p>
          <a:p>
            <a:pPr>
              <a:spcAft>
                <a:spcPts val="800"/>
              </a:spcAft>
            </a:pPr>
            <a:r>
              <a:rPr lang="fr-FR" sz="1800">
                <a:solidFill>
                  <a:schemeClr val="tx1"/>
                </a:solidFill>
                <a:effectLst/>
                <a:ea typeface="Times New Roman" panose="02020603050405020304" pitchFamily="18" charset="0"/>
                <a:cs typeface="Times New Roman" panose="02020603050405020304" pitchFamily="18" charset="0"/>
              </a:rPr>
              <a:t>Ceux qui choisissent d’être </a:t>
            </a:r>
            <a:r>
              <a:rPr lang="fr-FR" sz="1800" b="1">
                <a:solidFill>
                  <a:schemeClr val="tx1"/>
                </a:solidFill>
                <a:effectLst/>
                <a:ea typeface="Times New Roman" panose="02020603050405020304" pitchFamily="18" charset="0"/>
                <a:cs typeface="Times New Roman" panose="02020603050405020304" pitchFamily="18" charset="0"/>
              </a:rPr>
              <a:t>membres </a:t>
            </a:r>
            <a:r>
              <a:rPr lang="fr-FR" sz="1800">
                <a:solidFill>
                  <a:schemeClr val="tx1"/>
                </a:solidFill>
                <a:effectLst/>
                <a:ea typeface="Times New Roman" panose="02020603050405020304" pitchFamily="18" charset="0"/>
                <a:cs typeface="Times New Roman" panose="02020603050405020304" pitchFamily="18" charset="0"/>
              </a:rPr>
              <a:t>sont :</a:t>
            </a:r>
          </a:p>
          <a:p>
            <a:pPr>
              <a:spcAft>
                <a:spcPts val="800"/>
              </a:spcAft>
            </a:pPr>
            <a:r>
              <a:rPr lang="fr-FR" b="1">
                <a:solidFill>
                  <a:schemeClr val="tx1"/>
                </a:solidFill>
                <a:ea typeface="Times New Roman" panose="02020603050405020304" pitchFamily="18" charset="0"/>
                <a:cs typeface="Times New Roman" panose="02020603050405020304" pitchFamily="18" charset="0"/>
              </a:rPr>
              <a:t>-</a:t>
            </a:r>
            <a:r>
              <a:rPr lang="fr-FR" sz="1800" b="1">
                <a:solidFill>
                  <a:schemeClr val="tx1"/>
                </a:solidFill>
                <a:effectLst/>
                <a:ea typeface="Times New Roman" panose="02020603050405020304" pitchFamily="18" charset="0"/>
                <a:cs typeface="Times New Roman" panose="02020603050405020304" pitchFamily="18" charset="0"/>
              </a:rPr>
              <a:t>des responsables professionnels </a:t>
            </a:r>
            <a:r>
              <a:rPr lang="fr-FR" sz="1800">
                <a:solidFill>
                  <a:schemeClr val="tx1"/>
                </a:solidFill>
                <a:effectLst/>
                <a:ea typeface="Times New Roman" panose="02020603050405020304" pitchFamily="18" charset="0"/>
                <a:cs typeface="Times New Roman" panose="02020603050405020304" pitchFamily="18" charset="0"/>
              </a:rPr>
              <a:t>–</a:t>
            </a:r>
            <a:r>
              <a:rPr lang="fr-FR" sz="1800" b="1">
                <a:solidFill>
                  <a:schemeClr val="tx1"/>
                </a:solidFill>
                <a:effectLst/>
                <a:ea typeface="Times New Roman" panose="02020603050405020304" pitchFamily="18" charset="0"/>
                <a:cs typeface="Times New Roman" panose="02020603050405020304" pitchFamily="18" charset="0"/>
              </a:rPr>
              <a:t> </a:t>
            </a:r>
            <a:r>
              <a:rPr lang="fr-FR" sz="1800">
                <a:solidFill>
                  <a:schemeClr val="tx1"/>
                </a:solidFill>
                <a:effectLst/>
                <a:ea typeface="Times New Roman" panose="02020603050405020304" pitchFamily="18" charset="0"/>
                <a:cs typeface="Times New Roman" panose="02020603050405020304" pitchFamily="18" charset="0"/>
              </a:rPr>
              <a:t>c’est-à-dire avec un niveau d’autonomie et de décision significatif- </a:t>
            </a:r>
          </a:p>
          <a:p>
            <a:pPr>
              <a:spcAft>
                <a:spcPts val="800"/>
              </a:spcAft>
            </a:pPr>
            <a:r>
              <a:rPr lang="fr-FR">
                <a:solidFill>
                  <a:schemeClr val="tx1"/>
                </a:solidFill>
                <a:ea typeface="Times New Roman" panose="02020603050405020304" pitchFamily="18" charset="0"/>
                <a:cs typeface="Times New Roman" panose="02020603050405020304" pitchFamily="18" charset="0"/>
              </a:rPr>
              <a:t>-qui ont une </a:t>
            </a:r>
            <a:r>
              <a:rPr lang="fr-FR" b="1">
                <a:solidFill>
                  <a:schemeClr val="tx1"/>
                </a:solidFill>
                <a:ea typeface="Times New Roman" panose="02020603050405020304" pitchFamily="18" charset="0"/>
                <a:cs typeface="Times New Roman" panose="02020603050405020304" pitchFamily="18" charset="0"/>
              </a:rPr>
              <a:t>appartenance spirituelle déclarée</a:t>
            </a:r>
            <a:r>
              <a:rPr lang="fr-FR">
                <a:solidFill>
                  <a:schemeClr val="tx1"/>
                </a:solidFill>
                <a:ea typeface="Times New Roman" panose="02020603050405020304" pitchFamily="18" charset="0"/>
                <a:cs typeface="Times New Roman" panose="02020603050405020304" pitchFamily="18" charset="0"/>
              </a:rPr>
              <a:t>, partageant le fait de croire en une transcendance.</a:t>
            </a:r>
            <a:endParaRPr lang="fr-FR" b="1">
              <a:solidFill>
                <a:schemeClr val="tx1"/>
              </a:solidFill>
              <a:ea typeface="Times New Roman" panose="02020603050405020304" pitchFamily="18" charset="0"/>
              <a:cs typeface="Times New Roman" panose="02020603050405020304" pitchFamily="18" charset="0"/>
            </a:endParaRPr>
          </a:p>
          <a:p>
            <a:pPr>
              <a:spcAft>
                <a:spcPts val="800"/>
              </a:spcAft>
            </a:pPr>
            <a:r>
              <a:rPr lang="fr-FR" sz="1800">
                <a:solidFill>
                  <a:schemeClr val="tx1"/>
                </a:solidFill>
                <a:effectLst/>
                <a:ea typeface="Times New Roman" panose="02020603050405020304" pitchFamily="18" charset="0"/>
                <a:cs typeface="Times New Roman" panose="02020603050405020304" pitchFamily="18" charset="0"/>
              </a:rPr>
              <a:t>Ils adhèrent au Mouvement pour le faire vivre, et s’impliquent dans une </a:t>
            </a:r>
            <a:r>
              <a:rPr lang="fr-FR" sz="1800" b="1">
                <a:solidFill>
                  <a:schemeClr val="tx1"/>
                </a:solidFill>
                <a:effectLst/>
                <a:ea typeface="Times New Roman" panose="02020603050405020304" pitchFamily="18" charset="0"/>
                <a:cs typeface="Times New Roman" panose="02020603050405020304" pitchFamily="18" charset="0"/>
              </a:rPr>
              <a:t>équipe locale</a:t>
            </a:r>
            <a:r>
              <a:rPr lang="fr-FR" sz="1800">
                <a:solidFill>
                  <a:schemeClr val="tx1"/>
                </a:solidFill>
                <a:effectLst/>
                <a:ea typeface="Times New Roman" panose="02020603050405020304" pitchFamily="18" charset="0"/>
                <a:cs typeface="Times New Roman" panose="02020603050405020304" pitchFamily="18" charset="0"/>
              </a:rPr>
              <a:t>.</a:t>
            </a:r>
            <a:endParaRPr lang="fr-FR" sz="1800" b="1">
              <a:solidFill>
                <a:schemeClr val="tx1"/>
              </a:solidFill>
              <a:effectLst/>
              <a:ea typeface="Times New Roman" panose="02020603050405020304" pitchFamily="18" charset="0"/>
              <a:cs typeface="Times New Roman" panose="02020603050405020304" pitchFamily="18" charset="0"/>
            </a:endParaRPr>
          </a:p>
          <a:p>
            <a:pPr algn="l">
              <a:spcAft>
                <a:spcPts val="800"/>
              </a:spcAft>
            </a:pPr>
            <a:r>
              <a:rPr lang="fr-FR" sz="1800">
                <a:effectLst/>
                <a:ea typeface="Times New Roman" panose="02020603050405020304" pitchFamily="18" charset="0"/>
                <a:cs typeface="Times New Roman" panose="02020603050405020304" pitchFamily="18" charset="0"/>
              </a:rPr>
              <a:t>.</a:t>
            </a:r>
            <a:endParaRPr lang="fr-FR" sz="1800">
              <a:effectLst/>
              <a:ea typeface="Calibri" panose="020F0502020204030204" pitchFamily="34" charset="0"/>
              <a:cs typeface="Times New Roman" panose="02020603050405020304" pitchFamily="18" charset="0"/>
            </a:endParaRPr>
          </a:p>
        </p:txBody>
      </p:sp>
      <p:sp>
        <p:nvSpPr>
          <p:cNvPr id="29" name="Rectangle : coins arrondis 28">
            <a:extLst>
              <a:ext uri="{FF2B5EF4-FFF2-40B4-BE49-F238E27FC236}">
                <a16:creationId xmlns:a16="http://schemas.microsoft.com/office/drawing/2014/main" id="{B0ED3C22-E455-01D8-EC91-B1F7B5256D91}"/>
              </a:ext>
            </a:extLst>
          </p:cNvPr>
          <p:cNvSpPr/>
          <p:nvPr/>
        </p:nvSpPr>
        <p:spPr>
          <a:xfrm>
            <a:off x="4793382" y="5948802"/>
            <a:ext cx="4401904" cy="393895"/>
          </a:xfrm>
          <a:prstGeom prst="roundRect">
            <a:avLst/>
          </a:prstGeom>
          <a:solidFill>
            <a:schemeClr val="accent1">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catholique </a:t>
            </a:r>
          </a:p>
          <a:p>
            <a:pPr algn="ctr"/>
            <a:endParaRPr lang="fr-FR" sz="1600">
              <a:solidFill>
                <a:schemeClr val="tx1"/>
              </a:solidFill>
              <a:latin typeface="Calibri" panose="020F0502020204030204" pitchFamily="34" charset="0"/>
              <a:cs typeface="Calibri" panose="020F0502020204030204" pitchFamily="34" charset="0"/>
            </a:endParaRPr>
          </a:p>
        </p:txBody>
      </p:sp>
      <p:sp>
        <p:nvSpPr>
          <p:cNvPr id="6" name="Ellipse 5">
            <a:extLst>
              <a:ext uri="{FF2B5EF4-FFF2-40B4-BE49-F238E27FC236}">
                <a16:creationId xmlns:a16="http://schemas.microsoft.com/office/drawing/2014/main" id="{7B5E8BEF-D186-7BFC-CA61-5A085ECD1AD2}"/>
              </a:ext>
            </a:extLst>
          </p:cNvPr>
          <p:cNvSpPr/>
          <p:nvPr/>
        </p:nvSpPr>
        <p:spPr>
          <a:xfrm>
            <a:off x="4693933" y="226758"/>
            <a:ext cx="3950801" cy="1378535"/>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a:solidFill>
                <a:schemeClr val="tx1"/>
              </a:solidFill>
            </a:endParaRPr>
          </a:p>
          <a:p>
            <a:pPr algn="ctr"/>
            <a:r>
              <a:rPr lang="fr-FR" sz="2800" b="1">
                <a:solidFill>
                  <a:schemeClr val="tx1"/>
                </a:solidFill>
              </a:rPr>
              <a:t>S3</a:t>
            </a:r>
          </a:p>
          <a:p>
            <a:pPr algn="ctr"/>
            <a:r>
              <a:rPr lang="fr-FR" b="1">
                <a:solidFill>
                  <a:schemeClr val="tx1"/>
                </a:solidFill>
              </a:rPr>
              <a:t>Responsabilités professionnelles et spiritualités </a:t>
            </a:r>
          </a:p>
          <a:p>
            <a:pPr algn="ctr"/>
            <a:endParaRPr lang="fr-FR" sz="2800" b="1">
              <a:solidFill>
                <a:schemeClr val="tx1"/>
              </a:solidFill>
            </a:endParaRPr>
          </a:p>
        </p:txBody>
      </p:sp>
      <p:pic>
        <p:nvPicPr>
          <p:cNvPr id="30" name="Image 29" descr="Une image contenant silhouette&#10;&#10;Description générée automatiquement">
            <a:extLst>
              <a:ext uri="{FF2B5EF4-FFF2-40B4-BE49-F238E27FC236}">
                <a16:creationId xmlns:a16="http://schemas.microsoft.com/office/drawing/2014/main" id="{DAB2F1E6-3721-FA3A-7D24-C5EBDC6592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35158" y="2516117"/>
            <a:ext cx="725770" cy="745007"/>
          </a:xfrm>
          <a:prstGeom prst="rect">
            <a:avLst/>
          </a:prstGeom>
        </p:spPr>
      </p:pic>
      <p:sp>
        <p:nvSpPr>
          <p:cNvPr id="7" name="Espace réservé du numéro de diapositive 6">
            <a:extLst>
              <a:ext uri="{FF2B5EF4-FFF2-40B4-BE49-F238E27FC236}">
                <a16:creationId xmlns:a16="http://schemas.microsoft.com/office/drawing/2014/main" id="{47703698-7E84-7C40-3097-5A0CC8F0FE65}"/>
              </a:ext>
            </a:extLst>
          </p:cNvPr>
          <p:cNvSpPr>
            <a:spLocks noGrp="1"/>
          </p:cNvSpPr>
          <p:nvPr>
            <p:ph type="sldNum" sz="quarter" idx="12"/>
          </p:nvPr>
        </p:nvSpPr>
        <p:spPr/>
        <p:txBody>
          <a:bodyPr/>
          <a:lstStyle/>
          <a:p>
            <a:fld id="{FAB97C05-5D1A-45EF-A4E4-5C25DBBFCE11}" type="slidenum">
              <a:rPr lang="fr-FR" smtClean="0"/>
              <a:t>16</a:t>
            </a:fld>
            <a:endParaRPr lang="fr-FR"/>
          </a:p>
        </p:txBody>
      </p:sp>
    </p:spTree>
    <p:extLst>
      <p:ext uri="{BB962C8B-B14F-4D97-AF65-F5344CB8AC3E}">
        <p14:creationId xmlns:p14="http://schemas.microsoft.com/office/powerpoint/2010/main" val="4916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2">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3"/>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3"/>
                <a:stretch>
                  <a:fillRect/>
                </a:stretch>
              </p:blipFill>
              <p:spPr>
                <a:xfrm>
                  <a:off x="10609564" y="4415210"/>
                  <a:ext cx="18000" cy="18000"/>
                </a:xfrm>
                <a:prstGeom prst="rect">
                  <a:avLst/>
                </a:prstGeom>
              </p:spPr>
            </p:pic>
          </mc:Fallback>
        </mc:AlternateContent>
      </p:grpSp>
      <p:pic>
        <p:nvPicPr>
          <p:cNvPr id="38" name="Image 37" descr="Une image contenant dessin&#10;&#10;Description générée automatiquement">
            <a:extLst>
              <a:ext uri="{FF2B5EF4-FFF2-40B4-BE49-F238E27FC236}">
                <a16:creationId xmlns:a16="http://schemas.microsoft.com/office/drawing/2014/main" id="{FE569F4B-9793-67BD-EE58-0D24FBE573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4143" y="190668"/>
            <a:ext cx="4513443" cy="6925587"/>
          </a:xfrm>
          <a:prstGeom prst="rect">
            <a:avLst/>
          </a:prstGeom>
        </p:spPr>
      </p:pic>
      <p:pic>
        <p:nvPicPr>
          <p:cNvPr id="39" name="Image 38">
            <a:extLst>
              <a:ext uri="{FF2B5EF4-FFF2-40B4-BE49-F238E27FC236}">
                <a16:creationId xmlns:a16="http://schemas.microsoft.com/office/drawing/2014/main" id="{B272B2D4-6BEA-4E67-143B-A7F9194573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5546" y="1591222"/>
            <a:ext cx="1817924" cy="777229"/>
          </a:xfrm>
          <a:prstGeom prst="rect">
            <a:avLst/>
          </a:prstGeom>
        </p:spPr>
      </p:pic>
      <p:pic>
        <p:nvPicPr>
          <p:cNvPr id="40" name="Image 39">
            <a:extLst>
              <a:ext uri="{FF2B5EF4-FFF2-40B4-BE49-F238E27FC236}">
                <a16:creationId xmlns:a16="http://schemas.microsoft.com/office/drawing/2014/main" id="{116AF974-9780-7BC3-0154-1A9B39F095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0864" y="1439686"/>
            <a:ext cx="1817924" cy="777229"/>
          </a:xfrm>
          <a:prstGeom prst="rect">
            <a:avLst/>
          </a:prstGeom>
        </p:spPr>
      </p:pic>
      <p:sp>
        <p:nvSpPr>
          <p:cNvPr id="42" name="Rectangle : coins arrondis 41">
            <a:extLst>
              <a:ext uri="{FF2B5EF4-FFF2-40B4-BE49-F238E27FC236}">
                <a16:creationId xmlns:a16="http://schemas.microsoft.com/office/drawing/2014/main" id="{4ECC853A-EEBA-DC27-0662-C7F6E7E0142B}"/>
              </a:ext>
            </a:extLst>
          </p:cNvPr>
          <p:cNvSpPr/>
          <p:nvPr/>
        </p:nvSpPr>
        <p:spPr>
          <a:xfrm>
            <a:off x="429056" y="4687374"/>
            <a:ext cx="8908167" cy="931805"/>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schemeClr val="tx1"/>
                </a:solidFill>
                <a:effectLst/>
                <a:ea typeface="Calibri" panose="020F0502020204030204" pitchFamily="34" charset="0"/>
              </a:rPr>
              <a:t>Offrir </a:t>
            </a:r>
            <a:r>
              <a:rPr lang="fr-FR" sz="1800" u="sng">
                <a:solidFill>
                  <a:schemeClr val="tx1"/>
                </a:solidFill>
                <a:effectLst/>
                <a:ea typeface="Calibri" panose="020F0502020204030204" pitchFamily="34" charset="0"/>
              </a:rPr>
              <a:t>à ses membres</a:t>
            </a:r>
            <a:r>
              <a:rPr lang="fr-FR" u="sng">
                <a:solidFill>
                  <a:schemeClr val="tx1"/>
                </a:solidFill>
                <a:ea typeface="Calibri" panose="020F0502020204030204" pitchFamily="34" charset="0"/>
              </a:rPr>
              <a:t> </a:t>
            </a:r>
            <a:r>
              <a:rPr lang="fr-FR" sz="1800">
                <a:solidFill>
                  <a:schemeClr val="tx1"/>
                </a:solidFill>
                <a:effectLst/>
                <a:ea typeface="Calibri" panose="020F0502020204030204" pitchFamily="34" charset="0"/>
              </a:rPr>
              <a:t>chercheurs de sens des opportunités de cheminement intérieur </a:t>
            </a:r>
            <a:r>
              <a:rPr lang="fr-FR" sz="1800" u="sng">
                <a:solidFill>
                  <a:schemeClr val="tx1"/>
                </a:solidFill>
                <a:effectLst/>
                <a:ea typeface="Calibri" panose="020F0502020204030204" pitchFamily="34" charset="0"/>
              </a:rPr>
              <a:t>au sein d’une équipe </a:t>
            </a:r>
            <a:r>
              <a:rPr lang="fr-FR" sz="1800">
                <a:solidFill>
                  <a:schemeClr val="tx1"/>
                </a:solidFill>
                <a:effectLst/>
                <a:ea typeface="Calibri" panose="020F0502020204030204" pitchFamily="34" charset="0"/>
              </a:rPr>
              <a:t>afin de permettre à </a:t>
            </a:r>
            <a:r>
              <a:rPr lang="fr-FR" sz="1800" err="1">
                <a:solidFill>
                  <a:schemeClr val="tx1"/>
                </a:solidFill>
                <a:effectLst/>
                <a:ea typeface="Calibri" panose="020F0502020204030204" pitchFamily="34" charset="0"/>
              </a:rPr>
              <a:t>chacun.e</a:t>
            </a:r>
            <a:r>
              <a:rPr lang="fr-FR" sz="1800">
                <a:solidFill>
                  <a:schemeClr val="tx1"/>
                </a:solidFill>
                <a:effectLst/>
                <a:ea typeface="Calibri" panose="020F0502020204030204" pitchFamily="34" charset="0"/>
              </a:rPr>
              <a:t> d’exercer sa responsabilité en vue d’un monde meilleur là où </a:t>
            </a:r>
            <a:r>
              <a:rPr lang="fr-FR" sz="1800" err="1">
                <a:solidFill>
                  <a:schemeClr val="tx1"/>
                </a:solidFill>
                <a:effectLst/>
                <a:ea typeface="Calibri" panose="020F0502020204030204" pitchFamily="34" charset="0"/>
              </a:rPr>
              <a:t>il.elle</a:t>
            </a:r>
            <a:r>
              <a:rPr lang="fr-FR" sz="1800">
                <a:solidFill>
                  <a:schemeClr val="tx1"/>
                </a:solidFill>
                <a:effectLst/>
                <a:ea typeface="Calibri" panose="020F0502020204030204" pitchFamily="34" charset="0"/>
              </a:rPr>
              <a:t> se trouve. </a:t>
            </a:r>
            <a:endParaRPr lang="fr-FR">
              <a:solidFill>
                <a:schemeClr val="tx1"/>
              </a:solidFill>
            </a:endParaRPr>
          </a:p>
        </p:txBody>
      </p:sp>
      <p:pic>
        <p:nvPicPr>
          <p:cNvPr id="4" name="Image 3" descr="Une image contenant ordinateur portable, sombre, ciel de nuit&#10;&#10;Description générée automatiquement">
            <a:extLst>
              <a:ext uri="{FF2B5EF4-FFF2-40B4-BE49-F238E27FC236}">
                <a16:creationId xmlns:a16="http://schemas.microsoft.com/office/drawing/2014/main" id="{D6D63879-BAA8-85E3-DC63-39A1B97669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96" y="3560327"/>
            <a:ext cx="2256723" cy="1358338"/>
          </a:xfrm>
          <a:prstGeom prst="rect">
            <a:avLst/>
          </a:prstGeom>
        </p:spPr>
      </p:pic>
      <p:pic>
        <p:nvPicPr>
          <p:cNvPr id="3" name="Image 2">
            <a:extLst>
              <a:ext uri="{FF2B5EF4-FFF2-40B4-BE49-F238E27FC236}">
                <a16:creationId xmlns:a16="http://schemas.microsoft.com/office/drawing/2014/main" id="{76048A9D-DABD-CFF1-7736-2FCB1441F6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9175" y="3167438"/>
            <a:ext cx="1269164" cy="1460327"/>
          </a:xfrm>
          <a:prstGeom prst="rect">
            <a:avLst/>
          </a:prstGeom>
        </p:spPr>
      </p:pic>
      <p:pic>
        <p:nvPicPr>
          <p:cNvPr id="7" name="Image 6">
            <a:extLst>
              <a:ext uri="{FF2B5EF4-FFF2-40B4-BE49-F238E27FC236}">
                <a16:creationId xmlns:a16="http://schemas.microsoft.com/office/drawing/2014/main" id="{0568D4D7-D929-85FE-BB89-7270ADA668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3990" y="4578176"/>
            <a:ext cx="1133142" cy="1083259"/>
          </a:xfrm>
          <a:prstGeom prst="rect">
            <a:avLst/>
          </a:prstGeom>
        </p:spPr>
      </p:pic>
      <p:sp>
        <p:nvSpPr>
          <p:cNvPr id="2" name="Rectangle : coins arrondis 1">
            <a:extLst>
              <a:ext uri="{FF2B5EF4-FFF2-40B4-BE49-F238E27FC236}">
                <a16:creationId xmlns:a16="http://schemas.microsoft.com/office/drawing/2014/main" id="{12692F7C-7E1B-B399-DE72-52E723B8F762}"/>
              </a:ext>
            </a:extLst>
          </p:cNvPr>
          <p:cNvSpPr/>
          <p:nvPr/>
        </p:nvSpPr>
        <p:spPr>
          <a:xfrm>
            <a:off x="4353089" y="5754640"/>
            <a:ext cx="4513444" cy="507437"/>
          </a:xfrm>
          <a:prstGeom prst="roundRect">
            <a:avLst/>
          </a:prstGeom>
          <a:solidFill>
            <a:schemeClr val="accent1">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catholique ou chrétien (œcuménique)</a:t>
            </a:r>
          </a:p>
          <a:p>
            <a:pPr algn="ctr"/>
            <a:endParaRPr lang="fr-FR">
              <a:solidFill>
                <a:schemeClr val="tx1"/>
              </a:solidFill>
              <a:latin typeface="Calibri" panose="020F0502020204030204" pitchFamily="34" charset="0"/>
              <a:cs typeface="Calibri" panose="020F0502020204030204" pitchFamily="34" charset="0"/>
            </a:endParaRPr>
          </a:p>
        </p:txBody>
      </p:sp>
      <p:sp>
        <p:nvSpPr>
          <p:cNvPr id="11" name="Rectangle : coins arrondis 10">
            <a:extLst>
              <a:ext uri="{FF2B5EF4-FFF2-40B4-BE49-F238E27FC236}">
                <a16:creationId xmlns:a16="http://schemas.microsoft.com/office/drawing/2014/main" id="{C1D1516F-1EC6-20DB-C44B-0DDD89CA023D}"/>
              </a:ext>
            </a:extLst>
          </p:cNvPr>
          <p:cNvSpPr/>
          <p:nvPr/>
        </p:nvSpPr>
        <p:spPr>
          <a:xfrm>
            <a:off x="171483" y="875898"/>
            <a:ext cx="5106335" cy="33998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a:spcAft>
                <a:spcPts val="800"/>
              </a:spcAft>
            </a:pP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Ceux qui choisissent d’être membres  sont :</a:t>
            </a:r>
          </a:p>
          <a:p>
            <a:pPr>
              <a:spcAft>
                <a:spcPts val="800"/>
              </a:spcAft>
            </a:pPr>
            <a:r>
              <a:rPr lang="fr-FR">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des </a:t>
            </a:r>
            <a:r>
              <a:rPr lang="fr-FR" sz="1800" b="1">
                <a:solidFill>
                  <a:schemeClr val="tx1"/>
                </a:solidFill>
                <a:effectLst/>
                <a:latin typeface="Calibri" panose="020F0502020204030204" pitchFamily="34" charset="0"/>
                <a:ea typeface="Calibri" panose="020F0502020204030204" pitchFamily="34" charset="0"/>
                <a:cs typeface="Calibri" panose="020F0502020204030204" pitchFamily="34" charset="0"/>
              </a:rPr>
              <a:t>responsables actifs au sens large dans un collectif  </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(vie professionnelle, syndicale, associative…) </a:t>
            </a:r>
          </a:p>
          <a:p>
            <a:pPr algn="just">
              <a:spcAft>
                <a:spcPts val="800"/>
              </a:spcAft>
            </a:pPr>
            <a:r>
              <a:rPr lang="fr-FR">
                <a:solidFill>
                  <a:schemeClr val="tx1"/>
                </a:solidFill>
                <a:ea typeface="Times New Roman" panose="02020603050405020304" pitchFamily="18" charset="0"/>
                <a:cs typeface="Times New Roman" panose="02020603050405020304" pitchFamily="18" charset="0"/>
              </a:rPr>
              <a:t>-</a:t>
            </a:r>
            <a:r>
              <a:rPr lang="fr-FR" b="1">
                <a:solidFill>
                  <a:schemeClr val="tx1"/>
                </a:solidFill>
                <a:ea typeface="Times New Roman" panose="02020603050405020304" pitchFamily="18" charset="0"/>
                <a:cs typeface="Times New Roman" panose="02020603050405020304" pitchFamily="18" charset="0"/>
              </a:rPr>
              <a:t>chercheurs de sens, </a:t>
            </a:r>
            <a:r>
              <a:rPr lang="fr-FR">
                <a:solidFill>
                  <a:schemeClr val="tx1"/>
                </a:solidFill>
                <a:ea typeface="Times New Roman" panose="02020603050405020304" pitchFamily="18" charset="0"/>
                <a:cs typeface="Times New Roman" panose="02020603050405020304" pitchFamily="18" charset="0"/>
              </a:rPr>
              <a:t>quel que soit leur rapport à la spiritualité. </a:t>
            </a:r>
          </a:p>
          <a:p>
            <a:pPr algn="just">
              <a:spcAft>
                <a:spcPts val="800"/>
              </a:spcAft>
            </a:pPr>
            <a:r>
              <a:rPr lang="fr-FR" sz="1800">
                <a:solidFill>
                  <a:schemeClr val="tx1"/>
                </a:solidFill>
                <a:effectLst/>
                <a:ea typeface="Times New Roman" panose="02020603050405020304" pitchFamily="18" charset="0"/>
                <a:cs typeface="Times New Roman" panose="02020603050405020304" pitchFamily="18" charset="0"/>
              </a:rPr>
              <a:t>Ils adhèrent au Mouvement pour le faire vivre, et s’impliquent dans une </a:t>
            </a:r>
            <a:r>
              <a:rPr lang="fr-FR" sz="1800" b="1">
                <a:solidFill>
                  <a:schemeClr val="tx1"/>
                </a:solidFill>
                <a:effectLst/>
                <a:ea typeface="Times New Roman" panose="02020603050405020304" pitchFamily="18" charset="0"/>
                <a:cs typeface="Times New Roman" panose="02020603050405020304" pitchFamily="18" charset="0"/>
              </a:rPr>
              <a:t>équipe locale</a:t>
            </a:r>
            <a:r>
              <a:rPr lang="fr-FR" sz="1800">
                <a:solidFill>
                  <a:schemeClr val="tx1"/>
                </a:solidFill>
                <a:effectLst/>
                <a:ea typeface="Times New Roman" panose="02020603050405020304" pitchFamily="18" charset="0"/>
                <a:cs typeface="Times New Roman" panose="02020603050405020304" pitchFamily="18" charset="0"/>
              </a:rPr>
              <a:t>.</a:t>
            </a:r>
            <a:endParaRPr lang="fr-FR" sz="1800" b="1">
              <a:solidFill>
                <a:schemeClr val="tx1"/>
              </a:solidFill>
              <a:effectLst/>
              <a:ea typeface="Times New Roman" panose="02020603050405020304" pitchFamily="18" charset="0"/>
              <a:cs typeface="Times New Roman" panose="02020603050405020304" pitchFamily="18" charset="0"/>
            </a:endParaRPr>
          </a:p>
          <a:p>
            <a:pPr algn="l">
              <a:spcAft>
                <a:spcPts val="800"/>
              </a:spcAft>
            </a:pPr>
            <a:endParaRPr lang="fr-FR"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l">
              <a:spcAft>
                <a:spcPts val="800"/>
              </a:spcAft>
            </a:pPr>
            <a:r>
              <a:rPr lang="fr-FR" sz="1800">
                <a:effectLst/>
                <a:latin typeface="Calibri" panose="020F0502020204030204" pitchFamily="34" charset="0"/>
                <a:ea typeface="Times New Roman" panose="02020603050405020304" pitchFamily="18" charset="0"/>
                <a:cs typeface="Calibri" panose="020F0502020204030204" pitchFamily="34" charset="0"/>
              </a:rPr>
              <a:t>.</a:t>
            </a:r>
            <a:endParaRPr lang="fr-FR" sz="180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Ellipse 4">
            <a:extLst>
              <a:ext uri="{FF2B5EF4-FFF2-40B4-BE49-F238E27FC236}">
                <a16:creationId xmlns:a16="http://schemas.microsoft.com/office/drawing/2014/main" id="{D6E96DD1-04C3-F167-60CC-C5C58B1CBFB3}"/>
              </a:ext>
            </a:extLst>
          </p:cNvPr>
          <p:cNvSpPr/>
          <p:nvPr/>
        </p:nvSpPr>
        <p:spPr>
          <a:xfrm>
            <a:off x="4866254" y="360728"/>
            <a:ext cx="3452260" cy="1335748"/>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rPr>
              <a:t>S4</a:t>
            </a:r>
          </a:p>
          <a:p>
            <a:pPr algn="ctr"/>
            <a:r>
              <a:rPr lang="fr-FR" b="1">
                <a:solidFill>
                  <a:schemeClr val="tx1"/>
                </a:solidFill>
                <a:ea typeface="Calibri" panose="020F0502020204030204" pitchFamily="34" charset="0"/>
                <a:cs typeface="Times New Roman" panose="02020603050405020304" pitchFamily="18" charset="0"/>
              </a:rPr>
              <a:t>Actifs responsables en recherche de sens </a:t>
            </a:r>
            <a:endParaRPr lang="fr-FR" sz="1800" b="1">
              <a:solidFill>
                <a:schemeClr val="tx1"/>
              </a:solidFill>
              <a:effectLst/>
              <a:ea typeface="Calibri" panose="020F0502020204030204" pitchFamily="34" charset="0"/>
              <a:cs typeface="Times New Roman" panose="02020603050405020304" pitchFamily="18" charset="0"/>
            </a:endParaRPr>
          </a:p>
          <a:p>
            <a:pPr algn="ctr"/>
            <a:endParaRPr lang="fr-FR" sz="2800" b="1">
              <a:solidFill>
                <a:schemeClr val="tx1"/>
              </a:solidFill>
            </a:endParaRPr>
          </a:p>
        </p:txBody>
      </p:sp>
      <p:pic>
        <p:nvPicPr>
          <p:cNvPr id="12" name="Image 11" descr="Une image contenant silhouette&#10;&#10;Description générée automatiquement">
            <a:extLst>
              <a:ext uri="{FF2B5EF4-FFF2-40B4-BE49-F238E27FC236}">
                <a16:creationId xmlns:a16="http://schemas.microsoft.com/office/drawing/2014/main" id="{391479DD-48CA-C127-9E77-EB80770C08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04720" y="2437909"/>
            <a:ext cx="710692" cy="729529"/>
          </a:xfrm>
          <a:prstGeom prst="rect">
            <a:avLst/>
          </a:prstGeom>
        </p:spPr>
      </p:pic>
      <p:pic>
        <p:nvPicPr>
          <p:cNvPr id="8" name="Image 7" descr="Une image contenant logo&#10;&#10;Description générée automatiquement">
            <a:extLst>
              <a:ext uri="{FF2B5EF4-FFF2-40B4-BE49-F238E27FC236}">
                <a16:creationId xmlns:a16="http://schemas.microsoft.com/office/drawing/2014/main" id="{158EA68E-B213-6BCD-BAD2-B6B420829583}"/>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9281" y="5413039"/>
            <a:ext cx="1415958" cy="1396885"/>
          </a:xfrm>
          <a:prstGeom prst="rect">
            <a:avLst/>
          </a:prstGeom>
        </p:spPr>
      </p:pic>
      <p:sp>
        <p:nvSpPr>
          <p:cNvPr id="9" name="ZoneTexte 8">
            <a:extLst>
              <a:ext uri="{FF2B5EF4-FFF2-40B4-BE49-F238E27FC236}">
                <a16:creationId xmlns:a16="http://schemas.microsoft.com/office/drawing/2014/main" id="{7D8606B4-640E-6C5A-CE96-B0E4CF4D9467}"/>
              </a:ext>
            </a:extLst>
          </p:cNvPr>
          <p:cNvSpPr txBox="1"/>
          <p:nvPr/>
        </p:nvSpPr>
        <p:spPr>
          <a:xfrm>
            <a:off x="9534182" y="5798001"/>
            <a:ext cx="495851" cy="369332"/>
          </a:xfrm>
          <a:prstGeom prst="rect">
            <a:avLst/>
          </a:prstGeom>
          <a:noFill/>
        </p:spPr>
        <p:txBody>
          <a:bodyPr wrap="square" rtlCol="0">
            <a:spAutoFit/>
          </a:bodyPr>
          <a:lstStyle/>
          <a:p>
            <a:r>
              <a:rPr lang="fr-FR"/>
              <a:t>ou</a:t>
            </a:r>
          </a:p>
        </p:txBody>
      </p:sp>
      <p:pic>
        <p:nvPicPr>
          <p:cNvPr id="10" name="Image 9" descr="Une image contenant texte&#10;&#10;Description générée automatiquement">
            <a:extLst>
              <a:ext uri="{FF2B5EF4-FFF2-40B4-BE49-F238E27FC236}">
                <a16:creationId xmlns:a16="http://schemas.microsoft.com/office/drawing/2014/main" id="{AFC951B1-D11D-4E8E-B31B-4641562F282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9483339" y="5285857"/>
            <a:ext cx="1662179" cy="1762953"/>
          </a:xfrm>
          <a:prstGeom prst="rect">
            <a:avLst/>
          </a:prstGeom>
        </p:spPr>
      </p:pic>
      <p:sp>
        <p:nvSpPr>
          <p:cNvPr id="13" name="Espace réservé du numéro de diapositive 12">
            <a:extLst>
              <a:ext uri="{FF2B5EF4-FFF2-40B4-BE49-F238E27FC236}">
                <a16:creationId xmlns:a16="http://schemas.microsoft.com/office/drawing/2014/main" id="{BCDDC38D-3951-AAE1-F8CC-7C5DB0A5ABCC}"/>
              </a:ext>
            </a:extLst>
          </p:cNvPr>
          <p:cNvSpPr>
            <a:spLocks noGrp="1"/>
          </p:cNvSpPr>
          <p:nvPr>
            <p:ph type="sldNum" sz="quarter" idx="12"/>
          </p:nvPr>
        </p:nvSpPr>
        <p:spPr/>
        <p:txBody>
          <a:bodyPr/>
          <a:lstStyle/>
          <a:p>
            <a:fld id="{FAB97C05-5D1A-45EF-A4E4-5C25DBBFCE11}" type="slidenum">
              <a:rPr lang="fr-FR" smtClean="0"/>
              <a:t>17</a:t>
            </a:fld>
            <a:endParaRPr lang="fr-FR"/>
          </a:p>
        </p:txBody>
      </p:sp>
    </p:spTree>
    <p:extLst>
      <p:ext uri="{BB962C8B-B14F-4D97-AF65-F5344CB8AC3E}">
        <p14:creationId xmlns:p14="http://schemas.microsoft.com/office/powerpoint/2010/main" val="323898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602" y="101684"/>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3">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4"/>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4"/>
                <a:stretch>
                  <a:fillRect/>
                </a:stretch>
              </p:blipFill>
              <p:spPr>
                <a:xfrm>
                  <a:off x="10609564" y="4415210"/>
                  <a:ext cx="18000" cy="18000"/>
                </a:xfrm>
                <a:prstGeom prst="rect">
                  <a:avLst/>
                </a:prstGeom>
              </p:spPr>
            </p:pic>
          </mc:Fallback>
        </mc:AlternateContent>
      </p:grpSp>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9848" y="3831786"/>
            <a:ext cx="1672399" cy="1006629"/>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5A0C5DD1-8FA0-B555-D574-16A2769457A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9483339" y="5285857"/>
            <a:ext cx="1662179" cy="1762953"/>
          </a:xfrm>
          <a:prstGeom prst="rect">
            <a:avLst/>
          </a:prstGeom>
        </p:spPr>
      </p:pic>
      <p:pic>
        <p:nvPicPr>
          <p:cNvPr id="10" name="Image 9">
            <a:extLst>
              <a:ext uri="{FF2B5EF4-FFF2-40B4-BE49-F238E27FC236}">
                <a16:creationId xmlns:a16="http://schemas.microsoft.com/office/drawing/2014/main" id="{088A5567-A3F8-0C6C-35A7-F6C9943F5E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9357" y="1366254"/>
            <a:ext cx="2016437" cy="862101"/>
          </a:xfrm>
          <a:prstGeom prst="rect">
            <a:avLst/>
          </a:prstGeom>
        </p:spPr>
      </p:pic>
      <p:sp>
        <p:nvSpPr>
          <p:cNvPr id="9" name="Rectangle : coins arrondis 8">
            <a:extLst>
              <a:ext uri="{FF2B5EF4-FFF2-40B4-BE49-F238E27FC236}">
                <a16:creationId xmlns:a16="http://schemas.microsoft.com/office/drawing/2014/main" id="{E07CD2A6-51CF-88F6-B86A-CB14EDFC3DF7}"/>
              </a:ext>
            </a:extLst>
          </p:cNvPr>
          <p:cNvSpPr/>
          <p:nvPr/>
        </p:nvSpPr>
        <p:spPr>
          <a:xfrm>
            <a:off x="421814" y="61276"/>
            <a:ext cx="11587354" cy="8618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r-FR" sz="3200" b="1">
                <a:solidFill>
                  <a:prstClr val="black"/>
                </a:solidFill>
                <a:latin typeface="Calibri" panose="020F0502020204030204"/>
                <a:ea typeface="Calibri" panose="020F0502020204030204" pitchFamily="34" charset="0"/>
                <a:cs typeface="Times New Roman" panose="02020603050405020304" pitchFamily="18" charset="0"/>
              </a:rPr>
              <a:t>Troisième famille : </a:t>
            </a:r>
            <a:r>
              <a:rPr lang="fr-FR" sz="3200">
                <a:solidFill>
                  <a:prstClr val="black"/>
                </a:solidFill>
                <a:latin typeface="Calibri" panose="020F0502020204030204"/>
                <a:ea typeface="Calibri" panose="020F0502020204030204" pitchFamily="34" charset="0"/>
                <a:cs typeface="Times New Roman" panose="02020603050405020304" pitchFamily="18" charset="0"/>
              </a:rPr>
              <a:t> </a:t>
            </a:r>
            <a:endParaRPr kumimoji="0" lang="fr-FR" sz="36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1" name="Image 20" descr="Une image contenant logo&#10;&#10;Description générée automatiquement">
            <a:extLst>
              <a:ext uri="{FF2B5EF4-FFF2-40B4-BE49-F238E27FC236}">
                <a16:creationId xmlns:a16="http://schemas.microsoft.com/office/drawing/2014/main" id="{02C60DC0-CB08-9CA8-459B-DC005CB4C46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9281" y="5413039"/>
            <a:ext cx="1415958" cy="1396885"/>
          </a:xfrm>
          <a:prstGeom prst="rect">
            <a:avLst/>
          </a:prstGeom>
        </p:spPr>
      </p:pic>
      <p:sp>
        <p:nvSpPr>
          <p:cNvPr id="13" name="Rectangle : coins arrondis 12">
            <a:extLst>
              <a:ext uri="{FF2B5EF4-FFF2-40B4-BE49-F238E27FC236}">
                <a16:creationId xmlns:a16="http://schemas.microsoft.com/office/drawing/2014/main" id="{8309273A-0566-A36F-F527-ADC7FB9B85A3}"/>
              </a:ext>
            </a:extLst>
          </p:cNvPr>
          <p:cNvSpPr/>
          <p:nvPr/>
        </p:nvSpPr>
        <p:spPr>
          <a:xfrm>
            <a:off x="3148001" y="5616397"/>
            <a:ext cx="5238068" cy="742632"/>
          </a:xfrm>
          <a:prstGeom prst="roundRect">
            <a:avLst/>
          </a:prstGeom>
          <a:solidFill>
            <a:schemeClr val="accent1">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catholique </a:t>
            </a:r>
          </a:p>
          <a:p>
            <a:pPr algn="ctr"/>
            <a:r>
              <a:rPr lang="fr-FR">
                <a:solidFill>
                  <a:schemeClr val="tx1"/>
                </a:solidFill>
                <a:latin typeface="Calibri" panose="020F0502020204030204" pitchFamily="34" charset="0"/>
                <a:cs typeface="Calibri" panose="020F0502020204030204" pitchFamily="34" charset="0"/>
              </a:rPr>
              <a:t>ou chrétien (œcuménique)</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ctr"/>
            <a:endParaRPr lang="fr-FR">
              <a:solidFill>
                <a:schemeClr val="tx1"/>
              </a:solidFill>
              <a:latin typeface="Calibri" panose="020F0502020204030204" pitchFamily="34" charset="0"/>
              <a:cs typeface="Calibri" panose="020F0502020204030204" pitchFamily="34" charset="0"/>
            </a:endParaRPr>
          </a:p>
        </p:txBody>
      </p:sp>
      <p:sp>
        <p:nvSpPr>
          <p:cNvPr id="7" name="Ellipse 6">
            <a:extLst>
              <a:ext uri="{FF2B5EF4-FFF2-40B4-BE49-F238E27FC236}">
                <a16:creationId xmlns:a16="http://schemas.microsoft.com/office/drawing/2014/main" id="{5B587562-40B3-5458-4EE1-05BB54BE843D}"/>
              </a:ext>
            </a:extLst>
          </p:cNvPr>
          <p:cNvSpPr/>
          <p:nvPr/>
        </p:nvSpPr>
        <p:spPr>
          <a:xfrm>
            <a:off x="559550" y="3053376"/>
            <a:ext cx="8762488" cy="853698"/>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solidFill>
                  <a:prstClr val="black"/>
                </a:solidFill>
                <a:latin typeface="Calibri" panose="020F0502020204030204"/>
              </a:rPr>
              <a:t>S3 et S4</a:t>
            </a:r>
            <a:r>
              <a:rPr kumimoji="0" lang="fr-FR" sz="2000" i="0" u="none" strike="noStrike" kern="1200" cap="none" spc="0" normalizeH="0" baseline="0" noProof="0">
                <a:ln>
                  <a:noFill/>
                </a:ln>
                <a:solidFill>
                  <a:prstClr val="black"/>
                </a:solidFill>
                <a:effectLst/>
                <a:uLnTx/>
                <a:uFillTx/>
                <a:latin typeface="Calibri" panose="020F0502020204030204"/>
                <a:ea typeface="+mn-ea"/>
                <a:cs typeface="+mn-cs"/>
              </a:rPr>
              <a:t> : </a:t>
            </a:r>
            <a:r>
              <a:rPr kumimoji="0" lang="fr-FR" sz="2000" i="0" u="sng" strike="noStrike" kern="1200" cap="none" spc="0" normalizeH="0" baseline="0" noProof="0">
                <a:ln>
                  <a:noFill/>
                </a:ln>
                <a:solidFill>
                  <a:prstClr val="black"/>
                </a:solidFill>
                <a:effectLst/>
                <a:uLnTx/>
                <a:uFillTx/>
                <a:latin typeface="Calibri" panose="020F0502020204030204"/>
                <a:ea typeface="+mn-ea"/>
                <a:cs typeface="+mn-cs"/>
              </a:rPr>
              <a:t>Equipes locales </a:t>
            </a:r>
            <a:r>
              <a:rPr lang="fr-FR" sz="2000">
                <a:solidFill>
                  <a:prstClr val="black"/>
                </a:solidFill>
                <a:latin typeface="Calibri" panose="020F0502020204030204"/>
              </a:rPr>
              <a:t>avec des </a:t>
            </a:r>
            <a:r>
              <a:rPr lang="fr-FR" sz="2000" u="sng">
                <a:solidFill>
                  <a:prstClr val="black"/>
                </a:solidFill>
                <a:latin typeface="Calibri" panose="020F0502020204030204"/>
              </a:rPr>
              <a:t>membres divers</a:t>
            </a:r>
            <a:endParaRPr kumimoji="0" lang="fr-FR" sz="2000" i="0" u="sng"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225A5538-81FC-A13B-7184-999A615BFD5F}"/>
              </a:ext>
            </a:extLst>
          </p:cNvPr>
          <p:cNvSpPr/>
          <p:nvPr/>
        </p:nvSpPr>
        <p:spPr>
          <a:xfrm>
            <a:off x="421814" y="2227948"/>
            <a:ext cx="8804233" cy="778831"/>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solidFill>
                  <a:prstClr val="black"/>
                </a:solidFill>
                <a:latin typeface="Calibri" panose="020F0502020204030204"/>
              </a:rPr>
              <a:t>S1 et S2 : Activités </a:t>
            </a:r>
            <a:r>
              <a:rPr lang="fr-FR" sz="2000" u="sng">
                <a:solidFill>
                  <a:prstClr val="black"/>
                </a:solidFill>
                <a:latin typeface="Calibri" panose="020F0502020204030204"/>
              </a:rPr>
              <a:t>ouvertes très largement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a:solidFill>
                  <a:prstClr val="black"/>
                </a:solidFill>
                <a:latin typeface="Calibri" panose="020F0502020204030204"/>
              </a:rPr>
              <a:t>à l’extérieur</a:t>
            </a:r>
            <a:endParaRPr kumimoji="0" lang="fr-FR" sz="20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D1F87729-F3ED-9612-CF18-EFAF8F8A215E}"/>
              </a:ext>
            </a:extLst>
          </p:cNvPr>
          <p:cNvSpPr/>
          <p:nvPr/>
        </p:nvSpPr>
        <p:spPr>
          <a:xfrm>
            <a:off x="759541" y="3941526"/>
            <a:ext cx="8362507" cy="1006629"/>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S5, S6, S7: </a:t>
            </a:r>
            <a:r>
              <a:rPr kumimoji="0" lang="fr-FR" sz="2400" b="1" i="0" u="sng" strike="noStrike" kern="1200" cap="none" spc="0" normalizeH="0" baseline="0" noProof="0" dirty="0">
                <a:ln>
                  <a:noFill/>
                </a:ln>
                <a:solidFill>
                  <a:prstClr val="black"/>
                </a:solidFill>
                <a:effectLst/>
                <a:uLnTx/>
                <a:uFillTx/>
                <a:latin typeface="Calibri" panose="020F0502020204030204"/>
                <a:ea typeface="+mn-ea"/>
                <a:cs typeface="+mn-cs"/>
              </a:rPr>
              <a:t>Diversité des membres </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des  </a:t>
            </a:r>
            <a:r>
              <a:rPr kumimoji="0" lang="fr-FR" sz="2400" b="1" i="0" u="sng" strike="noStrike" kern="1200" cap="none" spc="0" normalizeH="0" baseline="0" noProof="0" dirty="0" err="1">
                <a:ln>
                  <a:noFill/>
                </a:ln>
                <a:solidFill>
                  <a:prstClr val="black"/>
                </a:solidFill>
                <a:effectLst/>
                <a:uLnTx/>
                <a:uFillTx/>
                <a:latin typeface="Calibri" panose="020F0502020204030204"/>
                <a:ea typeface="+mn-ea"/>
                <a:cs typeface="+mn-cs"/>
              </a:rPr>
              <a:t>mani</a:t>
            </a:r>
            <a:r>
              <a:rPr lang="fr-FR" sz="2400" b="1" u="sng" dirty="0">
                <a:solidFill>
                  <a:prstClr val="black"/>
                </a:solidFill>
                <a:latin typeface="Calibri" panose="020F0502020204030204"/>
              </a:rPr>
              <a:t>ères de participer</a:t>
            </a:r>
            <a:endPar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descr="Une image contenant silhouette&#10;&#10;Description générée automatiquement">
            <a:extLst>
              <a:ext uri="{FF2B5EF4-FFF2-40B4-BE49-F238E27FC236}">
                <a16:creationId xmlns:a16="http://schemas.microsoft.com/office/drawing/2014/main" id="{0E397158-56F2-FAC3-77E2-D2E3DADA7A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1107224" y="804048"/>
            <a:ext cx="694365" cy="773725"/>
          </a:xfrm>
          <a:prstGeom prst="rect">
            <a:avLst/>
          </a:prstGeom>
        </p:spPr>
      </p:pic>
      <p:pic>
        <p:nvPicPr>
          <p:cNvPr id="6" name="D81B7AAB-2379-4378-909D-F628A94B169B">
            <a:extLst>
              <a:ext uri="{FF2B5EF4-FFF2-40B4-BE49-F238E27FC236}">
                <a16:creationId xmlns:a16="http://schemas.microsoft.com/office/drawing/2014/main" id="{6B02C4B2-28B4-4383-B288-477E8E9527F7}"/>
              </a:ext>
            </a:extLst>
          </p:cNvPr>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rot="20017075" flipH="1">
            <a:off x="9811287" y="2419293"/>
            <a:ext cx="758964" cy="75744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382ED7A4-CB53-A717-3596-6A32754D4B11}"/>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a:off x="10479194" y="1345317"/>
            <a:ext cx="579489" cy="834240"/>
          </a:xfrm>
          <a:prstGeom prst="rect">
            <a:avLst/>
          </a:prstGeom>
        </p:spPr>
      </p:pic>
      <p:pic>
        <p:nvPicPr>
          <p:cNvPr id="11" name="Image 10">
            <a:extLst>
              <a:ext uri="{FF2B5EF4-FFF2-40B4-BE49-F238E27FC236}">
                <a16:creationId xmlns:a16="http://schemas.microsoft.com/office/drawing/2014/main" id="{3DF680EE-1B56-FFA1-ABF5-11E8C071437C}"/>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rot="1578962">
            <a:off x="11060391" y="1459313"/>
            <a:ext cx="648187" cy="790125"/>
          </a:xfrm>
          <a:prstGeom prst="rect">
            <a:avLst/>
          </a:prstGeom>
        </p:spPr>
      </p:pic>
      <p:sp>
        <p:nvSpPr>
          <p:cNvPr id="2" name="ZoneTexte 1">
            <a:extLst>
              <a:ext uri="{FF2B5EF4-FFF2-40B4-BE49-F238E27FC236}">
                <a16:creationId xmlns:a16="http://schemas.microsoft.com/office/drawing/2014/main" id="{EBD02FF6-D571-E258-9C41-F09CA849F091}"/>
              </a:ext>
            </a:extLst>
          </p:cNvPr>
          <p:cNvSpPr txBox="1"/>
          <p:nvPr/>
        </p:nvSpPr>
        <p:spPr>
          <a:xfrm>
            <a:off x="9517868" y="5909485"/>
            <a:ext cx="495851" cy="369332"/>
          </a:xfrm>
          <a:prstGeom prst="rect">
            <a:avLst/>
          </a:prstGeom>
          <a:noFill/>
        </p:spPr>
        <p:txBody>
          <a:bodyPr wrap="square" rtlCol="0">
            <a:spAutoFit/>
          </a:bodyPr>
          <a:lstStyle/>
          <a:p>
            <a:r>
              <a:rPr lang="fr-FR"/>
              <a:t>ou</a:t>
            </a:r>
          </a:p>
        </p:txBody>
      </p:sp>
      <p:sp>
        <p:nvSpPr>
          <p:cNvPr id="15" name="Espace réservé du numéro de diapositive 14">
            <a:extLst>
              <a:ext uri="{FF2B5EF4-FFF2-40B4-BE49-F238E27FC236}">
                <a16:creationId xmlns:a16="http://schemas.microsoft.com/office/drawing/2014/main" id="{A303F239-EEA5-1994-EC6D-9E3E5470D04A}"/>
              </a:ext>
            </a:extLst>
          </p:cNvPr>
          <p:cNvSpPr>
            <a:spLocks noGrp="1"/>
          </p:cNvSpPr>
          <p:nvPr>
            <p:ph type="sldNum" sz="quarter" idx="12"/>
          </p:nvPr>
        </p:nvSpPr>
        <p:spPr/>
        <p:txBody>
          <a:bodyPr/>
          <a:lstStyle/>
          <a:p>
            <a:fld id="{FAB97C05-5D1A-45EF-A4E4-5C25DBBFCE11}" type="slidenum">
              <a:rPr lang="fr-FR" smtClean="0"/>
              <a:t>18</a:t>
            </a:fld>
            <a:endParaRPr lang="fr-FR"/>
          </a:p>
        </p:txBody>
      </p:sp>
    </p:spTree>
    <p:extLst>
      <p:ext uri="{BB962C8B-B14F-4D97-AF65-F5344CB8AC3E}">
        <p14:creationId xmlns:p14="http://schemas.microsoft.com/office/powerpoint/2010/main" val="3074005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Encre 8">
                <a:extLst>
                  <a:ext uri="{FF2B5EF4-FFF2-40B4-BE49-F238E27FC236}">
                    <a16:creationId xmlns:a16="http://schemas.microsoft.com/office/drawing/2014/main" id="{A47735EF-BF35-EB62-FC02-5117E8BD7F8C}"/>
                  </a:ext>
                </a:extLst>
              </p14:cNvPr>
              <p14:cNvContentPartPr/>
              <p14:nvPr/>
            </p14:nvContentPartPr>
            <p14:xfrm>
              <a:off x="6203524" y="6183890"/>
              <a:ext cx="360" cy="360"/>
            </p14:xfrm>
          </p:contentPart>
        </mc:Choice>
        <mc:Fallback xmlns="">
          <p:pic>
            <p:nvPicPr>
              <p:cNvPr id="9" name="Encre 8">
                <a:extLst>
                  <a:ext uri="{FF2B5EF4-FFF2-40B4-BE49-F238E27FC236}">
                    <a16:creationId xmlns:a16="http://schemas.microsoft.com/office/drawing/2014/main" id="{A47735EF-BF35-EB62-FC02-5117E8BD7F8C}"/>
                  </a:ext>
                </a:extLst>
              </p:cNvPr>
              <p:cNvPicPr/>
              <p:nvPr/>
            </p:nvPicPr>
            <p:blipFill>
              <a:blip r:embed="rId3"/>
              <a:stretch>
                <a:fillRect/>
              </a:stretch>
            </p:blipFill>
            <p:spPr>
              <a:xfrm>
                <a:off x="6194524" y="6174890"/>
                <a:ext cx="18000" cy="18000"/>
              </a:xfrm>
              <a:prstGeom prst="rect">
                <a:avLst/>
              </a:prstGeom>
            </p:spPr>
          </p:pic>
        </mc:Fallback>
      </mc:AlternateContent>
      <p:grpSp>
        <p:nvGrpSpPr>
          <p:cNvPr id="12" name="Groupe 11">
            <a:extLst>
              <a:ext uri="{FF2B5EF4-FFF2-40B4-BE49-F238E27FC236}">
                <a16:creationId xmlns:a16="http://schemas.microsoft.com/office/drawing/2014/main" id="{BF83DB4B-7C4E-FC5E-50B7-CE1BE5743007}"/>
              </a:ext>
            </a:extLst>
          </p:cNvPr>
          <p:cNvGrpSpPr/>
          <p:nvPr/>
        </p:nvGrpSpPr>
        <p:grpSpPr>
          <a:xfrm>
            <a:off x="6194164" y="6223490"/>
            <a:ext cx="360" cy="360"/>
            <a:chOff x="6194164" y="6223490"/>
            <a:chExt cx="360" cy="360"/>
          </a:xfrm>
        </p:grpSpPr>
        <mc:AlternateContent xmlns:mc="http://schemas.openxmlformats.org/markup-compatibility/2006" xmlns:p14="http://schemas.microsoft.com/office/powerpoint/2010/main">
          <mc:Choice Requires="p14">
            <p:contentPart p14:bwMode="auto" r:id="rId4">
              <p14:nvContentPartPr>
                <p14:cNvPr id="10" name="Encre 9">
                  <a:extLst>
                    <a:ext uri="{FF2B5EF4-FFF2-40B4-BE49-F238E27FC236}">
                      <a16:creationId xmlns:a16="http://schemas.microsoft.com/office/drawing/2014/main" id="{2B17E66D-43C5-10EE-AE32-61688D1B7B70}"/>
                    </a:ext>
                  </a:extLst>
                </p14:cNvPr>
                <p14:cNvContentPartPr/>
                <p14:nvPr/>
              </p14:nvContentPartPr>
              <p14:xfrm>
                <a:off x="6194164" y="6223490"/>
                <a:ext cx="360" cy="360"/>
              </p14:xfrm>
            </p:contentPart>
          </mc:Choice>
          <mc:Fallback xmlns="">
            <p:pic>
              <p:nvPicPr>
                <p:cNvPr id="10" name="Encre 9">
                  <a:extLst>
                    <a:ext uri="{FF2B5EF4-FFF2-40B4-BE49-F238E27FC236}">
                      <a16:creationId xmlns:a16="http://schemas.microsoft.com/office/drawing/2014/main" id="{2B17E66D-43C5-10EE-AE32-61688D1B7B70}"/>
                    </a:ext>
                  </a:extLst>
                </p:cNvPr>
                <p:cNvPicPr/>
                <p:nvPr/>
              </p:nvPicPr>
              <p:blipFill>
                <a:blip r:embed="rId3"/>
                <a:stretch>
                  <a:fillRect/>
                </a:stretch>
              </p:blipFill>
              <p:spPr>
                <a:xfrm>
                  <a:off x="6185164" y="62144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Encre 10">
                  <a:extLst>
                    <a:ext uri="{FF2B5EF4-FFF2-40B4-BE49-F238E27FC236}">
                      <a16:creationId xmlns:a16="http://schemas.microsoft.com/office/drawing/2014/main" id="{2C536AA8-7586-3FB5-2364-80685FB7EFDC}"/>
                    </a:ext>
                  </a:extLst>
                </p14:cNvPr>
                <p14:cNvContentPartPr/>
                <p14:nvPr/>
              </p14:nvContentPartPr>
              <p14:xfrm>
                <a:off x="6194164" y="6223490"/>
                <a:ext cx="360" cy="360"/>
              </p14:xfrm>
            </p:contentPart>
          </mc:Choice>
          <mc:Fallback xmlns="">
            <p:pic>
              <p:nvPicPr>
                <p:cNvPr id="11" name="Encre 10">
                  <a:extLst>
                    <a:ext uri="{FF2B5EF4-FFF2-40B4-BE49-F238E27FC236}">
                      <a16:creationId xmlns:a16="http://schemas.microsoft.com/office/drawing/2014/main" id="{2C536AA8-7586-3FB5-2364-80685FB7EFDC}"/>
                    </a:ext>
                  </a:extLst>
                </p:cNvPr>
                <p:cNvPicPr/>
                <p:nvPr/>
              </p:nvPicPr>
              <p:blipFill>
                <a:blip r:embed="rId3"/>
                <a:stretch>
                  <a:fillRect/>
                </a:stretch>
              </p:blipFill>
              <p:spPr>
                <a:xfrm>
                  <a:off x="6185164" y="6214490"/>
                  <a:ext cx="18000" cy="18000"/>
                </a:xfrm>
                <a:prstGeom prst="rect">
                  <a:avLst/>
                </a:prstGeom>
              </p:spPr>
            </p:pic>
          </mc:Fallback>
        </mc:AlternateContent>
      </p:grpSp>
      <p:grpSp>
        <p:nvGrpSpPr>
          <p:cNvPr id="17" name="Groupe 16">
            <a:extLst>
              <a:ext uri="{FF2B5EF4-FFF2-40B4-BE49-F238E27FC236}">
                <a16:creationId xmlns:a16="http://schemas.microsoft.com/office/drawing/2014/main" id="{DDC3CDAF-9CB7-0211-ED1E-27DB998A15CB}"/>
              </a:ext>
            </a:extLst>
          </p:cNvPr>
          <p:cNvGrpSpPr/>
          <p:nvPr/>
        </p:nvGrpSpPr>
        <p:grpSpPr>
          <a:xfrm>
            <a:off x="6489004" y="6282530"/>
            <a:ext cx="360" cy="360"/>
            <a:chOff x="6489004" y="6282530"/>
            <a:chExt cx="360" cy="360"/>
          </a:xfrm>
        </p:grpSpPr>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9FD30202-813F-69F4-FDE2-12E960AFBB68}"/>
                    </a:ext>
                  </a:extLst>
                </p14:cNvPr>
                <p14:cNvContentPartPr/>
                <p14:nvPr/>
              </p14:nvContentPartPr>
              <p14:xfrm>
                <a:off x="6489004" y="6282530"/>
                <a:ext cx="360" cy="360"/>
              </p14:xfrm>
            </p:contentPart>
          </mc:Choice>
          <mc:Fallback xmlns="">
            <p:pic>
              <p:nvPicPr>
                <p:cNvPr id="13" name="Encre 12">
                  <a:extLst>
                    <a:ext uri="{FF2B5EF4-FFF2-40B4-BE49-F238E27FC236}">
                      <a16:creationId xmlns:a16="http://schemas.microsoft.com/office/drawing/2014/main" id="{9FD30202-813F-69F4-FDE2-12E960AFBB68}"/>
                    </a:ext>
                  </a:extLst>
                </p:cNvPr>
                <p:cNvPicPr/>
                <p:nvPr/>
              </p:nvPicPr>
              <p:blipFill>
                <a:blip r:embed="rId3"/>
                <a:stretch>
                  <a:fillRect/>
                </a:stretch>
              </p:blipFill>
              <p:spPr>
                <a:xfrm>
                  <a:off x="6480004" y="6273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Encre 13">
                  <a:extLst>
                    <a:ext uri="{FF2B5EF4-FFF2-40B4-BE49-F238E27FC236}">
                      <a16:creationId xmlns:a16="http://schemas.microsoft.com/office/drawing/2014/main" id="{D2E883C0-5D97-14C5-E952-056174FE1864}"/>
                    </a:ext>
                  </a:extLst>
                </p14:cNvPr>
                <p14:cNvContentPartPr/>
                <p14:nvPr/>
              </p14:nvContentPartPr>
              <p14:xfrm>
                <a:off x="6489004" y="6282530"/>
                <a:ext cx="360" cy="360"/>
              </p14:xfrm>
            </p:contentPart>
          </mc:Choice>
          <mc:Fallback xmlns="">
            <p:pic>
              <p:nvPicPr>
                <p:cNvPr id="14" name="Encre 13">
                  <a:extLst>
                    <a:ext uri="{FF2B5EF4-FFF2-40B4-BE49-F238E27FC236}">
                      <a16:creationId xmlns:a16="http://schemas.microsoft.com/office/drawing/2014/main" id="{D2E883C0-5D97-14C5-E952-056174FE1864}"/>
                    </a:ext>
                  </a:extLst>
                </p:cNvPr>
                <p:cNvPicPr/>
                <p:nvPr/>
              </p:nvPicPr>
              <p:blipFill>
                <a:blip r:embed="rId3"/>
                <a:stretch>
                  <a:fillRect/>
                </a:stretch>
              </p:blipFill>
              <p:spPr>
                <a:xfrm>
                  <a:off x="6480004" y="6273530"/>
                  <a:ext cx="18000" cy="18000"/>
                </a:xfrm>
                <a:prstGeom prst="rect">
                  <a:avLst/>
                </a:prstGeom>
              </p:spPr>
            </p:pic>
          </mc:Fallback>
        </mc:AlternateContent>
      </p:grpSp>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8">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3"/>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3"/>
                <a:stretch>
                  <a:fillRect/>
                </a:stretch>
              </p:blipFill>
              <p:spPr>
                <a:xfrm>
                  <a:off x="10609564" y="4415210"/>
                  <a:ext cx="18000" cy="18000"/>
                </a:xfrm>
                <a:prstGeom prst="rect">
                  <a:avLst/>
                </a:prstGeom>
              </p:spPr>
            </p:pic>
          </mc:Fallback>
        </mc:AlternateContent>
      </p:grpSp>
      <p:grpSp>
        <p:nvGrpSpPr>
          <p:cNvPr id="25" name="Groupe 24">
            <a:extLst>
              <a:ext uri="{FF2B5EF4-FFF2-40B4-BE49-F238E27FC236}">
                <a16:creationId xmlns:a16="http://schemas.microsoft.com/office/drawing/2014/main" id="{1E6BA7DD-66F4-B45C-47F2-611E87171100}"/>
              </a:ext>
            </a:extLst>
          </p:cNvPr>
          <p:cNvGrpSpPr/>
          <p:nvPr/>
        </p:nvGrpSpPr>
        <p:grpSpPr>
          <a:xfrm>
            <a:off x="6370924" y="6174530"/>
            <a:ext cx="360" cy="360"/>
            <a:chOff x="6370924" y="6174530"/>
            <a:chExt cx="360" cy="360"/>
          </a:xfrm>
        </p:grpSpPr>
        <mc:AlternateContent xmlns:mc="http://schemas.openxmlformats.org/markup-compatibility/2006" xmlns:p14="http://schemas.microsoft.com/office/powerpoint/2010/main">
          <mc:Choice Requires="p14">
            <p:contentPart p14:bwMode="auto" r:id="rId10">
              <p14:nvContentPartPr>
                <p14:cNvPr id="21" name="Encre 20">
                  <a:extLst>
                    <a:ext uri="{FF2B5EF4-FFF2-40B4-BE49-F238E27FC236}">
                      <a16:creationId xmlns:a16="http://schemas.microsoft.com/office/drawing/2014/main" id="{F158B157-F74B-92CC-0E27-2BC8C931BD25}"/>
                    </a:ext>
                  </a:extLst>
                </p14:cNvPr>
                <p14:cNvContentPartPr/>
                <p14:nvPr/>
              </p14:nvContentPartPr>
              <p14:xfrm>
                <a:off x="6370924" y="6174530"/>
                <a:ext cx="360" cy="360"/>
              </p14:xfrm>
            </p:contentPart>
          </mc:Choice>
          <mc:Fallback xmlns="">
            <p:pic>
              <p:nvPicPr>
                <p:cNvPr id="21" name="Encre 20">
                  <a:extLst>
                    <a:ext uri="{FF2B5EF4-FFF2-40B4-BE49-F238E27FC236}">
                      <a16:creationId xmlns:a16="http://schemas.microsoft.com/office/drawing/2014/main" id="{F158B157-F74B-92CC-0E27-2BC8C931BD25}"/>
                    </a:ext>
                  </a:extLst>
                </p:cNvPr>
                <p:cNvPicPr/>
                <p:nvPr/>
              </p:nvPicPr>
              <p:blipFill>
                <a:blip r:embed="rId3"/>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Encre 21">
                  <a:extLst>
                    <a:ext uri="{FF2B5EF4-FFF2-40B4-BE49-F238E27FC236}">
                      <a16:creationId xmlns:a16="http://schemas.microsoft.com/office/drawing/2014/main" id="{43A52BC3-D4BF-CEBA-0479-9BB3A9E9F9CB}"/>
                    </a:ext>
                  </a:extLst>
                </p14:cNvPr>
                <p14:cNvContentPartPr/>
                <p14:nvPr/>
              </p14:nvContentPartPr>
              <p14:xfrm>
                <a:off x="6370924" y="6174530"/>
                <a:ext cx="360" cy="360"/>
              </p14:xfrm>
            </p:contentPart>
          </mc:Choice>
          <mc:Fallback xmlns="">
            <p:pic>
              <p:nvPicPr>
                <p:cNvPr id="22" name="Encre 21">
                  <a:extLst>
                    <a:ext uri="{FF2B5EF4-FFF2-40B4-BE49-F238E27FC236}">
                      <a16:creationId xmlns:a16="http://schemas.microsoft.com/office/drawing/2014/main" id="{43A52BC3-D4BF-CEBA-0479-9BB3A9E9F9CB}"/>
                    </a:ext>
                  </a:extLst>
                </p:cNvPr>
                <p:cNvPicPr/>
                <p:nvPr/>
              </p:nvPicPr>
              <p:blipFill>
                <a:blip r:embed="rId3"/>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Encre 23">
                  <a:extLst>
                    <a:ext uri="{FF2B5EF4-FFF2-40B4-BE49-F238E27FC236}">
                      <a16:creationId xmlns:a16="http://schemas.microsoft.com/office/drawing/2014/main" id="{57E59286-C91B-91AB-A4A2-3C6F0965DE9A}"/>
                    </a:ext>
                  </a:extLst>
                </p14:cNvPr>
                <p14:cNvContentPartPr/>
                <p14:nvPr/>
              </p14:nvContentPartPr>
              <p14:xfrm>
                <a:off x="6370924" y="6174530"/>
                <a:ext cx="360" cy="360"/>
              </p14:xfrm>
            </p:contentPart>
          </mc:Choice>
          <mc:Fallback xmlns="">
            <p:pic>
              <p:nvPicPr>
                <p:cNvPr id="24" name="Encre 23">
                  <a:extLst>
                    <a:ext uri="{FF2B5EF4-FFF2-40B4-BE49-F238E27FC236}">
                      <a16:creationId xmlns:a16="http://schemas.microsoft.com/office/drawing/2014/main" id="{57E59286-C91B-91AB-A4A2-3C6F0965DE9A}"/>
                    </a:ext>
                  </a:extLst>
                </p:cNvPr>
                <p:cNvPicPr/>
                <p:nvPr/>
              </p:nvPicPr>
              <p:blipFill>
                <a:blip r:embed="rId3"/>
                <a:stretch>
                  <a:fillRect/>
                </a:stretch>
              </p:blipFill>
              <p:spPr>
                <a:xfrm>
                  <a:off x="6361924" y="6165530"/>
                  <a:ext cx="18000" cy="18000"/>
                </a:xfrm>
                <a:prstGeom prst="rect">
                  <a:avLst/>
                </a:prstGeom>
              </p:spPr>
            </p:pic>
          </mc:Fallback>
        </mc:AlternateContent>
      </p:grpSp>
      <p:grpSp>
        <p:nvGrpSpPr>
          <p:cNvPr id="28" name="Groupe 27">
            <a:extLst>
              <a:ext uri="{FF2B5EF4-FFF2-40B4-BE49-F238E27FC236}">
                <a16:creationId xmlns:a16="http://schemas.microsoft.com/office/drawing/2014/main" id="{C0E1476C-6D45-8C5F-4919-F441B4443D0F}"/>
              </a:ext>
            </a:extLst>
          </p:cNvPr>
          <p:cNvGrpSpPr/>
          <p:nvPr/>
        </p:nvGrpSpPr>
        <p:grpSpPr>
          <a:xfrm>
            <a:off x="6503807" y="6368416"/>
            <a:ext cx="360" cy="360"/>
            <a:chOff x="6503807" y="6368416"/>
            <a:chExt cx="360" cy="360"/>
          </a:xfrm>
        </p:grpSpPr>
        <mc:AlternateContent xmlns:mc="http://schemas.openxmlformats.org/markup-compatibility/2006" xmlns:p14="http://schemas.microsoft.com/office/powerpoint/2010/main">
          <mc:Choice Requires="p14">
            <p:contentPart p14:bwMode="auto" r:id="rId13">
              <p14:nvContentPartPr>
                <p14:cNvPr id="26" name="Encre 25">
                  <a:extLst>
                    <a:ext uri="{FF2B5EF4-FFF2-40B4-BE49-F238E27FC236}">
                      <a16:creationId xmlns:a16="http://schemas.microsoft.com/office/drawing/2014/main" id="{927E937F-F4AF-2CD5-DFF6-702C27E8230F}"/>
                    </a:ext>
                  </a:extLst>
                </p14:cNvPr>
                <p14:cNvContentPartPr/>
                <p14:nvPr/>
              </p14:nvContentPartPr>
              <p14:xfrm>
                <a:off x="6503807" y="6368416"/>
                <a:ext cx="360" cy="360"/>
              </p14:xfrm>
            </p:contentPart>
          </mc:Choice>
          <mc:Fallback xmlns="">
            <p:pic>
              <p:nvPicPr>
                <p:cNvPr id="26" name="Encre 25">
                  <a:extLst>
                    <a:ext uri="{FF2B5EF4-FFF2-40B4-BE49-F238E27FC236}">
                      <a16:creationId xmlns:a16="http://schemas.microsoft.com/office/drawing/2014/main" id="{927E937F-F4AF-2CD5-DFF6-702C27E8230F}"/>
                    </a:ext>
                  </a:extLst>
                </p:cNvPr>
                <p:cNvPicPr/>
                <p:nvPr/>
              </p:nvPicPr>
              <p:blipFill>
                <a:blip r:embed="rId3"/>
                <a:stretch>
                  <a:fillRect/>
                </a:stretch>
              </p:blipFill>
              <p:spPr>
                <a:xfrm>
                  <a:off x="6494807" y="63594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Encre 26">
                  <a:extLst>
                    <a:ext uri="{FF2B5EF4-FFF2-40B4-BE49-F238E27FC236}">
                      <a16:creationId xmlns:a16="http://schemas.microsoft.com/office/drawing/2014/main" id="{D7803BEE-7776-59B3-4425-7C89F98B2CDF}"/>
                    </a:ext>
                  </a:extLst>
                </p14:cNvPr>
                <p14:cNvContentPartPr/>
                <p14:nvPr/>
              </p14:nvContentPartPr>
              <p14:xfrm>
                <a:off x="6503807" y="6368416"/>
                <a:ext cx="360" cy="360"/>
              </p14:xfrm>
            </p:contentPart>
          </mc:Choice>
          <mc:Fallback xmlns="">
            <p:pic>
              <p:nvPicPr>
                <p:cNvPr id="27" name="Encre 26">
                  <a:extLst>
                    <a:ext uri="{FF2B5EF4-FFF2-40B4-BE49-F238E27FC236}">
                      <a16:creationId xmlns:a16="http://schemas.microsoft.com/office/drawing/2014/main" id="{D7803BEE-7776-59B3-4425-7C89F98B2CDF}"/>
                    </a:ext>
                  </a:extLst>
                </p:cNvPr>
                <p:cNvPicPr/>
                <p:nvPr/>
              </p:nvPicPr>
              <p:blipFill>
                <a:blip r:embed="rId3"/>
                <a:stretch>
                  <a:fillRect/>
                </a:stretch>
              </p:blipFill>
              <p:spPr>
                <a:xfrm>
                  <a:off x="6494807" y="6359416"/>
                  <a:ext cx="18000" cy="18000"/>
                </a:xfrm>
                <a:prstGeom prst="rect">
                  <a:avLst/>
                </a:prstGeom>
              </p:spPr>
            </p:pic>
          </mc:Fallback>
        </mc:AlternateContent>
      </p:grpSp>
      <p:pic>
        <p:nvPicPr>
          <p:cNvPr id="38" name="Image 37" descr="Une image contenant dessin&#10;&#10;Description générée automatiquement">
            <a:extLst>
              <a:ext uri="{FF2B5EF4-FFF2-40B4-BE49-F238E27FC236}">
                <a16:creationId xmlns:a16="http://schemas.microsoft.com/office/drawing/2014/main" id="{FE569F4B-9793-67BD-EE58-0D24FBE5738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4143" y="190668"/>
            <a:ext cx="4513443" cy="6925587"/>
          </a:xfrm>
          <a:prstGeom prst="rect">
            <a:avLst/>
          </a:prstGeom>
        </p:spPr>
      </p:pic>
      <p:pic>
        <p:nvPicPr>
          <p:cNvPr id="39" name="Image 38">
            <a:extLst>
              <a:ext uri="{FF2B5EF4-FFF2-40B4-BE49-F238E27FC236}">
                <a16:creationId xmlns:a16="http://schemas.microsoft.com/office/drawing/2014/main" id="{B272B2D4-6BEA-4E67-143B-A7F9194573D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77361" y="1486956"/>
            <a:ext cx="1817924" cy="777229"/>
          </a:xfrm>
          <a:prstGeom prst="rect">
            <a:avLst/>
          </a:prstGeom>
        </p:spPr>
      </p:pic>
      <p:sp>
        <p:nvSpPr>
          <p:cNvPr id="42" name="Rectangle : coins arrondis 41">
            <a:extLst>
              <a:ext uri="{FF2B5EF4-FFF2-40B4-BE49-F238E27FC236}">
                <a16:creationId xmlns:a16="http://schemas.microsoft.com/office/drawing/2014/main" id="{4ECC853A-EEBA-DC27-0662-C7F6E7E0142B}"/>
              </a:ext>
            </a:extLst>
          </p:cNvPr>
          <p:cNvSpPr/>
          <p:nvPr/>
        </p:nvSpPr>
        <p:spPr>
          <a:xfrm>
            <a:off x="200843" y="4497104"/>
            <a:ext cx="8542684" cy="1357618"/>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solidFill>
                  <a:schemeClr val="tx1"/>
                </a:solidFill>
                <a:effectLst/>
                <a:ea typeface="Calibri" panose="020F0502020204030204" pitchFamily="34" charset="0"/>
                <a:cs typeface="Times New Roman" panose="02020603050405020304" pitchFamily="18" charset="0"/>
              </a:rPr>
              <a:t>Dans un monde pluriculturel/</a:t>
            </a:r>
            <a:r>
              <a:rPr lang="fr-FR" sz="1800" dirty="0" err="1">
                <a:solidFill>
                  <a:schemeClr val="tx1"/>
                </a:solidFill>
                <a:effectLst/>
                <a:ea typeface="Calibri" panose="020F0502020204030204" pitchFamily="34" charset="0"/>
                <a:cs typeface="Times New Roman" panose="02020603050405020304" pitchFamily="18" charset="0"/>
              </a:rPr>
              <a:t>plurispirituel</a:t>
            </a:r>
            <a:r>
              <a:rPr lang="fr-FR" sz="1800" dirty="0">
                <a:solidFill>
                  <a:schemeClr val="tx1"/>
                </a:solidFill>
                <a:effectLst/>
                <a:ea typeface="Calibri" panose="020F0502020204030204" pitchFamily="34" charset="0"/>
                <a:cs typeface="Times New Roman" panose="02020603050405020304" pitchFamily="18" charset="0"/>
              </a:rPr>
              <a:t>, le MCC offre </a:t>
            </a:r>
            <a:r>
              <a:rPr lang="fr-FR" sz="1800" u="sng" dirty="0">
                <a:solidFill>
                  <a:schemeClr val="tx1"/>
                </a:solidFill>
                <a:effectLst/>
                <a:ea typeface="Calibri" panose="020F0502020204030204" pitchFamily="34" charset="0"/>
                <a:cs typeface="Times New Roman" panose="02020603050405020304" pitchFamily="18" charset="0"/>
              </a:rPr>
              <a:t>à ses membres </a:t>
            </a:r>
            <a:r>
              <a:rPr lang="fr-FR" sz="1800" dirty="0">
                <a:solidFill>
                  <a:schemeClr val="tx1"/>
                </a:solidFill>
                <a:effectLst/>
                <a:ea typeface="Calibri" panose="020F0502020204030204" pitchFamily="34" charset="0"/>
                <a:cs typeface="Times New Roman" panose="02020603050405020304" pitchFamily="18" charset="0"/>
              </a:rPr>
              <a:t>des </a:t>
            </a:r>
            <a:r>
              <a:rPr lang="fr-FR" sz="1800" u="sng" dirty="0">
                <a:solidFill>
                  <a:schemeClr val="tx1"/>
                </a:solidFill>
                <a:effectLst/>
                <a:ea typeface="Calibri" panose="020F0502020204030204" pitchFamily="34" charset="0"/>
                <a:cs typeface="Times New Roman" panose="02020603050405020304" pitchFamily="18" charset="0"/>
              </a:rPr>
              <a:t>opportunités diversifiées </a:t>
            </a:r>
            <a:r>
              <a:rPr lang="fr-FR" sz="1800" dirty="0">
                <a:solidFill>
                  <a:schemeClr val="tx1"/>
                </a:solidFill>
                <a:effectLst/>
                <a:ea typeface="Calibri" panose="020F0502020204030204" pitchFamily="34" charset="0"/>
                <a:cs typeface="Times New Roman" panose="02020603050405020304" pitchFamily="18" charset="0"/>
              </a:rPr>
              <a:t>de cheminement intérieur afin de permettre à </a:t>
            </a:r>
            <a:r>
              <a:rPr lang="fr-FR" sz="1800" dirty="0" err="1">
                <a:solidFill>
                  <a:schemeClr val="tx1"/>
                </a:solidFill>
                <a:effectLst/>
                <a:ea typeface="Calibri" panose="020F0502020204030204" pitchFamily="34" charset="0"/>
                <a:cs typeface="Times New Roman" panose="02020603050405020304" pitchFamily="18" charset="0"/>
              </a:rPr>
              <a:t>chacun.e</a:t>
            </a:r>
            <a:r>
              <a:rPr lang="fr-FR" sz="1800" dirty="0">
                <a:solidFill>
                  <a:schemeClr val="tx1"/>
                </a:solidFill>
                <a:effectLst/>
                <a:ea typeface="Calibri" panose="020F0502020204030204" pitchFamily="34" charset="0"/>
                <a:cs typeface="Times New Roman" panose="02020603050405020304" pitchFamily="18" charset="0"/>
              </a:rPr>
              <a:t> d’agir pour un monde du travail plus humain,  en prenant en compte les sensibilités et spécificités de </a:t>
            </a:r>
            <a:r>
              <a:rPr lang="fr-FR" sz="1800" dirty="0" err="1">
                <a:solidFill>
                  <a:schemeClr val="tx1"/>
                </a:solidFill>
                <a:effectLst/>
                <a:ea typeface="Calibri" panose="020F0502020204030204" pitchFamily="34" charset="0"/>
                <a:cs typeface="Times New Roman" panose="02020603050405020304" pitchFamily="18" charset="0"/>
              </a:rPr>
              <a:t>chacun.e</a:t>
            </a:r>
            <a:r>
              <a:rPr lang="fr-FR" sz="1800" dirty="0">
                <a:solidFill>
                  <a:schemeClr val="tx1"/>
                </a:solidFill>
                <a:effectLst/>
                <a:ea typeface="Calibri" panose="020F0502020204030204" pitchFamily="34" charset="0"/>
                <a:cs typeface="Times New Roman" panose="02020603050405020304" pitchFamily="18" charset="0"/>
              </a:rPr>
              <a:t>: dialogue, compréhension, éclairage.</a:t>
            </a:r>
          </a:p>
          <a:p>
            <a:pPr algn="ctr"/>
            <a:endParaRPr lang="fr-FR" dirty="0">
              <a:solidFill>
                <a:schemeClr val="tx1"/>
              </a:solidFill>
            </a:endParaRPr>
          </a:p>
        </p:txBody>
      </p:sp>
      <p:pic>
        <p:nvPicPr>
          <p:cNvPr id="4" name="Image 3" descr="Une image contenant ordinateur portable, sombre, ciel de nuit&#10;&#10;Description générée automatiquement">
            <a:extLst>
              <a:ext uri="{FF2B5EF4-FFF2-40B4-BE49-F238E27FC236}">
                <a16:creationId xmlns:a16="http://schemas.microsoft.com/office/drawing/2014/main" id="{D6D63879-BAA8-85E3-DC63-39A1B97669A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65396" y="3560327"/>
            <a:ext cx="2256723" cy="1358338"/>
          </a:xfrm>
          <a:prstGeom prst="rect">
            <a:avLst/>
          </a:prstGeom>
        </p:spPr>
      </p:pic>
      <p:pic>
        <p:nvPicPr>
          <p:cNvPr id="5" name="Image 4">
            <a:extLst>
              <a:ext uri="{FF2B5EF4-FFF2-40B4-BE49-F238E27FC236}">
                <a16:creationId xmlns:a16="http://schemas.microsoft.com/office/drawing/2014/main" id="{533A9E9F-BB38-463A-A71D-2F291471A1C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71380" y="4630522"/>
            <a:ext cx="929051" cy="1065556"/>
          </a:xfrm>
          <a:prstGeom prst="rect">
            <a:avLst/>
          </a:prstGeom>
        </p:spPr>
      </p:pic>
      <p:pic>
        <p:nvPicPr>
          <p:cNvPr id="2" name="Image 1">
            <a:extLst>
              <a:ext uri="{FF2B5EF4-FFF2-40B4-BE49-F238E27FC236}">
                <a16:creationId xmlns:a16="http://schemas.microsoft.com/office/drawing/2014/main" id="{D714181A-0EB2-FD58-45D6-239EC17E4CE2}"/>
              </a:ext>
            </a:extLst>
          </p:cNvPr>
          <p:cNvPicPr>
            <a:picLocks noChangeAspect="1"/>
          </p:cNvPicPr>
          <p:nvPr/>
        </p:nvPicPr>
        <p:blipFill>
          <a:blip r:embed="rId19"/>
          <a:stretch>
            <a:fillRect/>
          </a:stretch>
        </p:blipFill>
        <p:spPr>
          <a:xfrm rot="1229316" flipH="1">
            <a:off x="7977526" y="3404368"/>
            <a:ext cx="1232460" cy="1228549"/>
          </a:xfrm>
          <a:prstGeom prst="rect">
            <a:avLst/>
          </a:prstGeom>
        </p:spPr>
      </p:pic>
      <p:pic>
        <p:nvPicPr>
          <p:cNvPr id="15" name="Image 14" descr="Une image contenant logo&#10;&#10;Description générée automatiquement">
            <a:extLst>
              <a:ext uri="{FF2B5EF4-FFF2-40B4-BE49-F238E27FC236}">
                <a16:creationId xmlns:a16="http://schemas.microsoft.com/office/drawing/2014/main" id="{4C548CC6-7640-2D2C-E8EE-7A3C0613B22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93757" y="5178522"/>
            <a:ext cx="2041702" cy="1741398"/>
          </a:xfrm>
          <a:prstGeom prst="rect">
            <a:avLst/>
          </a:prstGeom>
        </p:spPr>
      </p:pic>
      <p:pic>
        <p:nvPicPr>
          <p:cNvPr id="3" name="Image 2">
            <a:extLst>
              <a:ext uri="{FF2B5EF4-FFF2-40B4-BE49-F238E27FC236}">
                <a16:creationId xmlns:a16="http://schemas.microsoft.com/office/drawing/2014/main" id="{FD1764E8-1821-33B0-98C0-423ED549D78E}"/>
              </a:ext>
            </a:extLst>
          </p:cNvPr>
          <p:cNvPicPr>
            <a:picLocks noChangeAspect="1"/>
          </p:cNvPicPr>
          <p:nvPr/>
        </p:nvPicPr>
        <p:blipFill>
          <a:blip r:embed="rId21" cstate="print">
            <a:extLst>
              <a:ext uri="{BEBA8EAE-BF5A-486C-A8C5-ECC9F3942E4B}">
                <a14:imgProps xmlns:a14="http://schemas.microsoft.com/office/drawing/2010/main">
                  <a14:imgLayer r:embed="rId22">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a:off x="9756416" y="1393238"/>
            <a:ext cx="579489" cy="834240"/>
          </a:xfrm>
          <a:prstGeom prst="rect">
            <a:avLst/>
          </a:prstGeom>
        </p:spPr>
      </p:pic>
      <p:pic>
        <p:nvPicPr>
          <p:cNvPr id="6" name="Image 5">
            <a:extLst>
              <a:ext uri="{FF2B5EF4-FFF2-40B4-BE49-F238E27FC236}">
                <a16:creationId xmlns:a16="http://schemas.microsoft.com/office/drawing/2014/main" id="{3113D710-2A9C-D921-BF13-113EBED4863F}"/>
              </a:ext>
            </a:extLst>
          </p:cNvPr>
          <p:cNvPicPr>
            <a:picLocks noChangeAspect="1"/>
          </p:cNvPicPr>
          <p:nvPr/>
        </p:nvPicPr>
        <p:blipFill>
          <a:blip r:embed="rId23" cstate="print">
            <a:extLst>
              <a:ext uri="{BEBA8EAE-BF5A-486C-A8C5-ECC9F3942E4B}">
                <a14:imgProps xmlns:a14="http://schemas.microsoft.com/office/drawing/2010/main">
                  <a14:imgLayer r:embed="rId24">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a:off x="10335905" y="1488012"/>
            <a:ext cx="555029" cy="676568"/>
          </a:xfrm>
          <a:prstGeom prst="rect">
            <a:avLst/>
          </a:prstGeom>
        </p:spPr>
      </p:pic>
      <p:pic>
        <p:nvPicPr>
          <p:cNvPr id="16" name="D81B7AAB-2379-4378-909D-F628A94B169B">
            <a:extLst>
              <a:ext uri="{FF2B5EF4-FFF2-40B4-BE49-F238E27FC236}">
                <a16:creationId xmlns:a16="http://schemas.microsoft.com/office/drawing/2014/main" id="{13308E89-4367-0E89-39F4-C2F44EBA5EFB}"/>
              </a:ext>
            </a:extLst>
          </p:cNvPr>
          <p:cNvPicPr>
            <a:picLocks noChangeAspect="1" noChangeArrowheads="1"/>
          </p:cNvPicPr>
          <p:nvPr/>
        </p:nvPicPr>
        <p:blipFill>
          <a:blip r:embed="rId25" r:link="rId26" cstate="print">
            <a:extLst>
              <a:ext uri="{28A0092B-C50C-407E-A947-70E740481C1C}">
                <a14:useLocalDpi xmlns:a14="http://schemas.microsoft.com/office/drawing/2010/main" val="0"/>
              </a:ext>
            </a:extLst>
          </a:blip>
          <a:srcRect/>
          <a:stretch>
            <a:fillRect/>
          </a:stretch>
        </p:blipFill>
        <p:spPr bwMode="auto">
          <a:xfrm rot="21399854" flipH="1">
            <a:off x="9423200" y="2579099"/>
            <a:ext cx="666433" cy="66509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 coins arrondis 22">
            <a:extLst>
              <a:ext uri="{FF2B5EF4-FFF2-40B4-BE49-F238E27FC236}">
                <a16:creationId xmlns:a16="http://schemas.microsoft.com/office/drawing/2014/main" id="{28767F51-0C72-B40A-338E-DF95306C00B7}"/>
              </a:ext>
            </a:extLst>
          </p:cNvPr>
          <p:cNvSpPr/>
          <p:nvPr/>
        </p:nvSpPr>
        <p:spPr>
          <a:xfrm>
            <a:off x="338203" y="638826"/>
            <a:ext cx="4192900" cy="378538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a:p>
            <a:pPr>
              <a:spcAft>
                <a:spcPts val="800"/>
              </a:spcAft>
            </a:pPr>
            <a:r>
              <a:rPr lang="fr-FR" sz="1800">
                <a:solidFill>
                  <a:schemeClr val="tx1"/>
                </a:solidFill>
                <a:effectLst/>
                <a:ea typeface="Times New Roman" panose="02020603050405020304" pitchFamily="18" charset="0"/>
                <a:cs typeface="Times New Roman" panose="02020603050405020304" pitchFamily="18" charset="0"/>
              </a:rPr>
              <a:t>Ceux qui choisissent d’être </a:t>
            </a:r>
            <a:r>
              <a:rPr lang="fr-FR" sz="1800" b="1">
                <a:solidFill>
                  <a:schemeClr val="tx1"/>
                </a:solidFill>
                <a:effectLst/>
                <a:ea typeface="Times New Roman" panose="02020603050405020304" pitchFamily="18" charset="0"/>
                <a:cs typeface="Times New Roman" panose="02020603050405020304" pitchFamily="18" charset="0"/>
              </a:rPr>
              <a:t>membres </a:t>
            </a:r>
            <a:r>
              <a:rPr lang="fr-FR" sz="1800">
                <a:solidFill>
                  <a:schemeClr val="tx1"/>
                </a:solidFill>
                <a:effectLst/>
                <a:ea typeface="Times New Roman" panose="02020603050405020304" pitchFamily="18" charset="0"/>
                <a:cs typeface="Times New Roman" panose="02020603050405020304" pitchFamily="18" charset="0"/>
              </a:rPr>
              <a:t>sont :</a:t>
            </a:r>
          </a:p>
          <a:p>
            <a:pPr>
              <a:spcAft>
                <a:spcPts val="800"/>
              </a:spcAft>
            </a:pPr>
            <a:r>
              <a:rPr lang="fr-FR" b="1">
                <a:solidFill>
                  <a:schemeClr val="tx1"/>
                </a:solidFill>
                <a:ea typeface="Times New Roman" panose="02020603050405020304" pitchFamily="18" charset="0"/>
                <a:cs typeface="Times New Roman" panose="02020603050405020304" pitchFamily="18" charset="0"/>
              </a:rPr>
              <a:t>-</a:t>
            </a:r>
            <a:r>
              <a:rPr lang="fr-FR" sz="1800" b="1">
                <a:solidFill>
                  <a:schemeClr val="tx1"/>
                </a:solidFill>
                <a:effectLst/>
                <a:ea typeface="Times New Roman" panose="02020603050405020304" pitchFamily="18" charset="0"/>
                <a:cs typeface="Times New Roman" panose="02020603050405020304" pitchFamily="18" charset="0"/>
              </a:rPr>
              <a:t>des responsables professionnels </a:t>
            </a:r>
            <a:r>
              <a:rPr lang="fr-FR" sz="1800">
                <a:solidFill>
                  <a:schemeClr val="tx1"/>
                </a:solidFill>
                <a:effectLst/>
                <a:ea typeface="Times New Roman" panose="02020603050405020304" pitchFamily="18" charset="0"/>
                <a:cs typeface="Times New Roman" panose="02020603050405020304" pitchFamily="18" charset="0"/>
              </a:rPr>
              <a:t>–</a:t>
            </a:r>
            <a:r>
              <a:rPr lang="fr-FR" sz="1800" b="1">
                <a:solidFill>
                  <a:schemeClr val="tx1"/>
                </a:solidFill>
                <a:effectLst/>
                <a:ea typeface="Times New Roman" panose="02020603050405020304" pitchFamily="18" charset="0"/>
                <a:cs typeface="Times New Roman" panose="02020603050405020304" pitchFamily="18" charset="0"/>
              </a:rPr>
              <a:t> </a:t>
            </a:r>
            <a:r>
              <a:rPr lang="fr-FR" sz="1800">
                <a:solidFill>
                  <a:schemeClr val="tx1"/>
                </a:solidFill>
                <a:effectLst/>
                <a:ea typeface="Times New Roman" panose="02020603050405020304" pitchFamily="18" charset="0"/>
                <a:cs typeface="Times New Roman" panose="02020603050405020304" pitchFamily="18" charset="0"/>
              </a:rPr>
              <a:t>c’est-à-dire avec un niveau d’autonomie et de décision significatif- </a:t>
            </a:r>
          </a:p>
          <a:p>
            <a:pPr>
              <a:spcAft>
                <a:spcPts val="800"/>
              </a:spcAft>
            </a:pPr>
            <a:r>
              <a:rPr lang="fr-FR">
                <a:solidFill>
                  <a:schemeClr val="tx1"/>
                </a:solidFill>
                <a:ea typeface="Times New Roman" panose="02020603050405020304" pitchFamily="18" charset="0"/>
                <a:cs typeface="Times New Roman" panose="02020603050405020304" pitchFamily="18" charset="0"/>
              </a:rPr>
              <a:t>-qui ont une </a:t>
            </a:r>
            <a:r>
              <a:rPr lang="fr-FR" b="1">
                <a:solidFill>
                  <a:schemeClr val="tx1"/>
                </a:solidFill>
                <a:ea typeface="Times New Roman" panose="02020603050405020304" pitchFamily="18" charset="0"/>
                <a:cs typeface="Times New Roman" panose="02020603050405020304" pitchFamily="18" charset="0"/>
              </a:rPr>
              <a:t>appartenance spirituelle déclarée</a:t>
            </a:r>
            <a:r>
              <a:rPr lang="fr-FR">
                <a:solidFill>
                  <a:schemeClr val="tx1"/>
                </a:solidFill>
                <a:ea typeface="Times New Roman" panose="02020603050405020304" pitchFamily="18" charset="0"/>
                <a:cs typeface="Times New Roman" panose="02020603050405020304" pitchFamily="18" charset="0"/>
              </a:rPr>
              <a:t>, partageant le fait de croire en une transcendance.</a:t>
            </a:r>
            <a:endParaRPr lang="fr-FR" b="1">
              <a:solidFill>
                <a:schemeClr val="tx1"/>
              </a:solidFill>
              <a:ea typeface="Times New Roman" panose="02020603050405020304" pitchFamily="18" charset="0"/>
              <a:cs typeface="Times New Roman" panose="02020603050405020304" pitchFamily="18" charset="0"/>
            </a:endParaRPr>
          </a:p>
          <a:p>
            <a:pPr>
              <a:spcAft>
                <a:spcPts val="800"/>
              </a:spcAft>
            </a:pPr>
            <a:r>
              <a:rPr lang="fr-FR" sz="1800">
                <a:solidFill>
                  <a:schemeClr val="tx1"/>
                </a:solidFill>
                <a:effectLst/>
                <a:ea typeface="Times New Roman" panose="02020603050405020304" pitchFamily="18" charset="0"/>
                <a:cs typeface="Times New Roman" panose="02020603050405020304" pitchFamily="18" charset="0"/>
              </a:rPr>
              <a:t>Ils adhèrent au Mouvement pour le faire vivre, et s’impliquent dans une </a:t>
            </a:r>
            <a:r>
              <a:rPr lang="fr-FR" sz="1800" b="1">
                <a:solidFill>
                  <a:schemeClr val="tx1"/>
                </a:solidFill>
                <a:effectLst/>
                <a:ea typeface="Times New Roman" panose="02020603050405020304" pitchFamily="18" charset="0"/>
                <a:cs typeface="Times New Roman" panose="02020603050405020304" pitchFamily="18" charset="0"/>
              </a:rPr>
              <a:t>équipe locale</a:t>
            </a:r>
            <a:r>
              <a:rPr lang="fr-FR" b="1">
                <a:solidFill>
                  <a:schemeClr val="tx1"/>
                </a:solidFill>
                <a:ea typeface="Times New Roman" panose="02020603050405020304" pitchFamily="18" charset="0"/>
                <a:cs typeface="Times New Roman" panose="02020603050405020304" pitchFamily="18" charset="0"/>
              </a:rPr>
              <a:t> </a:t>
            </a:r>
            <a:r>
              <a:rPr lang="fr-FR">
                <a:solidFill>
                  <a:schemeClr val="tx1"/>
                </a:solidFill>
                <a:ea typeface="Times New Roman" panose="02020603050405020304" pitchFamily="18" charset="0"/>
                <a:cs typeface="Times New Roman" panose="02020603050405020304" pitchFamily="18" charset="0"/>
              </a:rPr>
              <a:t>ou </a:t>
            </a:r>
            <a:r>
              <a:rPr lang="fr-FR" b="1">
                <a:solidFill>
                  <a:schemeClr val="tx1"/>
                </a:solidFill>
                <a:ea typeface="Times New Roman" panose="02020603050405020304" pitchFamily="18" charset="0"/>
                <a:cs typeface="Times New Roman" panose="02020603050405020304" pitchFamily="18" charset="0"/>
              </a:rPr>
              <a:t>d’une autre manière.</a:t>
            </a:r>
            <a:endParaRPr lang="fr-FR" sz="1800" b="1">
              <a:solidFill>
                <a:schemeClr val="tx1"/>
              </a:solidFill>
              <a:effectLst/>
              <a:ea typeface="Times New Roman" panose="02020603050405020304" pitchFamily="18" charset="0"/>
              <a:cs typeface="Times New Roman" panose="02020603050405020304" pitchFamily="18" charset="0"/>
            </a:endParaRPr>
          </a:p>
        </p:txBody>
      </p:sp>
      <p:sp>
        <p:nvSpPr>
          <p:cNvPr id="8" name="Ellipse 7">
            <a:extLst>
              <a:ext uri="{FF2B5EF4-FFF2-40B4-BE49-F238E27FC236}">
                <a16:creationId xmlns:a16="http://schemas.microsoft.com/office/drawing/2014/main" id="{4F3D952C-2E61-683D-55D5-0E6952FD7AE0}"/>
              </a:ext>
            </a:extLst>
          </p:cNvPr>
          <p:cNvSpPr/>
          <p:nvPr/>
        </p:nvSpPr>
        <p:spPr>
          <a:xfrm>
            <a:off x="3991421" y="160821"/>
            <a:ext cx="4752106" cy="1378535"/>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rPr>
              <a:t>S5</a:t>
            </a:r>
          </a:p>
          <a:p>
            <a:pPr algn="ctr"/>
            <a:r>
              <a:rPr lang="fr-FR" b="1">
                <a:solidFill>
                  <a:schemeClr val="tx1"/>
                </a:solidFill>
              </a:rPr>
              <a:t>Professionnels souples et ouverts</a:t>
            </a:r>
          </a:p>
          <a:p>
            <a:endParaRPr lang="fr-FR" sz="2800" b="1">
              <a:solidFill>
                <a:schemeClr val="tx1"/>
              </a:solidFill>
            </a:endParaRPr>
          </a:p>
        </p:txBody>
      </p:sp>
      <p:pic>
        <p:nvPicPr>
          <p:cNvPr id="7" name="Image 6" descr="Une image contenant silhouette&#10;&#10;Description générée automatiquement">
            <a:extLst>
              <a:ext uri="{FF2B5EF4-FFF2-40B4-BE49-F238E27FC236}">
                <a16:creationId xmlns:a16="http://schemas.microsoft.com/office/drawing/2014/main" id="{4CFE2E9C-4341-1573-9224-C620C101FF8C}"/>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a:off x="10492629" y="765631"/>
            <a:ext cx="694365" cy="773725"/>
          </a:xfrm>
          <a:prstGeom prst="rect">
            <a:avLst/>
          </a:prstGeom>
        </p:spPr>
      </p:pic>
      <p:sp>
        <p:nvSpPr>
          <p:cNvPr id="30" name="Rectangle : coins arrondis 29">
            <a:extLst>
              <a:ext uri="{FF2B5EF4-FFF2-40B4-BE49-F238E27FC236}">
                <a16:creationId xmlns:a16="http://schemas.microsoft.com/office/drawing/2014/main" id="{806A7030-D4B8-8437-531E-18A1F9089F71}"/>
              </a:ext>
            </a:extLst>
          </p:cNvPr>
          <p:cNvSpPr/>
          <p:nvPr/>
        </p:nvSpPr>
        <p:spPr>
          <a:xfrm>
            <a:off x="5119454" y="6150957"/>
            <a:ext cx="4075831" cy="546222"/>
          </a:xfrm>
          <a:prstGeom prst="roundRect">
            <a:avLst/>
          </a:prstGeom>
          <a:solidFill>
            <a:schemeClr val="accent1">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catholique </a:t>
            </a:r>
          </a:p>
          <a:p>
            <a:pPr algn="ctr"/>
            <a:endParaRPr lang="fr-FR">
              <a:solidFill>
                <a:schemeClr val="tx1"/>
              </a:solidFill>
              <a:latin typeface="Calibri" panose="020F0502020204030204" pitchFamily="34" charset="0"/>
              <a:cs typeface="Calibri" panose="020F0502020204030204" pitchFamily="34" charset="0"/>
            </a:endParaRPr>
          </a:p>
        </p:txBody>
      </p:sp>
      <p:sp>
        <p:nvSpPr>
          <p:cNvPr id="31" name="Espace réservé du numéro de diapositive 30">
            <a:extLst>
              <a:ext uri="{FF2B5EF4-FFF2-40B4-BE49-F238E27FC236}">
                <a16:creationId xmlns:a16="http://schemas.microsoft.com/office/drawing/2014/main" id="{465949CC-6D4C-B9CD-2BE7-08D37936282E}"/>
              </a:ext>
            </a:extLst>
          </p:cNvPr>
          <p:cNvSpPr>
            <a:spLocks noGrp="1"/>
          </p:cNvSpPr>
          <p:nvPr>
            <p:ph type="sldNum" sz="quarter" idx="12"/>
          </p:nvPr>
        </p:nvSpPr>
        <p:spPr/>
        <p:txBody>
          <a:bodyPr/>
          <a:lstStyle/>
          <a:p>
            <a:fld id="{FAB97C05-5D1A-45EF-A4E4-5C25DBBFCE11}" type="slidenum">
              <a:rPr lang="fr-FR" smtClean="0"/>
              <a:t>19</a:t>
            </a:fld>
            <a:endParaRPr lang="fr-FR"/>
          </a:p>
        </p:txBody>
      </p:sp>
    </p:spTree>
    <p:extLst>
      <p:ext uri="{BB962C8B-B14F-4D97-AF65-F5344CB8AC3E}">
        <p14:creationId xmlns:p14="http://schemas.microsoft.com/office/powerpoint/2010/main" val="227822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D223845-3313-D814-E404-8201C967F3BE}"/>
              </a:ext>
            </a:extLst>
          </p:cNvPr>
          <p:cNvSpPr/>
          <p:nvPr/>
        </p:nvSpPr>
        <p:spPr>
          <a:xfrm>
            <a:off x="0" y="256854"/>
            <a:ext cx="12192000" cy="638849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endParaRPr lang="fr-FR" sz="3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fr-FR" sz="3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outil d’animation doit être adapté au</a:t>
            </a:r>
            <a:r>
              <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rPr>
              <a:t> contexte: </a:t>
            </a:r>
          </a:p>
          <a:p>
            <a:pPr algn="ctr">
              <a:lnSpc>
                <a:spcPct val="107000"/>
              </a:lnSpc>
              <a:spcAft>
                <a:spcPts val="800"/>
              </a:spcAft>
            </a:pPr>
            <a:r>
              <a:rPr lang="fr-FR" sz="3200" b="1">
                <a:solidFill>
                  <a:schemeClr val="tx1"/>
                </a:solidFill>
                <a:latin typeface="Calibri" panose="020F0502020204030204" pitchFamily="34" charset="0"/>
                <a:ea typeface="Calibri" panose="020F0502020204030204" pitchFamily="34" charset="0"/>
                <a:cs typeface="Times New Roman" panose="02020603050405020304" pitchFamily="18" charset="0"/>
              </a:rPr>
              <a:t>réunions d’équipe, de secteur,  de délégués, </a:t>
            </a:r>
          </a:p>
          <a:p>
            <a:pPr algn="ctr">
              <a:lnSpc>
                <a:spcPct val="107000"/>
              </a:lnSpc>
              <a:spcAft>
                <a:spcPts val="800"/>
              </a:spcAft>
            </a:pPr>
            <a:r>
              <a:rPr lang="fr-FR" sz="3200" b="1">
                <a:solidFill>
                  <a:schemeClr val="tx1"/>
                </a:solidFill>
                <a:latin typeface="Calibri" panose="020F0502020204030204" pitchFamily="34" charset="0"/>
                <a:ea typeface="Calibri" panose="020F0502020204030204" pitchFamily="34" charset="0"/>
                <a:cs typeface="Times New Roman" panose="02020603050405020304" pitchFamily="18" charset="0"/>
              </a:rPr>
              <a:t>avec leurs contraintes et possibilités.</a:t>
            </a:r>
          </a:p>
          <a:p>
            <a:pPr algn="ctr">
              <a:lnSpc>
                <a:spcPct val="107000"/>
              </a:lnSpc>
              <a:spcAft>
                <a:spcPts val="800"/>
              </a:spcAft>
            </a:pPr>
            <a:r>
              <a:rPr lang="fr-FR" sz="3600" b="1"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N'hésitez pas à </a:t>
            </a:r>
            <a:r>
              <a:rPr lang="fr-FR" sz="3600" b="1" i="1">
                <a:solidFill>
                  <a:schemeClr val="tx1"/>
                </a:solidFill>
                <a:latin typeface="Calibri" panose="020F0502020204030204" pitchFamily="34" charset="0"/>
                <a:ea typeface="Calibri" panose="020F0502020204030204" pitchFamily="34" charset="0"/>
                <a:cs typeface="Times New Roman" panose="02020603050405020304" pitchFamily="18" charset="0"/>
              </a:rPr>
              <a:t>« customiser » la proposition !</a:t>
            </a:r>
          </a:p>
          <a:p>
            <a:pPr algn="ctr">
              <a:lnSpc>
                <a:spcPct val="107000"/>
              </a:lnSpc>
              <a:spcAft>
                <a:spcPts val="800"/>
              </a:spcAft>
            </a:pPr>
            <a:endParaRPr lang="fr-FR" sz="3600" b="1" i="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3600" b="1" u="sng">
                <a:solidFill>
                  <a:schemeClr val="tx1"/>
                </a:solidFill>
                <a:latin typeface="Calibri" panose="020F0502020204030204" pitchFamily="34" charset="0"/>
                <a:ea typeface="Calibri" panose="020F0502020204030204" pitchFamily="34" charset="0"/>
                <a:cs typeface="Times New Roman" panose="02020603050405020304" pitchFamily="18" charset="0"/>
              </a:rPr>
              <a:t>L’ objectif </a:t>
            </a:r>
            <a:r>
              <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571500" indent="-571500">
              <a:lnSpc>
                <a:spcPct val="107000"/>
              </a:lnSpc>
              <a:spcAft>
                <a:spcPts val="800"/>
              </a:spcAft>
              <a:buFont typeface="Calibri"/>
              <a:buChar char="-"/>
            </a:pPr>
            <a:r>
              <a:rPr lang="fr-FR" sz="3600" b="1">
                <a:solidFill>
                  <a:schemeClr val="tx1"/>
                </a:solidFill>
                <a:latin typeface="Calibri"/>
                <a:ea typeface="Calibri"/>
                <a:cs typeface="Times New Roman"/>
              </a:rPr>
              <a:t>s’approprier les « futurs possibles »  du MCC, symbolisés par des « silhouettes d’arbres »,  </a:t>
            </a:r>
            <a:endPar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 typeface="Calibri"/>
              <a:buChar char="-"/>
            </a:pPr>
            <a:r>
              <a:rPr lang="fr-FR" sz="3600" b="1">
                <a:solidFill>
                  <a:schemeClr val="tx1"/>
                </a:solidFill>
                <a:latin typeface="Calibri"/>
                <a:ea typeface="Calibri"/>
                <a:cs typeface="Times New Roman"/>
              </a:rPr>
              <a:t>les «peser» et contribuer ainsi au discernement en commun</a:t>
            </a:r>
          </a:p>
          <a:p>
            <a:pPr algn="ctr">
              <a:lnSpc>
                <a:spcPct val="107000"/>
              </a:lnSpc>
              <a:spcAft>
                <a:spcPts val="800"/>
              </a:spcAft>
            </a:pPr>
            <a:endPar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4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sz="3600"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fr-FR" sz="3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sz="4400" b="1">
              <a:solidFill>
                <a:schemeClr val="tx1"/>
              </a:solidFill>
            </a:endParaRPr>
          </a:p>
        </p:txBody>
      </p:sp>
      <p:sp>
        <p:nvSpPr>
          <p:cNvPr id="2" name="Espace réservé du numéro de diapositive 1">
            <a:extLst>
              <a:ext uri="{FF2B5EF4-FFF2-40B4-BE49-F238E27FC236}">
                <a16:creationId xmlns:a16="http://schemas.microsoft.com/office/drawing/2014/main" id="{EDB8C4E7-1940-E895-2A34-6F7E44BAF808}"/>
              </a:ext>
            </a:extLst>
          </p:cNvPr>
          <p:cNvSpPr>
            <a:spLocks noGrp="1"/>
          </p:cNvSpPr>
          <p:nvPr>
            <p:ph type="sldNum" sz="quarter" idx="12"/>
          </p:nvPr>
        </p:nvSpPr>
        <p:spPr/>
        <p:txBody>
          <a:bodyPr/>
          <a:lstStyle/>
          <a:p>
            <a:fld id="{FAB97C05-5D1A-45EF-A4E4-5C25DBBFCE11}" type="slidenum">
              <a:rPr lang="fr-FR" smtClean="0"/>
              <a:t>2</a:t>
            </a:fld>
            <a:endParaRPr lang="fr-FR"/>
          </a:p>
        </p:txBody>
      </p:sp>
    </p:spTree>
    <p:extLst>
      <p:ext uri="{BB962C8B-B14F-4D97-AF65-F5344CB8AC3E}">
        <p14:creationId xmlns:p14="http://schemas.microsoft.com/office/powerpoint/2010/main" val="267120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2">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3"/>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3"/>
                <a:stretch>
                  <a:fillRect/>
                </a:stretch>
              </p:blipFill>
              <p:spPr>
                <a:xfrm>
                  <a:off x="10609564" y="4415210"/>
                  <a:ext cx="18000" cy="18000"/>
                </a:xfrm>
                <a:prstGeom prst="rect">
                  <a:avLst/>
                </a:prstGeom>
              </p:spPr>
            </p:pic>
          </mc:Fallback>
        </mc:AlternateContent>
      </p:grpSp>
      <p:pic>
        <p:nvPicPr>
          <p:cNvPr id="38" name="Image 37" descr="Une image contenant dessin&#10;&#10;Description générée automatiquement">
            <a:extLst>
              <a:ext uri="{FF2B5EF4-FFF2-40B4-BE49-F238E27FC236}">
                <a16:creationId xmlns:a16="http://schemas.microsoft.com/office/drawing/2014/main" id="{FE569F4B-9793-67BD-EE58-0D24FBE573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4143" y="190668"/>
            <a:ext cx="4513443" cy="6925587"/>
          </a:xfrm>
          <a:prstGeom prst="rect">
            <a:avLst/>
          </a:prstGeom>
        </p:spPr>
      </p:pic>
      <p:pic>
        <p:nvPicPr>
          <p:cNvPr id="39" name="Image 38">
            <a:extLst>
              <a:ext uri="{FF2B5EF4-FFF2-40B4-BE49-F238E27FC236}">
                <a16:creationId xmlns:a16="http://schemas.microsoft.com/office/drawing/2014/main" id="{B272B2D4-6BEA-4E67-143B-A7F9194573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7361" y="1486956"/>
            <a:ext cx="1817924" cy="777229"/>
          </a:xfrm>
          <a:prstGeom prst="rect">
            <a:avLst/>
          </a:prstGeom>
        </p:spPr>
      </p:pic>
      <p:sp>
        <p:nvSpPr>
          <p:cNvPr id="42" name="Rectangle : coins arrondis 41">
            <a:extLst>
              <a:ext uri="{FF2B5EF4-FFF2-40B4-BE49-F238E27FC236}">
                <a16:creationId xmlns:a16="http://schemas.microsoft.com/office/drawing/2014/main" id="{4ECC853A-EEBA-DC27-0662-C7F6E7E0142B}"/>
              </a:ext>
            </a:extLst>
          </p:cNvPr>
          <p:cNvSpPr/>
          <p:nvPr/>
        </p:nvSpPr>
        <p:spPr>
          <a:xfrm>
            <a:off x="180345" y="4685400"/>
            <a:ext cx="8888835" cy="919927"/>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800" dirty="0">
                <a:solidFill>
                  <a:schemeClr val="tx1"/>
                </a:solidFill>
                <a:effectLst/>
                <a:ea typeface="Calibri" panose="020F0502020204030204" pitchFamily="34" charset="0"/>
                <a:cs typeface="Times New Roman" panose="02020603050405020304" pitchFamily="18" charset="0"/>
              </a:rPr>
              <a:t>Dans un monde sécularisé, le MCC offre à </a:t>
            </a:r>
            <a:r>
              <a:rPr lang="fr-FR" sz="1800" u="sng" dirty="0">
                <a:solidFill>
                  <a:schemeClr val="tx1"/>
                </a:solidFill>
                <a:effectLst/>
                <a:ea typeface="Calibri" panose="020F0502020204030204" pitchFamily="34" charset="0"/>
                <a:cs typeface="Times New Roman" panose="02020603050405020304" pitchFamily="18" charset="0"/>
              </a:rPr>
              <a:t>ses membres </a:t>
            </a:r>
            <a:r>
              <a:rPr lang="fr-FR" sz="1800" dirty="0">
                <a:solidFill>
                  <a:schemeClr val="tx1"/>
                </a:solidFill>
                <a:effectLst/>
                <a:ea typeface="Calibri" panose="020F0502020204030204" pitchFamily="34" charset="0"/>
                <a:cs typeface="Times New Roman" panose="02020603050405020304" pitchFamily="18" charset="0"/>
              </a:rPr>
              <a:t>chercheurs de sens des </a:t>
            </a:r>
            <a:r>
              <a:rPr lang="fr-FR" sz="1800" u="sng" dirty="0">
                <a:solidFill>
                  <a:schemeClr val="tx1"/>
                </a:solidFill>
                <a:effectLst/>
                <a:ea typeface="Calibri" panose="020F0502020204030204" pitchFamily="34" charset="0"/>
                <a:cs typeface="Times New Roman" panose="02020603050405020304" pitchFamily="18" charset="0"/>
              </a:rPr>
              <a:t>opportunités diversifiées de cheminement </a:t>
            </a:r>
            <a:r>
              <a:rPr lang="fr-FR" sz="1800" dirty="0">
                <a:solidFill>
                  <a:schemeClr val="tx1"/>
                </a:solidFill>
                <a:effectLst/>
                <a:ea typeface="Calibri" panose="020F0502020204030204" pitchFamily="34" charset="0"/>
                <a:cs typeface="Times New Roman" panose="02020603050405020304" pitchFamily="18" charset="0"/>
              </a:rPr>
              <a:t>en profondeur</a:t>
            </a:r>
            <a:r>
              <a:rPr lang="fr-FR" sz="1800" dirty="0">
                <a:solidFill>
                  <a:schemeClr val="tx1"/>
                </a:solidFill>
                <a:effectLst/>
                <a:ea typeface="Calibri" panose="020F0502020204030204" pitchFamily="34" charset="0"/>
              </a:rPr>
              <a:t> afin de permettre à </a:t>
            </a:r>
            <a:r>
              <a:rPr lang="fr-FR" sz="1800" dirty="0" err="1">
                <a:solidFill>
                  <a:schemeClr val="tx1"/>
                </a:solidFill>
                <a:effectLst/>
                <a:ea typeface="Calibri" panose="020F0502020204030204" pitchFamily="34" charset="0"/>
              </a:rPr>
              <a:t>chacun.e</a:t>
            </a:r>
            <a:r>
              <a:rPr lang="fr-FR" sz="1800" dirty="0">
                <a:solidFill>
                  <a:schemeClr val="tx1"/>
                </a:solidFill>
                <a:effectLst/>
                <a:ea typeface="Calibri" panose="020F0502020204030204" pitchFamily="34" charset="0"/>
              </a:rPr>
              <a:t> d’exercer sa responsabilité en vue d’un monde meilleur là où </a:t>
            </a:r>
            <a:r>
              <a:rPr lang="fr-FR" sz="1800" dirty="0" err="1">
                <a:solidFill>
                  <a:schemeClr val="tx1"/>
                </a:solidFill>
                <a:effectLst/>
                <a:ea typeface="Calibri" panose="020F0502020204030204" pitchFamily="34" charset="0"/>
              </a:rPr>
              <a:t>il.elle</a:t>
            </a:r>
            <a:r>
              <a:rPr lang="fr-FR" sz="1800" dirty="0">
                <a:solidFill>
                  <a:schemeClr val="tx1"/>
                </a:solidFill>
                <a:effectLst/>
                <a:ea typeface="Calibri" panose="020F0502020204030204" pitchFamily="34" charset="0"/>
              </a:rPr>
              <a:t> se trouve.</a:t>
            </a:r>
            <a:r>
              <a:rPr lang="fr-FR" sz="1800" dirty="0">
                <a:solidFill>
                  <a:schemeClr val="tx1"/>
                </a:solidFill>
                <a:effectLst/>
                <a:ea typeface="Calibri" panose="020F0502020204030204" pitchFamily="34" charset="0"/>
                <a:cs typeface="Times New Roman" panose="02020603050405020304" pitchFamily="18" charset="0"/>
              </a:rPr>
              <a:t> </a:t>
            </a:r>
            <a:endParaRPr lang="fr-FR" dirty="0">
              <a:solidFill>
                <a:schemeClr val="tx1"/>
              </a:solidFill>
            </a:endParaRPr>
          </a:p>
        </p:txBody>
      </p:sp>
      <p:pic>
        <p:nvPicPr>
          <p:cNvPr id="4" name="Image 3" descr="Une image contenant ordinateur portable, sombre, ciel de nuit&#10;&#10;Description générée automatiquement">
            <a:extLst>
              <a:ext uri="{FF2B5EF4-FFF2-40B4-BE49-F238E27FC236}">
                <a16:creationId xmlns:a16="http://schemas.microsoft.com/office/drawing/2014/main" id="{D6D63879-BAA8-85E3-DC63-39A1B97669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96" y="3560327"/>
            <a:ext cx="2256723" cy="1358338"/>
          </a:xfrm>
          <a:prstGeom prst="rect">
            <a:avLst/>
          </a:prstGeom>
        </p:spPr>
      </p:pic>
      <p:pic>
        <p:nvPicPr>
          <p:cNvPr id="3" name="Image 2">
            <a:extLst>
              <a:ext uri="{FF2B5EF4-FFF2-40B4-BE49-F238E27FC236}">
                <a16:creationId xmlns:a16="http://schemas.microsoft.com/office/drawing/2014/main" id="{76048A9D-DABD-CFF1-7736-2FCB1441F6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9175" y="3167438"/>
            <a:ext cx="1269164" cy="1460327"/>
          </a:xfrm>
          <a:prstGeom prst="rect">
            <a:avLst/>
          </a:prstGeom>
        </p:spPr>
      </p:pic>
      <p:pic>
        <p:nvPicPr>
          <p:cNvPr id="7" name="Image 6">
            <a:extLst>
              <a:ext uri="{FF2B5EF4-FFF2-40B4-BE49-F238E27FC236}">
                <a16:creationId xmlns:a16="http://schemas.microsoft.com/office/drawing/2014/main" id="{0568D4D7-D929-85FE-BB89-7270ADA668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3990" y="4578176"/>
            <a:ext cx="1133142" cy="1083259"/>
          </a:xfrm>
          <a:prstGeom prst="rect">
            <a:avLst/>
          </a:prstGeom>
        </p:spPr>
      </p:pic>
      <p:pic>
        <p:nvPicPr>
          <p:cNvPr id="5" name="Image 4">
            <a:extLst>
              <a:ext uri="{FF2B5EF4-FFF2-40B4-BE49-F238E27FC236}">
                <a16:creationId xmlns:a16="http://schemas.microsoft.com/office/drawing/2014/main" id="{AAFE6B4C-A712-2554-D946-114D66FBE7B4}"/>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a:off x="9786020" y="1398431"/>
            <a:ext cx="555029" cy="799027"/>
          </a:xfrm>
          <a:prstGeom prst="rect">
            <a:avLst/>
          </a:prstGeom>
        </p:spPr>
      </p:pic>
      <p:pic>
        <p:nvPicPr>
          <p:cNvPr id="6" name="Image 5">
            <a:extLst>
              <a:ext uri="{FF2B5EF4-FFF2-40B4-BE49-F238E27FC236}">
                <a16:creationId xmlns:a16="http://schemas.microsoft.com/office/drawing/2014/main" id="{A0F75B16-CA66-24B5-C091-4EDCAF681CB2}"/>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a:off x="10341049" y="1486956"/>
            <a:ext cx="555029" cy="676568"/>
          </a:xfrm>
          <a:prstGeom prst="rect">
            <a:avLst/>
          </a:prstGeom>
        </p:spPr>
      </p:pic>
      <p:pic>
        <p:nvPicPr>
          <p:cNvPr id="8" name="D81B7AAB-2379-4378-909D-F628A94B169B">
            <a:extLst>
              <a:ext uri="{FF2B5EF4-FFF2-40B4-BE49-F238E27FC236}">
                <a16:creationId xmlns:a16="http://schemas.microsoft.com/office/drawing/2014/main" id="{29055A2D-A711-2A9A-9952-F592FC98075B}"/>
              </a:ext>
            </a:extLst>
          </p:cNvPr>
          <p:cNvPicPr>
            <a:picLocks noChangeAspect="1" noChangeArrowheads="1"/>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rot="21399854" flipH="1">
            <a:off x="9312330" y="2484483"/>
            <a:ext cx="666433" cy="66509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 coins arrondis 29">
            <a:extLst>
              <a:ext uri="{FF2B5EF4-FFF2-40B4-BE49-F238E27FC236}">
                <a16:creationId xmlns:a16="http://schemas.microsoft.com/office/drawing/2014/main" id="{2E009311-36D6-CBCC-B77B-0AAFC47C1327}"/>
              </a:ext>
            </a:extLst>
          </p:cNvPr>
          <p:cNvSpPr/>
          <p:nvPr/>
        </p:nvSpPr>
        <p:spPr>
          <a:xfrm>
            <a:off x="276224" y="190668"/>
            <a:ext cx="4405617" cy="41690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Ceux qui choisissent d’être </a:t>
            </a:r>
            <a:r>
              <a:rPr lang="fr-FR" sz="1800" b="1">
                <a:solidFill>
                  <a:schemeClr val="tx1"/>
                </a:solidFill>
                <a:effectLst/>
                <a:latin typeface="Calibri" panose="020F0502020204030204" pitchFamily="34" charset="0"/>
                <a:ea typeface="Calibri" panose="020F0502020204030204" pitchFamily="34" charset="0"/>
                <a:cs typeface="Calibri" panose="020F0502020204030204" pitchFamily="34" charset="0"/>
              </a:rPr>
              <a:t>membres </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sont :</a:t>
            </a:r>
          </a:p>
          <a:p>
            <a:pPr>
              <a:spcAft>
                <a:spcPts val="800"/>
              </a:spcAft>
            </a:pPr>
            <a:r>
              <a:rPr lang="fr-FR">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des </a:t>
            </a:r>
            <a:r>
              <a:rPr lang="fr-FR" sz="1800" b="1">
                <a:solidFill>
                  <a:schemeClr val="tx1"/>
                </a:solidFill>
                <a:effectLst/>
                <a:latin typeface="Calibri" panose="020F0502020204030204" pitchFamily="34" charset="0"/>
                <a:ea typeface="Calibri" panose="020F0502020204030204" pitchFamily="34" charset="0"/>
                <a:cs typeface="Calibri" panose="020F0502020204030204" pitchFamily="34" charset="0"/>
              </a:rPr>
              <a:t>responsables actifs au sens large dans un collectif  </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(vie professionnelle, syndicale, associative…) </a:t>
            </a:r>
          </a:p>
          <a:p>
            <a:pPr algn="just">
              <a:spcAft>
                <a:spcPts val="800"/>
              </a:spcAft>
            </a:pPr>
            <a:r>
              <a:rPr lang="fr-FR">
                <a:solidFill>
                  <a:schemeClr val="tx1"/>
                </a:solidFill>
                <a:ea typeface="Times New Roman" panose="02020603050405020304" pitchFamily="18" charset="0"/>
                <a:cs typeface="Times New Roman" panose="02020603050405020304" pitchFamily="18" charset="0"/>
              </a:rPr>
              <a:t>-</a:t>
            </a:r>
            <a:r>
              <a:rPr lang="fr-FR" b="1">
                <a:solidFill>
                  <a:schemeClr val="tx1"/>
                </a:solidFill>
                <a:ea typeface="Times New Roman" panose="02020603050405020304" pitchFamily="18" charset="0"/>
                <a:cs typeface="Times New Roman" panose="02020603050405020304" pitchFamily="18" charset="0"/>
              </a:rPr>
              <a:t>chercheurs de sens, </a:t>
            </a:r>
            <a:r>
              <a:rPr lang="fr-FR">
                <a:solidFill>
                  <a:schemeClr val="tx1"/>
                </a:solidFill>
                <a:ea typeface="Times New Roman" panose="02020603050405020304" pitchFamily="18" charset="0"/>
                <a:cs typeface="Times New Roman" panose="02020603050405020304" pitchFamily="18" charset="0"/>
              </a:rPr>
              <a:t>quel que soit leur rapport à la spiritualité (croyants, agnostiques , athées) </a:t>
            </a:r>
          </a:p>
          <a:p>
            <a:pPr algn="just">
              <a:spcAft>
                <a:spcPts val="800"/>
              </a:spcAft>
            </a:pPr>
            <a:r>
              <a:rPr lang="fr-FR" sz="1800">
                <a:solidFill>
                  <a:schemeClr val="tx1"/>
                </a:solidFill>
                <a:effectLst/>
                <a:ea typeface="Times New Roman" panose="02020603050405020304" pitchFamily="18" charset="0"/>
                <a:cs typeface="Times New Roman" panose="02020603050405020304" pitchFamily="18" charset="0"/>
              </a:rPr>
              <a:t>Ils adhèrent au Mouvement pour le faire vivre, et s’impliquent dans une </a:t>
            </a:r>
            <a:r>
              <a:rPr lang="fr-FR" sz="1800" b="1">
                <a:solidFill>
                  <a:schemeClr val="tx1"/>
                </a:solidFill>
                <a:effectLst/>
                <a:ea typeface="Times New Roman" panose="02020603050405020304" pitchFamily="18" charset="0"/>
                <a:cs typeface="Times New Roman" panose="02020603050405020304" pitchFamily="18" charset="0"/>
              </a:rPr>
              <a:t>équipe locale</a:t>
            </a:r>
            <a:r>
              <a:rPr lang="fr-FR" b="1">
                <a:solidFill>
                  <a:schemeClr val="tx1"/>
                </a:solidFill>
                <a:ea typeface="Times New Roman" panose="02020603050405020304" pitchFamily="18" charset="0"/>
                <a:cs typeface="Times New Roman" panose="02020603050405020304" pitchFamily="18" charset="0"/>
              </a:rPr>
              <a:t> </a:t>
            </a:r>
            <a:r>
              <a:rPr lang="fr-FR">
                <a:solidFill>
                  <a:schemeClr val="tx1"/>
                </a:solidFill>
                <a:ea typeface="Times New Roman" panose="02020603050405020304" pitchFamily="18" charset="0"/>
                <a:cs typeface="Times New Roman" panose="02020603050405020304" pitchFamily="18" charset="0"/>
              </a:rPr>
              <a:t>ou d’une </a:t>
            </a:r>
            <a:r>
              <a:rPr lang="fr-FR" b="1">
                <a:solidFill>
                  <a:schemeClr val="tx1"/>
                </a:solidFill>
                <a:ea typeface="Times New Roman" panose="02020603050405020304" pitchFamily="18" charset="0"/>
                <a:cs typeface="Times New Roman" panose="02020603050405020304" pitchFamily="18" charset="0"/>
              </a:rPr>
              <a:t>autre manière.</a:t>
            </a:r>
            <a:endParaRPr lang="fr-FR" sz="1800" b="1">
              <a:solidFill>
                <a:schemeClr val="tx1"/>
              </a:solidFill>
              <a:effectLst/>
              <a:ea typeface="Times New Roman" panose="02020603050405020304" pitchFamily="18" charset="0"/>
              <a:cs typeface="Times New Roman" panose="02020603050405020304" pitchFamily="18" charset="0"/>
            </a:endParaRPr>
          </a:p>
          <a:p>
            <a:pPr algn="just"/>
            <a:endParaRPr lang="fr-FR" sz="1800">
              <a:solidFill>
                <a:schemeClr val="tx1"/>
              </a:solidFill>
              <a:effectLst/>
              <a:ea typeface="Calibri" panose="020F0502020204030204" pitchFamily="34" charset="0"/>
              <a:cs typeface="Times New Roman" panose="02020603050405020304" pitchFamily="18" charset="0"/>
            </a:endParaRPr>
          </a:p>
          <a:p>
            <a:pPr algn="ctr"/>
            <a:r>
              <a:rPr lang="fr-FR">
                <a:solidFill>
                  <a:schemeClr val="tx1"/>
                </a:solidFill>
              </a:rPr>
              <a:t>  </a:t>
            </a:r>
          </a:p>
        </p:txBody>
      </p:sp>
      <p:sp>
        <p:nvSpPr>
          <p:cNvPr id="23" name="Ellipse 22">
            <a:extLst>
              <a:ext uri="{FF2B5EF4-FFF2-40B4-BE49-F238E27FC236}">
                <a16:creationId xmlns:a16="http://schemas.microsoft.com/office/drawing/2014/main" id="{286AD12A-E681-7853-07BC-CC788B7BB3A4}"/>
              </a:ext>
            </a:extLst>
          </p:cNvPr>
          <p:cNvSpPr/>
          <p:nvPr/>
        </p:nvSpPr>
        <p:spPr>
          <a:xfrm>
            <a:off x="4488927" y="182865"/>
            <a:ext cx="5106173" cy="1013191"/>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rPr>
              <a:t>S6 </a:t>
            </a:r>
          </a:p>
          <a:p>
            <a:pPr algn="ctr"/>
            <a:r>
              <a:rPr lang="fr-FR" b="1">
                <a:solidFill>
                  <a:schemeClr val="tx1"/>
                </a:solidFill>
              </a:rPr>
              <a:t>Ensemble et responsables</a:t>
            </a:r>
            <a:endParaRPr lang="fr-FR" sz="2800" b="1">
              <a:solidFill>
                <a:schemeClr val="tx1"/>
              </a:solidFill>
            </a:endParaRPr>
          </a:p>
        </p:txBody>
      </p:sp>
      <p:pic>
        <p:nvPicPr>
          <p:cNvPr id="15" name="Image 14" descr="Une image contenant silhouette&#10;&#10;Description générée automatiquement">
            <a:extLst>
              <a:ext uri="{FF2B5EF4-FFF2-40B4-BE49-F238E27FC236}">
                <a16:creationId xmlns:a16="http://schemas.microsoft.com/office/drawing/2014/main" id="{EAB8C654-33DC-24D2-C9EF-19BE9ACE9A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0499294" y="1014608"/>
            <a:ext cx="403321" cy="449417"/>
          </a:xfrm>
          <a:prstGeom prst="rect">
            <a:avLst/>
          </a:prstGeom>
        </p:spPr>
      </p:pic>
      <p:sp>
        <p:nvSpPr>
          <p:cNvPr id="32" name="Rectangle : coins arrondis 31">
            <a:extLst>
              <a:ext uri="{FF2B5EF4-FFF2-40B4-BE49-F238E27FC236}">
                <a16:creationId xmlns:a16="http://schemas.microsoft.com/office/drawing/2014/main" id="{A5B768AF-08C2-D557-3550-AAF29CEAA687}"/>
              </a:ext>
            </a:extLst>
          </p:cNvPr>
          <p:cNvSpPr/>
          <p:nvPr/>
        </p:nvSpPr>
        <p:spPr>
          <a:xfrm>
            <a:off x="3643936" y="5931007"/>
            <a:ext cx="4768544" cy="458832"/>
          </a:xfrm>
          <a:prstGeom prst="roundRect">
            <a:avLst/>
          </a:prstGeom>
          <a:solidFill>
            <a:schemeClr val="accent1">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catholique</a:t>
            </a:r>
          </a:p>
          <a:p>
            <a:pPr algn="ctr"/>
            <a:endParaRPr lang="fr-FR">
              <a:solidFill>
                <a:schemeClr val="tx1"/>
              </a:solidFill>
              <a:latin typeface="Calibri" panose="020F0502020204030204" pitchFamily="34" charset="0"/>
              <a:cs typeface="Calibri" panose="020F0502020204030204" pitchFamily="34" charset="0"/>
            </a:endParaRPr>
          </a:p>
        </p:txBody>
      </p:sp>
      <p:pic>
        <p:nvPicPr>
          <p:cNvPr id="9" name="Image 8" descr="Une image contenant logo&#10;&#10;Description générée automatiquement">
            <a:extLst>
              <a:ext uri="{FF2B5EF4-FFF2-40B4-BE49-F238E27FC236}">
                <a16:creationId xmlns:a16="http://schemas.microsoft.com/office/drawing/2014/main" id="{1EA672F1-98EA-57C2-F05B-DCF38CE566E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63155" y="5325423"/>
            <a:ext cx="1886861" cy="1609332"/>
          </a:xfrm>
          <a:prstGeom prst="rect">
            <a:avLst/>
          </a:prstGeom>
        </p:spPr>
      </p:pic>
      <p:sp>
        <p:nvSpPr>
          <p:cNvPr id="10" name="Espace réservé du numéro de diapositive 9">
            <a:extLst>
              <a:ext uri="{FF2B5EF4-FFF2-40B4-BE49-F238E27FC236}">
                <a16:creationId xmlns:a16="http://schemas.microsoft.com/office/drawing/2014/main" id="{359EB736-B57D-FF5B-7D1C-72367117B8D6}"/>
              </a:ext>
            </a:extLst>
          </p:cNvPr>
          <p:cNvSpPr>
            <a:spLocks noGrp="1"/>
          </p:cNvSpPr>
          <p:nvPr>
            <p:ph type="sldNum" sz="quarter" idx="12"/>
          </p:nvPr>
        </p:nvSpPr>
        <p:spPr/>
        <p:txBody>
          <a:bodyPr/>
          <a:lstStyle/>
          <a:p>
            <a:fld id="{FAB97C05-5D1A-45EF-A4E4-5C25DBBFCE11}" type="slidenum">
              <a:rPr lang="fr-FR" smtClean="0"/>
              <a:t>20</a:t>
            </a:fld>
            <a:endParaRPr lang="fr-FR"/>
          </a:p>
        </p:txBody>
      </p:sp>
    </p:spTree>
    <p:extLst>
      <p:ext uri="{BB962C8B-B14F-4D97-AF65-F5344CB8AC3E}">
        <p14:creationId xmlns:p14="http://schemas.microsoft.com/office/powerpoint/2010/main" val="31351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2">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3"/>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3"/>
                <a:stretch>
                  <a:fillRect/>
                </a:stretch>
              </p:blipFill>
              <p:spPr>
                <a:xfrm>
                  <a:off x="10609564" y="4415210"/>
                  <a:ext cx="18000" cy="18000"/>
                </a:xfrm>
                <a:prstGeom prst="rect">
                  <a:avLst/>
                </a:prstGeom>
              </p:spPr>
            </p:pic>
          </mc:Fallback>
        </mc:AlternateContent>
      </p:grpSp>
      <p:pic>
        <p:nvPicPr>
          <p:cNvPr id="38" name="Image 37" descr="Une image contenant dessin&#10;&#10;Description générée automatiquement">
            <a:extLst>
              <a:ext uri="{FF2B5EF4-FFF2-40B4-BE49-F238E27FC236}">
                <a16:creationId xmlns:a16="http://schemas.microsoft.com/office/drawing/2014/main" id="{FE569F4B-9793-67BD-EE58-0D24FBE573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4143" y="190668"/>
            <a:ext cx="4513443" cy="6925587"/>
          </a:xfrm>
          <a:prstGeom prst="rect">
            <a:avLst/>
          </a:prstGeom>
        </p:spPr>
      </p:pic>
      <p:pic>
        <p:nvPicPr>
          <p:cNvPr id="39" name="Image 38">
            <a:extLst>
              <a:ext uri="{FF2B5EF4-FFF2-40B4-BE49-F238E27FC236}">
                <a16:creationId xmlns:a16="http://schemas.microsoft.com/office/drawing/2014/main" id="{B272B2D4-6BEA-4E67-143B-A7F9194573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7361" y="1486956"/>
            <a:ext cx="1817924" cy="777229"/>
          </a:xfrm>
          <a:prstGeom prst="rect">
            <a:avLst/>
          </a:prstGeom>
        </p:spPr>
      </p:pic>
      <p:sp>
        <p:nvSpPr>
          <p:cNvPr id="42" name="Rectangle : coins arrondis 41">
            <a:extLst>
              <a:ext uri="{FF2B5EF4-FFF2-40B4-BE49-F238E27FC236}">
                <a16:creationId xmlns:a16="http://schemas.microsoft.com/office/drawing/2014/main" id="{4ECC853A-EEBA-DC27-0662-C7F6E7E0142B}"/>
              </a:ext>
            </a:extLst>
          </p:cNvPr>
          <p:cNvSpPr/>
          <p:nvPr/>
        </p:nvSpPr>
        <p:spPr>
          <a:xfrm>
            <a:off x="180345" y="4685400"/>
            <a:ext cx="8888835" cy="919927"/>
          </a:xfrm>
          <a:prstGeom prst="roundRect">
            <a:avLst>
              <a:gd name="adj" fmla="val 16667"/>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800" dirty="0">
                <a:solidFill>
                  <a:schemeClr val="tx1"/>
                </a:solidFill>
                <a:effectLst/>
                <a:ea typeface="Calibri" panose="020F0502020204030204" pitchFamily="34" charset="0"/>
                <a:cs typeface="Times New Roman" panose="02020603050405020304" pitchFamily="18" charset="0"/>
              </a:rPr>
              <a:t>Dans un monde sécularisé, le MCC offre à </a:t>
            </a:r>
            <a:r>
              <a:rPr lang="fr-FR" sz="1800" u="sng" dirty="0">
                <a:solidFill>
                  <a:schemeClr val="tx1"/>
                </a:solidFill>
                <a:effectLst/>
                <a:ea typeface="Calibri" panose="020F0502020204030204" pitchFamily="34" charset="0"/>
                <a:cs typeface="Times New Roman" panose="02020603050405020304" pitchFamily="18" charset="0"/>
              </a:rPr>
              <a:t>ses membres </a:t>
            </a:r>
            <a:r>
              <a:rPr lang="fr-FR" sz="1800" dirty="0">
                <a:solidFill>
                  <a:schemeClr val="tx1"/>
                </a:solidFill>
                <a:effectLst/>
                <a:ea typeface="Calibri" panose="020F0502020204030204" pitchFamily="34" charset="0"/>
                <a:cs typeface="Times New Roman" panose="02020603050405020304" pitchFamily="18" charset="0"/>
              </a:rPr>
              <a:t>chercheurs de sens des </a:t>
            </a:r>
            <a:r>
              <a:rPr lang="fr-FR" sz="1800" u="sng" dirty="0">
                <a:solidFill>
                  <a:schemeClr val="tx1"/>
                </a:solidFill>
                <a:effectLst/>
                <a:ea typeface="Calibri" panose="020F0502020204030204" pitchFamily="34" charset="0"/>
                <a:cs typeface="Times New Roman" panose="02020603050405020304" pitchFamily="18" charset="0"/>
              </a:rPr>
              <a:t>opportunités diversifiées de cheminement </a:t>
            </a:r>
            <a:r>
              <a:rPr lang="fr-FR" sz="1800" dirty="0">
                <a:solidFill>
                  <a:schemeClr val="tx1"/>
                </a:solidFill>
                <a:effectLst/>
                <a:ea typeface="Calibri" panose="020F0502020204030204" pitchFamily="34" charset="0"/>
                <a:cs typeface="Times New Roman" panose="02020603050405020304" pitchFamily="18" charset="0"/>
              </a:rPr>
              <a:t>en profondeur</a:t>
            </a:r>
            <a:r>
              <a:rPr lang="fr-FR" sz="1800" dirty="0">
                <a:solidFill>
                  <a:schemeClr val="tx1"/>
                </a:solidFill>
                <a:effectLst/>
                <a:ea typeface="Calibri" panose="020F0502020204030204" pitchFamily="34" charset="0"/>
              </a:rPr>
              <a:t> afin de permettre à </a:t>
            </a:r>
            <a:r>
              <a:rPr lang="fr-FR" sz="1800" dirty="0" err="1">
                <a:solidFill>
                  <a:schemeClr val="tx1"/>
                </a:solidFill>
                <a:effectLst/>
                <a:ea typeface="Calibri" panose="020F0502020204030204" pitchFamily="34" charset="0"/>
              </a:rPr>
              <a:t>chacun.e</a:t>
            </a:r>
            <a:r>
              <a:rPr lang="fr-FR" sz="1800" dirty="0">
                <a:solidFill>
                  <a:schemeClr val="tx1"/>
                </a:solidFill>
                <a:effectLst/>
                <a:ea typeface="Calibri" panose="020F0502020204030204" pitchFamily="34" charset="0"/>
              </a:rPr>
              <a:t> d’exercer sa responsabilité en vue d’un monde meilleur là où </a:t>
            </a:r>
            <a:r>
              <a:rPr lang="fr-FR" sz="1800" dirty="0" err="1">
                <a:solidFill>
                  <a:schemeClr val="tx1"/>
                </a:solidFill>
                <a:effectLst/>
                <a:ea typeface="Calibri" panose="020F0502020204030204" pitchFamily="34" charset="0"/>
              </a:rPr>
              <a:t>il.elle</a:t>
            </a:r>
            <a:r>
              <a:rPr lang="fr-FR" sz="1800" dirty="0">
                <a:solidFill>
                  <a:schemeClr val="tx1"/>
                </a:solidFill>
                <a:effectLst/>
                <a:ea typeface="Calibri" panose="020F0502020204030204" pitchFamily="34" charset="0"/>
              </a:rPr>
              <a:t> se trouve.</a:t>
            </a:r>
            <a:r>
              <a:rPr lang="fr-FR" sz="1800" dirty="0">
                <a:solidFill>
                  <a:schemeClr val="tx1"/>
                </a:solidFill>
                <a:effectLst/>
                <a:ea typeface="Calibri" panose="020F0502020204030204" pitchFamily="34" charset="0"/>
                <a:cs typeface="Times New Roman" panose="02020603050405020304" pitchFamily="18" charset="0"/>
              </a:rPr>
              <a:t> </a:t>
            </a:r>
            <a:endParaRPr lang="fr-FR" dirty="0">
              <a:solidFill>
                <a:schemeClr val="tx1"/>
              </a:solidFill>
            </a:endParaRPr>
          </a:p>
        </p:txBody>
      </p:sp>
      <p:pic>
        <p:nvPicPr>
          <p:cNvPr id="4" name="Image 3" descr="Une image contenant ordinateur portable, sombre, ciel de nuit&#10;&#10;Description générée automatiquement">
            <a:extLst>
              <a:ext uri="{FF2B5EF4-FFF2-40B4-BE49-F238E27FC236}">
                <a16:creationId xmlns:a16="http://schemas.microsoft.com/office/drawing/2014/main" id="{D6D63879-BAA8-85E3-DC63-39A1B97669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96" y="3560327"/>
            <a:ext cx="2256723" cy="1358338"/>
          </a:xfrm>
          <a:prstGeom prst="rect">
            <a:avLst/>
          </a:prstGeom>
        </p:spPr>
      </p:pic>
      <p:pic>
        <p:nvPicPr>
          <p:cNvPr id="3" name="Image 2">
            <a:extLst>
              <a:ext uri="{FF2B5EF4-FFF2-40B4-BE49-F238E27FC236}">
                <a16:creationId xmlns:a16="http://schemas.microsoft.com/office/drawing/2014/main" id="{76048A9D-DABD-CFF1-7736-2FCB1441F6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9175" y="3167438"/>
            <a:ext cx="1269164" cy="1460327"/>
          </a:xfrm>
          <a:prstGeom prst="rect">
            <a:avLst/>
          </a:prstGeom>
        </p:spPr>
      </p:pic>
      <p:pic>
        <p:nvPicPr>
          <p:cNvPr id="7" name="Image 6">
            <a:extLst>
              <a:ext uri="{FF2B5EF4-FFF2-40B4-BE49-F238E27FC236}">
                <a16:creationId xmlns:a16="http://schemas.microsoft.com/office/drawing/2014/main" id="{0568D4D7-D929-85FE-BB89-7270ADA668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3990" y="4578176"/>
            <a:ext cx="1133142" cy="1083259"/>
          </a:xfrm>
          <a:prstGeom prst="rect">
            <a:avLst/>
          </a:prstGeom>
        </p:spPr>
      </p:pic>
      <p:pic>
        <p:nvPicPr>
          <p:cNvPr id="2" name="Image 1" descr="Une image contenant texte&#10;&#10;Description générée automatiquement">
            <a:extLst>
              <a:ext uri="{FF2B5EF4-FFF2-40B4-BE49-F238E27FC236}">
                <a16:creationId xmlns:a16="http://schemas.microsoft.com/office/drawing/2014/main" id="{F7F8679E-FF90-C4F1-386F-52BD718C6C4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8683725" y="5064425"/>
            <a:ext cx="1434277" cy="1722781"/>
          </a:xfrm>
          <a:prstGeom prst="rect">
            <a:avLst/>
          </a:prstGeom>
        </p:spPr>
      </p:pic>
      <p:pic>
        <p:nvPicPr>
          <p:cNvPr id="5" name="Image 4">
            <a:extLst>
              <a:ext uri="{FF2B5EF4-FFF2-40B4-BE49-F238E27FC236}">
                <a16:creationId xmlns:a16="http://schemas.microsoft.com/office/drawing/2014/main" id="{AAFE6B4C-A712-2554-D946-114D66FBE7B4}"/>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a:off x="9786020" y="1398431"/>
            <a:ext cx="555029" cy="799027"/>
          </a:xfrm>
          <a:prstGeom prst="rect">
            <a:avLst/>
          </a:prstGeom>
        </p:spPr>
      </p:pic>
      <p:pic>
        <p:nvPicPr>
          <p:cNvPr id="6" name="Image 5">
            <a:extLst>
              <a:ext uri="{FF2B5EF4-FFF2-40B4-BE49-F238E27FC236}">
                <a16:creationId xmlns:a16="http://schemas.microsoft.com/office/drawing/2014/main" id="{A0F75B16-CA66-24B5-C091-4EDCAF681CB2}"/>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a:off x="10341049" y="1486956"/>
            <a:ext cx="555029" cy="676568"/>
          </a:xfrm>
          <a:prstGeom prst="rect">
            <a:avLst/>
          </a:prstGeom>
        </p:spPr>
      </p:pic>
      <p:pic>
        <p:nvPicPr>
          <p:cNvPr id="8" name="D81B7AAB-2379-4378-909D-F628A94B169B">
            <a:extLst>
              <a:ext uri="{FF2B5EF4-FFF2-40B4-BE49-F238E27FC236}">
                <a16:creationId xmlns:a16="http://schemas.microsoft.com/office/drawing/2014/main" id="{29055A2D-A711-2A9A-9952-F592FC98075B}"/>
              </a:ext>
            </a:extLst>
          </p:cNvPr>
          <p:cNvPicPr>
            <a:picLocks noChangeAspect="1" noChangeArrowheads="1"/>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rot="21399854" flipH="1">
            <a:off x="9312330" y="2484483"/>
            <a:ext cx="666433" cy="66509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 coins arrondis 29">
            <a:extLst>
              <a:ext uri="{FF2B5EF4-FFF2-40B4-BE49-F238E27FC236}">
                <a16:creationId xmlns:a16="http://schemas.microsoft.com/office/drawing/2014/main" id="{2E009311-36D6-CBCC-B77B-0AAFC47C1327}"/>
              </a:ext>
            </a:extLst>
          </p:cNvPr>
          <p:cNvSpPr/>
          <p:nvPr/>
        </p:nvSpPr>
        <p:spPr>
          <a:xfrm>
            <a:off x="276224" y="190668"/>
            <a:ext cx="4405617" cy="41690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Ceux qui choisissent d’être </a:t>
            </a:r>
            <a:r>
              <a:rPr lang="fr-FR" sz="1800" b="1">
                <a:solidFill>
                  <a:schemeClr val="tx1"/>
                </a:solidFill>
                <a:effectLst/>
                <a:latin typeface="Calibri" panose="020F0502020204030204" pitchFamily="34" charset="0"/>
                <a:ea typeface="Calibri" panose="020F0502020204030204" pitchFamily="34" charset="0"/>
                <a:cs typeface="Calibri" panose="020F0502020204030204" pitchFamily="34" charset="0"/>
              </a:rPr>
              <a:t>membres </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sont :</a:t>
            </a:r>
          </a:p>
          <a:p>
            <a:pPr>
              <a:spcAft>
                <a:spcPts val="800"/>
              </a:spcAft>
            </a:pPr>
            <a:r>
              <a:rPr lang="fr-FR">
                <a:solidFill>
                  <a:schemeClr val="tx1"/>
                </a:solidFill>
                <a:latin typeface="Calibri" panose="020F0502020204030204" pitchFamily="34" charset="0"/>
                <a:ea typeface="Calibri" panose="020F0502020204030204" pitchFamily="34" charset="0"/>
                <a:cs typeface="Calibri" panose="020F0502020204030204" pitchFamily="34" charset="0"/>
              </a:rPr>
              <a:t>-</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des </a:t>
            </a:r>
            <a:r>
              <a:rPr lang="fr-FR" sz="1800" b="1">
                <a:solidFill>
                  <a:schemeClr val="tx1"/>
                </a:solidFill>
                <a:effectLst/>
                <a:latin typeface="Calibri" panose="020F0502020204030204" pitchFamily="34" charset="0"/>
                <a:ea typeface="Calibri" panose="020F0502020204030204" pitchFamily="34" charset="0"/>
                <a:cs typeface="Calibri" panose="020F0502020204030204" pitchFamily="34" charset="0"/>
              </a:rPr>
              <a:t>responsables actifs au sens large dans un collectif  </a:t>
            </a:r>
            <a:r>
              <a:rPr lang="fr-F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(vie professionnelle, syndicale, associative…) </a:t>
            </a:r>
          </a:p>
          <a:p>
            <a:pPr algn="just">
              <a:spcAft>
                <a:spcPts val="800"/>
              </a:spcAft>
            </a:pPr>
            <a:r>
              <a:rPr lang="fr-FR">
                <a:solidFill>
                  <a:schemeClr val="tx1"/>
                </a:solidFill>
                <a:ea typeface="Times New Roman" panose="02020603050405020304" pitchFamily="18" charset="0"/>
                <a:cs typeface="Times New Roman" panose="02020603050405020304" pitchFamily="18" charset="0"/>
              </a:rPr>
              <a:t>-</a:t>
            </a:r>
            <a:r>
              <a:rPr lang="fr-FR" b="1">
                <a:solidFill>
                  <a:schemeClr val="tx1"/>
                </a:solidFill>
                <a:ea typeface="Times New Roman" panose="02020603050405020304" pitchFamily="18" charset="0"/>
                <a:cs typeface="Times New Roman" panose="02020603050405020304" pitchFamily="18" charset="0"/>
              </a:rPr>
              <a:t>chercheurs de sens, </a:t>
            </a:r>
            <a:r>
              <a:rPr lang="fr-FR">
                <a:solidFill>
                  <a:schemeClr val="tx1"/>
                </a:solidFill>
                <a:ea typeface="Times New Roman" panose="02020603050405020304" pitchFamily="18" charset="0"/>
                <a:cs typeface="Times New Roman" panose="02020603050405020304" pitchFamily="18" charset="0"/>
              </a:rPr>
              <a:t>quel que soit leur rapport à la spiritualité (croyants, agnostiques , athées) </a:t>
            </a:r>
          </a:p>
          <a:p>
            <a:pPr algn="just">
              <a:spcAft>
                <a:spcPts val="800"/>
              </a:spcAft>
            </a:pPr>
            <a:r>
              <a:rPr lang="fr-FR" sz="1800">
                <a:solidFill>
                  <a:schemeClr val="tx1"/>
                </a:solidFill>
                <a:effectLst/>
                <a:ea typeface="Times New Roman" panose="02020603050405020304" pitchFamily="18" charset="0"/>
                <a:cs typeface="Times New Roman" panose="02020603050405020304" pitchFamily="18" charset="0"/>
              </a:rPr>
              <a:t>Ils adhèrent au Mouvement pour le faire vivre, et s’impliquent dans une </a:t>
            </a:r>
            <a:r>
              <a:rPr lang="fr-FR" sz="1800" b="1">
                <a:solidFill>
                  <a:schemeClr val="tx1"/>
                </a:solidFill>
                <a:effectLst/>
                <a:ea typeface="Times New Roman" panose="02020603050405020304" pitchFamily="18" charset="0"/>
                <a:cs typeface="Times New Roman" panose="02020603050405020304" pitchFamily="18" charset="0"/>
              </a:rPr>
              <a:t>équipe locale</a:t>
            </a:r>
            <a:r>
              <a:rPr lang="fr-FR" b="1">
                <a:solidFill>
                  <a:schemeClr val="tx1"/>
                </a:solidFill>
                <a:ea typeface="Times New Roman" panose="02020603050405020304" pitchFamily="18" charset="0"/>
                <a:cs typeface="Times New Roman" panose="02020603050405020304" pitchFamily="18" charset="0"/>
              </a:rPr>
              <a:t> </a:t>
            </a:r>
            <a:r>
              <a:rPr lang="fr-FR">
                <a:solidFill>
                  <a:schemeClr val="tx1"/>
                </a:solidFill>
                <a:ea typeface="Times New Roman" panose="02020603050405020304" pitchFamily="18" charset="0"/>
                <a:cs typeface="Times New Roman" panose="02020603050405020304" pitchFamily="18" charset="0"/>
              </a:rPr>
              <a:t>ou d’une </a:t>
            </a:r>
            <a:r>
              <a:rPr lang="fr-FR" b="1">
                <a:solidFill>
                  <a:schemeClr val="tx1"/>
                </a:solidFill>
                <a:ea typeface="Times New Roman" panose="02020603050405020304" pitchFamily="18" charset="0"/>
                <a:cs typeface="Times New Roman" panose="02020603050405020304" pitchFamily="18" charset="0"/>
              </a:rPr>
              <a:t>autre manière.</a:t>
            </a:r>
            <a:endParaRPr lang="fr-FR" sz="1800" b="1">
              <a:solidFill>
                <a:schemeClr val="tx1"/>
              </a:solidFill>
              <a:effectLst/>
              <a:ea typeface="Times New Roman" panose="02020603050405020304" pitchFamily="18" charset="0"/>
              <a:cs typeface="Times New Roman" panose="02020603050405020304" pitchFamily="18" charset="0"/>
            </a:endParaRPr>
          </a:p>
          <a:p>
            <a:pPr algn="just"/>
            <a:endParaRPr lang="fr-FR" sz="1800">
              <a:solidFill>
                <a:schemeClr val="tx1"/>
              </a:solidFill>
              <a:effectLst/>
              <a:ea typeface="Calibri" panose="020F0502020204030204" pitchFamily="34" charset="0"/>
              <a:cs typeface="Times New Roman" panose="02020603050405020304" pitchFamily="18" charset="0"/>
            </a:endParaRPr>
          </a:p>
          <a:p>
            <a:pPr algn="ctr"/>
            <a:r>
              <a:rPr lang="fr-FR">
                <a:solidFill>
                  <a:schemeClr val="tx1"/>
                </a:solidFill>
              </a:rPr>
              <a:t>  </a:t>
            </a:r>
          </a:p>
        </p:txBody>
      </p:sp>
      <p:sp>
        <p:nvSpPr>
          <p:cNvPr id="23" name="Ellipse 22">
            <a:extLst>
              <a:ext uri="{FF2B5EF4-FFF2-40B4-BE49-F238E27FC236}">
                <a16:creationId xmlns:a16="http://schemas.microsoft.com/office/drawing/2014/main" id="{286AD12A-E681-7853-07BC-CC788B7BB3A4}"/>
              </a:ext>
            </a:extLst>
          </p:cNvPr>
          <p:cNvSpPr/>
          <p:nvPr/>
        </p:nvSpPr>
        <p:spPr>
          <a:xfrm>
            <a:off x="4488927" y="182865"/>
            <a:ext cx="5106173" cy="1013191"/>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rPr>
              <a:t>S7 </a:t>
            </a:r>
          </a:p>
          <a:p>
            <a:pPr algn="ctr"/>
            <a:r>
              <a:rPr lang="fr-FR" b="1">
                <a:solidFill>
                  <a:schemeClr val="tx1"/>
                </a:solidFill>
              </a:rPr>
              <a:t>Mouvement œcuménique des chercheurs de sens</a:t>
            </a:r>
            <a:endParaRPr lang="fr-FR" sz="2800" b="1">
              <a:solidFill>
                <a:schemeClr val="tx1"/>
              </a:solidFill>
            </a:endParaRPr>
          </a:p>
        </p:txBody>
      </p:sp>
      <p:pic>
        <p:nvPicPr>
          <p:cNvPr id="15" name="Image 14" descr="Une image contenant silhouette&#10;&#10;Description générée automatiquement">
            <a:extLst>
              <a:ext uri="{FF2B5EF4-FFF2-40B4-BE49-F238E27FC236}">
                <a16:creationId xmlns:a16="http://schemas.microsoft.com/office/drawing/2014/main" id="{EAB8C654-33DC-24D2-C9EF-19BE9ACE9AC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10499294" y="1014608"/>
            <a:ext cx="403321" cy="449417"/>
          </a:xfrm>
          <a:prstGeom prst="rect">
            <a:avLst/>
          </a:prstGeom>
        </p:spPr>
      </p:pic>
      <p:sp>
        <p:nvSpPr>
          <p:cNvPr id="32" name="Rectangle : coins arrondis 31">
            <a:extLst>
              <a:ext uri="{FF2B5EF4-FFF2-40B4-BE49-F238E27FC236}">
                <a16:creationId xmlns:a16="http://schemas.microsoft.com/office/drawing/2014/main" id="{A5B768AF-08C2-D557-3550-AAF29CEAA687}"/>
              </a:ext>
            </a:extLst>
          </p:cNvPr>
          <p:cNvSpPr/>
          <p:nvPr/>
        </p:nvSpPr>
        <p:spPr>
          <a:xfrm>
            <a:off x="3778689" y="5800544"/>
            <a:ext cx="5174543" cy="582063"/>
          </a:xfrm>
          <a:prstGeom prst="roundRect">
            <a:avLst/>
          </a:prstGeom>
          <a:solidFill>
            <a:schemeClr val="accent1">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chrétien (œcuménique)</a:t>
            </a:r>
          </a:p>
          <a:p>
            <a:pPr algn="ctr"/>
            <a:endParaRPr lang="fr-FR">
              <a:solidFill>
                <a:schemeClr val="tx1"/>
              </a:solidFill>
              <a:latin typeface="Calibri" panose="020F0502020204030204" pitchFamily="34" charset="0"/>
              <a:cs typeface="Calibri" panose="020F0502020204030204" pitchFamily="34" charset="0"/>
            </a:endParaRPr>
          </a:p>
        </p:txBody>
      </p:sp>
      <p:sp>
        <p:nvSpPr>
          <p:cNvPr id="10" name="Espace réservé du numéro de diapositive 9">
            <a:extLst>
              <a:ext uri="{FF2B5EF4-FFF2-40B4-BE49-F238E27FC236}">
                <a16:creationId xmlns:a16="http://schemas.microsoft.com/office/drawing/2014/main" id="{2A7F49E5-4AA8-B43E-CBAD-897FDC1870A2}"/>
              </a:ext>
            </a:extLst>
          </p:cNvPr>
          <p:cNvSpPr>
            <a:spLocks noGrp="1"/>
          </p:cNvSpPr>
          <p:nvPr>
            <p:ph type="sldNum" sz="quarter" idx="12"/>
          </p:nvPr>
        </p:nvSpPr>
        <p:spPr/>
        <p:txBody>
          <a:bodyPr/>
          <a:lstStyle/>
          <a:p>
            <a:fld id="{FAB97C05-5D1A-45EF-A4E4-5C25DBBFCE11}" type="slidenum">
              <a:rPr lang="fr-FR" smtClean="0"/>
              <a:t>21</a:t>
            </a:fld>
            <a:endParaRPr lang="fr-FR"/>
          </a:p>
        </p:txBody>
      </p:sp>
    </p:spTree>
    <p:extLst>
      <p:ext uri="{BB962C8B-B14F-4D97-AF65-F5344CB8AC3E}">
        <p14:creationId xmlns:p14="http://schemas.microsoft.com/office/powerpoint/2010/main" val="1584432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D223845-3313-D814-E404-8201C967F3BE}"/>
              </a:ext>
            </a:extLst>
          </p:cNvPr>
          <p:cNvSpPr/>
          <p:nvPr/>
        </p:nvSpPr>
        <p:spPr>
          <a:xfrm>
            <a:off x="682436" y="574766"/>
            <a:ext cx="11068840" cy="54480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nSpc>
                <a:spcPct val="107000"/>
              </a:lnSpc>
            </a:pPr>
            <a:r>
              <a:rPr lang="fr-FR"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Premier temps (30 min) </a:t>
            </a:r>
            <a:r>
              <a:rPr lang="fr-F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Evaluation des 7 silhouettes proposées</a:t>
            </a:r>
            <a:r>
              <a:rPr lang="fr-FR"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t>
            </a:r>
            <a:r>
              <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de table) </a:t>
            </a:r>
          </a:p>
          <a:p>
            <a:pPr marL="742950" indent="-285750">
              <a:lnSpc>
                <a:spcPct val="107000"/>
              </a:lnSpc>
              <a:buFontTx/>
              <a:buChar char="-"/>
            </a:pPr>
            <a:r>
              <a:rPr lang="fr-FR" sz="2400" dirty="0">
                <a:solidFill>
                  <a:schemeClr val="tx1"/>
                </a:solidFill>
                <a:latin typeface="Calibri"/>
                <a:ea typeface="Calibri" panose="020F0502020204030204" pitchFamily="34" charset="0"/>
                <a:cs typeface="Times New Roman"/>
              </a:rPr>
              <a:t>C</a:t>
            </a:r>
            <a:r>
              <a:rPr lang="fr-FR" sz="2400" dirty="0">
                <a:solidFill>
                  <a:schemeClr val="tx1"/>
                </a:solidFill>
                <a:effectLst/>
                <a:latin typeface="Calibri"/>
                <a:ea typeface="Calibri" panose="020F0502020204030204" pitchFamily="34" charset="0"/>
                <a:cs typeface="Times New Roman"/>
              </a:rPr>
              <a:t>hacun présente sa silhouette préférée</a:t>
            </a:r>
          </a:p>
          <a:p>
            <a:pPr marL="742950" indent="-285750">
              <a:lnSpc>
                <a:spcPct val="107000"/>
              </a:lnSpc>
              <a:buFontTx/>
              <a:buChar char="-"/>
            </a:pPr>
            <a:r>
              <a:rPr lang="fr-FR" sz="2400" dirty="0">
                <a:solidFill>
                  <a:schemeClr val="tx1"/>
                </a:solidFill>
                <a:latin typeface="Calibri"/>
                <a:ea typeface="Calibri" panose="020F0502020204030204" pitchFamily="34" charset="0"/>
                <a:cs typeface="Times New Roman"/>
              </a:rPr>
              <a:t>Il  </a:t>
            </a:r>
            <a:r>
              <a:rPr lang="fr-FR" sz="2400" dirty="0">
                <a:solidFill>
                  <a:schemeClr val="tx1"/>
                </a:solidFill>
                <a:effectLst/>
                <a:latin typeface="Calibri"/>
                <a:ea typeface="Calibri" panose="020F0502020204030204" pitchFamily="34" charset="0"/>
                <a:cs typeface="Times New Roman"/>
              </a:rPr>
              <a:t>en détaille les avantages et les inconvénients.</a:t>
            </a:r>
          </a:p>
          <a:p>
            <a:pPr marL="742950" indent="-285750">
              <a:lnSpc>
                <a:spcPct val="107000"/>
              </a:lnSpc>
              <a:buFontTx/>
              <a:buChar char="-"/>
            </a:pPr>
            <a:r>
              <a:rPr lang="fr-FR" sz="2400" dirty="0">
                <a:solidFill>
                  <a:schemeClr val="tx1"/>
                </a:solidFill>
                <a:effectLst/>
                <a:latin typeface="Calibri"/>
                <a:ea typeface="Calibri" panose="020F0502020204030204" pitchFamily="34" charset="0"/>
                <a:cs typeface="Times New Roman"/>
              </a:rPr>
              <a:t>Il explique en quoi elle contribue à la régénération du Mouvement (ce qu’on laisse…pour </a:t>
            </a:r>
            <a:r>
              <a:rPr lang="fr-FR" sz="2400" dirty="0">
                <a:solidFill>
                  <a:schemeClr val="tx1"/>
                </a:solidFill>
                <a:latin typeface="Calibri"/>
                <a:ea typeface="Calibri" panose="020F0502020204030204" pitchFamily="34" charset="0"/>
                <a:cs typeface="Times New Roman"/>
              </a:rPr>
              <a:t>laisser la place à …)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sz="2400" b="1" dirty="0">
              <a:solidFill>
                <a:schemeClr val="tx1"/>
              </a:solidFill>
            </a:endParaRPr>
          </a:p>
        </p:txBody>
      </p:sp>
      <p:sp>
        <p:nvSpPr>
          <p:cNvPr id="2" name="Espace réservé du numéro de diapositive 1">
            <a:extLst>
              <a:ext uri="{FF2B5EF4-FFF2-40B4-BE49-F238E27FC236}">
                <a16:creationId xmlns:a16="http://schemas.microsoft.com/office/drawing/2014/main" id="{09609EFE-9D85-45CA-6874-9ECD5AEFF7F8}"/>
              </a:ext>
            </a:extLst>
          </p:cNvPr>
          <p:cNvSpPr>
            <a:spLocks noGrp="1"/>
          </p:cNvSpPr>
          <p:nvPr>
            <p:ph type="sldNum" sz="quarter" idx="12"/>
          </p:nvPr>
        </p:nvSpPr>
        <p:spPr/>
        <p:txBody>
          <a:bodyPr/>
          <a:lstStyle/>
          <a:p>
            <a:fld id="{FAB97C05-5D1A-45EF-A4E4-5C25DBBFCE11}" type="slidenum">
              <a:rPr lang="fr-FR" smtClean="0"/>
              <a:t>22</a:t>
            </a:fld>
            <a:endParaRPr lang="fr-FR"/>
          </a:p>
        </p:txBody>
      </p:sp>
    </p:spTree>
    <p:extLst>
      <p:ext uri="{BB962C8B-B14F-4D97-AF65-F5344CB8AC3E}">
        <p14:creationId xmlns:p14="http://schemas.microsoft.com/office/powerpoint/2010/main" val="362988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D223845-3313-D814-E404-8201C967F3BE}"/>
              </a:ext>
            </a:extLst>
          </p:cNvPr>
          <p:cNvSpPr/>
          <p:nvPr/>
        </p:nvSpPr>
        <p:spPr>
          <a:xfrm>
            <a:off x="654727" y="574766"/>
            <a:ext cx="11096549" cy="56696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a:lnSpc>
                <a:spcPct val="107000"/>
              </a:lnSpc>
            </a:pPr>
            <a:endParaRPr lang="fr-FR"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b="1" u="sng" dirty="0">
                <a:solidFill>
                  <a:schemeClr val="tx1"/>
                </a:solidFill>
                <a:effectLst/>
                <a:latin typeface="Calibri"/>
                <a:ea typeface="Calibri" panose="020F0502020204030204" pitchFamily="34" charset="0"/>
                <a:cs typeface="Times New Roman"/>
              </a:rPr>
              <a:t>Deuxième temps (30 minutes) </a:t>
            </a:r>
            <a:r>
              <a:rPr lang="fr-FR" b="1" dirty="0">
                <a:solidFill>
                  <a:schemeClr val="tx1"/>
                </a:solidFill>
                <a:effectLst/>
                <a:latin typeface="Calibri"/>
                <a:ea typeface="Calibri" panose="020F0502020204030204" pitchFamily="34" charset="0"/>
                <a:cs typeface="Times New Roman"/>
              </a:rPr>
              <a:t>: Création de la</a:t>
            </a:r>
            <a:r>
              <a:rPr lang="fr-FR" b="1" dirty="0">
                <a:solidFill>
                  <a:schemeClr val="tx1"/>
                </a:solidFill>
                <a:latin typeface="Calibri"/>
                <a:ea typeface="Calibri" panose="020F0502020204030204" pitchFamily="34" charset="0"/>
                <a:cs typeface="Times New Roman"/>
              </a:rPr>
              <a:t> </a:t>
            </a:r>
            <a:r>
              <a:rPr lang="fr-FR" b="1" dirty="0">
                <a:solidFill>
                  <a:schemeClr val="tx1"/>
                </a:solidFill>
                <a:effectLst/>
                <a:latin typeface="Calibri"/>
                <a:ea typeface="Calibri" panose="020F0502020204030204" pitchFamily="34" charset="0"/>
                <a:cs typeface="Times New Roman"/>
              </a:rPr>
              <a:t> silhouette de l’équipe</a:t>
            </a:r>
            <a:endParaRPr lang="fr-FR" b="1" dirty="0">
              <a:solidFill>
                <a:schemeClr val="tx1"/>
              </a:solidFill>
              <a:latin typeface="Calibri"/>
              <a:ea typeface="Calibri" panose="020F0502020204030204" pitchFamily="34" charset="0"/>
              <a:cs typeface="Times New Roman"/>
            </a:endParaRPr>
          </a:p>
          <a:p>
            <a:pPr>
              <a:lnSpc>
                <a:spcPct val="107000"/>
              </a:lnSpc>
            </a:pPr>
            <a:r>
              <a:rPr lang="fr-FR" dirty="0">
                <a:solidFill>
                  <a:schemeClr val="tx1"/>
                </a:solidFill>
                <a:latin typeface="Calibri"/>
                <a:ea typeface="Calibri" panose="020F0502020204030204" pitchFamily="34" charset="0"/>
                <a:cs typeface="Times New Roman"/>
              </a:rPr>
              <a:t>-  </a:t>
            </a:r>
            <a:r>
              <a:rPr lang="fr-FR" sz="2400" dirty="0">
                <a:solidFill>
                  <a:schemeClr val="tx1"/>
                </a:solidFill>
                <a:latin typeface="Calibri"/>
                <a:ea typeface="Calibri" panose="020F0502020204030204" pitchFamily="34" charset="0"/>
                <a:cs typeface="Times New Roman"/>
              </a:rPr>
              <a:t>  Construction de la silhouette d’</a:t>
            </a:r>
            <a:r>
              <a:rPr lang="fr-FR" sz="2400" i="1" dirty="0">
                <a:solidFill>
                  <a:schemeClr val="tx1"/>
                </a:solidFill>
                <a:latin typeface="Calibri"/>
                <a:ea typeface="Calibri" panose="020F0502020204030204" pitchFamily="34" charset="0"/>
                <a:cs typeface="Times New Roman"/>
              </a:rPr>
              <a:t>arbre souhaité par votre équipe</a:t>
            </a:r>
            <a:endParaRPr lang="fr-FR" sz="2400" dirty="0">
              <a:solidFill>
                <a:schemeClr val="tx1"/>
              </a:solidFill>
              <a:latin typeface="Calibri"/>
              <a:ea typeface="Calibri" panose="020F0502020204030204" pitchFamily="34" charset="0"/>
              <a:cs typeface="Times New Roman"/>
            </a:endParaRPr>
          </a:p>
          <a:p>
            <a:pPr marL="285750" lvl="0" indent="-285750">
              <a:lnSpc>
                <a:spcPct val="107000"/>
              </a:lnSpc>
              <a:buFontTx/>
              <a:buChar char="-"/>
            </a:pPr>
            <a:r>
              <a:rPr lang="fr-FR" sz="2400" dirty="0">
                <a:solidFill>
                  <a:schemeClr val="tx1"/>
                </a:solidFill>
                <a:effectLst/>
                <a:latin typeface="Calibri"/>
                <a:ea typeface="Calibri" panose="020F0502020204030204" pitchFamily="34" charset="0"/>
                <a:cs typeface="Times New Roman"/>
              </a:rPr>
              <a:t>Sur quelles questions structurantes êtes-vous d’accord ?</a:t>
            </a:r>
          </a:p>
          <a:p>
            <a:pPr marL="285750" indent="-285750">
              <a:lnSpc>
                <a:spcPct val="107000"/>
              </a:lnSpc>
              <a:buFontTx/>
              <a:buChar char="-"/>
            </a:pPr>
            <a:r>
              <a:rPr lang="fr-FR" sz="2400" dirty="0">
                <a:solidFill>
                  <a:schemeClr val="tx1"/>
                </a:solidFill>
                <a:effectLst/>
                <a:latin typeface="Calibri"/>
                <a:ea typeface="Calibri" panose="020F0502020204030204" pitchFamily="34" charset="0"/>
                <a:cs typeface="Times New Roman"/>
              </a:rPr>
              <a:t>Sur quelles questions structurantes n’êtes-vous pas d’accord ?</a:t>
            </a:r>
          </a:p>
          <a:p>
            <a:pPr marL="285750" indent="-285750">
              <a:lnSpc>
                <a:spcPct val="107000"/>
              </a:lnSpc>
              <a:buFontTx/>
              <a:buChar char="-"/>
            </a:pPr>
            <a:r>
              <a:rPr lang="fr-FR" sz="2400" dirty="0">
                <a:solidFill>
                  <a:schemeClr val="tx1"/>
                </a:solidFill>
                <a:latin typeface="Calibri"/>
                <a:ea typeface="Calibri" panose="020F0502020204030204" pitchFamily="34" charset="0"/>
                <a:cs typeface="Times New Roman"/>
              </a:rPr>
              <a:t>En cas de désaccord, on peut envoyer deux silhouettes d’arbre.</a:t>
            </a:r>
            <a:endParaRPr lang="fr-FR" sz="2400" dirty="0">
              <a:solidFill>
                <a:schemeClr val="tx1"/>
              </a:solidFill>
              <a:effectLst/>
              <a:latin typeface="Calibri"/>
              <a:ea typeface="Calibri" panose="020F0502020204030204" pitchFamily="34" charset="0"/>
              <a:cs typeface="Times New Roman"/>
            </a:endParaRPr>
          </a:p>
          <a:p>
            <a:pPr marL="285750" lvl="0" indent="-285750">
              <a:lnSpc>
                <a:spcPct val="107000"/>
              </a:lnSpc>
              <a:buFontTx/>
              <a:buChar char="-"/>
            </a:pPr>
            <a:endPar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2400" i="1" dirty="0">
                <a:solidFill>
                  <a:schemeClr val="tx1"/>
                </a:solidFill>
                <a:effectLst/>
                <a:latin typeface="Calibri"/>
                <a:ea typeface="Calibri" panose="020F0502020204030204" pitchFamily="34" charset="0"/>
                <a:cs typeface="Times New Roman"/>
              </a:rPr>
              <a:t>Utiliser les cartes </a:t>
            </a:r>
            <a:r>
              <a:rPr lang="fr-FR" sz="2400" i="1" dirty="0">
                <a:solidFill>
                  <a:schemeClr val="tx1"/>
                </a:solidFill>
                <a:latin typeface="Calibri"/>
                <a:ea typeface="Calibri" panose="020F0502020204030204" pitchFamily="34" charset="0"/>
                <a:cs typeface="Times New Roman"/>
              </a:rPr>
              <a:t>imprimées d’éléments à découper  (diapos 24 à 30 ) </a:t>
            </a:r>
            <a:endParaRPr lang="fr-FR" sz="2400" i="1">
              <a:solidFill>
                <a:schemeClr val="tx1"/>
              </a:solidFill>
              <a:effectLst/>
              <a:latin typeface="Calibri"/>
              <a:ea typeface="Calibri" panose="020F0502020204030204" pitchFamily="34" charset="0"/>
              <a:cs typeface="Times New Roman" panose="02020603050405020304" pitchFamily="18" charset="0"/>
            </a:endParaRPr>
          </a:p>
          <a:p>
            <a:pPr lvl="0">
              <a:lnSpc>
                <a:spcPct val="107000"/>
              </a:lnSpc>
            </a:pPr>
            <a:endParaRPr lang="fr-FR"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2400" i="1" dirty="0">
                <a:solidFill>
                  <a:schemeClr val="tx1"/>
                </a:solidFill>
                <a:effectLst/>
                <a:latin typeface="Calibri"/>
                <a:ea typeface="Calibri" panose="020F0502020204030204" pitchFamily="34" charset="0"/>
                <a:cs typeface="Times New Roman"/>
              </a:rPr>
              <a:t>Vous pouvez enrichir votre réflexion et votre production à l’aide des cartes </a:t>
            </a:r>
            <a:r>
              <a:rPr lang="fr-FR" sz="2400" i="1" dirty="0">
                <a:solidFill>
                  <a:schemeClr val="tx1"/>
                </a:solidFill>
                <a:latin typeface="Calibri"/>
                <a:ea typeface="Calibri" panose="020F0502020204030204" pitchFamily="34" charset="0"/>
                <a:cs typeface="Times New Roman"/>
              </a:rPr>
              <a:t>trésors-racines/vents contraires (29 et 30) , </a:t>
            </a:r>
            <a:r>
              <a:rPr lang="fr-FR" sz="2400" i="1" dirty="0">
                <a:solidFill>
                  <a:schemeClr val="tx1"/>
                </a:solidFill>
                <a:effectLst/>
                <a:latin typeface="Calibri"/>
                <a:ea typeface="Calibri" panose="020F0502020204030204" pitchFamily="34" charset="0"/>
                <a:cs typeface="Times New Roman"/>
              </a:rPr>
              <a:t>benchmark des autres mouvements (38 à 44), Persona (témoignages) (45 à 48).</a:t>
            </a:r>
            <a:endParaRPr lang="fr-FR" sz="2400" b="1" dirty="0">
              <a:solidFill>
                <a:schemeClr val="tx1"/>
              </a:solidFill>
              <a:latin typeface="Calibri"/>
              <a:cs typeface="Times New Roman"/>
            </a:endParaRPr>
          </a:p>
        </p:txBody>
      </p:sp>
      <p:sp>
        <p:nvSpPr>
          <p:cNvPr id="2" name="Espace réservé du numéro de diapositive 1">
            <a:extLst>
              <a:ext uri="{FF2B5EF4-FFF2-40B4-BE49-F238E27FC236}">
                <a16:creationId xmlns:a16="http://schemas.microsoft.com/office/drawing/2014/main" id="{31407E49-A55C-C6A9-BB46-6EA2FFC31467}"/>
              </a:ext>
            </a:extLst>
          </p:cNvPr>
          <p:cNvSpPr>
            <a:spLocks noGrp="1"/>
          </p:cNvSpPr>
          <p:nvPr>
            <p:ph type="sldNum" sz="quarter" idx="12"/>
          </p:nvPr>
        </p:nvSpPr>
        <p:spPr/>
        <p:txBody>
          <a:bodyPr/>
          <a:lstStyle/>
          <a:p>
            <a:fld id="{FAB97C05-5D1A-45EF-A4E4-5C25DBBFCE11}" type="slidenum">
              <a:rPr lang="fr-FR" smtClean="0"/>
              <a:t>23</a:t>
            </a:fld>
            <a:endParaRPr lang="fr-FR"/>
          </a:p>
        </p:txBody>
      </p:sp>
    </p:spTree>
    <p:extLst>
      <p:ext uri="{BB962C8B-B14F-4D97-AF65-F5344CB8AC3E}">
        <p14:creationId xmlns:p14="http://schemas.microsoft.com/office/powerpoint/2010/main" val="422578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6996824-30D2-E9EE-FFBF-83490E71856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4077" y1="14336" x2="60944" y2="22727"/>
                      </a14:backgroundRemoval>
                    </a14:imgEffect>
                  </a14:imgLayer>
                </a14:imgProps>
              </a:ext>
              <a:ext uri="{28A0092B-C50C-407E-A947-70E740481C1C}">
                <a14:useLocalDpi xmlns:a14="http://schemas.microsoft.com/office/drawing/2010/main" val="0"/>
              </a:ext>
            </a:extLst>
          </a:blip>
          <a:stretch>
            <a:fillRect/>
          </a:stretch>
        </p:blipFill>
        <p:spPr>
          <a:xfrm>
            <a:off x="827961" y="806367"/>
            <a:ext cx="1051985" cy="1291278"/>
          </a:xfrm>
          <a:prstGeom prst="rect">
            <a:avLst/>
          </a:prstGeom>
        </p:spPr>
      </p:pic>
      <p:pic>
        <p:nvPicPr>
          <p:cNvPr id="4" name="D81B7AAB-2379-4378-909D-F628A94B169B">
            <a:extLst>
              <a:ext uri="{FF2B5EF4-FFF2-40B4-BE49-F238E27FC236}">
                <a16:creationId xmlns:a16="http://schemas.microsoft.com/office/drawing/2014/main" id="{6BCEE2FF-29A6-B9F7-1238-4612D4CDBC9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44764" y="1950881"/>
            <a:ext cx="1352517" cy="13498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FFBB13D0-1BB3-77BC-2346-2B3270AA15E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a:off x="1441906" y="2361581"/>
            <a:ext cx="1051984" cy="1514451"/>
          </a:xfrm>
          <a:prstGeom prst="rect">
            <a:avLst/>
          </a:prstGeom>
        </p:spPr>
      </p:pic>
      <p:pic>
        <p:nvPicPr>
          <p:cNvPr id="7" name="Image 6">
            <a:extLst>
              <a:ext uri="{FF2B5EF4-FFF2-40B4-BE49-F238E27FC236}">
                <a16:creationId xmlns:a16="http://schemas.microsoft.com/office/drawing/2014/main" id="{C2206A17-A187-90EA-4AC8-00810336428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a:off x="511957" y="3038186"/>
            <a:ext cx="1242394" cy="1514451"/>
          </a:xfrm>
          <a:prstGeom prst="rect">
            <a:avLst/>
          </a:prstGeom>
        </p:spPr>
      </p:pic>
      <p:pic>
        <p:nvPicPr>
          <p:cNvPr id="8" name="Image 7">
            <a:extLst>
              <a:ext uri="{FF2B5EF4-FFF2-40B4-BE49-F238E27FC236}">
                <a16:creationId xmlns:a16="http://schemas.microsoft.com/office/drawing/2014/main" id="{74F2C14A-3BBD-697B-29C1-8DAFCF58FF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6631" y="133350"/>
            <a:ext cx="3518865" cy="1438659"/>
          </a:xfrm>
          <a:prstGeom prst="rect">
            <a:avLst/>
          </a:prstGeom>
        </p:spPr>
      </p:pic>
      <p:pic>
        <p:nvPicPr>
          <p:cNvPr id="3" name="Image 2">
            <a:extLst>
              <a:ext uri="{FF2B5EF4-FFF2-40B4-BE49-F238E27FC236}">
                <a16:creationId xmlns:a16="http://schemas.microsoft.com/office/drawing/2014/main" id="{5A7B4C3A-CD5E-DBF0-8547-EE8104AB2B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5496" y="2096586"/>
            <a:ext cx="1371603" cy="1662956"/>
          </a:xfrm>
          <a:prstGeom prst="rect">
            <a:avLst/>
          </a:prstGeom>
        </p:spPr>
      </p:pic>
      <p:pic>
        <p:nvPicPr>
          <p:cNvPr id="9" name="Image 8" descr="Une image contenant silhouette&#10;&#10;Description générée automatiquement">
            <a:extLst>
              <a:ext uri="{FF2B5EF4-FFF2-40B4-BE49-F238E27FC236}">
                <a16:creationId xmlns:a16="http://schemas.microsoft.com/office/drawing/2014/main" id="{9E46030E-498D-AD78-8F8B-32F8D7976A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91107" y="2297744"/>
            <a:ext cx="1434277" cy="1472293"/>
          </a:xfrm>
          <a:prstGeom prst="rect">
            <a:avLst/>
          </a:prstGeom>
        </p:spPr>
      </p:pic>
      <p:pic>
        <p:nvPicPr>
          <p:cNvPr id="10" name="Image 9" descr="Une image contenant silhouette&#10;&#10;Description générée automatiquement">
            <a:extLst>
              <a:ext uri="{FF2B5EF4-FFF2-40B4-BE49-F238E27FC236}">
                <a16:creationId xmlns:a16="http://schemas.microsoft.com/office/drawing/2014/main" id="{9BFFFECC-D0B2-442B-3514-476A2A48CB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77211" y="2235766"/>
            <a:ext cx="1033503" cy="1317890"/>
          </a:xfrm>
          <a:prstGeom prst="rect">
            <a:avLst/>
          </a:prstGeom>
        </p:spPr>
      </p:pic>
      <p:pic>
        <p:nvPicPr>
          <p:cNvPr id="11" name="Picture 2">
            <a:extLst>
              <a:ext uri="{FF2B5EF4-FFF2-40B4-BE49-F238E27FC236}">
                <a16:creationId xmlns:a16="http://schemas.microsoft.com/office/drawing/2014/main" id="{AB59C61F-D3F4-2EF6-099C-BF0E1ACF80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9626" y="5019676"/>
            <a:ext cx="2472266" cy="9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57088B8-00F3-4C00-818D-ADEB84FA255E">
            <a:extLst>
              <a:ext uri="{FF2B5EF4-FFF2-40B4-BE49-F238E27FC236}">
                <a16:creationId xmlns:a16="http://schemas.microsoft.com/office/drawing/2014/main" id="{9464DCD3-E47F-28BF-D3AD-E47D2F7BA9D7}"/>
              </a:ext>
            </a:extLst>
          </p:cNvPr>
          <p:cNvPicPr>
            <a:picLocks noChangeAspect="1" noChangeArrowheads="1"/>
          </p:cNvPicPr>
          <p:nvPr/>
        </p:nvPicPr>
        <p:blipFill>
          <a:blip r:embed="rId15" r:link="rId5" cstate="print">
            <a:extLst>
              <a:ext uri="{28A0092B-C50C-407E-A947-70E740481C1C}">
                <a14:useLocalDpi xmlns:a14="http://schemas.microsoft.com/office/drawing/2010/main" val="0"/>
              </a:ext>
            </a:extLst>
          </a:blip>
          <a:srcRect/>
          <a:stretch>
            <a:fillRect/>
          </a:stretch>
        </p:blipFill>
        <p:spPr bwMode="auto">
          <a:xfrm flipH="1">
            <a:off x="7568493" y="5146046"/>
            <a:ext cx="779335" cy="7170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928A83F6-8E0F-8EDD-FC85-BBD47A0D843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8751803" y="5259737"/>
            <a:ext cx="629528" cy="72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a:extLst>
              <a:ext uri="{FF2B5EF4-FFF2-40B4-BE49-F238E27FC236}">
                <a16:creationId xmlns:a16="http://schemas.microsoft.com/office/drawing/2014/main" id="{EB857B3A-2EFB-8525-234B-5BE67AC1723F}"/>
              </a:ext>
            </a:extLst>
          </p:cNvPr>
          <p:cNvSpPr txBox="1"/>
          <p:nvPr/>
        </p:nvSpPr>
        <p:spPr>
          <a:xfrm>
            <a:off x="4186386" y="1232098"/>
            <a:ext cx="1938746" cy="369332"/>
          </a:xfrm>
          <a:prstGeom prst="rect">
            <a:avLst/>
          </a:prstGeom>
          <a:noFill/>
        </p:spPr>
        <p:txBody>
          <a:bodyPr wrap="square" rtlCol="0">
            <a:spAutoFit/>
          </a:bodyPr>
          <a:lstStyle/>
          <a:p>
            <a:r>
              <a:rPr lang="fr-FR"/>
              <a:t>Equipe</a:t>
            </a:r>
          </a:p>
        </p:txBody>
      </p:sp>
      <p:sp>
        <p:nvSpPr>
          <p:cNvPr id="15" name="ZoneTexte 14">
            <a:extLst>
              <a:ext uri="{FF2B5EF4-FFF2-40B4-BE49-F238E27FC236}">
                <a16:creationId xmlns:a16="http://schemas.microsoft.com/office/drawing/2014/main" id="{5D486764-0B6E-27EE-C367-7ED69B867C63}"/>
              </a:ext>
            </a:extLst>
          </p:cNvPr>
          <p:cNvSpPr txBox="1"/>
          <p:nvPr/>
        </p:nvSpPr>
        <p:spPr>
          <a:xfrm>
            <a:off x="2117736" y="1950881"/>
            <a:ext cx="2068650" cy="369332"/>
          </a:xfrm>
          <a:prstGeom prst="rect">
            <a:avLst/>
          </a:prstGeom>
          <a:noFill/>
        </p:spPr>
        <p:txBody>
          <a:bodyPr wrap="square" rtlCol="0">
            <a:spAutoFit/>
          </a:bodyPr>
          <a:lstStyle/>
          <a:p>
            <a:r>
              <a:rPr lang="fr-FR"/>
              <a:t>Membres (séparés)</a:t>
            </a:r>
          </a:p>
        </p:txBody>
      </p:sp>
      <p:sp>
        <p:nvSpPr>
          <p:cNvPr id="16" name="ZoneTexte 15">
            <a:extLst>
              <a:ext uri="{FF2B5EF4-FFF2-40B4-BE49-F238E27FC236}">
                <a16:creationId xmlns:a16="http://schemas.microsoft.com/office/drawing/2014/main" id="{75980CC7-76A7-7387-03AC-13F93533BC3B}"/>
              </a:ext>
            </a:extLst>
          </p:cNvPr>
          <p:cNvSpPr txBox="1"/>
          <p:nvPr/>
        </p:nvSpPr>
        <p:spPr>
          <a:xfrm>
            <a:off x="6205750" y="3692835"/>
            <a:ext cx="2068650" cy="369332"/>
          </a:xfrm>
          <a:prstGeom prst="rect">
            <a:avLst/>
          </a:prstGeom>
          <a:noFill/>
        </p:spPr>
        <p:txBody>
          <a:bodyPr wrap="square" rtlCol="0">
            <a:spAutoFit/>
          </a:bodyPr>
          <a:lstStyle/>
          <a:p>
            <a:r>
              <a:rPr lang="fr-FR"/>
              <a:t>Non membres</a:t>
            </a:r>
          </a:p>
        </p:txBody>
      </p:sp>
      <p:sp>
        <p:nvSpPr>
          <p:cNvPr id="17" name="ZoneTexte 16">
            <a:extLst>
              <a:ext uri="{FF2B5EF4-FFF2-40B4-BE49-F238E27FC236}">
                <a16:creationId xmlns:a16="http://schemas.microsoft.com/office/drawing/2014/main" id="{B89C74A2-AC8E-67B0-9F9E-57B34D05C116}"/>
              </a:ext>
            </a:extLst>
          </p:cNvPr>
          <p:cNvSpPr txBox="1"/>
          <p:nvPr/>
        </p:nvSpPr>
        <p:spPr>
          <a:xfrm>
            <a:off x="4121433" y="5989460"/>
            <a:ext cx="2472265" cy="369332"/>
          </a:xfrm>
          <a:prstGeom prst="rect">
            <a:avLst/>
          </a:prstGeom>
          <a:noFill/>
        </p:spPr>
        <p:txBody>
          <a:bodyPr wrap="square" rtlCol="0">
            <a:spAutoFit/>
          </a:bodyPr>
          <a:lstStyle/>
          <a:p>
            <a:r>
              <a:rPr lang="fr-FR"/>
              <a:t>Equipe « responsable »</a:t>
            </a:r>
          </a:p>
        </p:txBody>
      </p:sp>
      <p:sp>
        <p:nvSpPr>
          <p:cNvPr id="18" name="ZoneTexte 17">
            <a:extLst>
              <a:ext uri="{FF2B5EF4-FFF2-40B4-BE49-F238E27FC236}">
                <a16:creationId xmlns:a16="http://schemas.microsoft.com/office/drawing/2014/main" id="{0D9933B7-5867-3C1C-A22E-6EF4968CD39B}"/>
              </a:ext>
            </a:extLst>
          </p:cNvPr>
          <p:cNvSpPr txBox="1"/>
          <p:nvPr/>
        </p:nvSpPr>
        <p:spPr>
          <a:xfrm>
            <a:off x="7430575" y="5902680"/>
            <a:ext cx="3466025" cy="369332"/>
          </a:xfrm>
          <a:prstGeom prst="rect">
            <a:avLst/>
          </a:prstGeom>
          <a:noFill/>
        </p:spPr>
        <p:txBody>
          <a:bodyPr wrap="square" rtlCol="0">
            <a:spAutoFit/>
          </a:bodyPr>
          <a:lstStyle/>
          <a:p>
            <a:r>
              <a:rPr lang="fr-FR"/>
              <a:t>Membres responsables (séparés)</a:t>
            </a:r>
          </a:p>
        </p:txBody>
      </p:sp>
      <p:pic>
        <p:nvPicPr>
          <p:cNvPr id="19" name="Image 18">
            <a:extLst>
              <a:ext uri="{FF2B5EF4-FFF2-40B4-BE49-F238E27FC236}">
                <a16:creationId xmlns:a16="http://schemas.microsoft.com/office/drawing/2014/main" id="{8ABB4945-C661-AEB6-5347-3B7CFF71DF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8755" y="529685"/>
            <a:ext cx="2468632" cy="1009281"/>
          </a:xfrm>
          <a:prstGeom prst="rect">
            <a:avLst/>
          </a:prstGeom>
        </p:spPr>
      </p:pic>
      <p:sp>
        <p:nvSpPr>
          <p:cNvPr id="22" name="Ellipse 21">
            <a:extLst>
              <a:ext uri="{FF2B5EF4-FFF2-40B4-BE49-F238E27FC236}">
                <a16:creationId xmlns:a16="http://schemas.microsoft.com/office/drawing/2014/main" id="{D948F8AA-2DEF-0BA2-EE99-E70CF16F0AE2}"/>
              </a:ext>
            </a:extLst>
          </p:cNvPr>
          <p:cNvSpPr/>
          <p:nvPr/>
        </p:nvSpPr>
        <p:spPr>
          <a:xfrm>
            <a:off x="7058755" y="585988"/>
            <a:ext cx="2692613" cy="866885"/>
          </a:xfrm>
          <a:custGeom>
            <a:avLst/>
            <a:gdLst>
              <a:gd name="connsiteX0" fmla="*/ 0 w 2692613"/>
              <a:gd name="connsiteY0" fmla="*/ 433443 h 866885"/>
              <a:gd name="connsiteX1" fmla="*/ 1346307 w 2692613"/>
              <a:gd name="connsiteY1" fmla="*/ 0 h 866885"/>
              <a:gd name="connsiteX2" fmla="*/ 2692614 w 2692613"/>
              <a:gd name="connsiteY2" fmla="*/ 433443 h 866885"/>
              <a:gd name="connsiteX3" fmla="*/ 1346307 w 2692613"/>
              <a:gd name="connsiteY3" fmla="*/ 866886 h 866885"/>
              <a:gd name="connsiteX4" fmla="*/ 0 w 2692613"/>
              <a:gd name="connsiteY4" fmla="*/ 433443 h 866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613" h="866885" extrusionOk="0">
                <a:moveTo>
                  <a:pt x="0" y="433443"/>
                </a:moveTo>
                <a:cubicBezTo>
                  <a:pt x="-113272" y="124190"/>
                  <a:pt x="475684" y="47694"/>
                  <a:pt x="1346307" y="0"/>
                </a:cubicBezTo>
                <a:cubicBezTo>
                  <a:pt x="2146527" y="11932"/>
                  <a:pt x="2623278" y="196264"/>
                  <a:pt x="2692614" y="433443"/>
                </a:cubicBezTo>
                <a:cubicBezTo>
                  <a:pt x="2612152" y="751403"/>
                  <a:pt x="2082781" y="905971"/>
                  <a:pt x="1346307" y="866886"/>
                </a:cubicBezTo>
                <a:cubicBezTo>
                  <a:pt x="552709" y="839501"/>
                  <a:pt x="25114" y="684826"/>
                  <a:pt x="0" y="433443"/>
                </a:cubicBezTo>
                <a:close/>
              </a:path>
            </a:pathLst>
          </a:custGeom>
          <a:noFill/>
          <a:ln w="41275">
            <a:solidFill>
              <a:schemeClr val="tx1">
                <a:lumMod val="50000"/>
                <a:lumOff val="50000"/>
              </a:schemeClr>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790969DD-5C87-5E95-1860-B414021A6DF6}"/>
              </a:ext>
            </a:extLst>
          </p:cNvPr>
          <p:cNvSpPr txBox="1"/>
          <p:nvPr/>
        </p:nvSpPr>
        <p:spPr>
          <a:xfrm>
            <a:off x="6470542" y="1452873"/>
            <a:ext cx="2692613" cy="646331"/>
          </a:xfrm>
          <a:prstGeom prst="rect">
            <a:avLst/>
          </a:prstGeom>
          <a:noFill/>
        </p:spPr>
        <p:txBody>
          <a:bodyPr wrap="square" rtlCol="0">
            <a:spAutoFit/>
          </a:bodyPr>
          <a:lstStyle/>
          <a:p>
            <a:r>
              <a:rPr lang="fr-FR"/>
              <a:t>Equipe « déconnectée » du Mouvement</a:t>
            </a:r>
          </a:p>
        </p:txBody>
      </p:sp>
      <p:sp>
        <p:nvSpPr>
          <p:cNvPr id="5" name="ZoneTexte 4">
            <a:extLst>
              <a:ext uri="{FF2B5EF4-FFF2-40B4-BE49-F238E27FC236}">
                <a16:creationId xmlns:a16="http://schemas.microsoft.com/office/drawing/2014/main" id="{75F3D4BF-27BE-97D5-D6B8-7C7E4551C08E}"/>
              </a:ext>
            </a:extLst>
          </p:cNvPr>
          <p:cNvSpPr txBox="1"/>
          <p:nvPr/>
        </p:nvSpPr>
        <p:spPr>
          <a:xfrm>
            <a:off x="323209" y="139748"/>
            <a:ext cx="1619891" cy="369332"/>
          </a:xfrm>
          <a:prstGeom prst="rect">
            <a:avLst/>
          </a:prstGeom>
          <a:solidFill>
            <a:schemeClr val="accent4">
              <a:lumMod val="60000"/>
              <a:lumOff val="40000"/>
            </a:schemeClr>
          </a:solidFill>
        </p:spPr>
        <p:txBody>
          <a:bodyPr wrap="square" rtlCol="0">
            <a:spAutoFit/>
          </a:bodyPr>
          <a:lstStyle/>
          <a:p>
            <a:r>
              <a:rPr lang="fr-FR" b="1"/>
              <a:t>Pour un puzzle</a:t>
            </a:r>
          </a:p>
        </p:txBody>
      </p:sp>
      <p:pic>
        <p:nvPicPr>
          <p:cNvPr id="20" name="Image 19" descr="Une image contenant silhouette&#10;&#10;Description générée automatiquement">
            <a:extLst>
              <a:ext uri="{FF2B5EF4-FFF2-40B4-BE49-F238E27FC236}">
                <a16:creationId xmlns:a16="http://schemas.microsoft.com/office/drawing/2014/main" id="{6573DBA1-DC6F-A035-8A7D-B20D83F521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9381331" y="2361581"/>
            <a:ext cx="1033503" cy="1317890"/>
          </a:xfrm>
          <a:prstGeom prst="rect">
            <a:avLst/>
          </a:prstGeom>
        </p:spPr>
      </p:pic>
      <p:sp>
        <p:nvSpPr>
          <p:cNvPr id="21" name="Espace réservé du numéro de diapositive 20">
            <a:extLst>
              <a:ext uri="{FF2B5EF4-FFF2-40B4-BE49-F238E27FC236}">
                <a16:creationId xmlns:a16="http://schemas.microsoft.com/office/drawing/2014/main" id="{002D4C6A-5852-6C37-67C7-703FA3C1162E}"/>
              </a:ext>
            </a:extLst>
          </p:cNvPr>
          <p:cNvSpPr>
            <a:spLocks noGrp="1"/>
          </p:cNvSpPr>
          <p:nvPr>
            <p:ph type="sldNum" sz="quarter" idx="12"/>
          </p:nvPr>
        </p:nvSpPr>
        <p:spPr/>
        <p:txBody>
          <a:bodyPr/>
          <a:lstStyle/>
          <a:p>
            <a:fld id="{FAB97C05-5D1A-45EF-A4E4-5C25DBBFCE11}" type="slidenum">
              <a:rPr lang="fr-FR" smtClean="0"/>
              <a:t>24</a:t>
            </a:fld>
            <a:endParaRPr lang="fr-FR"/>
          </a:p>
        </p:txBody>
      </p:sp>
    </p:spTree>
    <p:extLst>
      <p:ext uri="{BB962C8B-B14F-4D97-AF65-F5344CB8AC3E}">
        <p14:creationId xmlns:p14="http://schemas.microsoft.com/office/powerpoint/2010/main" val="2530114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73D69EB-FC03-7090-99D0-406D5E4919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55" y="3386801"/>
            <a:ext cx="1365090" cy="1570702"/>
          </a:xfrm>
          <a:prstGeom prst="rect">
            <a:avLst/>
          </a:prstGeom>
        </p:spPr>
      </p:pic>
      <p:pic>
        <p:nvPicPr>
          <p:cNvPr id="15" name="Image 14">
            <a:extLst>
              <a:ext uri="{FF2B5EF4-FFF2-40B4-BE49-F238E27FC236}">
                <a16:creationId xmlns:a16="http://schemas.microsoft.com/office/drawing/2014/main" id="{F865CEFA-58F4-BFFD-59D2-8F78FD457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24" y="719354"/>
            <a:ext cx="1439748" cy="1286467"/>
          </a:xfrm>
          <a:prstGeom prst="rect">
            <a:avLst/>
          </a:prstGeom>
        </p:spPr>
      </p:pic>
      <p:pic>
        <p:nvPicPr>
          <p:cNvPr id="17" name="Image 16">
            <a:extLst>
              <a:ext uri="{FF2B5EF4-FFF2-40B4-BE49-F238E27FC236}">
                <a16:creationId xmlns:a16="http://schemas.microsoft.com/office/drawing/2014/main" id="{D32E3422-905E-09FD-0BE3-C246E8E6F7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1312" y="4205624"/>
            <a:ext cx="1390360" cy="1253748"/>
          </a:xfrm>
          <a:prstGeom prst="rect">
            <a:avLst/>
          </a:prstGeom>
        </p:spPr>
      </p:pic>
      <p:pic>
        <p:nvPicPr>
          <p:cNvPr id="3" name="Image 2">
            <a:extLst>
              <a:ext uri="{FF2B5EF4-FFF2-40B4-BE49-F238E27FC236}">
                <a16:creationId xmlns:a16="http://schemas.microsoft.com/office/drawing/2014/main" id="{04FE089A-F613-6F82-4043-02CEA6ADC7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1517" y="791778"/>
            <a:ext cx="995369" cy="1141618"/>
          </a:xfrm>
          <a:prstGeom prst="rect">
            <a:avLst/>
          </a:prstGeom>
        </p:spPr>
      </p:pic>
      <p:pic>
        <p:nvPicPr>
          <p:cNvPr id="8" name="Image 7">
            <a:extLst>
              <a:ext uri="{FF2B5EF4-FFF2-40B4-BE49-F238E27FC236}">
                <a16:creationId xmlns:a16="http://schemas.microsoft.com/office/drawing/2014/main" id="{F884B295-6A55-AE57-8E2F-A4D7578B2413}"/>
              </a:ext>
            </a:extLst>
          </p:cNvPr>
          <p:cNvPicPr>
            <a:picLocks noChangeAspect="1"/>
          </p:cNvPicPr>
          <p:nvPr/>
        </p:nvPicPr>
        <p:blipFill>
          <a:blip r:embed="rId6"/>
          <a:stretch>
            <a:fillRect/>
          </a:stretch>
        </p:blipFill>
        <p:spPr>
          <a:xfrm>
            <a:off x="3068084" y="5290506"/>
            <a:ext cx="1365089" cy="1551432"/>
          </a:xfrm>
          <a:prstGeom prst="rect">
            <a:avLst/>
          </a:prstGeom>
        </p:spPr>
      </p:pic>
      <p:pic>
        <p:nvPicPr>
          <p:cNvPr id="20" name="Image 19" descr="Une image contenant logo&#10;&#10;Description générée automatiquement">
            <a:extLst>
              <a:ext uri="{FF2B5EF4-FFF2-40B4-BE49-F238E27FC236}">
                <a16:creationId xmlns:a16="http://schemas.microsoft.com/office/drawing/2014/main" id="{F7886550-1CD8-0822-123C-7283D71D0B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781" y="1744595"/>
            <a:ext cx="1870291" cy="1870291"/>
          </a:xfrm>
          <a:prstGeom prst="rect">
            <a:avLst/>
          </a:prstGeom>
        </p:spPr>
      </p:pic>
      <p:pic>
        <p:nvPicPr>
          <p:cNvPr id="22" name="Image 21" descr="Une image contenant texte&#10;&#10;Description générée automatiquement">
            <a:extLst>
              <a:ext uri="{FF2B5EF4-FFF2-40B4-BE49-F238E27FC236}">
                <a16:creationId xmlns:a16="http://schemas.microsoft.com/office/drawing/2014/main" id="{226B7B65-2340-7F29-D795-EDB385F17B57}"/>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9416226" y="3109717"/>
            <a:ext cx="1434277" cy="1722781"/>
          </a:xfrm>
          <a:prstGeom prst="rect">
            <a:avLst/>
          </a:prstGeom>
        </p:spPr>
      </p:pic>
      <p:sp>
        <p:nvSpPr>
          <p:cNvPr id="2" name="Espace réservé du contenu 3">
            <a:extLst>
              <a:ext uri="{FF2B5EF4-FFF2-40B4-BE49-F238E27FC236}">
                <a16:creationId xmlns:a16="http://schemas.microsoft.com/office/drawing/2014/main" id="{D3B7EE50-80D7-9CE1-B507-29B5CBDB6445}"/>
              </a:ext>
            </a:extLst>
          </p:cNvPr>
          <p:cNvSpPr txBox="1">
            <a:spLocks/>
          </p:cNvSpPr>
          <p:nvPr/>
        </p:nvSpPr>
        <p:spPr>
          <a:xfrm>
            <a:off x="9255421" y="936171"/>
            <a:ext cx="922722" cy="570893"/>
          </a:xfrm>
          <a:prstGeom prst="roundRect">
            <a:avLst/>
          </a:prstGeom>
          <a:solidFill>
            <a:schemeClr val="accent5">
              <a:lumMod val="40000"/>
              <a:lumOff val="6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2000">
                <a:solidFill>
                  <a:schemeClr val="tx1"/>
                </a:solidFill>
              </a:rPr>
              <a:t>DSE</a:t>
            </a:r>
          </a:p>
        </p:txBody>
      </p:sp>
      <p:sp>
        <p:nvSpPr>
          <p:cNvPr id="9" name="Espace réservé du contenu 3">
            <a:extLst>
              <a:ext uri="{FF2B5EF4-FFF2-40B4-BE49-F238E27FC236}">
                <a16:creationId xmlns:a16="http://schemas.microsoft.com/office/drawing/2014/main" id="{B04E902F-9CF9-BB67-22CF-16B87B2FC007}"/>
              </a:ext>
            </a:extLst>
          </p:cNvPr>
          <p:cNvSpPr txBox="1">
            <a:spLocks/>
          </p:cNvSpPr>
          <p:nvPr/>
        </p:nvSpPr>
        <p:spPr>
          <a:xfrm>
            <a:off x="7254741" y="1825707"/>
            <a:ext cx="3098417" cy="360228"/>
          </a:xfrm>
          <a:prstGeom prst="roundRect">
            <a:avLst/>
          </a:prstGeom>
          <a:solidFill>
            <a:schemeClr val="accent5">
              <a:lumMod val="40000"/>
              <a:lumOff val="6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2000">
                <a:solidFill>
                  <a:schemeClr val="tx1"/>
                </a:solidFill>
              </a:rPr>
              <a:t>Spiritualité ignacienne </a:t>
            </a:r>
          </a:p>
        </p:txBody>
      </p:sp>
      <p:grpSp>
        <p:nvGrpSpPr>
          <p:cNvPr id="6" name="Groupe 5">
            <a:extLst>
              <a:ext uri="{FF2B5EF4-FFF2-40B4-BE49-F238E27FC236}">
                <a16:creationId xmlns:a16="http://schemas.microsoft.com/office/drawing/2014/main" id="{79A2D8EA-6471-F937-BFAB-7423E3DFDE64}"/>
              </a:ext>
            </a:extLst>
          </p:cNvPr>
          <p:cNvGrpSpPr/>
          <p:nvPr/>
        </p:nvGrpSpPr>
        <p:grpSpPr>
          <a:xfrm>
            <a:off x="3987869" y="361282"/>
            <a:ext cx="1574058" cy="1720669"/>
            <a:chOff x="6045942" y="2468530"/>
            <a:chExt cx="1579479" cy="1629579"/>
          </a:xfrm>
        </p:grpSpPr>
        <p:pic>
          <p:nvPicPr>
            <p:cNvPr id="14" name="Image 13">
              <a:extLst>
                <a:ext uri="{FF2B5EF4-FFF2-40B4-BE49-F238E27FC236}">
                  <a16:creationId xmlns:a16="http://schemas.microsoft.com/office/drawing/2014/main" id="{95B0EB12-EE88-7B75-618D-4D26D6422D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45942" y="2468530"/>
              <a:ext cx="1579479" cy="1629579"/>
            </a:xfrm>
            <a:prstGeom prst="rect">
              <a:avLst/>
            </a:prstGeom>
          </p:spPr>
        </p:pic>
        <p:sp>
          <p:nvSpPr>
            <p:cNvPr id="16" name="Espace réservé du contenu 3">
              <a:extLst>
                <a:ext uri="{FF2B5EF4-FFF2-40B4-BE49-F238E27FC236}">
                  <a16:creationId xmlns:a16="http://schemas.microsoft.com/office/drawing/2014/main" id="{E9748657-7A61-15B3-5814-B548D9EA9139}"/>
                </a:ext>
              </a:extLst>
            </p:cNvPr>
            <p:cNvSpPr txBox="1">
              <a:spLocks/>
            </p:cNvSpPr>
            <p:nvPr/>
          </p:nvSpPr>
          <p:spPr>
            <a:xfrm>
              <a:off x="6670604" y="3359195"/>
              <a:ext cx="666147" cy="291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400" b="1">
                  <a:solidFill>
                    <a:schemeClr val="tx1"/>
                  </a:solidFill>
                </a:rPr>
                <a:t>DSE</a:t>
              </a:r>
            </a:p>
          </p:txBody>
        </p:sp>
      </p:grpSp>
      <p:sp>
        <p:nvSpPr>
          <p:cNvPr id="26" name="ZoneTexte 25">
            <a:extLst>
              <a:ext uri="{FF2B5EF4-FFF2-40B4-BE49-F238E27FC236}">
                <a16:creationId xmlns:a16="http://schemas.microsoft.com/office/drawing/2014/main" id="{D7010841-37E1-1CAF-179B-4C561B6506A1}"/>
              </a:ext>
            </a:extLst>
          </p:cNvPr>
          <p:cNvSpPr txBox="1"/>
          <p:nvPr/>
        </p:nvSpPr>
        <p:spPr>
          <a:xfrm>
            <a:off x="338944" y="390490"/>
            <a:ext cx="2956706" cy="338554"/>
          </a:xfrm>
          <a:prstGeom prst="rect">
            <a:avLst/>
          </a:prstGeom>
          <a:noFill/>
        </p:spPr>
        <p:txBody>
          <a:bodyPr wrap="square" rtlCol="0">
            <a:spAutoFit/>
          </a:bodyPr>
          <a:lstStyle/>
          <a:p>
            <a:r>
              <a:rPr lang="fr-FR" sz="1600"/>
              <a:t>Membres Chercheurs de sens</a:t>
            </a:r>
          </a:p>
        </p:txBody>
      </p:sp>
      <p:sp>
        <p:nvSpPr>
          <p:cNvPr id="27" name="ZoneTexte 26">
            <a:extLst>
              <a:ext uri="{FF2B5EF4-FFF2-40B4-BE49-F238E27FC236}">
                <a16:creationId xmlns:a16="http://schemas.microsoft.com/office/drawing/2014/main" id="{6421A786-4AD6-AF41-A1B9-5525F10F6330}"/>
              </a:ext>
            </a:extLst>
          </p:cNvPr>
          <p:cNvSpPr txBox="1"/>
          <p:nvPr/>
        </p:nvSpPr>
        <p:spPr>
          <a:xfrm>
            <a:off x="2009452" y="1883992"/>
            <a:ext cx="2031616" cy="584775"/>
          </a:xfrm>
          <a:prstGeom prst="rect">
            <a:avLst/>
          </a:prstGeom>
          <a:noFill/>
        </p:spPr>
        <p:txBody>
          <a:bodyPr wrap="square" rtlCol="0">
            <a:spAutoFit/>
          </a:bodyPr>
          <a:lstStyle/>
          <a:p>
            <a:r>
              <a:rPr lang="fr-FR" sz="1600"/>
              <a:t>Membres Chercheurs de spiritualité</a:t>
            </a:r>
          </a:p>
        </p:txBody>
      </p:sp>
      <p:sp>
        <p:nvSpPr>
          <p:cNvPr id="28" name="ZoneTexte 27">
            <a:extLst>
              <a:ext uri="{FF2B5EF4-FFF2-40B4-BE49-F238E27FC236}">
                <a16:creationId xmlns:a16="http://schemas.microsoft.com/office/drawing/2014/main" id="{8A141735-7D59-40D7-4A7E-211F3BF107C7}"/>
              </a:ext>
            </a:extLst>
          </p:cNvPr>
          <p:cNvSpPr txBox="1"/>
          <p:nvPr/>
        </p:nvSpPr>
        <p:spPr>
          <a:xfrm>
            <a:off x="5393942" y="145447"/>
            <a:ext cx="2472265" cy="646331"/>
          </a:xfrm>
          <a:prstGeom prst="rect">
            <a:avLst/>
          </a:prstGeom>
          <a:noFill/>
        </p:spPr>
        <p:txBody>
          <a:bodyPr wrap="square" rtlCol="0">
            <a:spAutoFit/>
          </a:bodyPr>
          <a:lstStyle/>
          <a:p>
            <a:r>
              <a:rPr lang="fr-FR"/>
              <a:t>Membres souhaitant vivre l’Evangile et la DSE</a:t>
            </a:r>
          </a:p>
        </p:txBody>
      </p:sp>
      <p:sp>
        <p:nvSpPr>
          <p:cNvPr id="29" name="ZoneTexte 28">
            <a:extLst>
              <a:ext uri="{FF2B5EF4-FFF2-40B4-BE49-F238E27FC236}">
                <a16:creationId xmlns:a16="http://schemas.microsoft.com/office/drawing/2014/main" id="{C39EEDF0-EE29-3962-7DBF-1118DA1A76C5}"/>
              </a:ext>
            </a:extLst>
          </p:cNvPr>
          <p:cNvSpPr txBox="1"/>
          <p:nvPr/>
        </p:nvSpPr>
        <p:spPr>
          <a:xfrm>
            <a:off x="501267" y="4957503"/>
            <a:ext cx="2472265" cy="923330"/>
          </a:xfrm>
          <a:prstGeom prst="rect">
            <a:avLst/>
          </a:prstGeom>
          <a:noFill/>
        </p:spPr>
        <p:txBody>
          <a:bodyPr wrap="square" rtlCol="0">
            <a:spAutoFit/>
          </a:bodyPr>
          <a:lstStyle/>
          <a:p>
            <a:r>
              <a:rPr lang="fr-FR"/>
              <a:t>Membres « Responsables actifs au sens large »</a:t>
            </a:r>
          </a:p>
        </p:txBody>
      </p:sp>
      <p:sp>
        <p:nvSpPr>
          <p:cNvPr id="30" name="ZoneTexte 29">
            <a:extLst>
              <a:ext uri="{FF2B5EF4-FFF2-40B4-BE49-F238E27FC236}">
                <a16:creationId xmlns:a16="http://schemas.microsoft.com/office/drawing/2014/main" id="{25867E1C-500F-1CB3-76FE-CAC2AF1C1FFD}"/>
              </a:ext>
            </a:extLst>
          </p:cNvPr>
          <p:cNvSpPr txBox="1"/>
          <p:nvPr/>
        </p:nvSpPr>
        <p:spPr>
          <a:xfrm>
            <a:off x="8440349" y="4481545"/>
            <a:ext cx="3475587" cy="646331"/>
          </a:xfrm>
          <a:prstGeom prst="rect">
            <a:avLst/>
          </a:prstGeom>
          <a:noFill/>
        </p:spPr>
        <p:txBody>
          <a:bodyPr wrap="square" rtlCol="0">
            <a:spAutoFit/>
          </a:bodyPr>
          <a:lstStyle/>
          <a:p>
            <a:r>
              <a:rPr lang="fr-FR"/>
              <a:t>Ancrage du Mouvement chrétien (œcuménique) </a:t>
            </a:r>
          </a:p>
        </p:txBody>
      </p:sp>
      <p:sp>
        <p:nvSpPr>
          <p:cNvPr id="31" name="ZoneTexte 30">
            <a:extLst>
              <a:ext uri="{FF2B5EF4-FFF2-40B4-BE49-F238E27FC236}">
                <a16:creationId xmlns:a16="http://schemas.microsoft.com/office/drawing/2014/main" id="{CA927699-A459-4504-F43A-409EEEEDC06B}"/>
              </a:ext>
            </a:extLst>
          </p:cNvPr>
          <p:cNvSpPr txBox="1"/>
          <p:nvPr/>
        </p:nvSpPr>
        <p:spPr>
          <a:xfrm>
            <a:off x="6096000" y="4309608"/>
            <a:ext cx="1662829" cy="369332"/>
          </a:xfrm>
          <a:prstGeom prst="rect">
            <a:avLst/>
          </a:prstGeom>
          <a:noFill/>
        </p:spPr>
        <p:txBody>
          <a:bodyPr wrap="square" rtlCol="0">
            <a:spAutoFit/>
          </a:bodyPr>
          <a:lstStyle/>
          <a:p>
            <a:r>
              <a:rPr lang="fr-FR"/>
              <a:t>Jeunes Pros</a:t>
            </a:r>
          </a:p>
        </p:txBody>
      </p:sp>
      <p:sp>
        <p:nvSpPr>
          <p:cNvPr id="32" name="ZoneTexte 31">
            <a:extLst>
              <a:ext uri="{FF2B5EF4-FFF2-40B4-BE49-F238E27FC236}">
                <a16:creationId xmlns:a16="http://schemas.microsoft.com/office/drawing/2014/main" id="{E1D56C81-AE61-AD9B-5747-781EA89B4C2F}"/>
              </a:ext>
            </a:extLst>
          </p:cNvPr>
          <p:cNvSpPr txBox="1"/>
          <p:nvPr/>
        </p:nvSpPr>
        <p:spPr>
          <a:xfrm>
            <a:off x="4157809" y="5789223"/>
            <a:ext cx="2472265" cy="923330"/>
          </a:xfrm>
          <a:prstGeom prst="rect">
            <a:avLst/>
          </a:prstGeom>
          <a:noFill/>
        </p:spPr>
        <p:txBody>
          <a:bodyPr wrap="square" rtlCol="0">
            <a:spAutoFit/>
          </a:bodyPr>
          <a:lstStyle/>
          <a:p>
            <a:r>
              <a:rPr lang="fr-FR"/>
              <a:t>Membres « Responsables professionnels »</a:t>
            </a:r>
          </a:p>
        </p:txBody>
      </p:sp>
      <p:sp>
        <p:nvSpPr>
          <p:cNvPr id="33" name="ZoneTexte 32">
            <a:extLst>
              <a:ext uri="{FF2B5EF4-FFF2-40B4-BE49-F238E27FC236}">
                <a16:creationId xmlns:a16="http://schemas.microsoft.com/office/drawing/2014/main" id="{DBAB7095-DFCD-F26F-BFC2-02C58407EAF9}"/>
              </a:ext>
            </a:extLst>
          </p:cNvPr>
          <p:cNvSpPr txBox="1"/>
          <p:nvPr/>
        </p:nvSpPr>
        <p:spPr>
          <a:xfrm>
            <a:off x="8111486" y="3161672"/>
            <a:ext cx="3475587" cy="369332"/>
          </a:xfrm>
          <a:prstGeom prst="rect">
            <a:avLst/>
          </a:prstGeom>
          <a:noFill/>
        </p:spPr>
        <p:txBody>
          <a:bodyPr wrap="square" rtlCol="0">
            <a:spAutoFit/>
          </a:bodyPr>
          <a:lstStyle/>
          <a:p>
            <a:r>
              <a:rPr lang="fr-FR"/>
              <a:t>Ancrage du Mouvement « catho » </a:t>
            </a:r>
          </a:p>
        </p:txBody>
      </p:sp>
      <p:sp>
        <p:nvSpPr>
          <p:cNvPr id="4" name="ZoneTexte 3">
            <a:extLst>
              <a:ext uri="{FF2B5EF4-FFF2-40B4-BE49-F238E27FC236}">
                <a16:creationId xmlns:a16="http://schemas.microsoft.com/office/drawing/2014/main" id="{A55BED66-A52B-E4E0-0BAA-533B6EF33701}"/>
              </a:ext>
            </a:extLst>
          </p:cNvPr>
          <p:cNvSpPr txBox="1"/>
          <p:nvPr/>
        </p:nvSpPr>
        <p:spPr>
          <a:xfrm>
            <a:off x="341080" y="2791916"/>
            <a:ext cx="1211284" cy="645418"/>
          </a:xfrm>
          <a:prstGeom prst="rect">
            <a:avLst/>
          </a:prstGeom>
          <a:solidFill>
            <a:srgbClr val="FFC000"/>
          </a:solidFill>
        </p:spPr>
        <p:txBody>
          <a:bodyPr wrap="square" rtlCol="0">
            <a:spAutoFit/>
          </a:bodyPr>
          <a:lstStyle/>
          <a:p>
            <a:r>
              <a:rPr lang="fr-FR" b="1"/>
              <a:t>Pour un puzzle  </a:t>
            </a:r>
          </a:p>
        </p:txBody>
      </p:sp>
      <p:sp>
        <p:nvSpPr>
          <p:cNvPr id="5" name="Espace réservé du numéro de diapositive 4">
            <a:extLst>
              <a:ext uri="{FF2B5EF4-FFF2-40B4-BE49-F238E27FC236}">
                <a16:creationId xmlns:a16="http://schemas.microsoft.com/office/drawing/2014/main" id="{3FA570F4-756E-C80E-3C9C-16147AEDE4BE}"/>
              </a:ext>
            </a:extLst>
          </p:cNvPr>
          <p:cNvSpPr>
            <a:spLocks noGrp="1"/>
          </p:cNvSpPr>
          <p:nvPr>
            <p:ph type="sldNum" sz="quarter" idx="12"/>
          </p:nvPr>
        </p:nvSpPr>
        <p:spPr/>
        <p:txBody>
          <a:bodyPr/>
          <a:lstStyle/>
          <a:p>
            <a:fld id="{FAB97C05-5D1A-45EF-A4E4-5C25DBBFCE11}" type="slidenum">
              <a:rPr lang="fr-FR" smtClean="0"/>
              <a:t>25</a:t>
            </a:fld>
            <a:endParaRPr lang="fr-FR"/>
          </a:p>
        </p:txBody>
      </p:sp>
    </p:spTree>
    <p:extLst>
      <p:ext uri="{BB962C8B-B14F-4D97-AF65-F5344CB8AC3E}">
        <p14:creationId xmlns:p14="http://schemas.microsoft.com/office/powerpoint/2010/main" val="1177930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descr="Une image contenant ordinateur portable, sombre, ciel de nuit&#10;&#10;Description générée automatiquement">
            <a:extLst>
              <a:ext uri="{FF2B5EF4-FFF2-40B4-BE49-F238E27FC236}">
                <a16:creationId xmlns:a16="http://schemas.microsoft.com/office/drawing/2014/main" id="{B5C15CA1-D225-86ED-8B62-EA5D53F5E4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710" y="5070807"/>
            <a:ext cx="2045823" cy="1231395"/>
          </a:xfrm>
          <a:prstGeom prst="rect">
            <a:avLst/>
          </a:prstGeom>
        </p:spPr>
      </p:pic>
      <p:pic>
        <p:nvPicPr>
          <p:cNvPr id="13" name="Image 12">
            <a:extLst>
              <a:ext uri="{FF2B5EF4-FFF2-40B4-BE49-F238E27FC236}">
                <a16:creationId xmlns:a16="http://schemas.microsoft.com/office/drawing/2014/main" id="{6EE35D5D-4336-8FD3-E3E6-65C4EA13D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194" y="4362839"/>
            <a:ext cx="4824398" cy="896569"/>
          </a:xfrm>
          <a:prstGeom prst="rect">
            <a:avLst/>
          </a:prstGeom>
        </p:spPr>
      </p:pic>
      <p:pic>
        <p:nvPicPr>
          <p:cNvPr id="21" name="Image 20">
            <a:extLst>
              <a:ext uri="{FF2B5EF4-FFF2-40B4-BE49-F238E27FC236}">
                <a16:creationId xmlns:a16="http://schemas.microsoft.com/office/drawing/2014/main" id="{168ED444-3FC0-0F43-83E4-50375D1E6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942" y="2628899"/>
            <a:ext cx="3836379" cy="1600201"/>
          </a:xfrm>
          <a:prstGeom prst="rect">
            <a:avLst/>
          </a:prstGeom>
        </p:spPr>
      </p:pic>
      <p:pic>
        <p:nvPicPr>
          <p:cNvPr id="5" name="Image 4">
            <a:extLst>
              <a:ext uri="{FF2B5EF4-FFF2-40B4-BE49-F238E27FC236}">
                <a16:creationId xmlns:a16="http://schemas.microsoft.com/office/drawing/2014/main" id="{4CAE8B8C-C506-9BCD-4BC0-603B4E204950}"/>
              </a:ext>
            </a:extLst>
          </p:cNvPr>
          <p:cNvPicPr>
            <a:picLocks noChangeAspect="1"/>
          </p:cNvPicPr>
          <p:nvPr/>
        </p:nvPicPr>
        <p:blipFill rotWithShape="1">
          <a:blip r:embed="rId5">
            <a:extLst>
              <a:ext uri="{28A0092B-C50C-407E-A947-70E740481C1C}">
                <a14:useLocalDpi xmlns:a14="http://schemas.microsoft.com/office/drawing/2010/main" val="0"/>
              </a:ext>
            </a:extLst>
          </a:blip>
          <a:srcRect b="35487"/>
          <a:stretch/>
        </p:blipFill>
        <p:spPr>
          <a:xfrm>
            <a:off x="515474" y="288186"/>
            <a:ext cx="4866468" cy="4445302"/>
          </a:xfrm>
          <a:prstGeom prst="rect">
            <a:avLst/>
          </a:prstGeom>
        </p:spPr>
      </p:pic>
      <p:pic>
        <p:nvPicPr>
          <p:cNvPr id="3" name="Image 2" descr="Une image contenant croquis, Dessin au trait, dessin, Livre de coloriage&#10;&#10;Description générée automatiquement">
            <a:extLst>
              <a:ext uri="{FF2B5EF4-FFF2-40B4-BE49-F238E27FC236}">
                <a16:creationId xmlns:a16="http://schemas.microsoft.com/office/drawing/2014/main" id="{6675F330-C64D-AFC1-DE7B-C825BAEEDA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214" y="143076"/>
            <a:ext cx="4586558" cy="2333868"/>
          </a:xfrm>
          <a:prstGeom prst="rect">
            <a:avLst/>
          </a:prstGeom>
        </p:spPr>
      </p:pic>
      <p:sp>
        <p:nvSpPr>
          <p:cNvPr id="2" name="ZoneTexte 1">
            <a:extLst>
              <a:ext uri="{FF2B5EF4-FFF2-40B4-BE49-F238E27FC236}">
                <a16:creationId xmlns:a16="http://schemas.microsoft.com/office/drawing/2014/main" id="{FC894AF6-24A6-A603-E2E6-16FB9A3F6001}"/>
              </a:ext>
            </a:extLst>
          </p:cNvPr>
          <p:cNvSpPr txBox="1"/>
          <p:nvPr/>
        </p:nvSpPr>
        <p:spPr>
          <a:xfrm>
            <a:off x="323209" y="188386"/>
            <a:ext cx="1012500" cy="646331"/>
          </a:xfrm>
          <a:prstGeom prst="rect">
            <a:avLst/>
          </a:prstGeom>
          <a:solidFill>
            <a:srgbClr val="FFC000"/>
          </a:solidFill>
        </p:spPr>
        <p:txBody>
          <a:bodyPr wrap="square" lIns="91440" tIns="45720" rIns="91440" bIns="45720" rtlCol="0" anchor="t">
            <a:spAutoFit/>
          </a:bodyPr>
          <a:lstStyle/>
          <a:p>
            <a:r>
              <a:rPr lang="fr-FR" b="1"/>
              <a:t>Pour un puzzle  </a:t>
            </a:r>
          </a:p>
        </p:txBody>
      </p:sp>
      <p:sp>
        <p:nvSpPr>
          <p:cNvPr id="4" name="Espace réservé du numéro de diapositive 3">
            <a:extLst>
              <a:ext uri="{FF2B5EF4-FFF2-40B4-BE49-F238E27FC236}">
                <a16:creationId xmlns:a16="http://schemas.microsoft.com/office/drawing/2014/main" id="{3B98623E-7DBE-FF15-CA49-246EF55E94C5}"/>
              </a:ext>
            </a:extLst>
          </p:cNvPr>
          <p:cNvSpPr>
            <a:spLocks noGrp="1"/>
          </p:cNvSpPr>
          <p:nvPr>
            <p:ph type="sldNum" sz="quarter" idx="12"/>
          </p:nvPr>
        </p:nvSpPr>
        <p:spPr/>
        <p:txBody>
          <a:bodyPr/>
          <a:lstStyle/>
          <a:p>
            <a:fld id="{FAB97C05-5D1A-45EF-A4E4-5C25DBBFCE11}" type="slidenum">
              <a:rPr lang="fr-FR" smtClean="0"/>
              <a:t>26</a:t>
            </a:fld>
            <a:endParaRPr lang="fr-FR"/>
          </a:p>
        </p:txBody>
      </p:sp>
    </p:spTree>
    <p:extLst>
      <p:ext uri="{BB962C8B-B14F-4D97-AF65-F5344CB8AC3E}">
        <p14:creationId xmlns:p14="http://schemas.microsoft.com/office/powerpoint/2010/main" val="153431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dessin&#10;&#10;Description générée automatiquement">
            <a:extLst>
              <a:ext uri="{FF2B5EF4-FFF2-40B4-BE49-F238E27FC236}">
                <a16:creationId xmlns:a16="http://schemas.microsoft.com/office/drawing/2014/main" id="{C68C2B0B-0EBB-A4F3-E2CC-2E2AAE994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570" y="382690"/>
            <a:ext cx="4848301" cy="6858000"/>
          </a:xfrm>
          <a:prstGeom prst="rect">
            <a:avLst/>
          </a:prstGeom>
        </p:spPr>
      </p:pic>
      <p:sp>
        <p:nvSpPr>
          <p:cNvPr id="2" name="ZoneTexte 1">
            <a:extLst>
              <a:ext uri="{FF2B5EF4-FFF2-40B4-BE49-F238E27FC236}">
                <a16:creationId xmlns:a16="http://schemas.microsoft.com/office/drawing/2014/main" id="{444A4685-D628-0C91-4C2D-DCBDFBFB1AED}"/>
              </a:ext>
            </a:extLst>
          </p:cNvPr>
          <p:cNvSpPr txBox="1"/>
          <p:nvPr/>
        </p:nvSpPr>
        <p:spPr>
          <a:xfrm>
            <a:off x="323209" y="188386"/>
            <a:ext cx="1012501" cy="646331"/>
          </a:xfrm>
          <a:prstGeom prst="rect">
            <a:avLst/>
          </a:prstGeom>
          <a:solidFill>
            <a:srgbClr val="FFC000"/>
          </a:solidFill>
        </p:spPr>
        <p:txBody>
          <a:bodyPr wrap="square" rtlCol="0">
            <a:spAutoFit/>
          </a:bodyPr>
          <a:lstStyle/>
          <a:p>
            <a:r>
              <a:rPr lang="fr-FR" b="1"/>
              <a:t>Pour un puzzle  </a:t>
            </a:r>
          </a:p>
        </p:txBody>
      </p:sp>
      <p:sp>
        <p:nvSpPr>
          <p:cNvPr id="3" name="Espace réservé du numéro de diapositive 2">
            <a:extLst>
              <a:ext uri="{FF2B5EF4-FFF2-40B4-BE49-F238E27FC236}">
                <a16:creationId xmlns:a16="http://schemas.microsoft.com/office/drawing/2014/main" id="{AE0DA63F-E33F-327A-CFEE-63BD915D0FF4}"/>
              </a:ext>
            </a:extLst>
          </p:cNvPr>
          <p:cNvSpPr>
            <a:spLocks noGrp="1"/>
          </p:cNvSpPr>
          <p:nvPr>
            <p:ph type="sldNum" sz="quarter" idx="12"/>
          </p:nvPr>
        </p:nvSpPr>
        <p:spPr/>
        <p:txBody>
          <a:bodyPr/>
          <a:lstStyle/>
          <a:p>
            <a:fld id="{FAB97C05-5D1A-45EF-A4E4-5C25DBBFCE11}" type="slidenum">
              <a:rPr lang="fr-FR" smtClean="0"/>
              <a:t>27</a:t>
            </a:fld>
            <a:endParaRPr lang="fr-FR"/>
          </a:p>
        </p:txBody>
      </p:sp>
    </p:spTree>
    <p:extLst>
      <p:ext uri="{BB962C8B-B14F-4D97-AF65-F5344CB8AC3E}">
        <p14:creationId xmlns:p14="http://schemas.microsoft.com/office/powerpoint/2010/main" val="3378121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sombre&#10;&#10;Description générée automatiquement">
            <a:extLst>
              <a:ext uri="{FF2B5EF4-FFF2-40B4-BE49-F238E27FC236}">
                <a16:creationId xmlns:a16="http://schemas.microsoft.com/office/drawing/2014/main" id="{FBFEBF25-D949-E7BF-2098-9021C080C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32" y="4559018"/>
            <a:ext cx="845023" cy="751392"/>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BDCABD8D-968B-5527-508F-89E7EA4EA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951" y="1644604"/>
            <a:ext cx="894249" cy="912425"/>
          </a:xfrm>
          <a:prstGeom prst="rect">
            <a:avLst/>
          </a:prstGeom>
        </p:spPr>
      </p:pic>
      <p:pic>
        <p:nvPicPr>
          <p:cNvPr id="11" name="Image 10" descr="Une image contenant sombre&#10;&#10;Description générée automatiquement">
            <a:extLst>
              <a:ext uri="{FF2B5EF4-FFF2-40B4-BE49-F238E27FC236}">
                <a16:creationId xmlns:a16="http://schemas.microsoft.com/office/drawing/2014/main" id="{28D4FFC2-8F5D-80D3-32FB-4C1C478ABF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598" y="2671177"/>
            <a:ext cx="694957" cy="745463"/>
          </a:xfrm>
          <a:prstGeom prst="rect">
            <a:avLst/>
          </a:prstGeom>
        </p:spPr>
      </p:pic>
      <p:pic>
        <p:nvPicPr>
          <p:cNvPr id="13" name="Image 12" descr="Une image contenant sombre, projecteur&#10;&#10;Description générée automatiquement">
            <a:extLst>
              <a:ext uri="{FF2B5EF4-FFF2-40B4-BE49-F238E27FC236}">
                <a16:creationId xmlns:a16="http://schemas.microsoft.com/office/drawing/2014/main" id="{F194EAC3-897C-44B2-318B-1D21FDF662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105" y="3606867"/>
            <a:ext cx="1051104" cy="791831"/>
          </a:xfrm>
          <a:prstGeom prst="rect">
            <a:avLst/>
          </a:prstGeom>
        </p:spPr>
      </p:pic>
      <p:sp>
        <p:nvSpPr>
          <p:cNvPr id="15" name="Rectangle : coins arrondis 14">
            <a:extLst>
              <a:ext uri="{FF2B5EF4-FFF2-40B4-BE49-F238E27FC236}">
                <a16:creationId xmlns:a16="http://schemas.microsoft.com/office/drawing/2014/main" id="{975C5417-9986-3B97-B9BE-A5DFD7F3A80D}"/>
              </a:ext>
            </a:extLst>
          </p:cNvPr>
          <p:cNvSpPr/>
          <p:nvPr/>
        </p:nvSpPr>
        <p:spPr>
          <a:xfrm>
            <a:off x="3075900" y="1566899"/>
            <a:ext cx="4039602" cy="78541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t>Communication/Information </a:t>
            </a:r>
          </a:p>
          <a:p>
            <a:pPr algn="ctr"/>
            <a:r>
              <a:rPr lang="fr-FR"/>
              <a:t>dans le Mouvement</a:t>
            </a:r>
          </a:p>
        </p:txBody>
      </p:sp>
      <p:sp>
        <p:nvSpPr>
          <p:cNvPr id="16" name="Rectangle : coins arrondis 15">
            <a:extLst>
              <a:ext uri="{FF2B5EF4-FFF2-40B4-BE49-F238E27FC236}">
                <a16:creationId xmlns:a16="http://schemas.microsoft.com/office/drawing/2014/main" id="{162C6C68-25A4-7699-835A-E4260CDDC4E2}"/>
              </a:ext>
            </a:extLst>
          </p:cNvPr>
          <p:cNvSpPr/>
          <p:nvPr/>
        </p:nvSpPr>
        <p:spPr>
          <a:xfrm>
            <a:off x="3063090" y="2557029"/>
            <a:ext cx="4039602" cy="54550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t>Formations </a:t>
            </a:r>
          </a:p>
        </p:txBody>
      </p:sp>
      <p:sp>
        <p:nvSpPr>
          <p:cNvPr id="20" name="Rectangle : coins arrondis 19">
            <a:extLst>
              <a:ext uri="{FF2B5EF4-FFF2-40B4-BE49-F238E27FC236}">
                <a16:creationId xmlns:a16="http://schemas.microsoft.com/office/drawing/2014/main" id="{AC767805-82B6-9DB6-C72C-5D84F8481674}"/>
              </a:ext>
            </a:extLst>
          </p:cNvPr>
          <p:cNvSpPr/>
          <p:nvPr/>
        </p:nvSpPr>
        <p:spPr>
          <a:xfrm>
            <a:off x="3050280" y="3542707"/>
            <a:ext cx="4052412" cy="54550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t>Fonctionnement en transversalité /Réseaux</a:t>
            </a:r>
            <a:endParaRPr lang="fr-FR" i="1"/>
          </a:p>
        </p:txBody>
      </p:sp>
      <p:sp>
        <p:nvSpPr>
          <p:cNvPr id="24" name="Rectangle : coins arrondis 23">
            <a:extLst>
              <a:ext uri="{FF2B5EF4-FFF2-40B4-BE49-F238E27FC236}">
                <a16:creationId xmlns:a16="http://schemas.microsoft.com/office/drawing/2014/main" id="{A604BD2A-82BD-61BF-C08F-86B21F44EB88}"/>
              </a:ext>
            </a:extLst>
          </p:cNvPr>
          <p:cNvSpPr/>
          <p:nvPr/>
        </p:nvSpPr>
        <p:spPr>
          <a:xfrm>
            <a:off x="3050280" y="4285381"/>
            <a:ext cx="3940828" cy="79183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t>Parole du Mouvement</a:t>
            </a:r>
          </a:p>
          <a:p>
            <a:pPr algn="ctr"/>
            <a:r>
              <a:rPr lang="fr-FR"/>
              <a:t>Communication Externe</a:t>
            </a:r>
          </a:p>
        </p:txBody>
      </p:sp>
      <p:pic>
        <p:nvPicPr>
          <p:cNvPr id="3" name="Image 2">
            <a:extLst>
              <a:ext uri="{FF2B5EF4-FFF2-40B4-BE49-F238E27FC236}">
                <a16:creationId xmlns:a16="http://schemas.microsoft.com/office/drawing/2014/main" id="{28012710-F8EC-3D8F-7DCF-5D4F1E625F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049" y="555506"/>
            <a:ext cx="1247217" cy="861713"/>
          </a:xfrm>
          <a:prstGeom prst="rect">
            <a:avLst/>
          </a:prstGeom>
        </p:spPr>
      </p:pic>
      <p:sp>
        <p:nvSpPr>
          <p:cNvPr id="6" name="Rectangle : coins arrondis 5">
            <a:extLst>
              <a:ext uri="{FF2B5EF4-FFF2-40B4-BE49-F238E27FC236}">
                <a16:creationId xmlns:a16="http://schemas.microsoft.com/office/drawing/2014/main" id="{F67F4AEE-FA99-7658-70EF-5C653AD657DC}"/>
              </a:ext>
            </a:extLst>
          </p:cNvPr>
          <p:cNvSpPr/>
          <p:nvPr/>
        </p:nvSpPr>
        <p:spPr>
          <a:xfrm>
            <a:off x="3075900" y="462622"/>
            <a:ext cx="4039603" cy="78541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t>Structure/Gouvernance</a:t>
            </a:r>
          </a:p>
          <a:p>
            <a:pPr algn="ctr"/>
            <a:r>
              <a:rPr lang="fr-FR"/>
              <a:t>Responsabilités au sein du Mouvement</a:t>
            </a:r>
          </a:p>
        </p:txBody>
      </p:sp>
      <p:sp>
        <p:nvSpPr>
          <p:cNvPr id="8" name="Rectangle : coins arrondis 7">
            <a:extLst>
              <a:ext uri="{FF2B5EF4-FFF2-40B4-BE49-F238E27FC236}">
                <a16:creationId xmlns:a16="http://schemas.microsoft.com/office/drawing/2014/main" id="{33F0DAD2-6900-66F8-D67C-80D0563CC9EE}"/>
              </a:ext>
            </a:extLst>
          </p:cNvPr>
          <p:cNvSpPr/>
          <p:nvPr/>
        </p:nvSpPr>
        <p:spPr>
          <a:xfrm>
            <a:off x="7754811" y="2094858"/>
            <a:ext cx="3874885" cy="2839856"/>
          </a:xfrm>
          <a:prstGeom prst="roundRect">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p>
          <a:p>
            <a:pPr algn="ctr"/>
            <a:r>
              <a:rPr lang="fr-FR" b="1"/>
              <a:t>Mémento pour affiner / compléter les silhouettes d’arbres </a:t>
            </a:r>
          </a:p>
        </p:txBody>
      </p:sp>
      <p:sp>
        <p:nvSpPr>
          <p:cNvPr id="12" name="ZoneTexte 11">
            <a:extLst>
              <a:ext uri="{FF2B5EF4-FFF2-40B4-BE49-F238E27FC236}">
                <a16:creationId xmlns:a16="http://schemas.microsoft.com/office/drawing/2014/main" id="{E4803A8F-1DAE-49C7-0CC9-D57462E28050}"/>
              </a:ext>
            </a:extLst>
          </p:cNvPr>
          <p:cNvSpPr txBox="1"/>
          <p:nvPr/>
        </p:nvSpPr>
        <p:spPr>
          <a:xfrm>
            <a:off x="604049" y="5448536"/>
            <a:ext cx="1771288" cy="584775"/>
          </a:xfrm>
          <a:prstGeom prst="rect">
            <a:avLst/>
          </a:prstGeom>
          <a:noFill/>
        </p:spPr>
        <p:txBody>
          <a:bodyPr wrap="square" rtlCol="0">
            <a:spAutoFit/>
          </a:bodyPr>
          <a:lstStyle/>
          <a:p>
            <a:r>
              <a:rPr lang="fr-FR" sz="3200">
                <a:solidFill>
                  <a:schemeClr val="tx1">
                    <a:lumMod val="65000"/>
                    <a:lumOff val="35000"/>
                  </a:schemeClr>
                </a:solidFill>
                <a:latin typeface="Broadway" panose="04040905080B02020502" pitchFamily="82" charset="0"/>
              </a:rPr>
              <a:t>JP</a:t>
            </a:r>
          </a:p>
        </p:txBody>
      </p:sp>
      <p:sp>
        <p:nvSpPr>
          <p:cNvPr id="14" name="Rectangle : coins arrondis 13">
            <a:extLst>
              <a:ext uri="{FF2B5EF4-FFF2-40B4-BE49-F238E27FC236}">
                <a16:creationId xmlns:a16="http://schemas.microsoft.com/office/drawing/2014/main" id="{7493BC22-8FD8-8DE8-FC8D-880875EBD197}"/>
              </a:ext>
            </a:extLst>
          </p:cNvPr>
          <p:cNvSpPr/>
          <p:nvPr/>
        </p:nvSpPr>
        <p:spPr>
          <a:xfrm>
            <a:off x="3050280" y="5240381"/>
            <a:ext cx="3940828" cy="79183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a:t>Jeunes Professionnels</a:t>
            </a:r>
          </a:p>
        </p:txBody>
      </p:sp>
      <p:pic>
        <p:nvPicPr>
          <p:cNvPr id="2" name="Image 1">
            <a:extLst>
              <a:ext uri="{FF2B5EF4-FFF2-40B4-BE49-F238E27FC236}">
                <a16:creationId xmlns:a16="http://schemas.microsoft.com/office/drawing/2014/main" id="{01537D36-6425-88C4-A2DF-846682F849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2619" y="5380756"/>
            <a:ext cx="992718" cy="895177"/>
          </a:xfrm>
          <a:prstGeom prst="rect">
            <a:avLst/>
          </a:prstGeom>
        </p:spPr>
      </p:pic>
      <p:sp>
        <p:nvSpPr>
          <p:cNvPr id="5" name="ZoneTexte 4">
            <a:extLst>
              <a:ext uri="{FF2B5EF4-FFF2-40B4-BE49-F238E27FC236}">
                <a16:creationId xmlns:a16="http://schemas.microsoft.com/office/drawing/2014/main" id="{676541C5-0577-51BD-6D9C-D9EC8FF93137}"/>
              </a:ext>
            </a:extLst>
          </p:cNvPr>
          <p:cNvSpPr txBox="1"/>
          <p:nvPr/>
        </p:nvSpPr>
        <p:spPr>
          <a:xfrm>
            <a:off x="8310807" y="5740923"/>
            <a:ext cx="2762891" cy="646331"/>
          </a:xfrm>
          <a:prstGeom prst="rect">
            <a:avLst/>
          </a:prstGeom>
          <a:solidFill>
            <a:srgbClr val="FFC000"/>
          </a:solidFill>
        </p:spPr>
        <p:txBody>
          <a:bodyPr wrap="square" rtlCol="0">
            <a:spAutoFit/>
          </a:bodyPr>
          <a:lstStyle/>
          <a:p>
            <a:r>
              <a:rPr lang="fr-FR" b="1"/>
              <a:t>Éléments possibles pour puzzle  </a:t>
            </a:r>
          </a:p>
        </p:txBody>
      </p:sp>
      <p:sp>
        <p:nvSpPr>
          <p:cNvPr id="4" name="Espace réservé du numéro de diapositive 3">
            <a:extLst>
              <a:ext uri="{FF2B5EF4-FFF2-40B4-BE49-F238E27FC236}">
                <a16:creationId xmlns:a16="http://schemas.microsoft.com/office/drawing/2014/main" id="{B9FD24A2-0DE3-AD12-847F-06E51FED0A0F}"/>
              </a:ext>
            </a:extLst>
          </p:cNvPr>
          <p:cNvSpPr>
            <a:spLocks noGrp="1"/>
          </p:cNvSpPr>
          <p:nvPr>
            <p:ph type="sldNum" sz="quarter" idx="12"/>
          </p:nvPr>
        </p:nvSpPr>
        <p:spPr/>
        <p:txBody>
          <a:bodyPr/>
          <a:lstStyle/>
          <a:p>
            <a:fld id="{FAB97C05-5D1A-45EF-A4E4-5C25DBBFCE11}" type="slidenum">
              <a:rPr lang="fr-FR" smtClean="0"/>
              <a:t>28</a:t>
            </a:fld>
            <a:endParaRPr lang="fr-FR"/>
          </a:p>
        </p:txBody>
      </p:sp>
    </p:spTree>
    <p:extLst>
      <p:ext uri="{BB962C8B-B14F-4D97-AF65-F5344CB8AC3E}">
        <p14:creationId xmlns:p14="http://schemas.microsoft.com/office/powerpoint/2010/main" val="2113450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6EE35D5D-4336-8FD3-E3E6-65C4EA13D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876" y="1583420"/>
            <a:ext cx="5198248" cy="966046"/>
          </a:xfrm>
          <a:prstGeom prst="rect">
            <a:avLst/>
          </a:prstGeom>
        </p:spPr>
      </p:pic>
      <p:sp>
        <p:nvSpPr>
          <p:cNvPr id="2" name="Espace réservé du contenu 3">
            <a:extLst>
              <a:ext uri="{FF2B5EF4-FFF2-40B4-BE49-F238E27FC236}">
                <a16:creationId xmlns:a16="http://schemas.microsoft.com/office/drawing/2014/main" id="{C7E33731-14F2-1B5F-7E07-AA56ACE6E1A5}"/>
              </a:ext>
            </a:extLst>
          </p:cNvPr>
          <p:cNvSpPr txBox="1">
            <a:spLocks/>
          </p:cNvSpPr>
          <p:nvPr/>
        </p:nvSpPr>
        <p:spPr>
          <a:xfrm>
            <a:off x="3207547" y="449179"/>
            <a:ext cx="5551442" cy="489653"/>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prstClr val="black"/>
                </a:solidFill>
                <a:effectLst/>
                <a:uLnTx/>
                <a:uFillTx/>
                <a:latin typeface="Calibri" panose="020F0502020204030204"/>
                <a:ea typeface="+mn-ea"/>
                <a:cs typeface="+mn-cs"/>
              </a:rPr>
              <a:t>7 TRESORS-RACINES DU  MOUVEMENT</a:t>
            </a:r>
          </a:p>
        </p:txBody>
      </p:sp>
      <p:sp>
        <p:nvSpPr>
          <p:cNvPr id="4" name="Espace réservé du contenu 3">
            <a:extLst>
              <a:ext uri="{FF2B5EF4-FFF2-40B4-BE49-F238E27FC236}">
                <a16:creationId xmlns:a16="http://schemas.microsoft.com/office/drawing/2014/main" id="{A5169EAE-F7EC-5ACC-0174-57AA326AE417}"/>
              </a:ext>
            </a:extLst>
          </p:cNvPr>
          <p:cNvSpPr txBox="1">
            <a:spLocks/>
          </p:cNvSpPr>
          <p:nvPr/>
        </p:nvSpPr>
        <p:spPr>
          <a:xfrm>
            <a:off x="1634488" y="3572359"/>
            <a:ext cx="4087804" cy="550094"/>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Etre</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à l’écoute des inquiétudes du temps </a:t>
            </a:r>
          </a:p>
        </p:txBody>
      </p:sp>
      <p:sp>
        <p:nvSpPr>
          <p:cNvPr id="8" name="Espace réservé du contenu 3">
            <a:extLst>
              <a:ext uri="{FF2B5EF4-FFF2-40B4-BE49-F238E27FC236}">
                <a16:creationId xmlns:a16="http://schemas.microsoft.com/office/drawing/2014/main" id="{F897553E-8E49-7152-B04D-82C556C7B696}"/>
              </a:ext>
            </a:extLst>
          </p:cNvPr>
          <p:cNvSpPr txBox="1">
            <a:spLocks/>
          </p:cNvSpPr>
          <p:nvPr/>
        </p:nvSpPr>
        <p:spPr>
          <a:xfrm>
            <a:off x="2173802" y="4286918"/>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Discerner à plusieurs</a:t>
            </a:r>
          </a:p>
        </p:txBody>
      </p:sp>
      <p:sp>
        <p:nvSpPr>
          <p:cNvPr id="9" name="Espace réservé du contenu 3">
            <a:extLst>
              <a:ext uri="{FF2B5EF4-FFF2-40B4-BE49-F238E27FC236}">
                <a16:creationId xmlns:a16="http://schemas.microsoft.com/office/drawing/2014/main" id="{9D16D997-1A31-CF32-93A9-3C851924530E}"/>
              </a:ext>
            </a:extLst>
          </p:cNvPr>
          <p:cNvSpPr txBox="1">
            <a:spLocks/>
          </p:cNvSpPr>
          <p:nvPr/>
        </p:nvSpPr>
        <p:spPr>
          <a:xfrm>
            <a:off x="7868807" y="4618247"/>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Spiritualité ignacienne </a:t>
            </a:r>
          </a:p>
        </p:txBody>
      </p:sp>
      <p:sp>
        <p:nvSpPr>
          <p:cNvPr id="10" name="Espace réservé du contenu 3">
            <a:extLst>
              <a:ext uri="{FF2B5EF4-FFF2-40B4-BE49-F238E27FC236}">
                <a16:creationId xmlns:a16="http://schemas.microsoft.com/office/drawing/2014/main" id="{8AAC87E7-4624-5619-CE3A-BA08CBE444D1}"/>
              </a:ext>
            </a:extLst>
          </p:cNvPr>
          <p:cNvSpPr txBox="1">
            <a:spLocks/>
          </p:cNvSpPr>
          <p:nvPr/>
        </p:nvSpPr>
        <p:spPr>
          <a:xfrm>
            <a:off x="1723730" y="4914352"/>
            <a:ext cx="3998562"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Agir d’un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coeur</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transformé là où l’on est </a:t>
            </a:r>
          </a:p>
        </p:txBody>
      </p:sp>
      <p:sp>
        <p:nvSpPr>
          <p:cNvPr id="11" name="Espace réservé du contenu 3">
            <a:extLst>
              <a:ext uri="{FF2B5EF4-FFF2-40B4-BE49-F238E27FC236}">
                <a16:creationId xmlns:a16="http://schemas.microsoft.com/office/drawing/2014/main" id="{2A66A1A6-A52F-6281-9636-3C4E0C4AAC6A}"/>
              </a:ext>
            </a:extLst>
          </p:cNvPr>
          <p:cNvSpPr txBox="1">
            <a:spLocks/>
          </p:cNvSpPr>
          <p:nvPr/>
        </p:nvSpPr>
        <p:spPr>
          <a:xfrm>
            <a:off x="7675078" y="3708091"/>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Doctrine Sociale de l’Eglise </a:t>
            </a:r>
          </a:p>
        </p:txBody>
      </p:sp>
      <p:sp>
        <p:nvSpPr>
          <p:cNvPr id="12" name="Espace réservé du contenu 3">
            <a:extLst>
              <a:ext uri="{FF2B5EF4-FFF2-40B4-BE49-F238E27FC236}">
                <a16:creationId xmlns:a16="http://schemas.microsoft.com/office/drawing/2014/main" id="{B34CEA89-BAC0-9DD9-2D4D-1E29E14E1D5B}"/>
              </a:ext>
            </a:extLst>
          </p:cNvPr>
          <p:cNvSpPr txBox="1">
            <a:spLocks/>
          </p:cNvSpPr>
          <p:nvPr/>
        </p:nvSpPr>
        <p:spPr>
          <a:xfrm>
            <a:off x="7551092" y="5528403"/>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Accompagnement spirituel</a:t>
            </a:r>
          </a:p>
        </p:txBody>
      </p:sp>
      <p:sp>
        <p:nvSpPr>
          <p:cNvPr id="15" name="Espace réservé du contenu 3">
            <a:extLst>
              <a:ext uri="{FF2B5EF4-FFF2-40B4-BE49-F238E27FC236}">
                <a16:creationId xmlns:a16="http://schemas.microsoft.com/office/drawing/2014/main" id="{4525D600-FD6E-074A-D172-D35289EA9FE2}"/>
              </a:ext>
            </a:extLst>
          </p:cNvPr>
          <p:cNvSpPr txBox="1">
            <a:spLocks/>
          </p:cNvSpPr>
          <p:nvPr/>
        </p:nvSpPr>
        <p:spPr>
          <a:xfrm>
            <a:off x="3091700" y="5771916"/>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Attention fraternelle</a:t>
            </a:r>
          </a:p>
        </p:txBody>
      </p:sp>
      <p:sp>
        <p:nvSpPr>
          <p:cNvPr id="3" name="Espace réservé du numéro de diapositive 2">
            <a:extLst>
              <a:ext uri="{FF2B5EF4-FFF2-40B4-BE49-F238E27FC236}">
                <a16:creationId xmlns:a16="http://schemas.microsoft.com/office/drawing/2014/main" id="{1EC1CE79-0072-77EA-9320-C6B9F0E5965F}"/>
              </a:ext>
            </a:extLst>
          </p:cNvPr>
          <p:cNvSpPr>
            <a:spLocks noGrp="1"/>
          </p:cNvSpPr>
          <p:nvPr>
            <p:ph type="sldNum" sz="quarter" idx="12"/>
          </p:nvPr>
        </p:nvSpPr>
        <p:spPr/>
        <p:txBody>
          <a:bodyPr/>
          <a:lstStyle/>
          <a:p>
            <a:fld id="{FAB97C05-5D1A-45EF-A4E4-5C25DBBFCE11}" type="slidenum">
              <a:rPr lang="fr-FR" smtClean="0"/>
              <a:t>29</a:t>
            </a:fld>
            <a:endParaRPr lang="fr-FR"/>
          </a:p>
        </p:txBody>
      </p:sp>
    </p:spTree>
    <p:extLst>
      <p:ext uri="{BB962C8B-B14F-4D97-AF65-F5344CB8AC3E}">
        <p14:creationId xmlns:p14="http://schemas.microsoft.com/office/powerpoint/2010/main" val="76386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D223845-3313-D814-E404-8201C967F3BE}"/>
              </a:ext>
            </a:extLst>
          </p:cNvPr>
          <p:cNvSpPr/>
          <p:nvPr/>
        </p:nvSpPr>
        <p:spPr>
          <a:xfrm>
            <a:off x="308363" y="311530"/>
            <a:ext cx="11747713" cy="63370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pPr>
            <a:r>
              <a:rPr lang="fr-FR" sz="2400" b="1" u="sng" dirty="0">
                <a:solidFill>
                  <a:schemeClr val="tx1"/>
                </a:solidFill>
                <a:effectLst/>
                <a:latin typeface="Calibri"/>
                <a:ea typeface="Calibri" panose="020F0502020204030204" pitchFamily="34" charset="0"/>
                <a:cs typeface="Times New Roman"/>
              </a:rPr>
              <a:t>Avant la réunion </a:t>
            </a:r>
            <a:r>
              <a:rPr lang="fr-FR" sz="2400" b="1" dirty="0">
                <a:solidFill>
                  <a:schemeClr val="tx1"/>
                </a:solidFill>
                <a:effectLst/>
                <a:latin typeface="Calibri"/>
                <a:ea typeface="Calibri" panose="020F0502020204030204" pitchFamily="34" charset="0"/>
                <a:cs typeface="Times New Roman"/>
              </a:rPr>
              <a:t>– ou au début s’il s’agit d’une rencontre de secteur » :</a:t>
            </a:r>
            <a:r>
              <a:rPr lang="fr-FR" sz="2400" b="1" dirty="0">
                <a:solidFill>
                  <a:schemeClr val="tx1"/>
                </a:solidFill>
                <a:latin typeface="Calibri"/>
                <a:ea typeface="Calibri" panose="020F0502020204030204" pitchFamily="34" charset="0"/>
                <a:cs typeface="Times New Roman"/>
              </a:rPr>
              <a:t> </a:t>
            </a:r>
            <a:endParaRPr lang="fr-F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fr-F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2400" b="1" dirty="0">
                <a:solidFill>
                  <a:schemeClr val="tx1"/>
                </a:solidFill>
                <a:effectLst/>
                <a:latin typeface="Calibri"/>
                <a:ea typeface="Calibri" panose="020F0502020204030204" pitchFamily="34" charset="0"/>
                <a:cs typeface="Times New Roman"/>
              </a:rPr>
              <a:t>S’approprier les 7 silhouettes proposées par le mouvement :</a:t>
            </a:r>
            <a:endParaRPr lang="fr-FR" sz="2400" dirty="0">
              <a:solidFill>
                <a:schemeClr val="tx1"/>
              </a:solidFill>
              <a:effectLst/>
              <a:latin typeface="Calibri"/>
              <a:ea typeface="Calibri" panose="020F0502020204030204" pitchFamily="34" charset="0"/>
              <a:cs typeface="Times New Roman"/>
            </a:endParaRPr>
          </a:p>
          <a:p>
            <a:pPr marL="457200">
              <a:lnSpc>
                <a:spcPct val="107000"/>
              </a:lnSpc>
            </a:pPr>
            <a:endParaRPr lang="fr-FR" sz="2400" i="1" dirty="0">
              <a:solidFill>
                <a:schemeClr val="tx1"/>
              </a:solidFill>
              <a:effectLst/>
              <a:latin typeface="Calibri"/>
              <a:ea typeface="Calibri" panose="020F0502020204030204" pitchFamily="34" charset="0"/>
              <a:cs typeface="Times New Roman" panose="02020603050405020304" pitchFamily="18" charset="0"/>
            </a:endParaRPr>
          </a:p>
          <a:p>
            <a:pPr marL="457200">
              <a:lnSpc>
                <a:spcPct val="107000"/>
              </a:lnSpc>
            </a:pPr>
            <a:r>
              <a:rPr lang="fr-FR" sz="2400" dirty="0">
                <a:solidFill>
                  <a:schemeClr val="tx1"/>
                </a:solidFill>
                <a:effectLst/>
                <a:latin typeface="Calibri"/>
                <a:ea typeface="Calibri" panose="020F0502020204030204" pitchFamily="34" charset="0"/>
                <a:cs typeface="Times New Roman"/>
              </a:rPr>
              <a:t>Chaque équipier examine </a:t>
            </a:r>
            <a:r>
              <a:rPr lang="fr-FR" sz="2400" u="sng" dirty="0">
                <a:solidFill>
                  <a:schemeClr val="tx1"/>
                </a:solidFill>
                <a:effectLst/>
                <a:latin typeface="Calibri"/>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les 7 silhouettes</a:t>
            </a:r>
            <a:r>
              <a:rPr lang="fr-FR" sz="2400" u="sng" dirty="0">
                <a:solidFill>
                  <a:schemeClr val="tx1"/>
                </a:solidFill>
                <a:effectLst/>
                <a:latin typeface="Calibri"/>
                <a:ea typeface="Calibri" panose="020F0502020204030204" pitchFamily="34" charset="0"/>
                <a:cs typeface="Times New Roman"/>
              </a:rPr>
              <a:t> d’arbre</a:t>
            </a:r>
            <a:r>
              <a:rPr lang="fr-FR" sz="2400" dirty="0">
                <a:solidFill>
                  <a:schemeClr val="tx1"/>
                </a:solidFill>
                <a:latin typeface="Calibri"/>
                <a:ea typeface="Calibri" panose="020F0502020204030204" pitchFamily="34" charset="0"/>
                <a:cs typeface="Times New Roman"/>
              </a:rPr>
              <a:t> </a:t>
            </a:r>
            <a:r>
              <a:rPr lang="fr-FR" sz="2400" dirty="0">
                <a:solidFill>
                  <a:schemeClr val="tx1"/>
                </a:solidFill>
                <a:effectLst/>
                <a:latin typeface="Calibri"/>
                <a:ea typeface="Calibri" panose="020F0502020204030204" pitchFamily="34" charset="0"/>
                <a:cs typeface="Times New Roman"/>
              </a:rPr>
              <a:t> (diapos 10 à 20</a:t>
            </a:r>
            <a:r>
              <a:rPr lang="fr-FR" sz="2400" dirty="0">
                <a:solidFill>
                  <a:schemeClr val="tx1"/>
                </a:solidFill>
                <a:latin typeface="Calibri"/>
                <a:ea typeface="Calibri" panose="020F0502020204030204" pitchFamily="34" charset="0"/>
                <a:cs typeface="Times New Roman"/>
              </a:rPr>
              <a:t>) </a:t>
            </a:r>
            <a:r>
              <a:rPr lang="fr-FR" sz="2400" dirty="0">
                <a:solidFill>
                  <a:schemeClr val="tx1"/>
                </a:solidFill>
                <a:effectLst/>
                <a:latin typeface="Calibri"/>
                <a:ea typeface="Calibri" panose="020F0502020204030204" pitchFamily="34" charset="0"/>
                <a:cs typeface="Times New Roman"/>
              </a:rPr>
              <a:t>avec les différentes possibilités d’ancrage, de raison d’être, d’identité des membres et de types de participation :</a:t>
            </a:r>
            <a:r>
              <a:rPr lang="fr-FR" sz="2400" dirty="0">
                <a:solidFill>
                  <a:schemeClr val="tx1"/>
                </a:solidFill>
                <a:latin typeface="Calibri"/>
                <a:ea typeface="Calibri" panose="020F0502020204030204" pitchFamily="34" charset="0"/>
                <a:cs typeface="Times New Roman"/>
              </a:rPr>
              <a:t>  </a:t>
            </a:r>
            <a:endParaRPr lang="fr-FR" sz="2400" dirty="0">
              <a:solidFill>
                <a:schemeClr val="tx1"/>
              </a:solidFill>
              <a:effectLst/>
              <a:latin typeface="Calibri"/>
              <a:ea typeface="Calibri" panose="020F0502020204030204" pitchFamily="34" charset="0"/>
              <a:cs typeface="Times New Roman" panose="02020603050405020304" pitchFamily="18" charset="0"/>
            </a:endParaRPr>
          </a:p>
          <a:p>
            <a:pPr marL="457200">
              <a:lnSpc>
                <a:spcPct val="107000"/>
              </a:lnSpc>
            </a:pPr>
            <a:r>
              <a:rPr lang="fr-FR" sz="2400" dirty="0">
                <a:solidFill>
                  <a:schemeClr val="tx1"/>
                </a:solidFill>
                <a:effectLst/>
                <a:latin typeface="Calibri"/>
                <a:ea typeface="Calibri" panose="020F0502020204030204" pitchFamily="34" charset="0"/>
                <a:cs typeface="Times New Roman"/>
              </a:rPr>
              <a:t>Il fait la différence entre les familles de silhouettes pour bien comprendre les différentes manières </a:t>
            </a:r>
            <a:r>
              <a:rPr lang="fr-FR" sz="2400" dirty="0">
                <a:solidFill>
                  <a:schemeClr val="tx1"/>
                </a:solidFill>
                <a:latin typeface="Calibri"/>
                <a:ea typeface="Calibri" panose="020F0502020204030204" pitchFamily="34" charset="0"/>
                <a:cs typeface="Times New Roman"/>
              </a:rPr>
              <a:t>de contribuer à la régénération du Mouvement </a:t>
            </a:r>
            <a:r>
              <a:rPr lang="fr-FR" sz="2400" dirty="0">
                <a:solidFill>
                  <a:schemeClr val="tx1"/>
                </a:solidFill>
                <a:effectLst/>
                <a:latin typeface="Calibri"/>
                <a:ea typeface="Calibri" panose="020F0502020204030204" pitchFamily="34" charset="0"/>
                <a:cs typeface="Times New Roman"/>
              </a:rPr>
              <a:t>selon le type d’ouverture choisie.</a:t>
            </a:r>
          </a:p>
          <a:p>
            <a:pPr marL="457200">
              <a:lnSpc>
                <a:spcPct val="107000"/>
              </a:lnSpc>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2400" i="1" dirty="0">
                <a:solidFill>
                  <a:schemeClr val="tx1"/>
                </a:solidFill>
                <a:effectLst/>
                <a:latin typeface="Calibri"/>
                <a:ea typeface="Calibri" panose="020F0502020204030204" pitchFamily="34" charset="0"/>
                <a:cs typeface="Times New Roman"/>
              </a:rPr>
              <a:t>Le responsable nomme un animateur qui travaillera avec lui l’outil d’animation en amont pour d’éventuelles adaptations </a:t>
            </a:r>
            <a:r>
              <a:rPr lang="fr-FR" sz="2400" i="1" dirty="0">
                <a:solidFill>
                  <a:schemeClr val="tx1"/>
                </a:solidFill>
                <a:latin typeface="Calibri"/>
                <a:ea typeface="Calibri" panose="020F0502020204030204" pitchFamily="34" charset="0"/>
                <a:cs typeface="Times New Roman"/>
              </a:rPr>
              <a:t>ou précisions </a:t>
            </a:r>
            <a:r>
              <a:rPr lang="fr-FR" sz="2400" i="1" dirty="0">
                <a:solidFill>
                  <a:schemeClr val="tx1"/>
                </a:solidFill>
                <a:effectLst/>
                <a:latin typeface="Calibri"/>
                <a:ea typeface="Calibri" panose="020F0502020204030204" pitchFamily="34" charset="0"/>
                <a:cs typeface="Times New Roman"/>
              </a:rPr>
              <a:t>des « règles » , et un rédacteur pour le compte rendu final.</a:t>
            </a:r>
            <a:endParaRPr lang="fr-FR" sz="2400" dirty="0">
              <a:solidFill>
                <a:schemeClr val="tx1"/>
              </a:solidFill>
              <a:effectLst/>
              <a:latin typeface="Calibri"/>
              <a:ea typeface="Calibri" panose="020F0502020204030204" pitchFamily="34" charset="0"/>
              <a:cs typeface="Times New Roman"/>
            </a:endParaRPr>
          </a:p>
          <a:p>
            <a:pPr marL="457200">
              <a:lnSpc>
                <a:spcPct val="107000"/>
              </a:lnSpc>
              <a:spcAft>
                <a:spcPts val="800"/>
              </a:spcAft>
            </a:pPr>
            <a:r>
              <a:rPr lang="fr-FR" sz="2400" i="1" dirty="0">
                <a:solidFill>
                  <a:schemeClr val="tx1"/>
                </a:solidFill>
                <a:effectLst/>
                <a:latin typeface="Calibri"/>
                <a:ea typeface="Calibri" panose="020F0502020204030204" pitchFamily="34" charset="0"/>
                <a:cs typeface="Times New Roman"/>
              </a:rPr>
              <a:t>L’animateur imprime les silhouettes en grand format pour affichage ; il imprime également des </a:t>
            </a:r>
            <a:r>
              <a:rPr lang="fr-FR" sz="2400" i="1" u="sng" dirty="0">
                <a:solidFill>
                  <a:schemeClr val="tx1"/>
                </a:solidFill>
                <a:effectLst/>
                <a:latin typeface="Calibri"/>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modèles d’arbres</a:t>
            </a:r>
            <a:r>
              <a:rPr lang="fr-FR" sz="2400" i="1" u="sng" dirty="0">
                <a:solidFill>
                  <a:schemeClr val="tx1"/>
                </a:solidFill>
                <a:latin typeface="Calibri"/>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 et </a:t>
            </a:r>
            <a:r>
              <a:rPr lang="fr-FR" sz="2400" i="1" u="sng" dirty="0">
                <a:solidFill>
                  <a:schemeClr val="tx1"/>
                </a:solidFill>
                <a:effectLst/>
                <a:latin typeface="Calibri"/>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d’oiseaux découpables (diapos 23 à 28 </a:t>
            </a:r>
            <a:r>
              <a:rPr lang="fr-FR" sz="2400" i="1" u="sng" dirty="0">
                <a:solidFill>
                  <a:schemeClr val="tx1"/>
                </a:solidFill>
                <a:latin typeface="Calibri"/>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 ) </a:t>
            </a:r>
            <a:r>
              <a:rPr lang="fr-FR" sz="2400" i="1" u="sng" dirty="0">
                <a:solidFill>
                  <a:schemeClr val="tx1"/>
                </a:solidFill>
                <a:effectLst/>
                <a:latin typeface="Calibri"/>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 pour créer la silhouette </a:t>
            </a:r>
            <a:r>
              <a:rPr lang="fr-FR" sz="2400" i="1" u="sng" dirty="0">
                <a:solidFill>
                  <a:schemeClr val="tx1"/>
                </a:solidFill>
                <a:latin typeface="Calibri"/>
                <a:ea typeface="Calibri" panose="020F0502020204030204" pitchFamily="34" charset="0"/>
                <a:cs typeface="Times New Roman"/>
                <a:hlinkClick r:id="rId5">
                  <a:extLst>
                    <a:ext uri="{A12FA001-AC4F-418D-AE19-62706E023703}">
                      <ahyp:hlinkClr xmlns:ahyp="http://schemas.microsoft.com/office/drawing/2018/hyperlinkcolor" val="tx"/>
                    </a:ext>
                  </a:extLst>
                </a:hlinkClick>
              </a:rPr>
              <a:t>de l’équipe</a:t>
            </a:r>
            <a:r>
              <a:rPr lang="fr-FR" sz="2400" i="1" dirty="0">
                <a:solidFill>
                  <a:schemeClr val="tx1"/>
                </a:solidFill>
                <a:effectLst/>
                <a:latin typeface="Calibri"/>
                <a:ea typeface="Calibri" panose="020F0502020204030204" pitchFamily="34" charset="0"/>
                <a:cs typeface="Times New Roman"/>
              </a:rPr>
              <a:t>.</a:t>
            </a:r>
            <a:endParaRPr lang="fr-FR" sz="2400" dirty="0">
              <a:solidFill>
                <a:schemeClr val="tx1"/>
              </a:solidFill>
              <a:effectLst/>
              <a:latin typeface="Calibri"/>
              <a:ea typeface="Calibri" panose="020F0502020204030204" pitchFamily="34" charset="0"/>
              <a:cs typeface="Times New Roman"/>
            </a:endParaRPr>
          </a:p>
          <a:p>
            <a:pPr algn="ctr"/>
            <a:endParaRPr lang="fr-FR" b="1" dirty="0">
              <a:solidFill>
                <a:schemeClr val="tx1"/>
              </a:solidFill>
            </a:endParaRPr>
          </a:p>
          <a:p>
            <a:pPr algn="ctr"/>
            <a:endParaRPr lang="fr-FR" sz="2400" b="1" dirty="0">
              <a:solidFill>
                <a:schemeClr val="tx1"/>
              </a:solidFill>
            </a:endParaRPr>
          </a:p>
        </p:txBody>
      </p:sp>
      <p:sp>
        <p:nvSpPr>
          <p:cNvPr id="2" name="Espace réservé du numéro de diapositive 1">
            <a:extLst>
              <a:ext uri="{FF2B5EF4-FFF2-40B4-BE49-F238E27FC236}">
                <a16:creationId xmlns:a16="http://schemas.microsoft.com/office/drawing/2014/main" id="{B56077DD-6EA2-4B8C-ACEA-AB85FC0431D6}"/>
              </a:ext>
            </a:extLst>
          </p:cNvPr>
          <p:cNvSpPr>
            <a:spLocks noGrp="1"/>
          </p:cNvSpPr>
          <p:nvPr>
            <p:ph type="sldNum" sz="quarter" idx="12"/>
          </p:nvPr>
        </p:nvSpPr>
        <p:spPr/>
        <p:txBody>
          <a:bodyPr/>
          <a:lstStyle/>
          <a:p>
            <a:fld id="{FAB97C05-5D1A-45EF-A4E4-5C25DBBFCE11}" type="slidenum">
              <a:rPr lang="fr-FR" smtClean="0"/>
              <a:t>3</a:t>
            </a:fld>
            <a:endParaRPr lang="fr-FR"/>
          </a:p>
        </p:txBody>
      </p:sp>
    </p:spTree>
    <p:extLst>
      <p:ext uri="{BB962C8B-B14F-4D97-AF65-F5344CB8AC3E}">
        <p14:creationId xmlns:p14="http://schemas.microsoft.com/office/powerpoint/2010/main" val="1654904108"/>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roquis, dessin, Dessin au trait, art&#10;&#10;Description générée automatiquement">
            <a:extLst>
              <a:ext uri="{FF2B5EF4-FFF2-40B4-BE49-F238E27FC236}">
                <a16:creationId xmlns:a16="http://schemas.microsoft.com/office/drawing/2014/main" id="{52FD49D5-63CD-3171-7657-E7CA62A1BAE1}"/>
              </a:ext>
            </a:extLst>
          </p:cNvPr>
          <p:cNvPicPr>
            <a:picLocks noChangeAspect="1"/>
          </p:cNvPicPr>
          <p:nvPr/>
        </p:nvPicPr>
        <p:blipFill rotWithShape="1">
          <a:blip r:embed="rId3">
            <a:extLst>
              <a:ext uri="{28A0092B-C50C-407E-A947-70E740481C1C}">
                <a14:useLocalDpi xmlns:a14="http://schemas.microsoft.com/office/drawing/2010/main" val="0"/>
              </a:ext>
            </a:extLst>
          </a:blip>
          <a:srcRect b="17394"/>
          <a:stretch/>
        </p:blipFill>
        <p:spPr>
          <a:xfrm>
            <a:off x="7739184" y="-191386"/>
            <a:ext cx="2019217" cy="2160000"/>
          </a:xfrm>
          <a:prstGeom prst="rect">
            <a:avLst/>
          </a:prstGeom>
        </p:spPr>
      </p:pic>
      <p:sp>
        <p:nvSpPr>
          <p:cNvPr id="2" name="Espace réservé du contenu 3">
            <a:extLst>
              <a:ext uri="{FF2B5EF4-FFF2-40B4-BE49-F238E27FC236}">
                <a16:creationId xmlns:a16="http://schemas.microsoft.com/office/drawing/2014/main" id="{C7E33731-14F2-1B5F-7E07-AA56ACE6E1A5}"/>
              </a:ext>
            </a:extLst>
          </p:cNvPr>
          <p:cNvSpPr txBox="1">
            <a:spLocks/>
          </p:cNvSpPr>
          <p:nvPr/>
        </p:nvSpPr>
        <p:spPr>
          <a:xfrm>
            <a:off x="3207547" y="449179"/>
            <a:ext cx="5551442" cy="489653"/>
          </a:xfrm>
          <a:prstGeom prst="roundRect">
            <a:avLst/>
          </a:prstGeom>
          <a:solidFill>
            <a:schemeClr val="bg1">
              <a:lumMod val="6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prstClr val="black"/>
                </a:solidFill>
                <a:effectLst/>
                <a:uLnTx/>
                <a:uFillTx/>
                <a:latin typeface="Calibri" panose="020F0502020204030204"/>
                <a:ea typeface="+mn-ea"/>
                <a:cs typeface="+mn-cs"/>
              </a:rPr>
              <a:t>7 VENTS CONTRAIRES</a:t>
            </a:r>
          </a:p>
        </p:txBody>
      </p:sp>
      <p:sp>
        <p:nvSpPr>
          <p:cNvPr id="4" name="Espace réservé du contenu 3">
            <a:extLst>
              <a:ext uri="{FF2B5EF4-FFF2-40B4-BE49-F238E27FC236}">
                <a16:creationId xmlns:a16="http://schemas.microsoft.com/office/drawing/2014/main" id="{A5169EAE-F7EC-5ACC-0174-57AA326AE417}"/>
              </a:ext>
            </a:extLst>
          </p:cNvPr>
          <p:cNvSpPr txBox="1">
            <a:spLocks/>
          </p:cNvSpPr>
          <p:nvPr/>
        </p:nvSpPr>
        <p:spPr>
          <a:xfrm>
            <a:off x="2121268" y="3542715"/>
            <a:ext cx="4087804" cy="550094"/>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Manque de visibilité et de lisibilité          du Mouvement </a:t>
            </a:r>
          </a:p>
        </p:txBody>
      </p:sp>
      <p:sp>
        <p:nvSpPr>
          <p:cNvPr id="17" name="Espace réservé du contenu 3">
            <a:extLst>
              <a:ext uri="{FF2B5EF4-FFF2-40B4-BE49-F238E27FC236}">
                <a16:creationId xmlns:a16="http://schemas.microsoft.com/office/drawing/2014/main" id="{ADB9B511-F84A-DC4F-45CE-8C506FC90525}"/>
              </a:ext>
            </a:extLst>
          </p:cNvPr>
          <p:cNvSpPr txBox="1">
            <a:spLocks/>
          </p:cNvSpPr>
          <p:nvPr/>
        </p:nvSpPr>
        <p:spPr>
          <a:xfrm>
            <a:off x="1991533" y="4362773"/>
            <a:ext cx="4347274" cy="615702"/>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Taux élevé de non-cotisants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Risque financier</a:t>
            </a:r>
          </a:p>
        </p:txBody>
      </p:sp>
      <p:sp>
        <p:nvSpPr>
          <p:cNvPr id="18" name="Espace réservé du contenu 3">
            <a:extLst>
              <a:ext uri="{FF2B5EF4-FFF2-40B4-BE49-F238E27FC236}">
                <a16:creationId xmlns:a16="http://schemas.microsoft.com/office/drawing/2014/main" id="{2FD00EAA-C438-7650-AE9C-A03EF2EA1319}"/>
              </a:ext>
            </a:extLst>
          </p:cNvPr>
          <p:cNvSpPr txBox="1">
            <a:spLocks/>
          </p:cNvSpPr>
          <p:nvPr/>
        </p:nvSpPr>
        <p:spPr>
          <a:xfrm>
            <a:off x="7085779" y="3037763"/>
            <a:ext cx="2672622" cy="550094"/>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Moyenne d’âge élevée</a:t>
            </a:r>
          </a:p>
        </p:txBody>
      </p:sp>
      <p:sp>
        <p:nvSpPr>
          <p:cNvPr id="21" name="Espace réservé du contenu 3">
            <a:extLst>
              <a:ext uri="{FF2B5EF4-FFF2-40B4-BE49-F238E27FC236}">
                <a16:creationId xmlns:a16="http://schemas.microsoft.com/office/drawing/2014/main" id="{07C672B0-0539-C42F-223F-A88B9A621BEF}"/>
              </a:ext>
            </a:extLst>
          </p:cNvPr>
          <p:cNvSpPr txBox="1">
            <a:spLocks/>
          </p:cNvSpPr>
          <p:nvPr/>
        </p:nvSpPr>
        <p:spPr>
          <a:xfrm>
            <a:off x="6503985" y="3817762"/>
            <a:ext cx="4510007" cy="1364900"/>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Faible participation aux propositions du Mouvement  hors équipe locale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publications, consultation site, journées secteur/région, congrès, retraites et événements divers … </a:t>
            </a:r>
          </a:p>
        </p:txBody>
      </p:sp>
      <p:sp>
        <p:nvSpPr>
          <p:cNvPr id="22" name="Espace réservé du contenu 3">
            <a:extLst>
              <a:ext uri="{FF2B5EF4-FFF2-40B4-BE49-F238E27FC236}">
                <a16:creationId xmlns:a16="http://schemas.microsoft.com/office/drawing/2014/main" id="{4DA73987-22C6-2F2D-6821-D5C2F6AA6C4D}"/>
              </a:ext>
            </a:extLst>
          </p:cNvPr>
          <p:cNvSpPr txBox="1">
            <a:spLocks/>
          </p:cNvSpPr>
          <p:nvPr/>
        </p:nvSpPr>
        <p:spPr>
          <a:xfrm>
            <a:off x="1858262" y="5284877"/>
            <a:ext cx="4613816" cy="882007"/>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Certaines équipes dans l’entre soi,</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sans renouvellement</a:t>
            </a:r>
          </a:p>
        </p:txBody>
      </p:sp>
      <p:sp>
        <p:nvSpPr>
          <p:cNvPr id="3" name="Espace réservé du contenu 3">
            <a:extLst>
              <a:ext uri="{FF2B5EF4-FFF2-40B4-BE49-F238E27FC236}">
                <a16:creationId xmlns:a16="http://schemas.microsoft.com/office/drawing/2014/main" id="{7608C14A-0948-60CD-E684-A280BFD0AEA5}"/>
              </a:ext>
            </a:extLst>
          </p:cNvPr>
          <p:cNvSpPr txBox="1">
            <a:spLocks/>
          </p:cNvSpPr>
          <p:nvPr/>
        </p:nvSpPr>
        <p:spPr>
          <a:xfrm>
            <a:off x="2073429" y="2631456"/>
            <a:ext cx="4183482" cy="758058"/>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Difficulté à trouver des responsables  et des accompagnateurs spirituels </a:t>
            </a:r>
          </a:p>
        </p:txBody>
      </p:sp>
      <p:sp>
        <p:nvSpPr>
          <p:cNvPr id="5" name="Espace réservé du contenu 3">
            <a:extLst>
              <a:ext uri="{FF2B5EF4-FFF2-40B4-BE49-F238E27FC236}">
                <a16:creationId xmlns:a16="http://schemas.microsoft.com/office/drawing/2014/main" id="{5215BF99-805D-D358-4819-93A985CFCD2F}"/>
              </a:ext>
            </a:extLst>
          </p:cNvPr>
          <p:cNvSpPr txBox="1">
            <a:spLocks/>
          </p:cNvSpPr>
          <p:nvPr/>
        </p:nvSpPr>
        <p:spPr>
          <a:xfrm>
            <a:off x="7085307" y="5284877"/>
            <a:ext cx="3326970" cy="1181910"/>
          </a:xfrm>
          <a:prstGeom prst="roundRect">
            <a:avLst/>
          </a:prstGeom>
          <a:solidFill>
            <a:schemeClr val="bg1">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800">
                <a:solidFill>
                  <a:prstClr val="black"/>
                </a:solidFill>
                <a:latin typeface="Calibri" panose="020F0502020204030204"/>
              </a:rPr>
              <a:t>Existence d’</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équipes déconnectées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Pas de cotisation, pas de participation aux événements, pas de prise de responsabilité  </a:t>
            </a:r>
          </a:p>
        </p:txBody>
      </p:sp>
      <p:sp>
        <p:nvSpPr>
          <p:cNvPr id="6" name="Espace réservé du numéro de diapositive 5">
            <a:extLst>
              <a:ext uri="{FF2B5EF4-FFF2-40B4-BE49-F238E27FC236}">
                <a16:creationId xmlns:a16="http://schemas.microsoft.com/office/drawing/2014/main" id="{B14FE4BB-FF9B-046A-96EB-EF848537B72E}"/>
              </a:ext>
            </a:extLst>
          </p:cNvPr>
          <p:cNvSpPr>
            <a:spLocks noGrp="1"/>
          </p:cNvSpPr>
          <p:nvPr>
            <p:ph type="sldNum" sz="quarter" idx="12"/>
          </p:nvPr>
        </p:nvSpPr>
        <p:spPr/>
        <p:txBody>
          <a:bodyPr/>
          <a:lstStyle/>
          <a:p>
            <a:fld id="{FAB97C05-5D1A-45EF-A4E4-5C25DBBFCE11}" type="slidenum">
              <a:rPr lang="fr-FR" smtClean="0"/>
              <a:t>30</a:t>
            </a:fld>
            <a:endParaRPr lang="fr-FR"/>
          </a:p>
        </p:txBody>
      </p:sp>
    </p:spTree>
    <p:extLst>
      <p:ext uri="{BB962C8B-B14F-4D97-AF65-F5344CB8AC3E}">
        <p14:creationId xmlns:p14="http://schemas.microsoft.com/office/powerpoint/2010/main" val="2437110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D223845-3313-D814-E404-8201C967F3BE}"/>
              </a:ext>
            </a:extLst>
          </p:cNvPr>
          <p:cNvSpPr/>
          <p:nvPr/>
        </p:nvSpPr>
        <p:spPr>
          <a:xfrm>
            <a:off x="5916" y="661030"/>
            <a:ext cx="12004152" cy="589709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pPr>
            <a:r>
              <a:rPr lang="fr-FR" sz="2800" b="1" u="sng" dirty="0">
                <a:solidFill>
                  <a:schemeClr val="tx1"/>
                </a:solidFill>
                <a:effectLst/>
                <a:latin typeface="Calibri"/>
                <a:ea typeface="Calibri" panose="020F0502020204030204" pitchFamily="34" charset="0"/>
                <a:cs typeface="Times New Roman"/>
              </a:rPr>
              <a:t>Troisième temps (30 minutes) </a:t>
            </a:r>
            <a:r>
              <a:rPr lang="fr-FR" sz="2800" b="1" dirty="0">
                <a:solidFill>
                  <a:schemeClr val="tx1"/>
                </a:solidFill>
                <a:effectLst/>
                <a:latin typeface="Calibri"/>
                <a:ea typeface="Calibri" panose="020F0502020204030204" pitchFamily="34" charset="0"/>
                <a:cs typeface="Times New Roman"/>
              </a:rPr>
              <a:t>: Compte rendu de votre travail et rédaction</a:t>
            </a:r>
            <a:r>
              <a:rPr lang="fr-FR" sz="2800" b="1" dirty="0">
                <a:solidFill>
                  <a:schemeClr val="tx1"/>
                </a:solidFill>
                <a:latin typeface="Calibri"/>
                <a:ea typeface="Calibri" panose="020F0502020204030204" pitchFamily="34" charset="0"/>
                <a:cs typeface="Times New Roman"/>
              </a:rPr>
              <a:t> </a:t>
            </a:r>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FR" sz="2800" b="1" i="1" dirty="0">
                <a:solidFill>
                  <a:schemeClr val="tx1"/>
                </a:solidFill>
                <a:effectLst/>
                <a:latin typeface="Calibri"/>
                <a:ea typeface="Calibri" panose="020F0502020204030204" pitchFamily="34" charset="0"/>
                <a:cs typeface="Times New Roman"/>
              </a:rPr>
              <a:t>Utiliser les cartes « retour» </a:t>
            </a:r>
            <a:endParaRPr lang="fr-FR" sz="2800" dirty="0">
              <a:solidFill>
                <a:schemeClr val="tx1"/>
              </a:solidFill>
              <a:effectLst/>
              <a:latin typeface="Calibri"/>
              <a:ea typeface="Calibri" panose="020F0502020204030204" pitchFamily="34" charset="0"/>
              <a:cs typeface="Times New Roman"/>
            </a:endParaRPr>
          </a:p>
          <a:p>
            <a:pPr marL="685800">
              <a:lnSpc>
                <a:spcPct val="107000"/>
              </a:lnSpc>
            </a:pP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2400" dirty="0">
                <a:solidFill>
                  <a:schemeClr val="tx1"/>
                </a:solidFill>
                <a:effectLst/>
                <a:latin typeface="Calibri"/>
                <a:ea typeface="Calibri" panose="020F0502020204030204" pitchFamily="34" charset="0"/>
                <a:cs typeface="Times New Roman"/>
              </a:rPr>
              <a:t>Nommer la silhouette d’arbre et préciser les participants (Planche </a:t>
            </a:r>
            <a:r>
              <a:rPr lang="fr-FR" sz="2400" dirty="0">
                <a:solidFill>
                  <a:schemeClr val="tx1"/>
                </a:solidFill>
                <a:latin typeface="Calibri"/>
                <a:ea typeface="Calibri" panose="020F0502020204030204" pitchFamily="34" charset="0"/>
                <a:cs typeface="Times New Roman"/>
              </a:rPr>
              <a:t>32</a:t>
            </a:r>
            <a:r>
              <a:rPr lang="fr-FR" sz="2400" dirty="0">
                <a:solidFill>
                  <a:schemeClr val="tx1"/>
                </a:solidFill>
                <a:effectLst/>
                <a:latin typeface="Calibri"/>
                <a:ea typeface="Calibri" panose="020F0502020204030204" pitchFamily="34" charset="0"/>
                <a:cs typeface="Times New Roman"/>
              </a:rPr>
              <a:t>)</a:t>
            </a:r>
          </a:p>
          <a:p>
            <a:pPr marL="342900" indent="-342900">
              <a:lnSpc>
                <a:spcPct val="107000"/>
              </a:lnSpc>
              <a:buFont typeface="Calibri" panose="020F0502020204030204" pitchFamily="34" charset="0"/>
              <a:buChar char="-"/>
            </a:pPr>
            <a:r>
              <a:rPr lang="fr-FR" sz="2400" dirty="0">
                <a:solidFill>
                  <a:schemeClr val="tx1"/>
                </a:solidFill>
                <a:latin typeface="Calibri"/>
                <a:ea typeface="Calibri" panose="020F0502020204030204" pitchFamily="34" charset="0"/>
                <a:cs typeface="Times New Roman"/>
              </a:rPr>
              <a:t>Préciser sa raison d’être et son ancrage et prendre une photo (Planche 32)</a:t>
            </a:r>
          </a:p>
          <a:p>
            <a:pPr marL="342900" indent="-342900">
              <a:lnSpc>
                <a:spcPct val="107000"/>
              </a:lnSpc>
              <a:buFont typeface="Calibri" panose="020F0502020204030204" pitchFamily="34" charset="0"/>
              <a:buChar char="-"/>
            </a:pPr>
            <a:r>
              <a:rPr lang="fr-FR" sz="2400" dirty="0">
                <a:solidFill>
                  <a:schemeClr val="tx1"/>
                </a:solidFill>
                <a:latin typeface="Calibri"/>
                <a:ea typeface="Calibri" panose="020F0502020204030204" pitchFamily="34" charset="0"/>
                <a:cs typeface="Times New Roman"/>
              </a:rPr>
              <a:t>Fournir une description détaillée de l’arbre crée (planche33)</a:t>
            </a:r>
          </a:p>
          <a:p>
            <a:pPr marL="342900" indent="-342900">
              <a:lnSpc>
                <a:spcPct val="107000"/>
              </a:lnSpc>
              <a:buFont typeface="Calibri" panose="020F0502020204030204" pitchFamily="34" charset="0"/>
              <a:buChar char="-"/>
            </a:pPr>
            <a:r>
              <a:rPr lang="fr-FR" sz="2400" dirty="0">
                <a:solidFill>
                  <a:schemeClr val="tx1"/>
                </a:solidFill>
                <a:effectLst/>
                <a:latin typeface="Calibri"/>
                <a:ea typeface="Calibri" panose="020F0502020204030204" pitchFamily="34" charset="0"/>
                <a:cs typeface="Times New Roman"/>
              </a:rPr>
              <a:t>Commenter éventuellement votre silhouette avec des bulles (Planche </a:t>
            </a:r>
            <a:r>
              <a:rPr lang="fr-FR" sz="2400" dirty="0">
                <a:solidFill>
                  <a:schemeClr val="tx1"/>
                </a:solidFill>
                <a:latin typeface="Calibri"/>
                <a:ea typeface="Calibri" panose="020F0502020204030204" pitchFamily="34" charset="0"/>
                <a:cs typeface="Times New Roman"/>
              </a:rPr>
              <a:t>33</a:t>
            </a:r>
            <a:r>
              <a:rPr lang="fr-FR" sz="2400" dirty="0">
                <a:solidFill>
                  <a:schemeClr val="tx1"/>
                </a:solidFill>
                <a:effectLst/>
                <a:latin typeface="Calibri"/>
                <a:ea typeface="Calibri" panose="020F0502020204030204" pitchFamily="34" charset="0"/>
                <a:cs typeface="Times New Roman"/>
              </a:rPr>
              <a:t>)</a:t>
            </a:r>
          </a:p>
          <a:p>
            <a:pPr marL="342900" lvl="0" indent="-342900">
              <a:lnSpc>
                <a:spcPct val="107000"/>
              </a:lnSpc>
              <a:buFont typeface="Calibri" panose="020F0502020204030204" pitchFamily="34" charset="0"/>
              <a:buChar char="-"/>
            </a:pPr>
            <a:r>
              <a:rPr lang="fr-FR" sz="2400" dirty="0">
                <a:solidFill>
                  <a:schemeClr val="tx1"/>
                </a:solidFill>
                <a:effectLst/>
                <a:latin typeface="Calibri"/>
                <a:ea typeface="Calibri" panose="020F0502020204030204" pitchFamily="34" charset="0"/>
                <a:cs typeface="Times New Roman"/>
              </a:rPr>
              <a:t>Répondre aux trois questions structurantes (Planche </a:t>
            </a:r>
            <a:r>
              <a:rPr lang="fr-FR" sz="2400" dirty="0">
                <a:solidFill>
                  <a:schemeClr val="tx1"/>
                </a:solidFill>
                <a:latin typeface="Calibri"/>
                <a:ea typeface="Calibri" panose="020F0502020204030204" pitchFamily="34" charset="0"/>
                <a:cs typeface="Times New Roman"/>
              </a:rPr>
              <a:t>34</a:t>
            </a:r>
            <a:r>
              <a:rPr lang="fr-FR" sz="2400" dirty="0">
                <a:solidFill>
                  <a:schemeClr val="tx1"/>
                </a:solidFill>
                <a:effectLst/>
                <a:latin typeface="Calibri"/>
                <a:ea typeface="Calibri" panose="020F0502020204030204" pitchFamily="34" charset="0"/>
                <a:cs typeface="Times New Roman"/>
              </a:rPr>
              <a:t>)</a:t>
            </a:r>
          </a:p>
          <a:p>
            <a:pPr marL="342900" lvl="0" indent="-342900">
              <a:lnSpc>
                <a:spcPct val="107000"/>
              </a:lnSpc>
              <a:buFont typeface="Calibri" panose="020F0502020204030204" pitchFamily="34" charset="0"/>
              <a:buChar char="-"/>
            </a:pPr>
            <a:r>
              <a:rPr lang="fr-FR" sz="2400" dirty="0">
                <a:solidFill>
                  <a:schemeClr val="tx1"/>
                </a:solidFill>
                <a:effectLst/>
                <a:latin typeface="Calibri"/>
                <a:ea typeface="Calibri" panose="020F0502020204030204" pitchFamily="34" charset="0"/>
                <a:cs typeface="Times New Roman"/>
              </a:rPr>
              <a:t>Noter sa contribution à la régénération du mouvement (Planche </a:t>
            </a:r>
            <a:r>
              <a:rPr lang="fr-FR" sz="2400" dirty="0">
                <a:solidFill>
                  <a:schemeClr val="tx1"/>
                </a:solidFill>
                <a:latin typeface="Calibri"/>
                <a:ea typeface="Calibri" panose="020F0502020204030204" pitchFamily="34" charset="0"/>
                <a:cs typeface="Times New Roman"/>
              </a:rPr>
              <a:t>35</a:t>
            </a:r>
            <a:r>
              <a:rPr lang="fr-FR" sz="2400" dirty="0">
                <a:solidFill>
                  <a:schemeClr val="tx1"/>
                </a:solidFill>
                <a:effectLst/>
                <a:latin typeface="Calibri"/>
                <a:ea typeface="Calibri" panose="020F0502020204030204" pitchFamily="34" charset="0"/>
                <a:cs typeface="Times New Roman"/>
              </a:rPr>
              <a:t>)</a:t>
            </a:r>
          </a:p>
          <a:p>
            <a:pPr marL="342900" lvl="0" indent="-342900">
              <a:lnSpc>
                <a:spcPct val="107000"/>
              </a:lnSpc>
              <a:buFont typeface="Calibri" panose="020F0502020204030204" pitchFamily="34" charset="0"/>
              <a:buChar char="-"/>
            </a:pPr>
            <a:r>
              <a:rPr lang="fr-FR" sz="2400" dirty="0">
                <a:solidFill>
                  <a:schemeClr val="tx1"/>
                </a:solidFill>
                <a:effectLst/>
                <a:latin typeface="Calibri"/>
                <a:ea typeface="Calibri" panose="020F0502020204030204" pitchFamily="34" charset="0"/>
                <a:cs typeface="Times New Roman"/>
              </a:rPr>
              <a:t>Ecrire les avantages et les inconvénients de votre proposition (Planche </a:t>
            </a:r>
            <a:r>
              <a:rPr lang="fr-FR" sz="2400" dirty="0">
                <a:solidFill>
                  <a:schemeClr val="tx1"/>
                </a:solidFill>
                <a:latin typeface="Calibri"/>
                <a:ea typeface="Calibri" panose="020F0502020204030204" pitchFamily="34" charset="0"/>
                <a:cs typeface="Times New Roman"/>
              </a:rPr>
              <a:t>35</a:t>
            </a:r>
            <a:r>
              <a:rPr lang="fr-FR" sz="2400" dirty="0">
                <a:solidFill>
                  <a:schemeClr val="tx1"/>
                </a:solidFill>
                <a:effectLst/>
                <a:latin typeface="Calibri"/>
                <a:ea typeface="Calibri" panose="020F0502020204030204" pitchFamily="34" charset="0"/>
                <a:cs typeface="Times New Roman"/>
              </a:rPr>
              <a:t>)</a:t>
            </a:r>
          </a:p>
          <a:p>
            <a:pPr marL="342900" lvl="0" indent="-342900">
              <a:lnSpc>
                <a:spcPct val="107000"/>
              </a:lnSpc>
              <a:spcAft>
                <a:spcPts val="800"/>
              </a:spcAft>
              <a:buFont typeface="Calibri" panose="020F0502020204030204" pitchFamily="34" charset="0"/>
              <a:buChar char="-"/>
            </a:pPr>
            <a:r>
              <a:rPr lang="fr-FR" sz="2400" dirty="0">
                <a:solidFill>
                  <a:schemeClr val="tx1"/>
                </a:solidFill>
                <a:latin typeface="Calibri"/>
                <a:ea typeface="Calibri" panose="020F0502020204030204" pitchFamily="34" charset="0"/>
                <a:cs typeface="Times New Roman"/>
              </a:rPr>
              <a:t>Ajouter d’autres </a:t>
            </a:r>
            <a:r>
              <a:rPr lang="fr-FR" sz="2400" dirty="0">
                <a:solidFill>
                  <a:schemeClr val="tx1"/>
                </a:solidFill>
                <a:effectLst/>
                <a:latin typeface="Calibri"/>
                <a:ea typeface="Calibri" panose="020F0502020204030204" pitchFamily="34" charset="0"/>
                <a:cs typeface="Times New Roman"/>
              </a:rPr>
              <a:t>cartes (Persona, benchmark…) ou en créer de nouvelles (Planches </a:t>
            </a:r>
            <a:r>
              <a:rPr lang="fr-FR" sz="2400" dirty="0">
                <a:solidFill>
                  <a:schemeClr val="tx1"/>
                </a:solidFill>
                <a:latin typeface="Calibri"/>
                <a:ea typeface="Calibri" panose="020F0502020204030204" pitchFamily="34" charset="0"/>
                <a:cs typeface="Times New Roman"/>
              </a:rPr>
              <a:t>3</a:t>
            </a:r>
            <a:r>
              <a:rPr lang="fr-FR" sz="2400" dirty="0">
                <a:solidFill>
                  <a:schemeClr val="tx1"/>
                </a:solidFill>
                <a:effectLst/>
                <a:latin typeface="Calibri"/>
                <a:ea typeface="Calibri" panose="020F0502020204030204" pitchFamily="34" charset="0"/>
                <a:cs typeface="Times New Roman"/>
              </a:rPr>
              <a:t>7-48)</a:t>
            </a:r>
          </a:p>
          <a:p>
            <a:pPr algn="ctr"/>
            <a:endParaRPr lang="fr-FR" sz="2400" b="1" dirty="0">
              <a:solidFill>
                <a:schemeClr val="tx1"/>
              </a:solidFill>
            </a:endParaRPr>
          </a:p>
        </p:txBody>
      </p:sp>
      <p:sp>
        <p:nvSpPr>
          <p:cNvPr id="2" name="Espace réservé du numéro de diapositive 1">
            <a:extLst>
              <a:ext uri="{FF2B5EF4-FFF2-40B4-BE49-F238E27FC236}">
                <a16:creationId xmlns:a16="http://schemas.microsoft.com/office/drawing/2014/main" id="{033C4D8F-71B9-429F-6F72-09AFAB321DCE}"/>
              </a:ext>
            </a:extLst>
          </p:cNvPr>
          <p:cNvSpPr>
            <a:spLocks noGrp="1"/>
          </p:cNvSpPr>
          <p:nvPr>
            <p:ph type="sldNum" sz="quarter" idx="12"/>
          </p:nvPr>
        </p:nvSpPr>
        <p:spPr/>
        <p:txBody>
          <a:bodyPr/>
          <a:lstStyle/>
          <a:p>
            <a:fld id="{FAB97C05-5D1A-45EF-A4E4-5C25DBBFCE11}" type="slidenum">
              <a:rPr lang="fr-FR" smtClean="0"/>
              <a:t>31</a:t>
            </a:fld>
            <a:endParaRPr lang="fr-FR"/>
          </a:p>
        </p:txBody>
      </p:sp>
    </p:spTree>
    <p:extLst>
      <p:ext uri="{BB962C8B-B14F-4D97-AF65-F5344CB8AC3E}">
        <p14:creationId xmlns:p14="http://schemas.microsoft.com/office/powerpoint/2010/main" val="3515576695"/>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1CC359B0-6B4F-BF51-2991-D321E34D471A}"/>
              </a:ext>
            </a:extLst>
          </p:cNvPr>
          <p:cNvSpPr/>
          <p:nvPr/>
        </p:nvSpPr>
        <p:spPr>
          <a:xfrm>
            <a:off x="323209" y="819104"/>
            <a:ext cx="10657138" cy="89032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lang="fr-FR" sz="1400">
                <a:solidFill>
                  <a:schemeClr val="tx1"/>
                </a:solidFill>
                <a:latin typeface="Calibri"/>
                <a:ea typeface="Calibri" panose="020F0502020204030204" pitchFamily="34" charset="0"/>
                <a:cs typeface="Calibri"/>
              </a:rPr>
              <a:t>Participants : (indiquer secteur)</a:t>
            </a:r>
            <a:endParaRPr lang="fr-FR" sz="1400">
              <a:solidFill>
                <a:schemeClr val="tx1"/>
              </a:solidFill>
              <a:latin typeface="Calibri"/>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761CC414-D60A-B722-4350-19C756D29352}"/>
              </a:ext>
            </a:extLst>
          </p:cNvPr>
          <p:cNvSpPr txBox="1"/>
          <p:nvPr/>
        </p:nvSpPr>
        <p:spPr>
          <a:xfrm>
            <a:off x="632537" y="2620558"/>
            <a:ext cx="72749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cs typeface="Calibri"/>
              </a:rPr>
              <a:t>PHOTO DE L'ARBRE</a:t>
            </a:r>
            <a:endParaRPr lang="fr-FR" b="1"/>
          </a:p>
        </p:txBody>
      </p:sp>
      <p:sp>
        <p:nvSpPr>
          <p:cNvPr id="11" name="Rectangle : coins arrondis 10">
            <a:extLst>
              <a:ext uri="{FF2B5EF4-FFF2-40B4-BE49-F238E27FC236}">
                <a16:creationId xmlns:a16="http://schemas.microsoft.com/office/drawing/2014/main" id="{E8D473B6-54AD-5B73-53AE-9617B66B4623}"/>
              </a:ext>
            </a:extLst>
          </p:cNvPr>
          <p:cNvSpPr/>
          <p:nvPr/>
        </p:nvSpPr>
        <p:spPr>
          <a:xfrm>
            <a:off x="422022" y="4306309"/>
            <a:ext cx="10928194" cy="1472782"/>
          </a:xfrm>
          <a:prstGeom prst="roundRect">
            <a:avLst>
              <a:gd name="adj" fmla="val 16667"/>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fr-FR" b="1">
                <a:solidFill>
                  <a:schemeClr val="tx1"/>
                </a:solidFill>
              </a:rPr>
              <a:t>RAISON D’ETRE DE l'ARBRE</a:t>
            </a:r>
          </a:p>
          <a:p>
            <a:pPr algn="just"/>
            <a:endParaRPr lang="fr-FR" b="1">
              <a:solidFill>
                <a:schemeClr val="tx1"/>
              </a:solidFill>
            </a:endParaRPr>
          </a:p>
          <a:p>
            <a:pPr algn="just"/>
            <a:r>
              <a:rPr lang="fr-FR" sz="1400" b="1" i="1">
                <a:solidFill>
                  <a:schemeClr val="tx1"/>
                </a:solidFill>
              </a:rPr>
              <a:t>Par exemple: </a:t>
            </a:r>
            <a:r>
              <a:rPr lang="fr-FR" sz="1400">
                <a:solidFill>
                  <a:schemeClr val="tx1"/>
                </a:solidFill>
              </a:rPr>
              <a:t>Le </a:t>
            </a:r>
            <a:r>
              <a:rPr lang="fr-FR" sz="1400" b="1">
                <a:solidFill>
                  <a:schemeClr val="tx1"/>
                </a:solidFill>
              </a:rPr>
              <a:t>MCC</a:t>
            </a:r>
            <a:r>
              <a:rPr lang="fr-FR" sz="1400">
                <a:solidFill>
                  <a:schemeClr val="tx1"/>
                </a:solidFill>
              </a:rPr>
              <a:t> a pour mission d’aider ses membres à agir davantage selon l’Esprit du Christ dans tous les lieux où s’exercent leurs responsabilités, partout où s’élaborent et se déterminent leurs décisions. (chartre de 1995)</a:t>
            </a:r>
            <a:endParaRPr lang="fr-FR">
              <a:solidFill>
                <a:schemeClr val="tx1"/>
              </a:solidFill>
            </a:endParaRPr>
          </a:p>
        </p:txBody>
      </p:sp>
      <p:sp>
        <p:nvSpPr>
          <p:cNvPr id="13" name="Ellipse 12">
            <a:extLst>
              <a:ext uri="{FF2B5EF4-FFF2-40B4-BE49-F238E27FC236}">
                <a16:creationId xmlns:a16="http://schemas.microsoft.com/office/drawing/2014/main" id="{E641A09C-E1D4-83C6-9306-7FCA136A0A4A}"/>
              </a:ext>
            </a:extLst>
          </p:cNvPr>
          <p:cNvSpPr/>
          <p:nvPr/>
        </p:nvSpPr>
        <p:spPr>
          <a:xfrm>
            <a:off x="6244043" y="2998479"/>
            <a:ext cx="5106173" cy="1013191"/>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600" b="1">
                <a:solidFill>
                  <a:schemeClr val="tx1"/>
                </a:solidFill>
              </a:rPr>
              <a:t>Nom de l'arbre : </a:t>
            </a:r>
          </a:p>
        </p:txBody>
      </p:sp>
      <p:sp>
        <p:nvSpPr>
          <p:cNvPr id="2" name="Espace réservé du numéro de diapositive 1">
            <a:extLst>
              <a:ext uri="{FF2B5EF4-FFF2-40B4-BE49-F238E27FC236}">
                <a16:creationId xmlns:a16="http://schemas.microsoft.com/office/drawing/2014/main" id="{7D54989C-4343-E563-E3A4-C2276E120858}"/>
              </a:ext>
            </a:extLst>
          </p:cNvPr>
          <p:cNvSpPr>
            <a:spLocks noGrp="1"/>
          </p:cNvSpPr>
          <p:nvPr>
            <p:ph type="sldNum" sz="quarter" idx="12"/>
          </p:nvPr>
        </p:nvSpPr>
        <p:spPr/>
        <p:txBody>
          <a:bodyPr/>
          <a:lstStyle/>
          <a:p>
            <a:fld id="{FAB97C05-5D1A-45EF-A4E4-5C25DBBFCE11}" type="slidenum">
              <a:rPr lang="fr-FR" smtClean="0"/>
              <a:t>32</a:t>
            </a:fld>
            <a:endParaRPr lang="fr-FR"/>
          </a:p>
        </p:txBody>
      </p:sp>
    </p:spTree>
    <p:extLst>
      <p:ext uri="{BB962C8B-B14F-4D97-AF65-F5344CB8AC3E}">
        <p14:creationId xmlns:p14="http://schemas.microsoft.com/office/powerpoint/2010/main" val="53518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0F4C8074-9847-28E3-F622-5DFBDC8D28E6}"/>
              </a:ext>
            </a:extLst>
          </p:cNvPr>
          <p:cNvSpPr/>
          <p:nvPr/>
        </p:nvSpPr>
        <p:spPr>
          <a:xfrm>
            <a:off x="6603477" y="51121"/>
            <a:ext cx="5106173" cy="1013191"/>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600" b="1">
                <a:solidFill>
                  <a:schemeClr val="tx1"/>
                </a:solidFill>
              </a:rPr>
              <a:t>Nom de l'arbre: </a:t>
            </a:r>
          </a:p>
        </p:txBody>
      </p:sp>
      <p:sp>
        <p:nvSpPr>
          <p:cNvPr id="9" name="Rectangle : coins arrondis 8">
            <a:extLst>
              <a:ext uri="{FF2B5EF4-FFF2-40B4-BE49-F238E27FC236}">
                <a16:creationId xmlns:a16="http://schemas.microsoft.com/office/drawing/2014/main" id="{1CC359B0-6B4F-BF51-2991-D321E34D471A}"/>
              </a:ext>
            </a:extLst>
          </p:cNvPr>
          <p:cNvSpPr/>
          <p:nvPr/>
        </p:nvSpPr>
        <p:spPr>
          <a:xfrm>
            <a:off x="294454" y="1279180"/>
            <a:ext cx="11016572" cy="363639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lang="fr-FR" b="1">
                <a:solidFill>
                  <a:schemeClr val="tx1"/>
                </a:solidFill>
                <a:latin typeface="Calibri"/>
                <a:ea typeface="Calibri" panose="020F0502020204030204" pitchFamily="34" charset="0"/>
                <a:cs typeface="Calibri"/>
              </a:rPr>
              <a:t>DESCRIPTION DETAILLEE DE l'ARBRE: </a:t>
            </a:r>
          </a:p>
          <a:p>
            <a:pPr>
              <a:spcAft>
                <a:spcPts val="800"/>
              </a:spcAft>
            </a:pPr>
            <a:r>
              <a:rPr lang="fr-FR" sz="1400" b="1" i="1">
                <a:solidFill>
                  <a:schemeClr val="tx1"/>
                </a:solidFill>
                <a:latin typeface="Segoe UI"/>
                <a:cs typeface="Segoe UI"/>
              </a:rPr>
              <a:t>Cible par</a:t>
            </a:r>
            <a:r>
              <a:rPr lang="fr-FR" sz="1400" b="1" i="1">
                <a:solidFill>
                  <a:schemeClr val="tx1"/>
                </a:solidFill>
                <a:effectLst/>
                <a:latin typeface="Segoe UI"/>
                <a:cs typeface="Segoe UI"/>
              </a:rPr>
              <a:t> exemple </a:t>
            </a:r>
            <a:r>
              <a:rPr lang="fr-FR" sz="1400" i="1">
                <a:solidFill>
                  <a:schemeClr val="tx1"/>
                </a:solidFill>
                <a:effectLst/>
                <a:latin typeface="Segoe UI"/>
                <a:cs typeface="Segoe UI"/>
              </a:rPr>
              <a:t>: "Ceux qui choisissent d’être membres  sont :</a:t>
            </a:r>
            <a:br>
              <a:rPr lang="fr-FR" sz="1400" i="1">
                <a:effectLst/>
                <a:latin typeface="Segoe UI" panose="020B0502040204020203" pitchFamily="34" charset="0"/>
              </a:rPr>
            </a:br>
            <a:r>
              <a:rPr lang="fr-FR" sz="1400" i="1">
                <a:solidFill>
                  <a:schemeClr val="tx1"/>
                </a:solidFill>
                <a:effectLst/>
                <a:latin typeface="Segoe UI"/>
                <a:cs typeface="Segoe UI"/>
              </a:rPr>
              <a:t>-des responsables actifs au sens large dans un collectif (vie professionnelle, syndicale, associative…) </a:t>
            </a:r>
            <a:br>
              <a:rPr lang="fr-FR" sz="1400" i="1">
                <a:effectLst/>
                <a:latin typeface="Segoe UI" panose="020B0502040204020203" pitchFamily="34" charset="0"/>
              </a:rPr>
            </a:br>
            <a:r>
              <a:rPr lang="fr-FR" sz="1400" i="1">
                <a:solidFill>
                  <a:schemeClr val="tx1"/>
                </a:solidFill>
                <a:effectLst/>
                <a:latin typeface="Segoe UI"/>
                <a:cs typeface="Segoe UI"/>
              </a:rPr>
              <a:t>-chercheurs de sens, quel que soit leur rapport à la spiritualité (croyants, agnostiques , athées) </a:t>
            </a:r>
            <a:br>
              <a:rPr lang="fr-FR" sz="1400" i="1">
                <a:effectLst/>
                <a:latin typeface="Segoe UI" panose="020B0502040204020203" pitchFamily="34" charset="0"/>
              </a:rPr>
            </a:br>
            <a:r>
              <a:rPr lang="fr-FR" sz="1400" i="1">
                <a:solidFill>
                  <a:schemeClr val="tx1"/>
                </a:solidFill>
                <a:effectLst/>
                <a:latin typeface="Segoe UI"/>
                <a:cs typeface="Segoe UI"/>
              </a:rPr>
              <a:t>Ils adhèrent au Mouvement pour le faire vivre, et s’impliquent dans une équipe locale ou d’une autre manière."</a:t>
            </a:r>
          </a:p>
          <a:p>
            <a:pPr>
              <a:spcAft>
                <a:spcPts val="800"/>
              </a:spcAft>
            </a:pPr>
            <a:r>
              <a:rPr lang="fr-FR" sz="1400" b="1" i="1">
                <a:solidFill>
                  <a:schemeClr val="tx1"/>
                </a:solidFill>
                <a:latin typeface="Segoe UI"/>
                <a:ea typeface="Calibri" panose="020F0502020204030204" pitchFamily="34" charset="0"/>
                <a:cs typeface="Segoe UI"/>
              </a:rPr>
              <a:t>Ancrage spirituel</a:t>
            </a:r>
            <a:r>
              <a:rPr lang="fr-FR" sz="1400" i="1">
                <a:solidFill>
                  <a:schemeClr val="tx1"/>
                </a:solidFill>
                <a:latin typeface="Segoe UI"/>
                <a:ea typeface="Calibri" panose="020F0502020204030204" pitchFamily="34" charset="0"/>
                <a:cs typeface="Segoe UI"/>
              </a:rPr>
              <a:t> : Chrétien, catho, ignacien...</a:t>
            </a:r>
          </a:p>
          <a:p>
            <a:pPr>
              <a:spcAft>
                <a:spcPts val="800"/>
              </a:spcAft>
            </a:pPr>
            <a:endParaRPr lang="fr-FR"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99AA9CA6-C049-9151-2C44-39FA4276F31E}"/>
              </a:ext>
            </a:extLst>
          </p:cNvPr>
          <p:cNvSpPr>
            <a:spLocks noGrp="1"/>
          </p:cNvSpPr>
          <p:nvPr>
            <p:ph type="sldNum" sz="quarter" idx="12"/>
          </p:nvPr>
        </p:nvSpPr>
        <p:spPr/>
        <p:txBody>
          <a:bodyPr/>
          <a:lstStyle/>
          <a:p>
            <a:fld id="{FAB97C05-5D1A-45EF-A4E4-5C25DBBFCE11}" type="slidenum">
              <a:rPr lang="fr-FR" smtClean="0"/>
              <a:t>33</a:t>
            </a:fld>
            <a:endParaRPr lang="fr-FR"/>
          </a:p>
        </p:txBody>
      </p:sp>
    </p:spTree>
    <p:extLst>
      <p:ext uri="{BB962C8B-B14F-4D97-AF65-F5344CB8AC3E}">
        <p14:creationId xmlns:p14="http://schemas.microsoft.com/office/powerpoint/2010/main" val="1412861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0F4C8074-9847-28E3-F622-5DFBDC8D28E6}"/>
              </a:ext>
            </a:extLst>
          </p:cNvPr>
          <p:cNvSpPr/>
          <p:nvPr/>
        </p:nvSpPr>
        <p:spPr>
          <a:xfrm>
            <a:off x="6603477" y="51121"/>
            <a:ext cx="5106173" cy="1013191"/>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600" b="1">
                <a:solidFill>
                  <a:schemeClr val="tx1"/>
                </a:solidFill>
              </a:rPr>
              <a:t>Nom de l'arbre: </a:t>
            </a:r>
          </a:p>
        </p:txBody>
      </p:sp>
      <p:sp>
        <p:nvSpPr>
          <p:cNvPr id="9" name="Rectangle : coins arrondis 8">
            <a:extLst>
              <a:ext uri="{FF2B5EF4-FFF2-40B4-BE49-F238E27FC236}">
                <a16:creationId xmlns:a16="http://schemas.microsoft.com/office/drawing/2014/main" id="{1CC359B0-6B4F-BF51-2991-D321E34D471A}"/>
              </a:ext>
            </a:extLst>
          </p:cNvPr>
          <p:cNvSpPr/>
          <p:nvPr/>
        </p:nvSpPr>
        <p:spPr>
          <a:xfrm>
            <a:off x="294454" y="1234911"/>
            <a:ext cx="11016572" cy="36806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endParaRPr lang="fr-FR" b="1" dirty="0">
              <a:solidFill>
                <a:schemeClr val="tx1"/>
              </a:solidFill>
              <a:latin typeface="Calibri"/>
              <a:ea typeface="Calibri" panose="020F0502020204030204" pitchFamily="34" charset="0"/>
              <a:cs typeface="Calibri"/>
            </a:endParaRPr>
          </a:p>
          <a:p>
            <a:pPr>
              <a:spcAft>
                <a:spcPts val="800"/>
              </a:spcAft>
            </a:pPr>
            <a:endParaRPr lang="fr-FR" b="1" dirty="0">
              <a:solidFill>
                <a:schemeClr val="tx1"/>
              </a:solidFill>
              <a:latin typeface="Calibri"/>
              <a:ea typeface="Calibri" panose="020F0502020204030204" pitchFamily="34" charset="0"/>
              <a:cs typeface="Calibri"/>
            </a:endParaRPr>
          </a:p>
          <a:p>
            <a:pPr>
              <a:spcAft>
                <a:spcPts val="800"/>
              </a:spcAft>
            </a:pPr>
            <a:r>
              <a:rPr lang="fr-FR" b="1" dirty="0">
                <a:solidFill>
                  <a:schemeClr val="tx1"/>
                </a:solidFill>
                <a:latin typeface="Calibri"/>
                <a:ea typeface="Calibri" panose="020F0502020204030204" pitchFamily="34" charset="0"/>
                <a:cs typeface="Calibri"/>
              </a:rPr>
              <a:t>Réponses aux questions structurantes : </a:t>
            </a:r>
          </a:p>
          <a:p>
            <a:r>
              <a:rPr lang="fr-FR" dirty="0">
                <a:solidFill>
                  <a:schemeClr val="tx1"/>
                </a:solidFill>
                <a:ea typeface="+mn-lt"/>
                <a:cs typeface="+mn-lt"/>
              </a:rPr>
              <a:t>1.         Faut-il nécessairement être membre  du MCC pour pouvoir participer aux activités du MCC ?</a:t>
            </a:r>
          </a:p>
          <a:p>
            <a:endParaRPr lang="fr-FR" dirty="0">
              <a:solidFill>
                <a:schemeClr val="tx1"/>
              </a:solidFill>
              <a:cs typeface="Calibri"/>
            </a:endParaRPr>
          </a:p>
          <a:p>
            <a:endParaRPr lang="fr-FR" dirty="0">
              <a:solidFill>
                <a:schemeClr val="tx1"/>
              </a:solidFill>
              <a:cs typeface="Calibri"/>
            </a:endParaRPr>
          </a:p>
          <a:p>
            <a:r>
              <a:rPr lang="fr-FR" dirty="0">
                <a:solidFill>
                  <a:schemeClr val="tx1"/>
                </a:solidFill>
                <a:ea typeface="+mn-lt"/>
                <a:cs typeface="+mn-lt"/>
              </a:rPr>
              <a:t>2.         S’il faut nécessairement être membre du MCC pour pouvoir participer aux activités du MCC, peut-on être membre du MCC sans être membre d’une équipe locale, sans vivre une vie d’équipe ?</a:t>
            </a:r>
          </a:p>
          <a:p>
            <a:endParaRPr lang="fr-FR" dirty="0">
              <a:solidFill>
                <a:schemeClr val="tx1"/>
              </a:solidFill>
              <a:cs typeface="Calibri"/>
            </a:endParaRPr>
          </a:p>
          <a:p>
            <a:endParaRPr lang="fr-FR" dirty="0">
              <a:solidFill>
                <a:schemeClr val="tx1"/>
              </a:solidFill>
              <a:cs typeface="Calibri"/>
            </a:endParaRPr>
          </a:p>
          <a:p>
            <a:r>
              <a:rPr lang="fr-FR" dirty="0">
                <a:solidFill>
                  <a:schemeClr val="tx1"/>
                </a:solidFill>
                <a:ea typeface="+mn-lt"/>
                <a:cs typeface="+mn-lt"/>
              </a:rPr>
              <a:t>3.         Est-ce possible d’être membre d’une « équipe autonome » (c’est-à-dire une équipe où la seule activité des membres se vit au sein de l’équipe, sans aucun autre contact avec le MCC) et être membre du MCC ?</a:t>
            </a:r>
            <a:endParaRPr lang="fr-FR" dirty="0">
              <a:solidFill>
                <a:schemeClr val="tx1"/>
              </a:solidFill>
              <a:cs typeface="Calibri"/>
            </a:endParaRPr>
          </a:p>
          <a:p>
            <a:pPr>
              <a:spcAft>
                <a:spcPts val="800"/>
              </a:spcAft>
            </a:pPr>
            <a:endParaRPr lang="fr-FR" b="1" dirty="0">
              <a:solidFill>
                <a:schemeClr val="tx1"/>
              </a:solidFill>
              <a:latin typeface="Calibri"/>
              <a:ea typeface="Calibri" panose="020F0502020204030204" pitchFamily="34" charset="0"/>
              <a:cs typeface="Calibri"/>
            </a:endParaRPr>
          </a:p>
          <a:p>
            <a:pPr>
              <a:spcAft>
                <a:spcPts val="800"/>
              </a:spcAft>
            </a:pPr>
            <a:endParaRPr lang="fr-FR" sz="1400" i="1" dirty="0">
              <a:solidFill>
                <a:schemeClr val="tx1"/>
              </a:solidFill>
              <a:latin typeface="Segoe UI"/>
              <a:ea typeface="Calibri" panose="020F0502020204030204" pitchFamily="34" charset="0"/>
              <a:cs typeface="Segoe UI"/>
            </a:endParaRPr>
          </a:p>
          <a:p>
            <a:pPr>
              <a:spcAft>
                <a:spcPts val="800"/>
              </a:spcAft>
            </a:pPr>
            <a:endParaRPr lang="fr-F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D73E207F-470C-8B1C-DD40-B2A426E49547}"/>
              </a:ext>
            </a:extLst>
          </p:cNvPr>
          <p:cNvSpPr>
            <a:spLocks noGrp="1"/>
          </p:cNvSpPr>
          <p:nvPr>
            <p:ph type="sldNum" sz="quarter" idx="12"/>
          </p:nvPr>
        </p:nvSpPr>
        <p:spPr/>
        <p:txBody>
          <a:bodyPr/>
          <a:lstStyle/>
          <a:p>
            <a:fld id="{FAB97C05-5D1A-45EF-A4E4-5C25DBBFCE11}" type="slidenum">
              <a:rPr lang="fr-FR" smtClean="0"/>
              <a:t>34</a:t>
            </a:fld>
            <a:endParaRPr lang="fr-FR"/>
          </a:p>
        </p:txBody>
      </p:sp>
    </p:spTree>
    <p:extLst>
      <p:ext uri="{BB962C8B-B14F-4D97-AF65-F5344CB8AC3E}">
        <p14:creationId xmlns:p14="http://schemas.microsoft.com/office/powerpoint/2010/main" val="1038684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0F4C8074-9847-28E3-F622-5DFBDC8D28E6}"/>
              </a:ext>
            </a:extLst>
          </p:cNvPr>
          <p:cNvSpPr/>
          <p:nvPr/>
        </p:nvSpPr>
        <p:spPr>
          <a:xfrm>
            <a:off x="6603477" y="51121"/>
            <a:ext cx="5106173" cy="1013191"/>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600" b="1">
                <a:solidFill>
                  <a:schemeClr val="tx1"/>
                </a:solidFill>
              </a:rPr>
              <a:t>Nom de l'arbre: </a:t>
            </a:r>
          </a:p>
        </p:txBody>
      </p:sp>
      <p:sp>
        <p:nvSpPr>
          <p:cNvPr id="7" name="Rectangle : coins arrondis 6">
            <a:extLst>
              <a:ext uri="{FF2B5EF4-FFF2-40B4-BE49-F238E27FC236}">
                <a16:creationId xmlns:a16="http://schemas.microsoft.com/office/drawing/2014/main" id="{45F2E1FC-2282-A622-75CD-2D76E5696F80}"/>
              </a:ext>
            </a:extLst>
          </p:cNvPr>
          <p:cNvSpPr/>
          <p:nvPr/>
        </p:nvSpPr>
        <p:spPr>
          <a:xfrm>
            <a:off x="294455" y="1251419"/>
            <a:ext cx="11390382" cy="179963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lang="fr-FR" b="1">
                <a:solidFill>
                  <a:schemeClr val="tx1"/>
                </a:solidFill>
                <a:latin typeface="Calibri"/>
                <a:ea typeface="Calibri" panose="020F0502020204030204" pitchFamily="34" charset="0"/>
                <a:cs typeface="Calibri"/>
              </a:rPr>
              <a:t>CONTRIBUTION A LA REGENERATION : </a:t>
            </a:r>
            <a:endParaRPr lang="fr-FR" sz="1400" b="1">
              <a:solidFill>
                <a:schemeClr val="tx1"/>
              </a:solidFill>
              <a:latin typeface="Calibri"/>
              <a:ea typeface="Calibri" panose="020F0502020204030204" pitchFamily="34" charset="0"/>
              <a:cs typeface="Calibri" panose="020F0502020204030204" pitchFamily="34" charset="0"/>
            </a:endParaRPr>
          </a:p>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Ce qui va être laissé…pour laisser la place à ….: </a:t>
            </a:r>
          </a:p>
        </p:txBody>
      </p:sp>
      <p:sp>
        <p:nvSpPr>
          <p:cNvPr id="9" name="Rectangle : coins arrondis 8">
            <a:extLst>
              <a:ext uri="{FF2B5EF4-FFF2-40B4-BE49-F238E27FC236}">
                <a16:creationId xmlns:a16="http://schemas.microsoft.com/office/drawing/2014/main" id="{1CC359B0-6B4F-BF51-2991-D321E34D471A}"/>
              </a:ext>
            </a:extLst>
          </p:cNvPr>
          <p:cNvSpPr/>
          <p:nvPr/>
        </p:nvSpPr>
        <p:spPr>
          <a:xfrm>
            <a:off x="308833" y="3148234"/>
            <a:ext cx="11347250" cy="18104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lang="fr-FR" b="1">
                <a:solidFill>
                  <a:schemeClr val="tx1"/>
                </a:solidFill>
                <a:latin typeface="Calibri"/>
                <a:ea typeface="Calibri" panose="020F0502020204030204" pitchFamily="34" charset="0"/>
                <a:cs typeface="Calibri"/>
              </a:rPr>
              <a:t>AVANTAGES</a:t>
            </a:r>
            <a:r>
              <a:rPr lang="fr-FR" sz="1400" b="1">
                <a:solidFill>
                  <a:schemeClr val="tx1"/>
                </a:solidFill>
                <a:latin typeface="Calibri"/>
                <a:ea typeface="Calibri" panose="020F0502020204030204" pitchFamily="34" charset="0"/>
                <a:cs typeface="Calibri"/>
              </a:rPr>
              <a:t>:</a:t>
            </a:r>
            <a:r>
              <a:rPr lang="fr-FR" sz="1400">
                <a:solidFill>
                  <a:schemeClr val="tx1"/>
                </a:solidFill>
                <a:latin typeface="Calibri"/>
                <a:ea typeface="Calibri" panose="020F0502020204030204" pitchFamily="34" charset="0"/>
                <a:cs typeface="Calibri"/>
              </a:rPr>
              <a:t> </a:t>
            </a:r>
            <a:endParaRPr lang="fr-FR" sz="1400">
              <a:solidFill>
                <a:schemeClr val="tx1"/>
              </a:solidFill>
              <a:latin typeface="Calibri"/>
              <a:ea typeface="Calibri" panose="020F0502020204030204" pitchFamily="34" charset="0"/>
              <a:cs typeface="Calibri" panose="020F0502020204030204" pitchFamily="34" charset="0"/>
            </a:endParaRPr>
          </a:p>
        </p:txBody>
      </p:sp>
      <p:sp>
        <p:nvSpPr>
          <p:cNvPr id="10" name="Rectangle : coins arrondis 9">
            <a:extLst>
              <a:ext uri="{FF2B5EF4-FFF2-40B4-BE49-F238E27FC236}">
                <a16:creationId xmlns:a16="http://schemas.microsoft.com/office/drawing/2014/main" id="{295BAFD2-01C9-E2BA-B8F3-1249B2E7A627}"/>
              </a:ext>
            </a:extLst>
          </p:cNvPr>
          <p:cNvSpPr/>
          <p:nvPr/>
        </p:nvSpPr>
        <p:spPr>
          <a:xfrm>
            <a:off x="323209" y="5104350"/>
            <a:ext cx="11386441" cy="1640788"/>
          </a:xfrm>
          <a:prstGeom prst="roundRect">
            <a:avLst/>
          </a:prstGeom>
          <a:solidFill>
            <a:srgbClr val="FFC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lang="fr-FR" b="1">
                <a:solidFill>
                  <a:schemeClr val="tx1"/>
                </a:solidFill>
                <a:ea typeface="Calibri" panose="020F0502020204030204" pitchFamily="34" charset="0"/>
                <a:cs typeface="Times New Roman"/>
              </a:rPr>
              <a:t>INCONVENIENTS /RISQUES</a:t>
            </a:r>
            <a:r>
              <a:rPr lang="fr-FR" sz="1400" b="1">
                <a:solidFill>
                  <a:schemeClr val="tx1"/>
                </a:solidFill>
                <a:ea typeface="Calibri" panose="020F0502020204030204" pitchFamily="34" charset="0"/>
                <a:cs typeface="Times New Roman"/>
              </a:rPr>
              <a:t>:  </a:t>
            </a:r>
            <a:endParaRPr lang="fr-FR" sz="1600" b="1">
              <a:solidFill>
                <a:schemeClr val="tx1"/>
              </a:solidFill>
              <a:effectLs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75E611DE-9E32-B7A3-69D9-E9FC3054FBEA}"/>
              </a:ext>
            </a:extLst>
          </p:cNvPr>
          <p:cNvSpPr>
            <a:spLocks noGrp="1"/>
          </p:cNvSpPr>
          <p:nvPr>
            <p:ph type="sldNum" sz="quarter" idx="12"/>
          </p:nvPr>
        </p:nvSpPr>
        <p:spPr/>
        <p:txBody>
          <a:bodyPr/>
          <a:lstStyle/>
          <a:p>
            <a:fld id="{FAB97C05-5D1A-45EF-A4E4-5C25DBBFCE11}" type="slidenum">
              <a:rPr lang="fr-FR" smtClean="0"/>
              <a:t>35</a:t>
            </a:fld>
            <a:endParaRPr lang="fr-FR"/>
          </a:p>
        </p:txBody>
      </p:sp>
    </p:spTree>
    <p:extLst>
      <p:ext uri="{BB962C8B-B14F-4D97-AF65-F5344CB8AC3E}">
        <p14:creationId xmlns:p14="http://schemas.microsoft.com/office/powerpoint/2010/main" val="4147803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D223845-3313-D814-E404-8201C967F3BE}"/>
              </a:ext>
            </a:extLst>
          </p:cNvPr>
          <p:cNvSpPr/>
          <p:nvPr/>
        </p:nvSpPr>
        <p:spPr>
          <a:xfrm>
            <a:off x="488472" y="574766"/>
            <a:ext cx="11262804" cy="49769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pPr>
            <a:r>
              <a:rPr lang="fr-FR" sz="2400" b="1">
                <a:solidFill>
                  <a:schemeClr val="tx1"/>
                </a:solidFill>
                <a:effectLst/>
                <a:latin typeface="Calibri"/>
                <a:ea typeface="Calibri" panose="020F0502020204030204" pitchFamily="34" charset="0"/>
                <a:cs typeface="Times New Roman"/>
              </a:rPr>
              <a:t>Autres cartes possibles pour </a:t>
            </a:r>
            <a:r>
              <a:rPr lang="fr-FR" sz="2400" b="1">
                <a:solidFill>
                  <a:schemeClr val="tx1"/>
                </a:solidFill>
                <a:latin typeface="Calibri"/>
                <a:ea typeface="Calibri" panose="020F0502020204030204" pitchFamily="34" charset="0"/>
                <a:cs typeface="Times New Roman"/>
              </a:rPr>
              <a:t>enrichir votre réflexion et compléter votre production: </a:t>
            </a:r>
            <a:endParaRPr lang="fr-FR" sz="2400" b="1">
              <a:solidFill>
                <a:schemeClr val="tx1"/>
              </a:solidFill>
              <a:effectLst/>
              <a:latin typeface="Calibri"/>
              <a:ea typeface="Calibri" panose="020F0502020204030204" pitchFamily="34" charset="0"/>
              <a:cs typeface="Times New Roman"/>
            </a:endParaRPr>
          </a:p>
          <a:p>
            <a:pPr>
              <a:lnSpc>
                <a:spcPct val="107000"/>
              </a:lnSpc>
            </a:pPr>
            <a:endParaRPr lang="fr-FR" sz="2400" b="1">
              <a:solidFill>
                <a:schemeClr val="tx1"/>
              </a:solidFill>
              <a:latin typeface="Calibri"/>
              <a:ea typeface="Calibri" panose="020F0502020204030204" pitchFamily="34" charset="0"/>
              <a:cs typeface="Times New Roman"/>
            </a:endParaRPr>
          </a:p>
          <a:p>
            <a:pPr marL="342900" indent="-342900">
              <a:lnSpc>
                <a:spcPct val="107000"/>
              </a:lnSpc>
              <a:buFont typeface="Calibri" panose="020F0502020204030204" pitchFamily="34" charset="0"/>
              <a:buChar char="-"/>
            </a:pPr>
            <a:r>
              <a:rPr lang="fr-FR" sz="2400">
                <a:solidFill>
                  <a:schemeClr val="tx1"/>
                </a:solidFill>
                <a:latin typeface="Calibri"/>
                <a:ea typeface="Calibri" panose="020F0502020204030204" pitchFamily="34" charset="0"/>
                <a:cs typeface="Times New Roman"/>
              </a:rPr>
              <a:t>Benchmark</a:t>
            </a:r>
          </a:p>
          <a:p>
            <a:pPr marL="342900" lvl="0" indent="-342900">
              <a:lnSpc>
                <a:spcPct val="107000"/>
              </a:lnSpc>
              <a:buFont typeface="Calibri" panose="020F0502020204030204" pitchFamily="34" charset="0"/>
              <a:buChar char="-"/>
            </a:pPr>
            <a:r>
              <a:rPr lang="fr-FR" sz="2400">
                <a:solidFill>
                  <a:schemeClr val="tx1"/>
                </a:solidFill>
                <a:effectLst/>
                <a:latin typeface="Calibri"/>
                <a:ea typeface="Calibri" panose="020F0502020204030204" pitchFamily="34" charset="0"/>
                <a:cs typeface="Times New Roman"/>
              </a:rPr>
              <a:t>Persona</a:t>
            </a:r>
          </a:p>
          <a:p>
            <a:pPr marL="342900" lvl="0" indent="-342900">
              <a:lnSpc>
                <a:spcPct val="107000"/>
              </a:lnSpc>
              <a:buFont typeface="Calibri" panose="020F0502020204030204" pitchFamily="34" charset="0"/>
              <a:buChar char="-"/>
            </a:pPr>
            <a:r>
              <a:rPr lang="fr-FR" sz="2400">
                <a:solidFill>
                  <a:schemeClr val="tx1"/>
                </a:solidFill>
                <a:latin typeface="Calibri"/>
                <a:ea typeface="Calibri" panose="020F0502020204030204" pitchFamily="34" charset="0"/>
                <a:cs typeface="Times New Roman"/>
              </a:rPr>
              <a:t>Carte blanche</a:t>
            </a:r>
            <a:endParaRPr lang="fr-FR" sz="2400">
              <a:solidFill>
                <a:schemeClr val="tx1"/>
              </a:solidFill>
              <a:effectLst/>
              <a:latin typeface="Calibri"/>
              <a:ea typeface="Calibri" panose="020F0502020204030204" pitchFamily="34" charset="0"/>
              <a:cs typeface="Times New Roman"/>
            </a:endParaRPr>
          </a:p>
          <a:p>
            <a:pPr algn="ctr"/>
            <a:endParaRPr lang="fr-FR" sz="2400" b="1">
              <a:solidFill>
                <a:schemeClr val="tx1"/>
              </a:solidFill>
            </a:endParaRPr>
          </a:p>
        </p:txBody>
      </p:sp>
      <p:sp>
        <p:nvSpPr>
          <p:cNvPr id="2" name="Espace réservé du numéro de diapositive 1">
            <a:extLst>
              <a:ext uri="{FF2B5EF4-FFF2-40B4-BE49-F238E27FC236}">
                <a16:creationId xmlns:a16="http://schemas.microsoft.com/office/drawing/2014/main" id="{10118C88-3DD9-C295-CA92-E9FDBA22AA8D}"/>
              </a:ext>
            </a:extLst>
          </p:cNvPr>
          <p:cNvSpPr>
            <a:spLocks noGrp="1"/>
          </p:cNvSpPr>
          <p:nvPr>
            <p:ph type="sldNum" sz="quarter" idx="12"/>
          </p:nvPr>
        </p:nvSpPr>
        <p:spPr/>
        <p:txBody>
          <a:bodyPr/>
          <a:lstStyle/>
          <a:p>
            <a:fld id="{FAB97C05-5D1A-45EF-A4E4-5C25DBBFCE11}" type="slidenum">
              <a:rPr lang="fr-FR" smtClean="0"/>
              <a:t>36</a:t>
            </a:fld>
            <a:endParaRPr lang="fr-FR"/>
          </a:p>
        </p:txBody>
      </p:sp>
    </p:spTree>
    <p:extLst>
      <p:ext uri="{BB962C8B-B14F-4D97-AF65-F5344CB8AC3E}">
        <p14:creationId xmlns:p14="http://schemas.microsoft.com/office/powerpoint/2010/main" val="216503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Encre 8">
                <a:extLst>
                  <a:ext uri="{FF2B5EF4-FFF2-40B4-BE49-F238E27FC236}">
                    <a16:creationId xmlns:a16="http://schemas.microsoft.com/office/drawing/2014/main" id="{A47735EF-BF35-EB62-FC02-5117E8BD7F8C}"/>
                  </a:ext>
                </a:extLst>
              </p14:cNvPr>
              <p14:cNvContentPartPr/>
              <p14:nvPr/>
            </p14:nvContentPartPr>
            <p14:xfrm>
              <a:off x="6203524" y="6183890"/>
              <a:ext cx="360" cy="360"/>
            </p14:xfrm>
          </p:contentPart>
        </mc:Choice>
        <mc:Fallback xmlns="">
          <p:pic>
            <p:nvPicPr>
              <p:cNvPr id="9" name="Encre 8">
                <a:extLst>
                  <a:ext uri="{FF2B5EF4-FFF2-40B4-BE49-F238E27FC236}">
                    <a16:creationId xmlns:a16="http://schemas.microsoft.com/office/drawing/2014/main" id="{A47735EF-BF35-EB62-FC02-5117E8BD7F8C}"/>
                  </a:ext>
                </a:extLst>
              </p:cNvPr>
              <p:cNvPicPr/>
              <p:nvPr/>
            </p:nvPicPr>
            <p:blipFill>
              <a:blip r:embed="rId3"/>
              <a:stretch>
                <a:fillRect/>
              </a:stretch>
            </p:blipFill>
            <p:spPr>
              <a:xfrm>
                <a:off x="6194524" y="6174890"/>
                <a:ext cx="18000" cy="18000"/>
              </a:xfrm>
              <a:prstGeom prst="rect">
                <a:avLst/>
              </a:prstGeom>
            </p:spPr>
          </p:pic>
        </mc:Fallback>
      </mc:AlternateContent>
      <p:grpSp>
        <p:nvGrpSpPr>
          <p:cNvPr id="12" name="Groupe 11">
            <a:extLst>
              <a:ext uri="{FF2B5EF4-FFF2-40B4-BE49-F238E27FC236}">
                <a16:creationId xmlns:a16="http://schemas.microsoft.com/office/drawing/2014/main" id="{BF83DB4B-7C4E-FC5E-50B7-CE1BE5743007}"/>
              </a:ext>
            </a:extLst>
          </p:cNvPr>
          <p:cNvGrpSpPr/>
          <p:nvPr/>
        </p:nvGrpSpPr>
        <p:grpSpPr>
          <a:xfrm>
            <a:off x="6194164" y="6223490"/>
            <a:ext cx="360" cy="360"/>
            <a:chOff x="6194164" y="6223490"/>
            <a:chExt cx="360" cy="360"/>
          </a:xfrm>
        </p:grpSpPr>
        <mc:AlternateContent xmlns:mc="http://schemas.openxmlformats.org/markup-compatibility/2006" xmlns:p14="http://schemas.microsoft.com/office/powerpoint/2010/main">
          <mc:Choice Requires="p14">
            <p:contentPart p14:bwMode="auto" r:id="rId4">
              <p14:nvContentPartPr>
                <p14:cNvPr id="10" name="Encre 9">
                  <a:extLst>
                    <a:ext uri="{FF2B5EF4-FFF2-40B4-BE49-F238E27FC236}">
                      <a16:creationId xmlns:a16="http://schemas.microsoft.com/office/drawing/2014/main" id="{2B17E66D-43C5-10EE-AE32-61688D1B7B70}"/>
                    </a:ext>
                  </a:extLst>
                </p14:cNvPr>
                <p14:cNvContentPartPr/>
                <p14:nvPr/>
              </p14:nvContentPartPr>
              <p14:xfrm>
                <a:off x="6194164" y="6223490"/>
                <a:ext cx="360" cy="360"/>
              </p14:xfrm>
            </p:contentPart>
          </mc:Choice>
          <mc:Fallback xmlns="">
            <p:pic>
              <p:nvPicPr>
                <p:cNvPr id="10" name="Encre 9">
                  <a:extLst>
                    <a:ext uri="{FF2B5EF4-FFF2-40B4-BE49-F238E27FC236}">
                      <a16:creationId xmlns:a16="http://schemas.microsoft.com/office/drawing/2014/main" id="{2B17E66D-43C5-10EE-AE32-61688D1B7B70}"/>
                    </a:ext>
                  </a:extLst>
                </p:cNvPr>
                <p:cNvPicPr/>
                <p:nvPr/>
              </p:nvPicPr>
              <p:blipFill>
                <a:blip r:embed="rId3"/>
                <a:stretch>
                  <a:fillRect/>
                </a:stretch>
              </p:blipFill>
              <p:spPr>
                <a:xfrm>
                  <a:off x="6185164" y="62144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Encre 10">
                  <a:extLst>
                    <a:ext uri="{FF2B5EF4-FFF2-40B4-BE49-F238E27FC236}">
                      <a16:creationId xmlns:a16="http://schemas.microsoft.com/office/drawing/2014/main" id="{2C536AA8-7586-3FB5-2364-80685FB7EFDC}"/>
                    </a:ext>
                  </a:extLst>
                </p14:cNvPr>
                <p14:cNvContentPartPr/>
                <p14:nvPr/>
              </p14:nvContentPartPr>
              <p14:xfrm>
                <a:off x="6194164" y="6223490"/>
                <a:ext cx="360" cy="360"/>
              </p14:xfrm>
            </p:contentPart>
          </mc:Choice>
          <mc:Fallback xmlns="">
            <p:pic>
              <p:nvPicPr>
                <p:cNvPr id="11" name="Encre 10">
                  <a:extLst>
                    <a:ext uri="{FF2B5EF4-FFF2-40B4-BE49-F238E27FC236}">
                      <a16:creationId xmlns:a16="http://schemas.microsoft.com/office/drawing/2014/main" id="{2C536AA8-7586-3FB5-2364-80685FB7EFDC}"/>
                    </a:ext>
                  </a:extLst>
                </p:cNvPr>
                <p:cNvPicPr/>
                <p:nvPr/>
              </p:nvPicPr>
              <p:blipFill>
                <a:blip r:embed="rId3"/>
                <a:stretch>
                  <a:fillRect/>
                </a:stretch>
              </p:blipFill>
              <p:spPr>
                <a:xfrm>
                  <a:off x="6185164" y="6214490"/>
                  <a:ext cx="18000" cy="18000"/>
                </a:xfrm>
                <a:prstGeom prst="rect">
                  <a:avLst/>
                </a:prstGeom>
              </p:spPr>
            </p:pic>
          </mc:Fallback>
        </mc:AlternateContent>
      </p:grpSp>
      <p:grpSp>
        <p:nvGrpSpPr>
          <p:cNvPr id="17" name="Groupe 16">
            <a:extLst>
              <a:ext uri="{FF2B5EF4-FFF2-40B4-BE49-F238E27FC236}">
                <a16:creationId xmlns:a16="http://schemas.microsoft.com/office/drawing/2014/main" id="{DDC3CDAF-9CB7-0211-ED1E-27DB998A15CB}"/>
              </a:ext>
            </a:extLst>
          </p:cNvPr>
          <p:cNvGrpSpPr/>
          <p:nvPr/>
        </p:nvGrpSpPr>
        <p:grpSpPr>
          <a:xfrm>
            <a:off x="6489004" y="6282530"/>
            <a:ext cx="360" cy="360"/>
            <a:chOff x="6489004" y="6282530"/>
            <a:chExt cx="360" cy="360"/>
          </a:xfrm>
        </p:grpSpPr>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9FD30202-813F-69F4-FDE2-12E960AFBB68}"/>
                    </a:ext>
                  </a:extLst>
                </p14:cNvPr>
                <p14:cNvContentPartPr/>
                <p14:nvPr/>
              </p14:nvContentPartPr>
              <p14:xfrm>
                <a:off x="6489004" y="6282530"/>
                <a:ext cx="360" cy="360"/>
              </p14:xfrm>
            </p:contentPart>
          </mc:Choice>
          <mc:Fallback xmlns="">
            <p:pic>
              <p:nvPicPr>
                <p:cNvPr id="13" name="Encre 12">
                  <a:extLst>
                    <a:ext uri="{FF2B5EF4-FFF2-40B4-BE49-F238E27FC236}">
                      <a16:creationId xmlns:a16="http://schemas.microsoft.com/office/drawing/2014/main" id="{9FD30202-813F-69F4-FDE2-12E960AFBB68}"/>
                    </a:ext>
                  </a:extLst>
                </p:cNvPr>
                <p:cNvPicPr/>
                <p:nvPr/>
              </p:nvPicPr>
              <p:blipFill>
                <a:blip r:embed="rId3"/>
                <a:stretch>
                  <a:fillRect/>
                </a:stretch>
              </p:blipFill>
              <p:spPr>
                <a:xfrm>
                  <a:off x="6480004" y="6273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Encre 13">
                  <a:extLst>
                    <a:ext uri="{FF2B5EF4-FFF2-40B4-BE49-F238E27FC236}">
                      <a16:creationId xmlns:a16="http://schemas.microsoft.com/office/drawing/2014/main" id="{D2E883C0-5D97-14C5-E952-056174FE1864}"/>
                    </a:ext>
                  </a:extLst>
                </p14:cNvPr>
                <p14:cNvContentPartPr/>
                <p14:nvPr/>
              </p14:nvContentPartPr>
              <p14:xfrm>
                <a:off x="6489004" y="6282530"/>
                <a:ext cx="360" cy="360"/>
              </p14:xfrm>
            </p:contentPart>
          </mc:Choice>
          <mc:Fallback xmlns="">
            <p:pic>
              <p:nvPicPr>
                <p:cNvPr id="14" name="Encre 13">
                  <a:extLst>
                    <a:ext uri="{FF2B5EF4-FFF2-40B4-BE49-F238E27FC236}">
                      <a16:creationId xmlns:a16="http://schemas.microsoft.com/office/drawing/2014/main" id="{D2E883C0-5D97-14C5-E952-056174FE1864}"/>
                    </a:ext>
                  </a:extLst>
                </p:cNvPr>
                <p:cNvPicPr/>
                <p:nvPr/>
              </p:nvPicPr>
              <p:blipFill>
                <a:blip r:embed="rId3"/>
                <a:stretch>
                  <a:fillRect/>
                </a:stretch>
              </p:blipFill>
              <p:spPr>
                <a:xfrm>
                  <a:off x="6480004" y="6273530"/>
                  <a:ext cx="18000" cy="18000"/>
                </a:xfrm>
                <a:prstGeom prst="rect">
                  <a:avLst/>
                </a:prstGeom>
              </p:spPr>
            </p:pic>
          </mc:Fallback>
        </mc:AlternateContent>
      </p:grpSp>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8">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3"/>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3"/>
                <a:stretch>
                  <a:fillRect/>
                </a:stretch>
              </p:blipFill>
              <p:spPr>
                <a:xfrm>
                  <a:off x="10609564" y="4415210"/>
                  <a:ext cx="18000" cy="18000"/>
                </a:xfrm>
                <a:prstGeom prst="rect">
                  <a:avLst/>
                </a:prstGeom>
              </p:spPr>
            </p:pic>
          </mc:Fallback>
        </mc:AlternateContent>
      </p:grpSp>
      <p:grpSp>
        <p:nvGrpSpPr>
          <p:cNvPr id="25" name="Groupe 24">
            <a:extLst>
              <a:ext uri="{FF2B5EF4-FFF2-40B4-BE49-F238E27FC236}">
                <a16:creationId xmlns:a16="http://schemas.microsoft.com/office/drawing/2014/main" id="{1E6BA7DD-66F4-B45C-47F2-611E87171100}"/>
              </a:ext>
            </a:extLst>
          </p:cNvPr>
          <p:cNvGrpSpPr/>
          <p:nvPr/>
        </p:nvGrpSpPr>
        <p:grpSpPr>
          <a:xfrm>
            <a:off x="6370924" y="6174530"/>
            <a:ext cx="360" cy="360"/>
            <a:chOff x="6370924" y="6174530"/>
            <a:chExt cx="360" cy="360"/>
          </a:xfrm>
        </p:grpSpPr>
        <mc:AlternateContent xmlns:mc="http://schemas.openxmlformats.org/markup-compatibility/2006" xmlns:p14="http://schemas.microsoft.com/office/powerpoint/2010/main">
          <mc:Choice Requires="p14">
            <p:contentPart p14:bwMode="auto" r:id="rId10">
              <p14:nvContentPartPr>
                <p14:cNvPr id="21" name="Encre 20">
                  <a:extLst>
                    <a:ext uri="{FF2B5EF4-FFF2-40B4-BE49-F238E27FC236}">
                      <a16:creationId xmlns:a16="http://schemas.microsoft.com/office/drawing/2014/main" id="{F158B157-F74B-92CC-0E27-2BC8C931BD25}"/>
                    </a:ext>
                  </a:extLst>
                </p14:cNvPr>
                <p14:cNvContentPartPr/>
                <p14:nvPr/>
              </p14:nvContentPartPr>
              <p14:xfrm>
                <a:off x="6370924" y="6174530"/>
                <a:ext cx="360" cy="360"/>
              </p14:xfrm>
            </p:contentPart>
          </mc:Choice>
          <mc:Fallback xmlns="">
            <p:pic>
              <p:nvPicPr>
                <p:cNvPr id="21" name="Encre 20">
                  <a:extLst>
                    <a:ext uri="{FF2B5EF4-FFF2-40B4-BE49-F238E27FC236}">
                      <a16:creationId xmlns:a16="http://schemas.microsoft.com/office/drawing/2014/main" id="{F158B157-F74B-92CC-0E27-2BC8C931BD25}"/>
                    </a:ext>
                  </a:extLst>
                </p:cNvPr>
                <p:cNvPicPr/>
                <p:nvPr/>
              </p:nvPicPr>
              <p:blipFill>
                <a:blip r:embed="rId3"/>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Encre 21">
                  <a:extLst>
                    <a:ext uri="{FF2B5EF4-FFF2-40B4-BE49-F238E27FC236}">
                      <a16:creationId xmlns:a16="http://schemas.microsoft.com/office/drawing/2014/main" id="{43A52BC3-D4BF-CEBA-0479-9BB3A9E9F9CB}"/>
                    </a:ext>
                  </a:extLst>
                </p14:cNvPr>
                <p14:cNvContentPartPr/>
                <p14:nvPr/>
              </p14:nvContentPartPr>
              <p14:xfrm>
                <a:off x="6370924" y="6174530"/>
                <a:ext cx="360" cy="360"/>
              </p14:xfrm>
            </p:contentPart>
          </mc:Choice>
          <mc:Fallback xmlns="">
            <p:pic>
              <p:nvPicPr>
                <p:cNvPr id="22" name="Encre 21">
                  <a:extLst>
                    <a:ext uri="{FF2B5EF4-FFF2-40B4-BE49-F238E27FC236}">
                      <a16:creationId xmlns:a16="http://schemas.microsoft.com/office/drawing/2014/main" id="{43A52BC3-D4BF-CEBA-0479-9BB3A9E9F9CB}"/>
                    </a:ext>
                  </a:extLst>
                </p:cNvPr>
                <p:cNvPicPr/>
                <p:nvPr/>
              </p:nvPicPr>
              <p:blipFill>
                <a:blip r:embed="rId3"/>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Encre 23">
                  <a:extLst>
                    <a:ext uri="{FF2B5EF4-FFF2-40B4-BE49-F238E27FC236}">
                      <a16:creationId xmlns:a16="http://schemas.microsoft.com/office/drawing/2014/main" id="{57E59286-C91B-91AB-A4A2-3C6F0965DE9A}"/>
                    </a:ext>
                  </a:extLst>
                </p14:cNvPr>
                <p14:cNvContentPartPr/>
                <p14:nvPr/>
              </p14:nvContentPartPr>
              <p14:xfrm>
                <a:off x="6370924" y="6174530"/>
                <a:ext cx="360" cy="360"/>
              </p14:xfrm>
            </p:contentPart>
          </mc:Choice>
          <mc:Fallback xmlns="">
            <p:pic>
              <p:nvPicPr>
                <p:cNvPr id="24" name="Encre 23">
                  <a:extLst>
                    <a:ext uri="{FF2B5EF4-FFF2-40B4-BE49-F238E27FC236}">
                      <a16:creationId xmlns:a16="http://schemas.microsoft.com/office/drawing/2014/main" id="{57E59286-C91B-91AB-A4A2-3C6F0965DE9A}"/>
                    </a:ext>
                  </a:extLst>
                </p:cNvPr>
                <p:cNvPicPr/>
                <p:nvPr/>
              </p:nvPicPr>
              <p:blipFill>
                <a:blip r:embed="rId3"/>
                <a:stretch>
                  <a:fillRect/>
                </a:stretch>
              </p:blipFill>
              <p:spPr>
                <a:xfrm>
                  <a:off x="6361924" y="6165530"/>
                  <a:ext cx="18000" cy="18000"/>
                </a:xfrm>
                <a:prstGeom prst="rect">
                  <a:avLst/>
                </a:prstGeom>
              </p:spPr>
            </p:pic>
          </mc:Fallback>
        </mc:AlternateContent>
      </p:grpSp>
      <p:grpSp>
        <p:nvGrpSpPr>
          <p:cNvPr id="28" name="Groupe 27">
            <a:extLst>
              <a:ext uri="{FF2B5EF4-FFF2-40B4-BE49-F238E27FC236}">
                <a16:creationId xmlns:a16="http://schemas.microsoft.com/office/drawing/2014/main" id="{C0E1476C-6D45-8C5F-4919-F441B4443D0F}"/>
              </a:ext>
            </a:extLst>
          </p:cNvPr>
          <p:cNvGrpSpPr/>
          <p:nvPr/>
        </p:nvGrpSpPr>
        <p:grpSpPr>
          <a:xfrm>
            <a:off x="6503807" y="6368416"/>
            <a:ext cx="360" cy="360"/>
            <a:chOff x="6503807" y="6368416"/>
            <a:chExt cx="360" cy="360"/>
          </a:xfrm>
        </p:grpSpPr>
        <mc:AlternateContent xmlns:mc="http://schemas.openxmlformats.org/markup-compatibility/2006" xmlns:p14="http://schemas.microsoft.com/office/powerpoint/2010/main">
          <mc:Choice Requires="p14">
            <p:contentPart p14:bwMode="auto" r:id="rId13">
              <p14:nvContentPartPr>
                <p14:cNvPr id="26" name="Encre 25">
                  <a:extLst>
                    <a:ext uri="{FF2B5EF4-FFF2-40B4-BE49-F238E27FC236}">
                      <a16:creationId xmlns:a16="http://schemas.microsoft.com/office/drawing/2014/main" id="{927E937F-F4AF-2CD5-DFF6-702C27E8230F}"/>
                    </a:ext>
                  </a:extLst>
                </p14:cNvPr>
                <p14:cNvContentPartPr/>
                <p14:nvPr/>
              </p14:nvContentPartPr>
              <p14:xfrm>
                <a:off x="6503807" y="6368416"/>
                <a:ext cx="360" cy="360"/>
              </p14:xfrm>
            </p:contentPart>
          </mc:Choice>
          <mc:Fallback xmlns="">
            <p:pic>
              <p:nvPicPr>
                <p:cNvPr id="26" name="Encre 25">
                  <a:extLst>
                    <a:ext uri="{FF2B5EF4-FFF2-40B4-BE49-F238E27FC236}">
                      <a16:creationId xmlns:a16="http://schemas.microsoft.com/office/drawing/2014/main" id="{927E937F-F4AF-2CD5-DFF6-702C27E8230F}"/>
                    </a:ext>
                  </a:extLst>
                </p:cNvPr>
                <p:cNvPicPr/>
                <p:nvPr/>
              </p:nvPicPr>
              <p:blipFill>
                <a:blip r:embed="rId3"/>
                <a:stretch>
                  <a:fillRect/>
                </a:stretch>
              </p:blipFill>
              <p:spPr>
                <a:xfrm>
                  <a:off x="6494807" y="63594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Encre 26">
                  <a:extLst>
                    <a:ext uri="{FF2B5EF4-FFF2-40B4-BE49-F238E27FC236}">
                      <a16:creationId xmlns:a16="http://schemas.microsoft.com/office/drawing/2014/main" id="{D7803BEE-7776-59B3-4425-7C89F98B2CDF}"/>
                    </a:ext>
                  </a:extLst>
                </p14:cNvPr>
                <p14:cNvContentPartPr/>
                <p14:nvPr/>
              </p14:nvContentPartPr>
              <p14:xfrm>
                <a:off x="6503807" y="6368416"/>
                <a:ext cx="360" cy="360"/>
              </p14:xfrm>
            </p:contentPart>
          </mc:Choice>
          <mc:Fallback xmlns="">
            <p:pic>
              <p:nvPicPr>
                <p:cNvPr id="27" name="Encre 26">
                  <a:extLst>
                    <a:ext uri="{FF2B5EF4-FFF2-40B4-BE49-F238E27FC236}">
                      <a16:creationId xmlns:a16="http://schemas.microsoft.com/office/drawing/2014/main" id="{D7803BEE-7776-59B3-4425-7C89F98B2CDF}"/>
                    </a:ext>
                  </a:extLst>
                </p:cNvPr>
                <p:cNvPicPr/>
                <p:nvPr/>
              </p:nvPicPr>
              <p:blipFill>
                <a:blip r:embed="rId3"/>
                <a:stretch>
                  <a:fillRect/>
                </a:stretch>
              </p:blipFill>
              <p:spPr>
                <a:xfrm>
                  <a:off x="6494807" y="6359416"/>
                  <a:ext cx="18000" cy="18000"/>
                </a:xfrm>
                <a:prstGeom prst="rect">
                  <a:avLst/>
                </a:prstGeom>
              </p:spPr>
            </p:pic>
          </mc:Fallback>
        </mc:AlternateContent>
      </p:grpSp>
      <p:pic>
        <p:nvPicPr>
          <p:cNvPr id="38" name="Image 37" descr="Une image contenant dessin&#10;&#10;Description générée automatiquement">
            <a:extLst>
              <a:ext uri="{FF2B5EF4-FFF2-40B4-BE49-F238E27FC236}">
                <a16:creationId xmlns:a16="http://schemas.microsoft.com/office/drawing/2014/main" id="{FE569F4B-9793-67BD-EE58-0D24FBE5738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4143" y="190668"/>
            <a:ext cx="4513443" cy="6925587"/>
          </a:xfrm>
          <a:prstGeom prst="rect">
            <a:avLst/>
          </a:prstGeom>
        </p:spPr>
      </p:pic>
      <p:pic>
        <p:nvPicPr>
          <p:cNvPr id="39" name="Image 38">
            <a:extLst>
              <a:ext uri="{FF2B5EF4-FFF2-40B4-BE49-F238E27FC236}">
                <a16:creationId xmlns:a16="http://schemas.microsoft.com/office/drawing/2014/main" id="{B272B2D4-6BEA-4E67-143B-A7F9194573D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77361" y="1486956"/>
            <a:ext cx="1817924" cy="777229"/>
          </a:xfrm>
          <a:prstGeom prst="rect">
            <a:avLst/>
          </a:prstGeom>
        </p:spPr>
      </p:pic>
      <p:sp>
        <p:nvSpPr>
          <p:cNvPr id="42" name="Rectangle : coins arrondis 41">
            <a:extLst>
              <a:ext uri="{FF2B5EF4-FFF2-40B4-BE49-F238E27FC236}">
                <a16:creationId xmlns:a16="http://schemas.microsoft.com/office/drawing/2014/main" id="{4ECC853A-EEBA-DC27-0662-C7F6E7E0142B}"/>
              </a:ext>
            </a:extLst>
          </p:cNvPr>
          <p:cNvSpPr/>
          <p:nvPr/>
        </p:nvSpPr>
        <p:spPr>
          <a:xfrm>
            <a:off x="200843" y="4497104"/>
            <a:ext cx="8542684" cy="1357618"/>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fr-FR" b="1">
                <a:solidFill>
                  <a:srgbClr val="000000"/>
                </a:solidFill>
                <a:latin typeface="Calibri" panose="020F0502020204030204" pitchFamily="34" charset="0"/>
              </a:rPr>
              <a:t>Raison d’être</a:t>
            </a:r>
          </a:p>
          <a:p>
            <a:pPr>
              <a:buFont typeface="Arial" panose="020B0604020202020204" pitchFamily="34" charset="0"/>
              <a:buChar char="•"/>
            </a:pPr>
            <a:r>
              <a:rPr lang="fr-FR" sz="1600">
                <a:solidFill>
                  <a:schemeClr val="tx1"/>
                </a:solidFill>
              </a:rPr>
              <a:t> ENRICHIR sa vie professionnelle à la lumière de l’Evangile.</a:t>
            </a:r>
            <a:endParaRPr lang="fr-FR" sz="1600">
              <a:solidFill>
                <a:schemeClr val="tx1"/>
              </a:solidFill>
              <a:cs typeface="Calibri"/>
            </a:endParaRPr>
          </a:p>
          <a:p>
            <a:pPr>
              <a:buFont typeface="Arial" panose="020B0604020202020204" pitchFamily="34" charset="0"/>
              <a:buChar char="•"/>
            </a:pPr>
            <a:r>
              <a:rPr lang="fr-FR" sz="1600">
                <a:solidFill>
                  <a:schemeClr val="tx1"/>
                </a:solidFill>
              </a:rPr>
              <a:t> VIVRE la fraternité en équipe.</a:t>
            </a:r>
            <a:endParaRPr lang="fr-FR" sz="1600">
              <a:solidFill>
                <a:schemeClr val="tx1"/>
              </a:solidFill>
              <a:cs typeface="Calibri"/>
            </a:endParaRPr>
          </a:p>
          <a:p>
            <a:pPr>
              <a:buFont typeface="Arial" panose="020B0604020202020204" pitchFamily="34" charset="0"/>
              <a:buChar char="•"/>
            </a:pPr>
            <a:r>
              <a:rPr lang="fr-FR" sz="1600">
                <a:solidFill>
                  <a:schemeClr val="tx1"/>
                </a:solidFill>
              </a:rPr>
              <a:t> ENGAGER ses talents au service du monde.</a:t>
            </a:r>
            <a:endParaRPr lang="fr-FR" sz="1600">
              <a:solidFill>
                <a:schemeClr val="tx1"/>
              </a:solidFill>
              <a:ea typeface="+mn-lt"/>
              <a:cs typeface="Calibri"/>
            </a:endParaRPr>
          </a:p>
          <a:p>
            <a:pPr>
              <a:buFont typeface="Arial" panose="020B0604020202020204" pitchFamily="34" charset="0"/>
              <a:buChar char="•"/>
            </a:pPr>
            <a:endParaRPr lang="fr-FR">
              <a:solidFill>
                <a:schemeClr val="tx1"/>
              </a:solidFill>
              <a:cs typeface="Calibri"/>
            </a:endParaRPr>
          </a:p>
        </p:txBody>
      </p:sp>
      <p:pic>
        <p:nvPicPr>
          <p:cNvPr id="4" name="Image 3" descr="Une image contenant ordinateur portable, sombre, ciel de nuit&#10;&#10;Description générée automatiquement">
            <a:extLst>
              <a:ext uri="{FF2B5EF4-FFF2-40B4-BE49-F238E27FC236}">
                <a16:creationId xmlns:a16="http://schemas.microsoft.com/office/drawing/2014/main" id="{D6D63879-BAA8-85E3-DC63-39A1B97669A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65396" y="3560327"/>
            <a:ext cx="2256723" cy="1358338"/>
          </a:xfrm>
          <a:prstGeom prst="rect">
            <a:avLst/>
          </a:prstGeom>
        </p:spPr>
      </p:pic>
      <p:pic>
        <p:nvPicPr>
          <p:cNvPr id="2" name="Image 1">
            <a:extLst>
              <a:ext uri="{FF2B5EF4-FFF2-40B4-BE49-F238E27FC236}">
                <a16:creationId xmlns:a16="http://schemas.microsoft.com/office/drawing/2014/main" id="{D714181A-0EB2-FD58-45D6-239EC17E4CE2}"/>
              </a:ext>
            </a:extLst>
          </p:cNvPr>
          <p:cNvPicPr>
            <a:picLocks noChangeAspect="1"/>
          </p:cNvPicPr>
          <p:nvPr/>
        </p:nvPicPr>
        <p:blipFill>
          <a:blip r:embed="rId18"/>
          <a:stretch>
            <a:fillRect/>
          </a:stretch>
        </p:blipFill>
        <p:spPr>
          <a:xfrm rot="1229316" flipH="1">
            <a:off x="7977526" y="3404368"/>
            <a:ext cx="1232460" cy="1228549"/>
          </a:xfrm>
          <a:prstGeom prst="rect">
            <a:avLst/>
          </a:prstGeom>
        </p:spPr>
      </p:pic>
      <p:pic>
        <p:nvPicPr>
          <p:cNvPr id="3" name="Image 2">
            <a:extLst>
              <a:ext uri="{FF2B5EF4-FFF2-40B4-BE49-F238E27FC236}">
                <a16:creationId xmlns:a16="http://schemas.microsoft.com/office/drawing/2014/main" id="{FD1764E8-1821-33B0-98C0-423ED549D78E}"/>
              </a:ext>
            </a:extLst>
          </p:cNvPr>
          <p:cNvPicPr>
            <a:picLocks noChangeAspect="1"/>
          </p:cNvPicPr>
          <p:nvPr/>
        </p:nvPicPr>
        <p:blipFill>
          <a:blip r:embed="rId19" cstate="print">
            <a:extLst>
              <a:ext uri="{BEBA8EAE-BF5A-486C-A8C5-ECC9F3942E4B}">
                <a14:imgProps xmlns:a14="http://schemas.microsoft.com/office/drawing/2010/main">
                  <a14:imgLayer r:embed="rId20">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a:off x="9756416" y="1393238"/>
            <a:ext cx="579489" cy="834240"/>
          </a:xfrm>
          <a:prstGeom prst="rect">
            <a:avLst/>
          </a:prstGeom>
        </p:spPr>
      </p:pic>
      <p:pic>
        <p:nvPicPr>
          <p:cNvPr id="6" name="Image 5">
            <a:extLst>
              <a:ext uri="{FF2B5EF4-FFF2-40B4-BE49-F238E27FC236}">
                <a16:creationId xmlns:a16="http://schemas.microsoft.com/office/drawing/2014/main" id="{3113D710-2A9C-D921-BF13-113EBED4863F}"/>
              </a:ext>
            </a:extLst>
          </p:cNvPr>
          <p:cNvPicPr>
            <a:picLocks noChangeAspect="1"/>
          </p:cNvPicPr>
          <p:nvPr/>
        </p:nvPicPr>
        <p:blipFill>
          <a:blip r:embed="rId21" cstate="print">
            <a:extLst>
              <a:ext uri="{BEBA8EAE-BF5A-486C-A8C5-ECC9F3942E4B}">
                <a14:imgProps xmlns:a14="http://schemas.microsoft.com/office/drawing/2010/main">
                  <a14:imgLayer r:embed="rId22">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a:off x="10335905" y="1488012"/>
            <a:ext cx="555029" cy="676568"/>
          </a:xfrm>
          <a:prstGeom prst="rect">
            <a:avLst/>
          </a:prstGeom>
        </p:spPr>
      </p:pic>
      <p:sp>
        <p:nvSpPr>
          <p:cNvPr id="23" name="Rectangle : coins arrondis 22">
            <a:extLst>
              <a:ext uri="{FF2B5EF4-FFF2-40B4-BE49-F238E27FC236}">
                <a16:creationId xmlns:a16="http://schemas.microsoft.com/office/drawing/2014/main" id="{28767F51-0C72-B40A-338E-DF95306C00B7}"/>
              </a:ext>
            </a:extLst>
          </p:cNvPr>
          <p:cNvSpPr/>
          <p:nvPr/>
        </p:nvSpPr>
        <p:spPr>
          <a:xfrm>
            <a:off x="338203" y="638826"/>
            <a:ext cx="4192900" cy="378538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a:solidFill>
                <a:schemeClr val="tx1"/>
              </a:solidFill>
            </a:endParaRPr>
          </a:p>
          <a:p>
            <a:pPr>
              <a:spcAft>
                <a:spcPts val="800"/>
              </a:spcAft>
            </a:pPr>
            <a:r>
              <a:rPr lang="fr-FR">
                <a:solidFill>
                  <a:schemeClr val="tx1"/>
                </a:solidFill>
              </a:rPr>
              <a:t>Ceux qui choisissent d’être membres adhérents sont des entrepreneurs et dirigeants : </a:t>
            </a:r>
            <a:endParaRPr lang="fr-FR" sz="1600">
              <a:solidFill>
                <a:schemeClr val="tx1"/>
              </a:solidFill>
              <a:cs typeface="Calibri"/>
            </a:endParaRPr>
          </a:p>
          <a:p>
            <a:pPr marL="285750" indent="-285750">
              <a:buFont typeface="Arial"/>
              <a:buChar char="•"/>
            </a:pPr>
            <a:r>
              <a:rPr lang="fr-FR" sz="1600" b="1">
                <a:solidFill>
                  <a:schemeClr val="tx1"/>
                </a:solidFill>
                <a:ea typeface="Times New Roman" panose="02020603050405020304" pitchFamily="18" charset="0"/>
                <a:cs typeface="Calibri"/>
              </a:rPr>
              <a:t>En situation </a:t>
            </a:r>
            <a:r>
              <a:rPr lang="fr-FR" sz="1600" b="1">
                <a:solidFill>
                  <a:schemeClr val="tx1"/>
                </a:solidFill>
                <a:effectLst/>
                <a:ea typeface="Times New Roman" panose="02020603050405020304" pitchFamily="18" charset="0"/>
                <a:cs typeface="Calibri"/>
              </a:rPr>
              <a:t>de </a:t>
            </a:r>
            <a:r>
              <a:rPr lang="fr-FR" sz="1600" b="1">
                <a:solidFill>
                  <a:schemeClr val="tx1"/>
                </a:solidFill>
                <a:ea typeface="Times New Roman" panose="02020603050405020304" pitchFamily="18" charset="0"/>
                <a:cs typeface="Calibri"/>
              </a:rPr>
              <a:t>management par l’encadrement d’une équipe</a:t>
            </a:r>
            <a:r>
              <a:rPr lang="fr-FR" sz="1600">
                <a:solidFill>
                  <a:schemeClr val="tx1"/>
                </a:solidFill>
                <a:ea typeface="+mn-lt"/>
                <a:cs typeface="+mn-lt"/>
              </a:rPr>
              <a:t>, leurs décisions ayant un impact sur leurs salariés.</a:t>
            </a:r>
          </a:p>
          <a:p>
            <a:pPr marL="285750" indent="-285750">
              <a:buFont typeface="Arial"/>
              <a:buChar char="•"/>
            </a:pPr>
            <a:r>
              <a:rPr lang="fr-FR" sz="1600" b="1">
                <a:solidFill>
                  <a:schemeClr val="tx1"/>
                </a:solidFill>
                <a:ea typeface="Times New Roman" panose="02020603050405020304" pitchFamily="18" charset="0"/>
                <a:cs typeface="Calibri"/>
              </a:rPr>
              <a:t>En situation </a:t>
            </a:r>
            <a:r>
              <a:rPr lang="fr-FR" sz="1600" b="1">
                <a:solidFill>
                  <a:schemeClr val="tx1"/>
                </a:solidFill>
                <a:effectLst/>
                <a:ea typeface="Times New Roman" panose="02020603050405020304" pitchFamily="18" charset="0"/>
                <a:cs typeface="Calibri"/>
              </a:rPr>
              <a:t>de </a:t>
            </a:r>
            <a:r>
              <a:rPr lang="fr-FR" sz="1600" b="1">
                <a:solidFill>
                  <a:schemeClr val="tx1"/>
                </a:solidFill>
                <a:ea typeface="Times New Roman" panose="02020603050405020304" pitchFamily="18" charset="0"/>
                <a:cs typeface="Calibri"/>
              </a:rPr>
              <a:t>responsabilité économique et financière</a:t>
            </a:r>
            <a:r>
              <a:rPr lang="fr-FR" sz="1600">
                <a:solidFill>
                  <a:schemeClr val="tx1"/>
                </a:solidFill>
                <a:ea typeface="+mn-lt"/>
                <a:cs typeface="+mn-lt"/>
              </a:rPr>
              <a:t>, leurs décisions ayant un impact sur leurs fournisseurs, leurs clients, etc.</a:t>
            </a:r>
            <a:endParaRPr lang="fr-FR" sz="1600">
              <a:solidFill>
                <a:schemeClr val="tx1"/>
              </a:solidFill>
              <a:cs typeface="Calibri"/>
            </a:endParaRPr>
          </a:p>
          <a:p>
            <a:pPr marL="285750" indent="-285750">
              <a:buFont typeface="Arial"/>
              <a:buChar char="•"/>
            </a:pPr>
            <a:r>
              <a:rPr lang="fr-FR" sz="1600">
                <a:solidFill>
                  <a:schemeClr val="tx1"/>
                </a:solidFill>
                <a:ea typeface="+mn-lt"/>
                <a:cs typeface="+mn-lt"/>
              </a:rPr>
              <a:t>Cherchant à unifier leurs responsabilités professionnelles avec leur foi chrétienne.</a:t>
            </a:r>
          </a:p>
          <a:p>
            <a:pPr>
              <a:spcAft>
                <a:spcPts val="800"/>
              </a:spcAft>
            </a:pPr>
            <a:endParaRPr lang="fr-FR" sz="1800">
              <a:solidFill>
                <a:schemeClr val="tx1"/>
              </a:solidFill>
              <a:effectLst/>
              <a:ea typeface="Times New Roman" panose="02020603050405020304" pitchFamily="18" charset="0"/>
              <a:cs typeface="Times New Roman"/>
            </a:endParaRPr>
          </a:p>
        </p:txBody>
      </p:sp>
      <p:sp>
        <p:nvSpPr>
          <p:cNvPr id="8" name="Ellipse 7">
            <a:extLst>
              <a:ext uri="{FF2B5EF4-FFF2-40B4-BE49-F238E27FC236}">
                <a16:creationId xmlns:a16="http://schemas.microsoft.com/office/drawing/2014/main" id="{4F3D952C-2E61-683D-55D5-0E6952FD7AE0}"/>
              </a:ext>
            </a:extLst>
          </p:cNvPr>
          <p:cNvSpPr/>
          <p:nvPr/>
        </p:nvSpPr>
        <p:spPr>
          <a:xfrm>
            <a:off x="3991421" y="160821"/>
            <a:ext cx="4752106" cy="1378535"/>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rPr>
              <a:t>EDC</a:t>
            </a:r>
          </a:p>
          <a:p>
            <a:pPr algn="ctr"/>
            <a:r>
              <a:rPr lang="fr-FR" b="1">
                <a:solidFill>
                  <a:schemeClr val="tx1"/>
                </a:solidFill>
              </a:rPr>
              <a:t>Entrepreneurs et dirigeants chrétiens</a:t>
            </a:r>
          </a:p>
          <a:p>
            <a:endParaRPr lang="fr-FR" sz="2800" b="1">
              <a:solidFill>
                <a:schemeClr val="tx1"/>
              </a:solidFill>
            </a:endParaRPr>
          </a:p>
        </p:txBody>
      </p:sp>
      <p:pic>
        <p:nvPicPr>
          <p:cNvPr id="7" name="Image 6" descr="Une image contenant silhouette&#10;&#10;Description générée automatiquement">
            <a:extLst>
              <a:ext uri="{FF2B5EF4-FFF2-40B4-BE49-F238E27FC236}">
                <a16:creationId xmlns:a16="http://schemas.microsoft.com/office/drawing/2014/main" id="{4CFE2E9C-4341-1573-9224-C620C101FF8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10492629" y="765631"/>
            <a:ext cx="694365" cy="773725"/>
          </a:xfrm>
          <a:prstGeom prst="rect">
            <a:avLst/>
          </a:prstGeom>
        </p:spPr>
      </p:pic>
      <p:sp>
        <p:nvSpPr>
          <p:cNvPr id="30" name="Rectangle : coins arrondis 29">
            <a:extLst>
              <a:ext uri="{FF2B5EF4-FFF2-40B4-BE49-F238E27FC236}">
                <a16:creationId xmlns:a16="http://schemas.microsoft.com/office/drawing/2014/main" id="{806A7030-D4B8-8437-531E-18A1F9089F71}"/>
              </a:ext>
            </a:extLst>
          </p:cNvPr>
          <p:cNvSpPr/>
          <p:nvPr/>
        </p:nvSpPr>
        <p:spPr>
          <a:xfrm>
            <a:off x="5119454" y="6150957"/>
            <a:ext cx="4075831" cy="546222"/>
          </a:xfrm>
          <a:prstGeom prst="roundRect">
            <a:avLst/>
          </a:prstGeom>
          <a:solidFill>
            <a:schemeClr val="accent1">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œcuménique </a:t>
            </a:r>
          </a:p>
          <a:p>
            <a:pPr algn="ctr"/>
            <a:endParaRPr lang="fr-FR">
              <a:solidFill>
                <a:schemeClr val="tx1"/>
              </a:solidFill>
              <a:latin typeface="Calibri" panose="020F0502020204030204" pitchFamily="34" charset="0"/>
              <a:cs typeface="Calibri" panose="020F0502020204030204" pitchFamily="34" charset="0"/>
            </a:endParaRPr>
          </a:p>
        </p:txBody>
      </p:sp>
      <p:sp>
        <p:nvSpPr>
          <p:cNvPr id="29" name="ZoneTexte 28">
            <a:extLst>
              <a:ext uri="{FF2B5EF4-FFF2-40B4-BE49-F238E27FC236}">
                <a16:creationId xmlns:a16="http://schemas.microsoft.com/office/drawing/2014/main" id="{830EB496-9C7D-3853-F534-B764E2237F65}"/>
              </a:ext>
            </a:extLst>
          </p:cNvPr>
          <p:cNvSpPr txBox="1"/>
          <p:nvPr/>
        </p:nvSpPr>
        <p:spPr>
          <a:xfrm>
            <a:off x="169848" y="6141618"/>
            <a:ext cx="989128" cy="584775"/>
          </a:xfrm>
          <a:prstGeom prst="rect">
            <a:avLst/>
          </a:prstGeom>
          <a:solidFill>
            <a:srgbClr val="FFC000"/>
          </a:solidFill>
        </p:spPr>
        <p:txBody>
          <a:bodyPr wrap="square" rtlCol="0">
            <a:spAutoFit/>
          </a:bodyPr>
          <a:lstStyle/>
          <a:p>
            <a:r>
              <a:rPr lang="fr-FR" sz="1600" b="1"/>
              <a:t>Carte jeu Recto</a:t>
            </a:r>
          </a:p>
        </p:txBody>
      </p:sp>
      <p:pic>
        <p:nvPicPr>
          <p:cNvPr id="31" name="Image 30" descr="Une image contenant texte&#10;&#10;Description générée automatiquement">
            <a:extLst>
              <a:ext uri="{FF2B5EF4-FFF2-40B4-BE49-F238E27FC236}">
                <a16:creationId xmlns:a16="http://schemas.microsoft.com/office/drawing/2014/main" id="{5DB15EC1-9B05-FCF1-E5ED-1052825B9A0A}"/>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8413004" y="5349889"/>
            <a:ext cx="1638749" cy="1985497"/>
          </a:xfrm>
          <a:prstGeom prst="rect">
            <a:avLst/>
          </a:prstGeom>
        </p:spPr>
      </p:pic>
      <p:grpSp>
        <p:nvGrpSpPr>
          <p:cNvPr id="32" name="Groupe 31">
            <a:extLst>
              <a:ext uri="{FF2B5EF4-FFF2-40B4-BE49-F238E27FC236}">
                <a16:creationId xmlns:a16="http://schemas.microsoft.com/office/drawing/2014/main" id="{18ECA617-061E-3985-1D04-421F832695FB}"/>
              </a:ext>
            </a:extLst>
          </p:cNvPr>
          <p:cNvGrpSpPr/>
          <p:nvPr/>
        </p:nvGrpSpPr>
        <p:grpSpPr>
          <a:xfrm flipH="1">
            <a:off x="10268294" y="4576646"/>
            <a:ext cx="1175819" cy="1319131"/>
            <a:chOff x="6045942" y="2468530"/>
            <a:chExt cx="1579479" cy="1629579"/>
          </a:xfrm>
        </p:grpSpPr>
        <p:pic>
          <p:nvPicPr>
            <p:cNvPr id="33" name="Image 32">
              <a:extLst>
                <a:ext uri="{FF2B5EF4-FFF2-40B4-BE49-F238E27FC236}">
                  <a16:creationId xmlns:a16="http://schemas.microsoft.com/office/drawing/2014/main" id="{5C6C2BC4-2995-08A9-5041-9310204A3BD9}"/>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045942" y="2468530"/>
              <a:ext cx="1579479" cy="1629579"/>
            </a:xfrm>
            <a:prstGeom prst="rect">
              <a:avLst/>
            </a:prstGeom>
          </p:spPr>
        </p:pic>
        <p:sp>
          <p:nvSpPr>
            <p:cNvPr id="34" name="Espace réservé du contenu 3">
              <a:extLst>
                <a:ext uri="{FF2B5EF4-FFF2-40B4-BE49-F238E27FC236}">
                  <a16:creationId xmlns:a16="http://schemas.microsoft.com/office/drawing/2014/main" id="{1B2FC18D-53B2-7BAB-14CD-8CDB3B8BFCDE}"/>
                </a:ext>
              </a:extLst>
            </p:cNvPr>
            <p:cNvSpPr txBox="1">
              <a:spLocks/>
            </p:cNvSpPr>
            <p:nvPr/>
          </p:nvSpPr>
          <p:spPr>
            <a:xfrm>
              <a:off x="6670604" y="3359195"/>
              <a:ext cx="666147" cy="291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400" b="1">
                  <a:solidFill>
                    <a:schemeClr val="tx1"/>
                  </a:solidFill>
                </a:rPr>
                <a:t>PSC</a:t>
              </a:r>
            </a:p>
          </p:txBody>
        </p:sp>
      </p:grpSp>
      <p:pic>
        <p:nvPicPr>
          <p:cNvPr id="35" name="Image 34">
            <a:extLst>
              <a:ext uri="{FF2B5EF4-FFF2-40B4-BE49-F238E27FC236}">
                <a16:creationId xmlns:a16="http://schemas.microsoft.com/office/drawing/2014/main" id="{00967D22-62E1-A36F-37BF-DFF0B28F83F4}"/>
              </a:ext>
            </a:extLst>
          </p:cNvPr>
          <p:cNvPicPr>
            <a:picLocks noChangeAspect="1"/>
          </p:cNvPicPr>
          <p:nvPr/>
        </p:nvPicPr>
        <p:blipFill>
          <a:blip r:embed="rId27"/>
          <a:stretch>
            <a:fillRect/>
          </a:stretch>
        </p:blipFill>
        <p:spPr>
          <a:xfrm>
            <a:off x="9351655" y="2493230"/>
            <a:ext cx="1816765" cy="774259"/>
          </a:xfrm>
          <a:prstGeom prst="rect">
            <a:avLst/>
          </a:prstGeom>
        </p:spPr>
      </p:pic>
      <p:pic>
        <p:nvPicPr>
          <p:cNvPr id="36" name="Image 35">
            <a:extLst>
              <a:ext uri="{FF2B5EF4-FFF2-40B4-BE49-F238E27FC236}">
                <a16:creationId xmlns:a16="http://schemas.microsoft.com/office/drawing/2014/main" id="{826B44CC-2D9F-16E2-310A-44C42779C7BC}"/>
              </a:ext>
            </a:extLst>
          </p:cNvPr>
          <p:cNvPicPr>
            <a:picLocks noChangeAspect="1"/>
          </p:cNvPicPr>
          <p:nvPr/>
        </p:nvPicPr>
        <p:blipFill>
          <a:blip r:embed="rId28"/>
          <a:stretch>
            <a:fillRect/>
          </a:stretch>
        </p:blipFill>
        <p:spPr>
          <a:xfrm>
            <a:off x="9797625" y="4546777"/>
            <a:ext cx="695004" cy="743776"/>
          </a:xfrm>
          <a:prstGeom prst="rect">
            <a:avLst/>
          </a:prstGeom>
        </p:spPr>
      </p:pic>
      <p:pic>
        <p:nvPicPr>
          <p:cNvPr id="40" name="Image 39">
            <a:extLst>
              <a:ext uri="{FF2B5EF4-FFF2-40B4-BE49-F238E27FC236}">
                <a16:creationId xmlns:a16="http://schemas.microsoft.com/office/drawing/2014/main" id="{1285C819-DE98-50AF-AD28-80682C8039B9}"/>
              </a:ext>
            </a:extLst>
          </p:cNvPr>
          <p:cNvPicPr>
            <a:picLocks noChangeAspect="1"/>
          </p:cNvPicPr>
          <p:nvPr/>
        </p:nvPicPr>
        <p:blipFill>
          <a:blip r:embed="rId29"/>
          <a:stretch>
            <a:fillRect/>
          </a:stretch>
        </p:blipFill>
        <p:spPr>
          <a:xfrm>
            <a:off x="8897541" y="625503"/>
            <a:ext cx="896190" cy="908383"/>
          </a:xfrm>
          <a:prstGeom prst="rect">
            <a:avLst/>
          </a:prstGeom>
        </p:spPr>
      </p:pic>
      <p:sp>
        <p:nvSpPr>
          <p:cNvPr id="15" name="Espace réservé du contenu 3">
            <a:extLst>
              <a:ext uri="{FF2B5EF4-FFF2-40B4-BE49-F238E27FC236}">
                <a16:creationId xmlns:a16="http://schemas.microsoft.com/office/drawing/2014/main" id="{EF2C8562-029E-1469-8E4C-A33EEDAA478A}"/>
              </a:ext>
            </a:extLst>
          </p:cNvPr>
          <p:cNvSpPr txBox="1">
            <a:spLocks/>
          </p:cNvSpPr>
          <p:nvPr/>
        </p:nvSpPr>
        <p:spPr>
          <a:xfrm>
            <a:off x="9553595" y="6115562"/>
            <a:ext cx="922722" cy="570893"/>
          </a:xfrm>
          <a:prstGeom prst="roundRect">
            <a:avLst/>
          </a:prstGeom>
          <a:solidFill>
            <a:schemeClr val="accent5">
              <a:lumMod val="40000"/>
              <a:lumOff val="6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2000">
                <a:solidFill>
                  <a:schemeClr val="tx1"/>
                </a:solidFill>
              </a:rPr>
              <a:t>PSC</a:t>
            </a:r>
          </a:p>
        </p:txBody>
      </p:sp>
      <p:sp>
        <p:nvSpPr>
          <p:cNvPr id="16" name="Espace réservé du numéro de diapositive 15">
            <a:extLst>
              <a:ext uri="{FF2B5EF4-FFF2-40B4-BE49-F238E27FC236}">
                <a16:creationId xmlns:a16="http://schemas.microsoft.com/office/drawing/2014/main" id="{4A392739-1242-6C1A-9D19-3072EF5509B3}"/>
              </a:ext>
            </a:extLst>
          </p:cNvPr>
          <p:cNvSpPr>
            <a:spLocks noGrp="1"/>
          </p:cNvSpPr>
          <p:nvPr>
            <p:ph type="sldNum" sz="quarter" idx="12"/>
          </p:nvPr>
        </p:nvSpPr>
        <p:spPr/>
        <p:txBody>
          <a:bodyPr/>
          <a:lstStyle/>
          <a:p>
            <a:fld id="{FAB97C05-5D1A-45EF-A4E4-5C25DBBFCE11}" type="slidenum">
              <a:rPr lang="fr-FR" smtClean="0"/>
              <a:t>37</a:t>
            </a:fld>
            <a:endParaRPr lang="fr-FR"/>
          </a:p>
        </p:txBody>
      </p:sp>
    </p:spTree>
    <p:extLst>
      <p:ext uri="{BB962C8B-B14F-4D97-AF65-F5344CB8AC3E}">
        <p14:creationId xmlns:p14="http://schemas.microsoft.com/office/powerpoint/2010/main" val="3287641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Encre 8">
                <a:extLst>
                  <a:ext uri="{FF2B5EF4-FFF2-40B4-BE49-F238E27FC236}">
                    <a16:creationId xmlns:a16="http://schemas.microsoft.com/office/drawing/2014/main" id="{A47735EF-BF35-EB62-FC02-5117E8BD7F8C}"/>
                  </a:ext>
                </a:extLst>
              </p14:cNvPr>
              <p14:cNvContentPartPr/>
              <p14:nvPr/>
            </p14:nvContentPartPr>
            <p14:xfrm>
              <a:off x="6203524" y="6183890"/>
              <a:ext cx="360" cy="360"/>
            </p14:xfrm>
          </p:contentPart>
        </mc:Choice>
        <mc:Fallback xmlns="">
          <p:pic>
            <p:nvPicPr>
              <p:cNvPr id="9" name="Encre 8">
                <a:extLst>
                  <a:ext uri="{FF2B5EF4-FFF2-40B4-BE49-F238E27FC236}">
                    <a16:creationId xmlns:a16="http://schemas.microsoft.com/office/drawing/2014/main" id="{A47735EF-BF35-EB62-FC02-5117E8BD7F8C}"/>
                  </a:ext>
                </a:extLst>
              </p:cNvPr>
              <p:cNvPicPr/>
              <p:nvPr/>
            </p:nvPicPr>
            <p:blipFill>
              <a:blip r:embed="rId3"/>
              <a:stretch>
                <a:fillRect/>
              </a:stretch>
            </p:blipFill>
            <p:spPr>
              <a:xfrm>
                <a:off x="6194524" y="6174890"/>
                <a:ext cx="18000" cy="18000"/>
              </a:xfrm>
              <a:prstGeom prst="rect">
                <a:avLst/>
              </a:prstGeom>
            </p:spPr>
          </p:pic>
        </mc:Fallback>
      </mc:AlternateContent>
      <p:grpSp>
        <p:nvGrpSpPr>
          <p:cNvPr id="12" name="Groupe 11">
            <a:extLst>
              <a:ext uri="{FF2B5EF4-FFF2-40B4-BE49-F238E27FC236}">
                <a16:creationId xmlns:a16="http://schemas.microsoft.com/office/drawing/2014/main" id="{BF83DB4B-7C4E-FC5E-50B7-CE1BE5743007}"/>
              </a:ext>
            </a:extLst>
          </p:cNvPr>
          <p:cNvGrpSpPr/>
          <p:nvPr/>
        </p:nvGrpSpPr>
        <p:grpSpPr>
          <a:xfrm>
            <a:off x="6194164" y="6223490"/>
            <a:ext cx="360" cy="360"/>
            <a:chOff x="6194164" y="6223490"/>
            <a:chExt cx="360" cy="360"/>
          </a:xfrm>
        </p:grpSpPr>
        <mc:AlternateContent xmlns:mc="http://schemas.openxmlformats.org/markup-compatibility/2006" xmlns:p14="http://schemas.microsoft.com/office/powerpoint/2010/main">
          <mc:Choice Requires="p14">
            <p:contentPart p14:bwMode="auto" r:id="rId4">
              <p14:nvContentPartPr>
                <p14:cNvPr id="10" name="Encre 9">
                  <a:extLst>
                    <a:ext uri="{FF2B5EF4-FFF2-40B4-BE49-F238E27FC236}">
                      <a16:creationId xmlns:a16="http://schemas.microsoft.com/office/drawing/2014/main" id="{2B17E66D-43C5-10EE-AE32-61688D1B7B70}"/>
                    </a:ext>
                  </a:extLst>
                </p14:cNvPr>
                <p14:cNvContentPartPr/>
                <p14:nvPr/>
              </p14:nvContentPartPr>
              <p14:xfrm>
                <a:off x="6194164" y="6223490"/>
                <a:ext cx="360" cy="360"/>
              </p14:xfrm>
            </p:contentPart>
          </mc:Choice>
          <mc:Fallback xmlns="">
            <p:pic>
              <p:nvPicPr>
                <p:cNvPr id="10" name="Encre 9">
                  <a:extLst>
                    <a:ext uri="{FF2B5EF4-FFF2-40B4-BE49-F238E27FC236}">
                      <a16:creationId xmlns:a16="http://schemas.microsoft.com/office/drawing/2014/main" id="{2B17E66D-43C5-10EE-AE32-61688D1B7B70}"/>
                    </a:ext>
                  </a:extLst>
                </p:cNvPr>
                <p:cNvPicPr/>
                <p:nvPr/>
              </p:nvPicPr>
              <p:blipFill>
                <a:blip r:embed="rId3"/>
                <a:stretch>
                  <a:fillRect/>
                </a:stretch>
              </p:blipFill>
              <p:spPr>
                <a:xfrm>
                  <a:off x="6185164" y="62144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Encre 10">
                  <a:extLst>
                    <a:ext uri="{FF2B5EF4-FFF2-40B4-BE49-F238E27FC236}">
                      <a16:creationId xmlns:a16="http://schemas.microsoft.com/office/drawing/2014/main" id="{2C536AA8-7586-3FB5-2364-80685FB7EFDC}"/>
                    </a:ext>
                  </a:extLst>
                </p14:cNvPr>
                <p14:cNvContentPartPr/>
                <p14:nvPr/>
              </p14:nvContentPartPr>
              <p14:xfrm>
                <a:off x="6194164" y="6223490"/>
                <a:ext cx="360" cy="360"/>
              </p14:xfrm>
            </p:contentPart>
          </mc:Choice>
          <mc:Fallback xmlns="">
            <p:pic>
              <p:nvPicPr>
                <p:cNvPr id="11" name="Encre 10">
                  <a:extLst>
                    <a:ext uri="{FF2B5EF4-FFF2-40B4-BE49-F238E27FC236}">
                      <a16:creationId xmlns:a16="http://schemas.microsoft.com/office/drawing/2014/main" id="{2C536AA8-7586-3FB5-2364-80685FB7EFDC}"/>
                    </a:ext>
                  </a:extLst>
                </p:cNvPr>
                <p:cNvPicPr/>
                <p:nvPr/>
              </p:nvPicPr>
              <p:blipFill>
                <a:blip r:embed="rId3"/>
                <a:stretch>
                  <a:fillRect/>
                </a:stretch>
              </p:blipFill>
              <p:spPr>
                <a:xfrm>
                  <a:off x="6185164" y="6214490"/>
                  <a:ext cx="18000" cy="18000"/>
                </a:xfrm>
                <a:prstGeom prst="rect">
                  <a:avLst/>
                </a:prstGeom>
              </p:spPr>
            </p:pic>
          </mc:Fallback>
        </mc:AlternateContent>
      </p:grpSp>
      <p:grpSp>
        <p:nvGrpSpPr>
          <p:cNvPr id="17" name="Groupe 16">
            <a:extLst>
              <a:ext uri="{FF2B5EF4-FFF2-40B4-BE49-F238E27FC236}">
                <a16:creationId xmlns:a16="http://schemas.microsoft.com/office/drawing/2014/main" id="{DDC3CDAF-9CB7-0211-ED1E-27DB998A15CB}"/>
              </a:ext>
            </a:extLst>
          </p:cNvPr>
          <p:cNvGrpSpPr/>
          <p:nvPr/>
        </p:nvGrpSpPr>
        <p:grpSpPr>
          <a:xfrm>
            <a:off x="6489004" y="6282530"/>
            <a:ext cx="360" cy="360"/>
            <a:chOff x="6489004" y="6282530"/>
            <a:chExt cx="360" cy="360"/>
          </a:xfrm>
        </p:grpSpPr>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9FD30202-813F-69F4-FDE2-12E960AFBB68}"/>
                    </a:ext>
                  </a:extLst>
                </p14:cNvPr>
                <p14:cNvContentPartPr/>
                <p14:nvPr/>
              </p14:nvContentPartPr>
              <p14:xfrm>
                <a:off x="6489004" y="6282530"/>
                <a:ext cx="360" cy="360"/>
              </p14:xfrm>
            </p:contentPart>
          </mc:Choice>
          <mc:Fallback xmlns="">
            <p:pic>
              <p:nvPicPr>
                <p:cNvPr id="13" name="Encre 12">
                  <a:extLst>
                    <a:ext uri="{FF2B5EF4-FFF2-40B4-BE49-F238E27FC236}">
                      <a16:creationId xmlns:a16="http://schemas.microsoft.com/office/drawing/2014/main" id="{9FD30202-813F-69F4-FDE2-12E960AFBB68}"/>
                    </a:ext>
                  </a:extLst>
                </p:cNvPr>
                <p:cNvPicPr/>
                <p:nvPr/>
              </p:nvPicPr>
              <p:blipFill>
                <a:blip r:embed="rId3"/>
                <a:stretch>
                  <a:fillRect/>
                </a:stretch>
              </p:blipFill>
              <p:spPr>
                <a:xfrm>
                  <a:off x="6480004" y="6273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Encre 13">
                  <a:extLst>
                    <a:ext uri="{FF2B5EF4-FFF2-40B4-BE49-F238E27FC236}">
                      <a16:creationId xmlns:a16="http://schemas.microsoft.com/office/drawing/2014/main" id="{D2E883C0-5D97-14C5-E952-056174FE1864}"/>
                    </a:ext>
                  </a:extLst>
                </p14:cNvPr>
                <p14:cNvContentPartPr/>
                <p14:nvPr/>
              </p14:nvContentPartPr>
              <p14:xfrm>
                <a:off x="6489004" y="6282530"/>
                <a:ext cx="360" cy="360"/>
              </p14:xfrm>
            </p:contentPart>
          </mc:Choice>
          <mc:Fallback xmlns="">
            <p:pic>
              <p:nvPicPr>
                <p:cNvPr id="14" name="Encre 13">
                  <a:extLst>
                    <a:ext uri="{FF2B5EF4-FFF2-40B4-BE49-F238E27FC236}">
                      <a16:creationId xmlns:a16="http://schemas.microsoft.com/office/drawing/2014/main" id="{D2E883C0-5D97-14C5-E952-056174FE1864}"/>
                    </a:ext>
                  </a:extLst>
                </p:cNvPr>
                <p:cNvPicPr/>
                <p:nvPr/>
              </p:nvPicPr>
              <p:blipFill>
                <a:blip r:embed="rId3"/>
                <a:stretch>
                  <a:fillRect/>
                </a:stretch>
              </p:blipFill>
              <p:spPr>
                <a:xfrm>
                  <a:off x="6480004" y="6273530"/>
                  <a:ext cx="18000" cy="18000"/>
                </a:xfrm>
                <a:prstGeom prst="rect">
                  <a:avLst/>
                </a:prstGeom>
              </p:spPr>
            </p:pic>
          </mc:Fallback>
        </mc:AlternateContent>
      </p:grpSp>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8">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3"/>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3"/>
                <a:stretch>
                  <a:fillRect/>
                </a:stretch>
              </p:blipFill>
              <p:spPr>
                <a:xfrm>
                  <a:off x="10609564" y="4415210"/>
                  <a:ext cx="18000" cy="18000"/>
                </a:xfrm>
                <a:prstGeom prst="rect">
                  <a:avLst/>
                </a:prstGeom>
              </p:spPr>
            </p:pic>
          </mc:Fallback>
        </mc:AlternateContent>
      </p:grpSp>
      <p:grpSp>
        <p:nvGrpSpPr>
          <p:cNvPr id="25" name="Groupe 24">
            <a:extLst>
              <a:ext uri="{FF2B5EF4-FFF2-40B4-BE49-F238E27FC236}">
                <a16:creationId xmlns:a16="http://schemas.microsoft.com/office/drawing/2014/main" id="{1E6BA7DD-66F4-B45C-47F2-611E87171100}"/>
              </a:ext>
            </a:extLst>
          </p:cNvPr>
          <p:cNvGrpSpPr/>
          <p:nvPr/>
        </p:nvGrpSpPr>
        <p:grpSpPr>
          <a:xfrm>
            <a:off x="6370924" y="6174530"/>
            <a:ext cx="360" cy="360"/>
            <a:chOff x="6370924" y="6174530"/>
            <a:chExt cx="360" cy="360"/>
          </a:xfrm>
        </p:grpSpPr>
        <mc:AlternateContent xmlns:mc="http://schemas.openxmlformats.org/markup-compatibility/2006" xmlns:p14="http://schemas.microsoft.com/office/powerpoint/2010/main">
          <mc:Choice Requires="p14">
            <p:contentPart p14:bwMode="auto" r:id="rId10">
              <p14:nvContentPartPr>
                <p14:cNvPr id="21" name="Encre 20">
                  <a:extLst>
                    <a:ext uri="{FF2B5EF4-FFF2-40B4-BE49-F238E27FC236}">
                      <a16:creationId xmlns:a16="http://schemas.microsoft.com/office/drawing/2014/main" id="{F158B157-F74B-92CC-0E27-2BC8C931BD25}"/>
                    </a:ext>
                  </a:extLst>
                </p14:cNvPr>
                <p14:cNvContentPartPr/>
                <p14:nvPr/>
              </p14:nvContentPartPr>
              <p14:xfrm>
                <a:off x="6370924" y="6174530"/>
                <a:ext cx="360" cy="360"/>
              </p14:xfrm>
            </p:contentPart>
          </mc:Choice>
          <mc:Fallback xmlns="">
            <p:pic>
              <p:nvPicPr>
                <p:cNvPr id="21" name="Encre 20">
                  <a:extLst>
                    <a:ext uri="{FF2B5EF4-FFF2-40B4-BE49-F238E27FC236}">
                      <a16:creationId xmlns:a16="http://schemas.microsoft.com/office/drawing/2014/main" id="{F158B157-F74B-92CC-0E27-2BC8C931BD25}"/>
                    </a:ext>
                  </a:extLst>
                </p:cNvPr>
                <p:cNvPicPr/>
                <p:nvPr/>
              </p:nvPicPr>
              <p:blipFill>
                <a:blip r:embed="rId3"/>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Encre 21">
                  <a:extLst>
                    <a:ext uri="{FF2B5EF4-FFF2-40B4-BE49-F238E27FC236}">
                      <a16:creationId xmlns:a16="http://schemas.microsoft.com/office/drawing/2014/main" id="{43A52BC3-D4BF-CEBA-0479-9BB3A9E9F9CB}"/>
                    </a:ext>
                  </a:extLst>
                </p14:cNvPr>
                <p14:cNvContentPartPr/>
                <p14:nvPr/>
              </p14:nvContentPartPr>
              <p14:xfrm>
                <a:off x="6370924" y="6174530"/>
                <a:ext cx="360" cy="360"/>
              </p14:xfrm>
            </p:contentPart>
          </mc:Choice>
          <mc:Fallback xmlns="">
            <p:pic>
              <p:nvPicPr>
                <p:cNvPr id="22" name="Encre 21">
                  <a:extLst>
                    <a:ext uri="{FF2B5EF4-FFF2-40B4-BE49-F238E27FC236}">
                      <a16:creationId xmlns:a16="http://schemas.microsoft.com/office/drawing/2014/main" id="{43A52BC3-D4BF-CEBA-0479-9BB3A9E9F9CB}"/>
                    </a:ext>
                  </a:extLst>
                </p:cNvPr>
                <p:cNvPicPr/>
                <p:nvPr/>
              </p:nvPicPr>
              <p:blipFill>
                <a:blip r:embed="rId3"/>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Encre 23">
                  <a:extLst>
                    <a:ext uri="{FF2B5EF4-FFF2-40B4-BE49-F238E27FC236}">
                      <a16:creationId xmlns:a16="http://schemas.microsoft.com/office/drawing/2014/main" id="{57E59286-C91B-91AB-A4A2-3C6F0965DE9A}"/>
                    </a:ext>
                  </a:extLst>
                </p14:cNvPr>
                <p14:cNvContentPartPr/>
                <p14:nvPr/>
              </p14:nvContentPartPr>
              <p14:xfrm>
                <a:off x="6370924" y="6174530"/>
                <a:ext cx="360" cy="360"/>
              </p14:xfrm>
            </p:contentPart>
          </mc:Choice>
          <mc:Fallback xmlns="">
            <p:pic>
              <p:nvPicPr>
                <p:cNvPr id="24" name="Encre 23">
                  <a:extLst>
                    <a:ext uri="{FF2B5EF4-FFF2-40B4-BE49-F238E27FC236}">
                      <a16:creationId xmlns:a16="http://schemas.microsoft.com/office/drawing/2014/main" id="{57E59286-C91B-91AB-A4A2-3C6F0965DE9A}"/>
                    </a:ext>
                  </a:extLst>
                </p:cNvPr>
                <p:cNvPicPr/>
                <p:nvPr/>
              </p:nvPicPr>
              <p:blipFill>
                <a:blip r:embed="rId3"/>
                <a:stretch>
                  <a:fillRect/>
                </a:stretch>
              </p:blipFill>
              <p:spPr>
                <a:xfrm>
                  <a:off x="6361924" y="6165530"/>
                  <a:ext cx="18000" cy="18000"/>
                </a:xfrm>
                <a:prstGeom prst="rect">
                  <a:avLst/>
                </a:prstGeom>
              </p:spPr>
            </p:pic>
          </mc:Fallback>
        </mc:AlternateContent>
      </p:grpSp>
      <p:grpSp>
        <p:nvGrpSpPr>
          <p:cNvPr id="28" name="Groupe 27">
            <a:extLst>
              <a:ext uri="{FF2B5EF4-FFF2-40B4-BE49-F238E27FC236}">
                <a16:creationId xmlns:a16="http://schemas.microsoft.com/office/drawing/2014/main" id="{C0E1476C-6D45-8C5F-4919-F441B4443D0F}"/>
              </a:ext>
            </a:extLst>
          </p:cNvPr>
          <p:cNvGrpSpPr/>
          <p:nvPr/>
        </p:nvGrpSpPr>
        <p:grpSpPr>
          <a:xfrm>
            <a:off x="6503807" y="6368416"/>
            <a:ext cx="360" cy="360"/>
            <a:chOff x="6503807" y="6368416"/>
            <a:chExt cx="360" cy="360"/>
          </a:xfrm>
        </p:grpSpPr>
        <mc:AlternateContent xmlns:mc="http://schemas.openxmlformats.org/markup-compatibility/2006" xmlns:p14="http://schemas.microsoft.com/office/powerpoint/2010/main">
          <mc:Choice Requires="p14">
            <p:contentPart p14:bwMode="auto" r:id="rId13">
              <p14:nvContentPartPr>
                <p14:cNvPr id="26" name="Encre 25">
                  <a:extLst>
                    <a:ext uri="{FF2B5EF4-FFF2-40B4-BE49-F238E27FC236}">
                      <a16:creationId xmlns:a16="http://schemas.microsoft.com/office/drawing/2014/main" id="{927E937F-F4AF-2CD5-DFF6-702C27E8230F}"/>
                    </a:ext>
                  </a:extLst>
                </p14:cNvPr>
                <p14:cNvContentPartPr/>
                <p14:nvPr/>
              </p14:nvContentPartPr>
              <p14:xfrm>
                <a:off x="6503807" y="6368416"/>
                <a:ext cx="360" cy="360"/>
              </p14:xfrm>
            </p:contentPart>
          </mc:Choice>
          <mc:Fallback xmlns="">
            <p:pic>
              <p:nvPicPr>
                <p:cNvPr id="26" name="Encre 25">
                  <a:extLst>
                    <a:ext uri="{FF2B5EF4-FFF2-40B4-BE49-F238E27FC236}">
                      <a16:creationId xmlns:a16="http://schemas.microsoft.com/office/drawing/2014/main" id="{927E937F-F4AF-2CD5-DFF6-702C27E8230F}"/>
                    </a:ext>
                  </a:extLst>
                </p:cNvPr>
                <p:cNvPicPr/>
                <p:nvPr/>
              </p:nvPicPr>
              <p:blipFill>
                <a:blip r:embed="rId3"/>
                <a:stretch>
                  <a:fillRect/>
                </a:stretch>
              </p:blipFill>
              <p:spPr>
                <a:xfrm>
                  <a:off x="6494807" y="63594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Encre 26">
                  <a:extLst>
                    <a:ext uri="{FF2B5EF4-FFF2-40B4-BE49-F238E27FC236}">
                      <a16:creationId xmlns:a16="http://schemas.microsoft.com/office/drawing/2014/main" id="{D7803BEE-7776-59B3-4425-7C89F98B2CDF}"/>
                    </a:ext>
                  </a:extLst>
                </p14:cNvPr>
                <p14:cNvContentPartPr/>
                <p14:nvPr/>
              </p14:nvContentPartPr>
              <p14:xfrm>
                <a:off x="6503807" y="6368416"/>
                <a:ext cx="360" cy="360"/>
              </p14:xfrm>
            </p:contentPart>
          </mc:Choice>
          <mc:Fallback xmlns="">
            <p:pic>
              <p:nvPicPr>
                <p:cNvPr id="27" name="Encre 26">
                  <a:extLst>
                    <a:ext uri="{FF2B5EF4-FFF2-40B4-BE49-F238E27FC236}">
                      <a16:creationId xmlns:a16="http://schemas.microsoft.com/office/drawing/2014/main" id="{D7803BEE-7776-59B3-4425-7C89F98B2CDF}"/>
                    </a:ext>
                  </a:extLst>
                </p:cNvPr>
                <p:cNvPicPr/>
                <p:nvPr/>
              </p:nvPicPr>
              <p:blipFill>
                <a:blip r:embed="rId3"/>
                <a:stretch>
                  <a:fillRect/>
                </a:stretch>
              </p:blipFill>
              <p:spPr>
                <a:xfrm>
                  <a:off x="6494807" y="6359416"/>
                  <a:ext cx="18000" cy="18000"/>
                </a:xfrm>
                <a:prstGeom prst="rect">
                  <a:avLst/>
                </a:prstGeom>
              </p:spPr>
            </p:pic>
          </mc:Fallback>
        </mc:AlternateContent>
      </p:grpSp>
      <p:pic>
        <p:nvPicPr>
          <p:cNvPr id="38" name="Image 37" descr="Une image contenant dessin&#10;&#10;Description générée automatiquement">
            <a:extLst>
              <a:ext uri="{FF2B5EF4-FFF2-40B4-BE49-F238E27FC236}">
                <a16:creationId xmlns:a16="http://schemas.microsoft.com/office/drawing/2014/main" id="{FE569F4B-9793-67BD-EE58-0D24FBE5738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4143" y="190668"/>
            <a:ext cx="4513443" cy="6925587"/>
          </a:xfrm>
          <a:prstGeom prst="rect">
            <a:avLst/>
          </a:prstGeom>
        </p:spPr>
      </p:pic>
      <p:pic>
        <p:nvPicPr>
          <p:cNvPr id="39" name="Image 38">
            <a:extLst>
              <a:ext uri="{FF2B5EF4-FFF2-40B4-BE49-F238E27FC236}">
                <a16:creationId xmlns:a16="http://schemas.microsoft.com/office/drawing/2014/main" id="{B272B2D4-6BEA-4E67-143B-A7F9194573D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77361" y="1486956"/>
            <a:ext cx="1817924" cy="777229"/>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D6D63879-BAA8-85E3-DC63-39A1B97669A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65396" y="3560327"/>
            <a:ext cx="2256723" cy="1358338"/>
          </a:xfrm>
          <a:prstGeom prst="rect">
            <a:avLst/>
          </a:prstGeom>
        </p:spPr>
      </p:pic>
      <p:pic>
        <p:nvPicPr>
          <p:cNvPr id="2" name="Image 1">
            <a:extLst>
              <a:ext uri="{FF2B5EF4-FFF2-40B4-BE49-F238E27FC236}">
                <a16:creationId xmlns:a16="http://schemas.microsoft.com/office/drawing/2014/main" id="{D714181A-0EB2-FD58-45D6-239EC17E4CE2}"/>
              </a:ext>
            </a:extLst>
          </p:cNvPr>
          <p:cNvPicPr>
            <a:picLocks noChangeAspect="1"/>
          </p:cNvPicPr>
          <p:nvPr/>
        </p:nvPicPr>
        <p:blipFill>
          <a:blip r:embed="rId18"/>
          <a:stretch>
            <a:fillRect/>
          </a:stretch>
        </p:blipFill>
        <p:spPr>
          <a:xfrm rot="1229316" flipH="1">
            <a:off x="7977526" y="3404368"/>
            <a:ext cx="1232460" cy="1228549"/>
          </a:xfrm>
          <a:prstGeom prst="rect">
            <a:avLst/>
          </a:prstGeom>
        </p:spPr>
      </p:pic>
      <p:pic>
        <p:nvPicPr>
          <p:cNvPr id="3" name="Image 2">
            <a:extLst>
              <a:ext uri="{FF2B5EF4-FFF2-40B4-BE49-F238E27FC236}">
                <a16:creationId xmlns:a16="http://schemas.microsoft.com/office/drawing/2014/main" id="{FD1764E8-1821-33B0-98C0-423ED549D78E}"/>
              </a:ext>
            </a:extLst>
          </p:cNvPr>
          <p:cNvPicPr>
            <a:picLocks noChangeAspect="1"/>
          </p:cNvPicPr>
          <p:nvPr/>
        </p:nvPicPr>
        <p:blipFill>
          <a:blip r:embed="rId19" cstate="print">
            <a:extLst>
              <a:ext uri="{BEBA8EAE-BF5A-486C-A8C5-ECC9F3942E4B}">
                <a14:imgProps xmlns:a14="http://schemas.microsoft.com/office/drawing/2010/main">
                  <a14:imgLayer r:embed="rId20">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a:off x="9756416" y="1393238"/>
            <a:ext cx="579489" cy="834240"/>
          </a:xfrm>
          <a:prstGeom prst="rect">
            <a:avLst/>
          </a:prstGeom>
        </p:spPr>
      </p:pic>
      <p:pic>
        <p:nvPicPr>
          <p:cNvPr id="6" name="Image 5">
            <a:extLst>
              <a:ext uri="{FF2B5EF4-FFF2-40B4-BE49-F238E27FC236}">
                <a16:creationId xmlns:a16="http://schemas.microsoft.com/office/drawing/2014/main" id="{3113D710-2A9C-D921-BF13-113EBED4863F}"/>
              </a:ext>
            </a:extLst>
          </p:cNvPr>
          <p:cNvPicPr>
            <a:picLocks noChangeAspect="1"/>
          </p:cNvPicPr>
          <p:nvPr/>
        </p:nvPicPr>
        <p:blipFill>
          <a:blip r:embed="rId21" cstate="print">
            <a:extLst>
              <a:ext uri="{BEBA8EAE-BF5A-486C-A8C5-ECC9F3942E4B}">
                <a14:imgProps xmlns:a14="http://schemas.microsoft.com/office/drawing/2010/main">
                  <a14:imgLayer r:embed="rId22">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a:off x="10335905" y="1488012"/>
            <a:ext cx="555029" cy="676568"/>
          </a:xfrm>
          <a:prstGeom prst="rect">
            <a:avLst/>
          </a:prstGeom>
        </p:spPr>
      </p:pic>
      <p:sp>
        <p:nvSpPr>
          <p:cNvPr id="8" name="Ellipse 7">
            <a:extLst>
              <a:ext uri="{FF2B5EF4-FFF2-40B4-BE49-F238E27FC236}">
                <a16:creationId xmlns:a16="http://schemas.microsoft.com/office/drawing/2014/main" id="{4F3D952C-2E61-683D-55D5-0E6952FD7AE0}"/>
              </a:ext>
            </a:extLst>
          </p:cNvPr>
          <p:cNvSpPr/>
          <p:nvPr/>
        </p:nvSpPr>
        <p:spPr>
          <a:xfrm>
            <a:off x="3991421" y="160821"/>
            <a:ext cx="4752106" cy="1378535"/>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rPr>
              <a:t>EDC</a:t>
            </a:r>
          </a:p>
          <a:p>
            <a:pPr algn="ctr"/>
            <a:r>
              <a:rPr lang="fr-FR" b="1">
                <a:solidFill>
                  <a:schemeClr val="tx1"/>
                </a:solidFill>
              </a:rPr>
              <a:t>Entrepreneurs et dirigeants chrétiens</a:t>
            </a:r>
          </a:p>
          <a:p>
            <a:endParaRPr lang="fr-FR" sz="2800" b="1">
              <a:solidFill>
                <a:schemeClr val="tx1"/>
              </a:solidFill>
            </a:endParaRPr>
          </a:p>
        </p:txBody>
      </p:sp>
      <p:pic>
        <p:nvPicPr>
          <p:cNvPr id="7" name="Image 6" descr="Une image contenant silhouette&#10;&#10;Description générée automatiquement">
            <a:extLst>
              <a:ext uri="{FF2B5EF4-FFF2-40B4-BE49-F238E27FC236}">
                <a16:creationId xmlns:a16="http://schemas.microsoft.com/office/drawing/2014/main" id="{4CFE2E9C-4341-1573-9224-C620C101FF8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flipH="1">
            <a:off x="10492629" y="765631"/>
            <a:ext cx="694365" cy="773725"/>
          </a:xfrm>
          <a:prstGeom prst="rect">
            <a:avLst/>
          </a:prstGeom>
        </p:spPr>
      </p:pic>
      <p:sp>
        <p:nvSpPr>
          <p:cNvPr id="30" name="Rectangle : coins arrondis 29">
            <a:extLst>
              <a:ext uri="{FF2B5EF4-FFF2-40B4-BE49-F238E27FC236}">
                <a16:creationId xmlns:a16="http://schemas.microsoft.com/office/drawing/2014/main" id="{806A7030-D4B8-8437-531E-18A1F9089F71}"/>
              </a:ext>
            </a:extLst>
          </p:cNvPr>
          <p:cNvSpPr/>
          <p:nvPr/>
        </p:nvSpPr>
        <p:spPr>
          <a:xfrm>
            <a:off x="5119454" y="6150957"/>
            <a:ext cx="4075831" cy="546222"/>
          </a:xfrm>
          <a:prstGeom prst="roundRect">
            <a:avLst/>
          </a:prstGeom>
          <a:solidFill>
            <a:schemeClr val="accent1">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panose="020F0502020204030204" pitchFamily="34" charset="0"/>
                <a:cs typeface="Calibri" panose="020F0502020204030204" pitchFamily="34" charset="0"/>
              </a:rPr>
              <a:t>L’ancrage du Mouvement est œcuménique </a:t>
            </a:r>
          </a:p>
          <a:p>
            <a:pPr algn="ctr"/>
            <a:endParaRPr lang="fr-FR">
              <a:solidFill>
                <a:schemeClr val="tx1"/>
              </a:solidFill>
              <a:latin typeface="Calibri" panose="020F0502020204030204" pitchFamily="34" charset="0"/>
              <a:cs typeface="Calibri" panose="020F0502020204030204" pitchFamily="34" charset="0"/>
            </a:endParaRPr>
          </a:p>
        </p:txBody>
      </p:sp>
      <p:sp>
        <p:nvSpPr>
          <p:cNvPr id="29" name="ZoneTexte 28">
            <a:extLst>
              <a:ext uri="{FF2B5EF4-FFF2-40B4-BE49-F238E27FC236}">
                <a16:creationId xmlns:a16="http://schemas.microsoft.com/office/drawing/2014/main" id="{830EB496-9C7D-3853-F534-B764E2237F65}"/>
              </a:ext>
            </a:extLst>
          </p:cNvPr>
          <p:cNvSpPr txBox="1"/>
          <p:nvPr/>
        </p:nvSpPr>
        <p:spPr>
          <a:xfrm>
            <a:off x="169848" y="6141618"/>
            <a:ext cx="989128" cy="584775"/>
          </a:xfrm>
          <a:prstGeom prst="rect">
            <a:avLst/>
          </a:prstGeom>
          <a:solidFill>
            <a:srgbClr val="FFC000"/>
          </a:solidFill>
        </p:spPr>
        <p:txBody>
          <a:bodyPr wrap="square" rtlCol="0">
            <a:spAutoFit/>
          </a:bodyPr>
          <a:lstStyle/>
          <a:p>
            <a:r>
              <a:rPr lang="fr-FR" sz="1600" b="1"/>
              <a:t>Carte jeu verso</a:t>
            </a:r>
          </a:p>
        </p:txBody>
      </p:sp>
      <p:pic>
        <p:nvPicPr>
          <p:cNvPr id="31" name="Image 30" descr="Une image contenant texte&#10;&#10;Description générée automatiquement">
            <a:extLst>
              <a:ext uri="{FF2B5EF4-FFF2-40B4-BE49-F238E27FC236}">
                <a16:creationId xmlns:a16="http://schemas.microsoft.com/office/drawing/2014/main" id="{5DB15EC1-9B05-FCF1-E5ED-1052825B9A0A}"/>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8413004" y="5349889"/>
            <a:ext cx="1638749" cy="1985497"/>
          </a:xfrm>
          <a:prstGeom prst="rect">
            <a:avLst/>
          </a:prstGeom>
        </p:spPr>
      </p:pic>
      <p:grpSp>
        <p:nvGrpSpPr>
          <p:cNvPr id="32" name="Groupe 31">
            <a:extLst>
              <a:ext uri="{FF2B5EF4-FFF2-40B4-BE49-F238E27FC236}">
                <a16:creationId xmlns:a16="http://schemas.microsoft.com/office/drawing/2014/main" id="{18ECA617-061E-3985-1D04-421F832695FB}"/>
              </a:ext>
            </a:extLst>
          </p:cNvPr>
          <p:cNvGrpSpPr/>
          <p:nvPr/>
        </p:nvGrpSpPr>
        <p:grpSpPr>
          <a:xfrm flipH="1">
            <a:off x="10268294" y="4576646"/>
            <a:ext cx="1175819" cy="1319131"/>
            <a:chOff x="6045942" y="2468530"/>
            <a:chExt cx="1579479" cy="1629579"/>
          </a:xfrm>
        </p:grpSpPr>
        <p:pic>
          <p:nvPicPr>
            <p:cNvPr id="33" name="Image 32">
              <a:extLst>
                <a:ext uri="{FF2B5EF4-FFF2-40B4-BE49-F238E27FC236}">
                  <a16:creationId xmlns:a16="http://schemas.microsoft.com/office/drawing/2014/main" id="{5C6C2BC4-2995-08A9-5041-9310204A3BD9}"/>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045942" y="2468530"/>
              <a:ext cx="1579479" cy="1629579"/>
            </a:xfrm>
            <a:prstGeom prst="rect">
              <a:avLst/>
            </a:prstGeom>
          </p:spPr>
        </p:pic>
        <p:sp>
          <p:nvSpPr>
            <p:cNvPr id="34" name="Espace réservé du contenu 3">
              <a:extLst>
                <a:ext uri="{FF2B5EF4-FFF2-40B4-BE49-F238E27FC236}">
                  <a16:creationId xmlns:a16="http://schemas.microsoft.com/office/drawing/2014/main" id="{1B2FC18D-53B2-7BAB-14CD-8CDB3B8BFCDE}"/>
                </a:ext>
              </a:extLst>
            </p:cNvPr>
            <p:cNvSpPr txBox="1">
              <a:spLocks/>
            </p:cNvSpPr>
            <p:nvPr/>
          </p:nvSpPr>
          <p:spPr>
            <a:xfrm>
              <a:off x="6670604" y="3359195"/>
              <a:ext cx="666147" cy="291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400" b="1">
                  <a:solidFill>
                    <a:schemeClr val="tx1"/>
                  </a:solidFill>
                </a:rPr>
                <a:t>PSC</a:t>
              </a:r>
            </a:p>
          </p:txBody>
        </p:sp>
      </p:grpSp>
      <p:pic>
        <p:nvPicPr>
          <p:cNvPr id="35" name="Image 34">
            <a:extLst>
              <a:ext uri="{FF2B5EF4-FFF2-40B4-BE49-F238E27FC236}">
                <a16:creationId xmlns:a16="http://schemas.microsoft.com/office/drawing/2014/main" id="{00967D22-62E1-A36F-37BF-DFF0B28F83F4}"/>
              </a:ext>
            </a:extLst>
          </p:cNvPr>
          <p:cNvPicPr>
            <a:picLocks noChangeAspect="1"/>
          </p:cNvPicPr>
          <p:nvPr/>
        </p:nvPicPr>
        <p:blipFill>
          <a:blip r:embed="rId27"/>
          <a:stretch>
            <a:fillRect/>
          </a:stretch>
        </p:blipFill>
        <p:spPr>
          <a:xfrm>
            <a:off x="9351655" y="2493230"/>
            <a:ext cx="1816765" cy="774259"/>
          </a:xfrm>
          <a:prstGeom prst="rect">
            <a:avLst/>
          </a:prstGeom>
        </p:spPr>
      </p:pic>
      <p:pic>
        <p:nvPicPr>
          <p:cNvPr id="36" name="Image 35">
            <a:extLst>
              <a:ext uri="{FF2B5EF4-FFF2-40B4-BE49-F238E27FC236}">
                <a16:creationId xmlns:a16="http://schemas.microsoft.com/office/drawing/2014/main" id="{826B44CC-2D9F-16E2-310A-44C42779C7BC}"/>
              </a:ext>
            </a:extLst>
          </p:cNvPr>
          <p:cNvPicPr>
            <a:picLocks noChangeAspect="1"/>
          </p:cNvPicPr>
          <p:nvPr/>
        </p:nvPicPr>
        <p:blipFill>
          <a:blip r:embed="rId28"/>
          <a:stretch>
            <a:fillRect/>
          </a:stretch>
        </p:blipFill>
        <p:spPr>
          <a:xfrm>
            <a:off x="9797625" y="4546777"/>
            <a:ext cx="695004" cy="743776"/>
          </a:xfrm>
          <a:prstGeom prst="rect">
            <a:avLst/>
          </a:prstGeom>
        </p:spPr>
      </p:pic>
      <p:sp>
        <p:nvSpPr>
          <p:cNvPr id="43" name="Rectangle : coins arrondis 42">
            <a:extLst>
              <a:ext uri="{FF2B5EF4-FFF2-40B4-BE49-F238E27FC236}">
                <a16:creationId xmlns:a16="http://schemas.microsoft.com/office/drawing/2014/main" id="{F4BC34E9-57BB-9CDD-03AF-3E96AB40F17A}"/>
              </a:ext>
            </a:extLst>
          </p:cNvPr>
          <p:cNvSpPr/>
          <p:nvPr/>
        </p:nvSpPr>
        <p:spPr>
          <a:xfrm>
            <a:off x="153131" y="1535094"/>
            <a:ext cx="5687167" cy="24835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600">
                <a:solidFill>
                  <a:schemeClr val="tx1"/>
                </a:solidFill>
                <a:ea typeface="+mn-lt"/>
                <a:cs typeface="+mn-lt"/>
              </a:rPr>
              <a:t>Les EDC est un mouvement spirituel, de réflexion et d’action auprès des jeunes en difficultés.</a:t>
            </a:r>
            <a:endParaRPr lang="fr-FR" sz="1600">
              <a:solidFill>
                <a:schemeClr val="tx1"/>
              </a:solidFill>
              <a:cs typeface="Calibri"/>
            </a:endParaRPr>
          </a:p>
          <a:p>
            <a:r>
              <a:rPr lang="fr-FR" sz="1600">
                <a:solidFill>
                  <a:schemeClr val="tx1"/>
                </a:solidFill>
                <a:ea typeface="+mn-lt"/>
                <a:cs typeface="+mn-lt"/>
              </a:rPr>
              <a:t>Un parcours de formation structuré autour de la PSC (pensée sociale chrétienne) </a:t>
            </a:r>
            <a:endParaRPr lang="fr-FR" sz="1600" strike="sngStrike">
              <a:solidFill>
                <a:schemeClr val="tx1"/>
              </a:solidFill>
              <a:ea typeface="+mn-lt"/>
              <a:cs typeface="+mn-lt"/>
            </a:endParaRPr>
          </a:p>
          <a:p>
            <a:r>
              <a:rPr lang="fr-FR" sz="1600">
                <a:solidFill>
                  <a:schemeClr val="tx1"/>
                </a:solidFill>
                <a:ea typeface="+mn-lt"/>
                <a:cs typeface="+mn-lt"/>
              </a:rPr>
              <a:t>Visibilité sur site, application, RCF et KTO…, Medef, REF</a:t>
            </a:r>
            <a:endParaRPr lang="fr-FR" sz="1600">
              <a:solidFill>
                <a:schemeClr val="tx1"/>
              </a:solidFill>
              <a:cs typeface="Calibri"/>
            </a:endParaRPr>
          </a:p>
          <a:p>
            <a:r>
              <a:rPr lang="fr-FR" sz="1600">
                <a:solidFill>
                  <a:schemeClr val="tx1"/>
                </a:solidFill>
                <a:ea typeface="+mn-lt"/>
                <a:cs typeface="+mn-lt"/>
              </a:rPr>
              <a:t>Conseiller spirituel choisi par les présidents d’équipes pour deux ans renouvelables</a:t>
            </a:r>
          </a:p>
          <a:p>
            <a:r>
              <a:rPr lang="fr-FR" sz="1600">
                <a:solidFill>
                  <a:schemeClr val="tx1"/>
                </a:solidFill>
                <a:ea typeface="+mn-lt"/>
                <a:cs typeface="+mn-lt"/>
              </a:rPr>
              <a:t>Mouvement en forte croissance depuis 10 ans qui compte maintenant 3500 membres</a:t>
            </a:r>
          </a:p>
          <a:p>
            <a:endParaRPr lang="fr-FR" sz="1000">
              <a:solidFill>
                <a:srgbClr val="1B1B1B"/>
              </a:solidFill>
              <a:ea typeface="Calibri" panose="020F0502020204030204" pitchFamily="34" charset="0"/>
              <a:cs typeface="Calibri"/>
            </a:endParaRPr>
          </a:p>
        </p:txBody>
      </p:sp>
      <p:sp>
        <p:nvSpPr>
          <p:cNvPr id="44" name="Rectangle : coins arrondis 43">
            <a:extLst>
              <a:ext uri="{FF2B5EF4-FFF2-40B4-BE49-F238E27FC236}">
                <a16:creationId xmlns:a16="http://schemas.microsoft.com/office/drawing/2014/main" id="{BD8DDDB6-558D-4B3D-7822-FAC8B1C3E4CE}"/>
              </a:ext>
            </a:extLst>
          </p:cNvPr>
          <p:cNvSpPr/>
          <p:nvPr/>
        </p:nvSpPr>
        <p:spPr>
          <a:xfrm>
            <a:off x="125308" y="4081852"/>
            <a:ext cx="5695769" cy="2482108"/>
          </a:xfrm>
          <a:prstGeom prst="roundRect">
            <a:avLst/>
          </a:prstGeom>
          <a:solidFill>
            <a:srgbClr val="FFC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lang="fr-FR" sz="1600">
                <a:solidFill>
                  <a:schemeClr val="tx1"/>
                </a:solidFill>
                <a:ea typeface="Calibri" panose="020F0502020204030204" pitchFamily="34" charset="0"/>
                <a:cs typeface="Times New Roman"/>
              </a:rPr>
              <a:t>Cotisation 600€ an, avec tarif </a:t>
            </a:r>
            <a:r>
              <a:rPr lang="fr-FR" sz="1600" err="1">
                <a:solidFill>
                  <a:schemeClr val="tx1"/>
                </a:solidFill>
                <a:ea typeface="Calibri" panose="020F0502020204030204" pitchFamily="34" charset="0"/>
                <a:cs typeface="Times New Roman"/>
              </a:rPr>
              <a:t>solidatité</a:t>
            </a:r>
            <a:endParaRPr lang="fr-FR" sz="1600">
              <a:solidFill>
                <a:schemeClr val="tx1"/>
              </a:solidFill>
              <a:ea typeface="Calibri" panose="020F0502020204030204" pitchFamily="34" charset="0"/>
              <a:cs typeface="Times New Roman"/>
            </a:endParaRPr>
          </a:p>
          <a:p>
            <a:pPr>
              <a:spcAft>
                <a:spcPts val="800"/>
              </a:spcAft>
            </a:pPr>
            <a:r>
              <a:rPr lang="fr-FR" sz="1600">
                <a:solidFill>
                  <a:schemeClr val="tx1"/>
                </a:solidFill>
                <a:ea typeface="Calibri" panose="020F0502020204030204" pitchFamily="34" charset="0"/>
                <a:cs typeface="Times New Roman"/>
              </a:rPr>
              <a:t>Entre-soi patronal</a:t>
            </a:r>
            <a:endParaRPr lang="fr-FR" sz="1600">
              <a:solidFill>
                <a:schemeClr val="tx1"/>
              </a:solidFill>
              <a:effectLst/>
              <a:ea typeface="Calibri" panose="020F0502020204030204" pitchFamily="34" charset="0"/>
              <a:cs typeface="Times New Roman"/>
            </a:endParaRPr>
          </a:p>
        </p:txBody>
      </p:sp>
      <p:sp>
        <p:nvSpPr>
          <p:cNvPr id="16" name="Espace réservé du contenu 3">
            <a:extLst>
              <a:ext uri="{FF2B5EF4-FFF2-40B4-BE49-F238E27FC236}">
                <a16:creationId xmlns:a16="http://schemas.microsoft.com/office/drawing/2014/main" id="{92720F7D-BC1F-6895-66FC-301C5D737697}"/>
              </a:ext>
            </a:extLst>
          </p:cNvPr>
          <p:cNvSpPr txBox="1">
            <a:spLocks/>
          </p:cNvSpPr>
          <p:nvPr/>
        </p:nvSpPr>
        <p:spPr>
          <a:xfrm>
            <a:off x="9664030" y="6126606"/>
            <a:ext cx="922722" cy="570893"/>
          </a:xfrm>
          <a:prstGeom prst="roundRect">
            <a:avLst/>
          </a:prstGeom>
          <a:solidFill>
            <a:schemeClr val="accent5">
              <a:lumMod val="40000"/>
              <a:lumOff val="6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2000">
                <a:solidFill>
                  <a:schemeClr val="tx1"/>
                </a:solidFill>
              </a:rPr>
              <a:t>PSC</a:t>
            </a:r>
          </a:p>
        </p:txBody>
      </p:sp>
      <p:sp>
        <p:nvSpPr>
          <p:cNvPr id="15" name="Espace réservé du numéro de diapositive 14">
            <a:extLst>
              <a:ext uri="{FF2B5EF4-FFF2-40B4-BE49-F238E27FC236}">
                <a16:creationId xmlns:a16="http://schemas.microsoft.com/office/drawing/2014/main" id="{10C48DD4-3E42-1D2F-1987-D9AA8FC9E701}"/>
              </a:ext>
            </a:extLst>
          </p:cNvPr>
          <p:cNvSpPr>
            <a:spLocks noGrp="1"/>
          </p:cNvSpPr>
          <p:nvPr>
            <p:ph type="sldNum" sz="quarter" idx="12"/>
          </p:nvPr>
        </p:nvSpPr>
        <p:spPr/>
        <p:txBody>
          <a:bodyPr/>
          <a:lstStyle/>
          <a:p>
            <a:fld id="{FAB97C05-5D1A-45EF-A4E4-5C25DBBFCE11}" type="slidenum">
              <a:rPr lang="fr-FR" smtClean="0"/>
              <a:t>38</a:t>
            </a:fld>
            <a:endParaRPr lang="fr-FR"/>
          </a:p>
        </p:txBody>
      </p:sp>
    </p:spTree>
    <p:extLst>
      <p:ext uri="{BB962C8B-B14F-4D97-AF65-F5344CB8AC3E}">
        <p14:creationId xmlns:p14="http://schemas.microsoft.com/office/powerpoint/2010/main" val="1194249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81B25792-664B-ABEB-233E-F7CA7ED3FECD}"/>
              </a:ext>
            </a:extLst>
          </p:cNvPr>
          <p:cNvSpPr/>
          <p:nvPr/>
        </p:nvSpPr>
        <p:spPr>
          <a:xfrm>
            <a:off x="380065" y="588571"/>
            <a:ext cx="5106335" cy="38343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Ceux qui choisissent d’être membres  sont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-des </a:t>
            </a:r>
            <a:r>
              <a:rPr kumimoji="0" lang="fr-FR"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responsables actifs au sens large dans un collectif  </a:t>
            </a: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(vie professionnelle, syndicale, associative…)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-qui </a:t>
            </a:r>
            <a:r>
              <a:rPr kumimoji="0" lang="fr-FR" sz="18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souhaitent vivre l’Evangile et la Pensée Sociale de l’Eglise.</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Ils mettent leur énergie  au service de </a:t>
            </a:r>
            <a:r>
              <a:rPr kumimoji="0" lang="fr-FR" sz="18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propositions ouvertes à l’extérieur.</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Les membres peuvent être membre d’une équipe locale, ou pas.</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18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997" y="338538"/>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3">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4"/>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4"/>
                <a:stretch>
                  <a:fillRect/>
                </a:stretch>
              </p:blipFill>
              <p:spPr>
                <a:xfrm>
                  <a:off x="10609564" y="4415210"/>
                  <a:ext cx="18000" cy="18000"/>
                </a:xfrm>
                <a:prstGeom prst="rect">
                  <a:avLst/>
                </a:prstGeom>
              </p:spPr>
            </p:pic>
          </mc:Fallback>
        </mc:AlternateContent>
      </p:grpSp>
      <p:pic>
        <p:nvPicPr>
          <p:cNvPr id="44" name="Image 43">
            <a:extLst>
              <a:ext uri="{FF2B5EF4-FFF2-40B4-BE49-F238E27FC236}">
                <a16:creationId xmlns:a16="http://schemas.microsoft.com/office/drawing/2014/main" id="{8412AF2C-E841-C974-D1F4-12147FCD222C}"/>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rot="1578962">
            <a:off x="9965485" y="1316598"/>
            <a:ext cx="748971" cy="912979"/>
          </a:xfrm>
          <a:prstGeom prst="rect">
            <a:avLst/>
          </a:prstGeom>
        </p:spPr>
      </p:pic>
      <p:pic>
        <p:nvPicPr>
          <p:cNvPr id="2" name="Image 1" descr="Une image contenant silhouette&#10;&#10;Description générée automatiquement">
            <a:extLst>
              <a:ext uri="{FF2B5EF4-FFF2-40B4-BE49-F238E27FC236}">
                <a16:creationId xmlns:a16="http://schemas.microsoft.com/office/drawing/2014/main" id="{9E69174D-4B85-66D2-6529-CE6CB19710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9851" y="693788"/>
            <a:ext cx="847231" cy="869687"/>
          </a:xfrm>
          <a:prstGeom prst="rect">
            <a:avLst/>
          </a:prstGeom>
        </p:spPr>
      </p:pic>
      <p:pic>
        <p:nvPicPr>
          <p:cNvPr id="5" name="Image 4">
            <a:extLst>
              <a:ext uri="{FF2B5EF4-FFF2-40B4-BE49-F238E27FC236}">
                <a16:creationId xmlns:a16="http://schemas.microsoft.com/office/drawing/2014/main" id="{C0C25784-B305-FFFE-A2CC-ACE101A120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67821" y="1762437"/>
            <a:ext cx="717316" cy="869687"/>
          </a:xfrm>
          <a:prstGeom prst="rect">
            <a:avLst/>
          </a:prstGeom>
        </p:spPr>
      </p:pic>
      <p:pic>
        <p:nvPicPr>
          <p:cNvPr id="6" name="D81B7AAB-2379-4378-909D-F628A94B169B">
            <a:extLst>
              <a:ext uri="{FF2B5EF4-FFF2-40B4-BE49-F238E27FC236}">
                <a16:creationId xmlns:a16="http://schemas.microsoft.com/office/drawing/2014/main" id="{11D48B99-47EC-15AF-2771-7C41EAF7FE9B}"/>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rot="19324022" flipH="1">
            <a:off x="9215379" y="1231005"/>
            <a:ext cx="849878" cy="84817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9B53D080-AA04-D8C8-8045-D3E98133D7A3}"/>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rot="1321279" flipH="1">
            <a:off x="7962537" y="1578586"/>
            <a:ext cx="588831" cy="847689"/>
          </a:xfrm>
          <a:prstGeom prst="rect">
            <a:avLst/>
          </a:prstGeom>
        </p:spPr>
      </p:pic>
      <p:pic>
        <p:nvPicPr>
          <p:cNvPr id="15" name="Image 14" descr="Une image contenant logo&#10;&#10;Description générée automatiquement">
            <a:extLst>
              <a:ext uri="{FF2B5EF4-FFF2-40B4-BE49-F238E27FC236}">
                <a16:creationId xmlns:a16="http://schemas.microsoft.com/office/drawing/2014/main" id="{DF2C0DDE-CC44-2A21-49F3-73B13CA9C7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97681" y="5293513"/>
            <a:ext cx="2041702" cy="1741398"/>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89848" y="3831786"/>
            <a:ext cx="1672399" cy="1006629"/>
          </a:xfrm>
          <a:prstGeom prst="rect">
            <a:avLst/>
          </a:prstGeom>
        </p:spPr>
      </p:pic>
      <p:sp>
        <p:nvSpPr>
          <p:cNvPr id="7" name="Rectangle : coins arrondis 6">
            <a:extLst>
              <a:ext uri="{FF2B5EF4-FFF2-40B4-BE49-F238E27FC236}">
                <a16:creationId xmlns:a16="http://schemas.microsoft.com/office/drawing/2014/main" id="{44D1C6A2-0325-3DDF-6253-721A83051C8C}"/>
              </a:ext>
            </a:extLst>
          </p:cNvPr>
          <p:cNvSpPr/>
          <p:nvPr/>
        </p:nvSpPr>
        <p:spPr>
          <a:xfrm>
            <a:off x="488062" y="4905135"/>
            <a:ext cx="8556391" cy="869687"/>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effectLst/>
              </a:rPr>
              <a:t>Les</a:t>
            </a:r>
            <a:r>
              <a:rPr lang="fr-FR" b="1">
                <a:solidFill>
                  <a:schemeClr val="tx1"/>
                </a:solidFill>
                <a:effectLst/>
              </a:rPr>
              <a:t> Semaines sociales de France </a:t>
            </a:r>
            <a:r>
              <a:rPr lang="fr-FR">
                <a:solidFill>
                  <a:schemeClr val="tx1"/>
                </a:solidFill>
                <a:effectLst/>
              </a:rPr>
              <a:t>sont un lieu de </a:t>
            </a:r>
            <a:r>
              <a:rPr lang="fr-FR" b="1">
                <a:solidFill>
                  <a:schemeClr val="tx1"/>
                </a:solidFill>
                <a:effectLst/>
              </a:rPr>
              <a:t>formation et de débat qui permet le dialogue entre les chrétiens et la société</a:t>
            </a:r>
            <a:r>
              <a:rPr lang="fr-FR">
                <a:solidFill>
                  <a:schemeClr val="tx1"/>
                </a:solidFill>
                <a:effectLst/>
              </a:rPr>
              <a:t>.</a:t>
            </a:r>
            <a:endParaRPr kumimoji="0" lang="fr-FR" sz="1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3" name="Image 22" descr="Une image contenant silhouette&#10;&#10;Description générée automatiquement">
            <a:extLst>
              <a:ext uri="{FF2B5EF4-FFF2-40B4-BE49-F238E27FC236}">
                <a16:creationId xmlns:a16="http://schemas.microsoft.com/office/drawing/2014/main" id="{22A15E91-71B3-A099-5FC7-51CC1637AA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31141" y="388802"/>
            <a:ext cx="746262" cy="951609"/>
          </a:xfrm>
          <a:prstGeom prst="rect">
            <a:avLst/>
          </a:prstGeom>
        </p:spPr>
      </p:pic>
      <p:sp>
        <p:nvSpPr>
          <p:cNvPr id="37" name="Rectangle 36">
            <a:extLst>
              <a:ext uri="{FF2B5EF4-FFF2-40B4-BE49-F238E27FC236}">
                <a16:creationId xmlns:a16="http://schemas.microsoft.com/office/drawing/2014/main" id="{B7D4B845-0266-A110-B7A3-3D44157F80CA}"/>
              </a:ext>
            </a:extLst>
          </p:cNvPr>
          <p:cNvSpPr/>
          <p:nvPr/>
        </p:nvSpPr>
        <p:spPr>
          <a:xfrm>
            <a:off x="9415051" y="5838996"/>
            <a:ext cx="432945" cy="278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0" name="Image 29">
            <a:extLst>
              <a:ext uri="{FF2B5EF4-FFF2-40B4-BE49-F238E27FC236}">
                <a16:creationId xmlns:a16="http://schemas.microsoft.com/office/drawing/2014/main" id="{0855B051-AABC-8DCA-0A05-9E15A73D4B6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71778" y="3372594"/>
            <a:ext cx="1145508" cy="1318046"/>
          </a:xfrm>
          <a:prstGeom prst="rect">
            <a:avLst/>
          </a:prstGeom>
        </p:spPr>
      </p:pic>
      <p:sp>
        <p:nvSpPr>
          <p:cNvPr id="3" name="Ellipse 2">
            <a:extLst>
              <a:ext uri="{FF2B5EF4-FFF2-40B4-BE49-F238E27FC236}">
                <a16:creationId xmlns:a16="http://schemas.microsoft.com/office/drawing/2014/main" id="{82F8C645-4B94-0FF0-8411-AC666905399C}"/>
              </a:ext>
            </a:extLst>
          </p:cNvPr>
          <p:cNvSpPr/>
          <p:nvPr/>
        </p:nvSpPr>
        <p:spPr>
          <a:xfrm>
            <a:off x="5052467" y="388802"/>
            <a:ext cx="4085535" cy="1270000"/>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SSF</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prstClr val="black"/>
                </a:solidFill>
                <a:latin typeface="Calibri" panose="020F0502020204030204" pitchFamily="34" charset="0"/>
                <a:cs typeface="Calibri" panose="020F0502020204030204" pitchFamily="34" charset="0"/>
              </a:rPr>
              <a:t>Semaines Sociales de France</a:t>
            </a:r>
            <a:endParaRPr kumimoji="0" lang="fr-FR"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Formation </a:t>
            </a:r>
            <a:r>
              <a:rPr lang="fr-FR" sz="2400" b="1">
                <a:solidFill>
                  <a:prstClr val="black"/>
                </a:solidFill>
                <a:latin typeface="Calibri" panose="020F0502020204030204" pitchFamily="34" charset="0"/>
                <a:cs typeface="Calibri" panose="020F0502020204030204" pitchFamily="34" charset="0"/>
              </a:rPr>
              <a:t>et débat</a:t>
            </a:r>
            <a:endParaRPr kumimoji="0" lang="fr-FR"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Image 8">
            <a:extLst>
              <a:ext uri="{FF2B5EF4-FFF2-40B4-BE49-F238E27FC236}">
                <a16:creationId xmlns:a16="http://schemas.microsoft.com/office/drawing/2014/main" id="{3F99DB30-5C40-5B43-4F03-273655F29C7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464265" y="2151510"/>
            <a:ext cx="1485288" cy="635015"/>
          </a:xfrm>
          <a:prstGeom prst="rect">
            <a:avLst/>
          </a:prstGeom>
        </p:spPr>
      </p:pic>
      <p:pic>
        <p:nvPicPr>
          <p:cNvPr id="10" name="Image 9" descr="Une image contenant silhouette&#10;&#10;Description générée automatiquement">
            <a:extLst>
              <a:ext uri="{FF2B5EF4-FFF2-40B4-BE49-F238E27FC236}">
                <a16:creationId xmlns:a16="http://schemas.microsoft.com/office/drawing/2014/main" id="{A94FCCDA-B186-2B06-E278-18B3555CACE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11203853" y="1563475"/>
            <a:ext cx="608082" cy="775406"/>
          </a:xfrm>
          <a:prstGeom prst="rect">
            <a:avLst/>
          </a:prstGeom>
        </p:spPr>
      </p:pic>
      <p:sp>
        <p:nvSpPr>
          <p:cNvPr id="12" name="Rectangle : coins arrondis 11">
            <a:extLst>
              <a:ext uri="{FF2B5EF4-FFF2-40B4-BE49-F238E27FC236}">
                <a16:creationId xmlns:a16="http://schemas.microsoft.com/office/drawing/2014/main" id="{9FBB4537-6AD3-3705-B251-FEA8886341BD}"/>
              </a:ext>
            </a:extLst>
          </p:cNvPr>
          <p:cNvSpPr/>
          <p:nvPr/>
        </p:nvSpPr>
        <p:spPr>
          <a:xfrm>
            <a:off x="4757286" y="6256121"/>
            <a:ext cx="4073694" cy="471135"/>
          </a:xfrm>
          <a:prstGeom prst="roundRect">
            <a:avLst/>
          </a:prstGeom>
          <a:solidFill>
            <a:schemeClr val="accent1">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L’ancrage du Mouvement est catholique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a:solidFill>
                  <a:prstClr val="black"/>
                </a:solidFill>
                <a:latin typeface="Calibri" panose="020F0502020204030204" pitchFamily="34" charset="0"/>
                <a:cs typeface="Calibri" panose="020F0502020204030204" pitchFamily="34" charset="0"/>
              </a:rPr>
              <a:t>et</a:t>
            </a: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chrétien (œcuménique)</a:t>
            </a: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Image 12" descr="Une image contenant texte&#10;&#10;Description générée automatiquement">
            <a:extLst>
              <a:ext uri="{FF2B5EF4-FFF2-40B4-BE49-F238E27FC236}">
                <a16:creationId xmlns:a16="http://schemas.microsoft.com/office/drawing/2014/main" id="{C9E4AD8E-914E-FE83-2AD2-5ECFAE6F3E65}"/>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9888778" y="5310317"/>
            <a:ext cx="1557474" cy="1651900"/>
          </a:xfrm>
          <a:prstGeom prst="rect">
            <a:avLst/>
          </a:prstGeom>
        </p:spPr>
      </p:pic>
      <p:sp>
        <p:nvSpPr>
          <p:cNvPr id="14" name="ZoneTexte 13">
            <a:extLst>
              <a:ext uri="{FF2B5EF4-FFF2-40B4-BE49-F238E27FC236}">
                <a16:creationId xmlns:a16="http://schemas.microsoft.com/office/drawing/2014/main" id="{48C3B771-0568-4C09-D87D-3295689A09EA}"/>
              </a:ext>
            </a:extLst>
          </p:cNvPr>
          <p:cNvSpPr txBox="1"/>
          <p:nvPr/>
        </p:nvSpPr>
        <p:spPr>
          <a:xfrm>
            <a:off x="9888778" y="6164212"/>
            <a:ext cx="474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prstClr val="black"/>
                </a:solidFill>
                <a:latin typeface="Calibri" panose="020F0502020204030204"/>
              </a:rPr>
              <a:t>et</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3354A84C-9110-BF85-ED51-62A569593476}"/>
              </a:ext>
            </a:extLst>
          </p:cNvPr>
          <p:cNvSpPr txBox="1"/>
          <p:nvPr/>
        </p:nvSpPr>
        <p:spPr>
          <a:xfrm>
            <a:off x="169848" y="6141618"/>
            <a:ext cx="989128" cy="58477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Carte jeu Recto</a:t>
            </a:r>
          </a:p>
        </p:txBody>
      </p:sp>
      <p:pic>
        <p:nvPicPr>
          <p:cNvPr id="17" name="Image 16">
            <a:extLst>
              <a:ext uri="{FF2B5EF4-FFF2-40B4-BE49-F238E27FC236}">
                <a16:creationId xmlns:a16="http://schemas.microsoft.com/office/drawing/2014/main" id="{AD9F032A-F71B-653C-D91E-A41CD22B4C8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10268294" y="4576646"/>
            <a:ext cx="1175819" cy="1319131"/>
          </a:xfrm>
          <a:prstGeom prst="rect">
            <a:avLst/>
          </a:prstGeom>
        </p:spPr>
      </p:pic>
      <p:sp>
        <p:nvSpPr>
          <p:cNvPr id="22" name="Espace réservé du numéro de diapositive 21">
            <a:extLst>
              <a:ext uri="{FF2B5EF4-FFF2-40B4-BE49-F238E27FC236}">
                <a16:creationId xmlns:a16="http://schemas.microsoft.com/office/drawing/2014/main" id="{C764D42F-10C9-D3BB-EE61-8B47EABE8013}"/>
              </a:ext>
            </a:extLst>
          </p:cNvPr>
          <p:cNvSpPr>
            <a:spLocks noGrp="1"/>
          </p:cNvSpPr>
          <p:nvPr>
            <p:ph type="sldNum" sz="quarter" idx="12"/>
          </p:nvPr>
        </p:nvSpPr>
        <p:spPr/>
        <p:txBody>
          <a:bodyPr/>
          <a:lstStyle/>
          <a:p>
            <a:fld id="{FAB97C05-5D1A-45EF-A4E4-5C25DBBFCE11}" type="slidenum">
              <a:rPr lang="fr-FR" smtClean="0"/>
              <a:t>39</a:t>
            </a:fld>
            <a:endParaRPr lang="fr-FR"/>
          </a:p>
        </p:txBody>
      </p:sp>
    </p:spTree>
    <p:extLst>
      <p:ext uri="{BB962C8B-B14F-4D97-AF65-F5344CB8AC3E}">
        <p14:creationId xmlns:p14="http://schemas.microsoft.com/office/powerpoint/2010/main" val="59667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 coins arrondis 37">
            <a:extLst>
              <a:ext uri="{FF2B5EF4-FFF2-40B4-BE49-F238E27FC236}">
                <a16:creationId xmlns:a16="http://schemas.microsoft.com/office/drawing/2014/main" id="{06454801-310A-5F89-7E36-DFAA79A2B269}"/>
              </a:ext>
            </a:extLst>
          </p:cNvPr>
          <p:cNvSpPr/>
          <p:nvPr/>
        </p:nvSpPr>
        <p:spPr>
          <a:xfrm>
            <a:off x="3316381" y="960508"/>
            <a:ext cx="3087358" cy="1224120"/>
          </a:xfrm>
          <a:prstGeom prst="roundRect">
            <a:avLst/>
          </a:prstGeom>
          <a:solidFill>
            <a:srgbClr val="E6DCC4">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OISEAU COULEUR= membre du Mouvement</a:t>
            </a:r>
          </a:p>
          <a:p>
            <a:pPr algn="ctr"/>
            <a:r>
              <a:rPr lang="fr-FR">
                <a:solidFill>
                  <a:schemeClr val="tx1"/>
                </a:solidFill>
              </a:rPr>
              <a:t> </a:t>
            </a:r>
          </a:p>
        </p:txBody>
      </p:sp>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216" y="-45457"/>
            <a:ext cx="4490144" cy="6888988"/>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5"/>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5"/>
                <a:stretch>
                  <a:fillRect/>
                </a:stretch>
              </p:blipFill>
              <p:spPr>
                <a:xfrm>
                  <a:off x="10609564" y="4415210"/>
                  <a:ext cx="18000" cy="18000"/>
                </a:xfrm>
                <a:prstGeom prst="rect">
                  <a:avLst/>
                </a:prstGeom>
              </p:spPr>
            </p:pic>
          </mc:Fallback>
        </mc:AlternateContent>
      </p:grpSp>
      <p:sp>
        <p:nvSpPr>
          <p:cNvPr id="7" name="Rectangle : coins arrondis 6">
            <a:extLst>
              <a:ext uri="{FF2B5EF4-FFF2-40B4-BE49-F238E27FC236}">
                <a16:creationId xmlns:a16="http://schemas.microsoft.com/office/drawing/2014/main" id="{590C4436-407F-BF6B-C202-C7F60018B7A5}"/>
              </a:ext>
            </a:extLst>
          </p:cNvPr>
          <p:cNvSpPr/>
          <p:nvPr/>
        </p:nvSpPr>
        <p:spPr>
          <a:xfrm>
            <a:off x="779228" y="147577"/>
            <a:ext cx="2417196" cy="13711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LE MCC = UN ARBRE</a:t>
            </a:r>
          </a:p>
        </p:txBody>
      </p:sp>
      <p:pic>
        <p:nvPicPr>
          <p:cNvPr id="44" name="Image 43">
            <a:extLst>
              <a:ext uri="{FF2B5EF4-FFF2-40B4-BE49-F238E27FC236}">
                <a16:creationId xmlns:a16="http://schemas.microsoft.com/office/drawing/2014/main" id="{8412AF2C-E841-C974-D1F4-12147FCD222C}"/>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a:off x="5566329" y="1328871"/>
            <a:ext cx="748971" cy="912979"/>
          </a:xfrm>
          <a:prstGeom prst="rect">
            <a:avLst/>
          </a:prstGeom>
        </p:spPr>
      </p:pic>
      <p:cxnSp>
        <p:nvCxnSpPr>
          <p:cNvPr id="29" name="Connecteur droit avec flèche 28">
            <a:extLst>
              <a:ext uri="{FF2B5EF4-FFF2-40B4-BE49-F238E27FC236}">
                <a16:creationId xmlns:a16="http://schemas.microsoft.com/office/drawing/2014/main" id="{417FACD6-A25A-6ABC-FFB2-FF4122ED0FDA}"/>
              </a:ext>
            </a:extLst>
          </p:cNvPr>
          <p:cNvCxnSpPr/>
          <p:nvPr/>
        </p:nvCxnSpPr>
        <p:spPr>
          <a:xfrm>
            <a:off x="5400261" y="4104198"/>
            <a:ext cx="3792772" cy="72356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a:extLst>
              <a:ext uri="{FF2B5EF4-FFF2-40B4-BE49-F238E27FC236}">
                <a16:creationId xmlns:a16="http://schemas.microsoft.com/office/drawing/2014/main" id="{0CA031AB-D980-1178-4B1E-CCF94B48A6F5}"/>
              </a:ext>
            </a:extLst>
          </p:cNvPr>
          <p:cNvCxnSpPr/>
          <p:nvPr/>
        </p:nvCxnSpPr>
        <p:spPr>
          <a:xfrm>
            <a:off x="5310825" y="4943943"/>
            <a:ext cx="3792772" cy="72356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a:extLst>
              <a:ext uri="{FF2B5EF4-FFF2-40B4-BE49-F238E27FC236}">
                <a16:creationId xmlns:a16="http://schemas.microsoft.com/office/drawing/2014/main" id="{7B064E1D-0C47-37DE-119F-826DD33C80B3}"/>
              </a:ext>
            </a:extLst>
          </p:cNvPr>
          <p:cNvCxnSpPr>
            <a:cxnSpLocks/>
          </p:cNvCxnSpPr>
          <p:nvPr/>
        </p:nvCxnSpPr>
        <p:spPr>
          <a:xfrm>
            <a:off x="5207016" y="5612117"/>
            <a:ext cx="2861984" cy="29003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2" name="Rectangle : coins arrondis 31">
            <a:extLst>
              <a:ext uri="{FF2B5EF4-FFF2-40B4-BE49-F238E27FC236}">
                <a16:creationId xmlns:a16="http://schemas.microsoft.com/office/drawing/2014/main" id="{9BB2FF0C-F004-7BE1-DFC5-6A9A6029B8C5}"/>
              </a:ext>
            </a:extLst>
          </p:cNvPr>
          <p:cNvSpPr/>
          <p:nvPr/>
        </p:nvSpPr>
        <p:spPr>
          <a:xfrm>
            <a:off x="1678338" y="3502015"/>
            <a:ext cx="3106448" cy="813141"/>
          </a:xfrm>
          <a:prstGeom prst="roundRect">
            <a:avLst/>
          </a:prstGeom>
          <a:solidFill>
            <a:schemeClr val="accent2">
              <a:lumMod val="5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LE TRONC = La raison d’être</a:t>
            </a:r>
          </a:p>
        </p:txBody>
      </p:sp>
      <p:sp>
        <p:nvSpPr>
          <p:cNvPr id="33" name="Rectangle : coins arrondis 32">
            <a:extLst>
              <a:ext uri="{FF2B5EF4-FFF2-40B4-BE49-F238E27FC236}">
                <a16:creationId xmlns:a16="http://schemas.microsoft.com/office/drawing/2014/main" id="{2EAB58A6-8166-6E78-D1E0-AC8B537A2CB0}"/>
              </a:ext>
            </a:extLst>
          </p:cNvPr>
          <p:cNvSpPr/>
          <p:nvPr/>
        </p:nvSpPr>
        <p:spPr>
          <a:xfrm>
            <a:off x="450425" y="5347657"/>
            <a:ext cx="4686428" cy="928800"/>
          </a:xfrm>
          <a:prstGeom prst="roundRect">
            <a:avLst/>
          </a:prstGeom>
          <a:solidFill>
            <a:srgbClr val="C5C0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Le SOL = Le monde  autour de nous</a:t>
            </a:r>
          </a:p>
        </p:txBody>
      </p:sp>
      <p:sp>
        <p:nvSpPr>
          <p:cNvPr id="35" name="Rectangle : coins arrondis 34">
            <a:extLst>
              <a:ext uri="{FF2B5EF4-FFF2-40B4-BE49-F238E27FC236}">
                <a16:creationId xmlns:a16="http://schemas.microsoft.com/office/drawing/2014/main" id="{D88C4985-1EFB-AB6E-83E8-8BC201DF7464}"/>
              </a:ext>
            </a:extLst>
          </p:cNvPr>
          <p:cNvSpPr/>
          <p:nvPr/>
        </p:nvSpPr>
        <p:spPr>
          <a:xfrm>
            <a:off x="1035141" y="4555735"/>
            <a:ext cx="4135358" cy="49331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Les RACINES = L’ancrage spirituel</a:t>
            </a:r>
          </a:p>
        </p:txBody>
      </p:sp>
      <p:sp>
        <p:nvSpPr>
          <p:cNvPr id="36" name="Rectangle : coins arrondis 35">
            <a:extLst>
              <a:ext uri="{FF2B5EF4-FFF2-40B4-BE49-F238E27FC236}">
                <a16:creationId xmlns:a16="http://schemas.microsoft.com/office/drawing/2014/main" id="{D41F4034-6D37-E93A-A2CF-AEB8A0A5AD2C}"/>
              </a:ext>
            </a:extLst>
          </p:cNvPr>
          <p:cNvSpPr/>
          <p:nvPr/>
        </p:nvSpPr>
        <p:spPr>
          <a:xfrm>
            <a:off x="503050" y="2419586"/>
            <a:ext cx="3792772" cy="813141"/>
          </a:xfrm>
          <a:prstGeom prst="roundRect">
            <a:avLst/>
          </a:prstGeom>
          <a:solidFill>
            <a:schemeClr val="accent6">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La RAMEE = </a:t>
            </a:r>
          </a:p>
          <a:p>
            <a:pPr algn="ctr"/>
            <a:r>
              <a:rPr lang="fr-FR">
                <a:solidFill>
                  <a:schemeClr val="tx1"/>
                </a:solidFill>
              </a:rPr>
              <a:t>les activités/propositions  </a:t>
            </a:r>
          </a:p>
          <a:p>
            <a:pPr algn="ctr"/>
            <a:r>
              <a:rPr lang="fr-FR">
                <a:solidFill>
                  <a:schemeClr val="tx1"/>
                </a:solidFill>
              </a:rPr>
              <a:t>du Mouvement</a:t>
            </a:r>
            <a:endParaRPr lang="fr-FR"/>
          </a:p>
        </p:txBody>
      </p:sp>
      <p:cxnSp>
        <p:nvCxnSpPr>
          <p:cNvPr id="39" name="Connecteur droit avec flèche 38">
            <a:extLst>
              <a:ext uri="{FF2B5EF4-FFF2-40B4-BE49-F238E27FC236}">
                <a16:creationId xmlns:a16="http://schemas.microsoft.com/office/drawing/2014/main" id="{4C32930F-22A4-E6E0-8548-3E69CA8F3A44}"/>
              </a:ext>
            </a:extLst>
          </p:cNvPr>
          <p:cNvCxnSpPr>
            <a:cxnSpLocks/>
          </p:cNvCxnSpPr>
          <p:nvPr/>
        </p:nvCxnSpPr>
        <p:spPr>
          <a:xfrm>
            <a:off x="4605870" y="2785543"/>
            <a:ext cx="3766267" cy="48923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 name="Rectangle : coins arrondis 3">
            <a:extLst>
              <a:ext uri="{FF2B5EF4-FFF2-40B4-BE49-F238E27FC236}">
                <a16:creationId xmlns:a16="http://schemas.microsoft.com/office/drawing/2014/main" id="{6AE9EC14-5AB6-F04A-9BAF-CE90228AD9E2}"/>
              </a:ext>
            </a:extLst>
          </p:cNvPr>
          <p:cNvSpPr/>
          <p:nvPr/>
        </p:nvSpPr>
        <p:spPr>
          <a:xfrm>
            <a:off x="5997770" y="22525"/>
            <a:ext cx="1889427" cy="928603"/>
          </a:xfrm>
          <a:prstGeom prst="roundRect">
            <a:avLst/>
          </a:prstGeom>
          <a:solidFill>
            <a:schemeClr val="bg1">
              <a:lumMod val="95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OISEAU BLANC </a:t>
            </a:r>
          </a:p>
          <a:p>
            <a:pPr algn="ctr"/>
            <a:r>
              <a:rPr lang="fr-FR">
                <a:solidFill>
                  <a:schemeClr val="tx1"/>
                </a:solidFill>
              </a:rPr>
              <a:t>= non-membre </a:t>
            </a:r>
          </a:p>
        </p:txBody>
      </p:sp>
      <p:pic>
        <p:nvPicPr>
          <p:cNvPr id="2" name="Image 1" descr="Une image contenant silhouette&#10;&#10;Description générée automatiquement">
            <a:extLst>
              <a:ext uri="{FF2B5EF4-FFF2-40B4-BE49-F238E27FC236}">
                <a16:creationId xmlns:a16="http://schemas.microsoft.com/office/drawing/2014/main" id="{8DDAD660-1882-D860-E5BE-0498057D19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6514" y="147577"/>
            <a:ext cx="817774" cy="1042799"/>
          </a:xfrm>
          <a:prstGeom prst="rect">
            <a:avLst/>
          </a:prstGeom>
        </p:spPr>
      </p:pic>
      <p:sp>
        <p:nvSpPr>
          <p:cNvPr id="6" name="Espace réservé du numéro de diapositive 5">
            <a:extLst>
              <a:ext uri="{FF2B5EF4-FFF2-40B4-BE49-F238E27FC236}">
                <a16:creationId xmlns:a16="http://schemas.microsoft.com/office/drawing/2014/main" id="{81CDCFAA-36FC-0A12-F69E-C98CD2B10314}"/>
              </a:ext>
            </a:extLst>
          </p:cNvPr>
          <p:cNvSpPr>
            <a:spLocks noGrp="1"/>
          </p:cNvSpPr>
          <p:nvPr>
            <p:ph type="sldNum" sz="quarter" idx="12"/>
          </p:nvPr>
        </p:nvSpPr>
        <p:spPr/>
        <p:txBody>
          <a:bodyPr/>
          <a:lstStyle/>
          <a:p>
            <a:fld id="{FAB97C05-5D1A-45EF-A4E4-5C25DBBFCE11}" type="slidenum">
              <a:rPr lang="fr-FR" smtClean="0"/>
              <a:t>4</a:t>
            </a:fld>
            <a:endParaRPr lang="fr-FR"/>
          </a:p>
        </p:txBody>
      </p:sp>
    </p:spTree>
    <p:extLst>
      <p:ext uri="{BB962C8B-B14F-4D97-AF65-F5344CB8AC3E}">
        <p14:creationId xmlns:p14="http://schemas.microsoft.com/office/powerpoint/2010/main" val="4160290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997" y="338538"/>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3">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4"/>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4"/>
                <a:stretch>
                  <a:fillRect/>
                </a:stretch>
              </p:blipFill>
              <p:spPr>
                <a:xfrm>
                  <a:off x="10609564" y="4415210"/>
                  <a:ext cx="18000" cy="18000"/>
                </a:xfrm>
                <a:prstGeom prst="rect">
                  <a:avLst/>
                </a:prstGeom>
              </p:spPr>
            </p:pic>
          </mc:Fallback>
        </mc:AlternateContent>
      </p:grpSp>
      <p:pic>
        <p:nvPicPr>
          <p:cNvPr id="44" name="Image 43">
            <a:extLst>
              <a:ext uri="{FF2B5EF4-FFF2-40B4-BE49-F238E27FC236}">
                <a16:creationId xmlns:a16="http://schemas.microsoft.com/office/drawing/2014/main" id="{8412AF2C-E841-C974-D1F4-12147FCD222C}"/>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rot="1578962">
            <a:off x="9965485" y="1316598"/>
            <a:ext cx="748971" cy="912979"/>
          </a:xfrm>
          <a:prstGeom prst="rect">
            <a:avLst/>
          </a:prstGeom>
        </p:spPr>
      </p:pic>
      <p:pic>
        <p:nvPicPr>
          <p:cNvPr id="2" name="Image 1" descr="Une image contenant silhouette&#10;&#10;Description générée automatiquement">
            <a:extLst>
              <a:ext uri="{FF2B5EF4-FFF2-40B4-BE49-F238E27FC236}">
                <a16:creationId xmlns:a16="http://schemas.microsoft.com/office/drawing/2014/main" id="{9E69174D-4B85-66D2-6529-CE6CB19710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9851" y="693788"/>
            <a:ext cx="847231" cy="869687"/>
          </a:xfrm>
          <a:prstGeom prst="rect">
            <a:avLst/>
          </a:prstGeom>
        </p:spPr>
      </p:pic>
      <p:pic>
        <p:nvPicPr>
          <p:cNvPr id="5" name="Image 4">
            <a:extLst>
              <a:ext uri="{FF2B5EF4-FFF2-40B4-BE49-F238E27FC236}">
                <a16:creationId xmlns:a16="http://schemas.microsoft.com/office/drawing/2014/main" id="{C0C25784-B305-FFFE-A2CC-ACE101A120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67821" y="1762437"/>
            <a:ext cx="717316" cy="869687"/>
          </a:xfrm>
          <a:prstGeom prst="rect">
            <a:avLst/>
          </a:prstGeom>
        </p:spPr>
      </p:pic>
      <p:pic>
        <p:nvPicPr>
          <p:cNvPr id="6" name="D81B7AAB-2379-4378-909D-F628A94B169B">
            <a:extLst>
              <a:ext uri="{FF2B5EF4-FFF2-40B4-BE49-F238E27FC236}">
                <a16:creationId xmlns:a16="http://schemas.microsoft.com/office/drawing/2014/main" id="{11D48B99-47EC-15AF-2771-7C41EAF7FE9B}"/>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rot="19324022" flipH="1">
            <a:off x="9215379" y="1231005"/>
            <a:ext cx="849878" cy="84817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9B53D080-AA04-D8C8-8045-D3E98133D7A3}"/>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rot="1321279" flipH="1">
            <a:off x="7962537" y="1578586"/>
            <a:ext cx="588831" cy="847689"/>
          </a:xfrm>
          <a:prstGeom prst="rect">
            <a:avLst/>
          </a:prstGeom>
        </p:spPr>
      </p:pic>
      <p:pic>
        <p:nvPicPr>
          <p:cNvPr id="15" name="Image 14" descr="Une image contenant logo&#10;&#10;Description générée automatiquement">
            <a:extLst>
              <a:ext uri="{FF2B5EF4-FFF2-40B4-BE49-F238E27FC236}">
                <a16:creationId xmlns:a16="http://schemas.microsoft.com/office/drawing/2014/main" id="{DF2C0DDE-CC44-2A21-49F3-73B13CA9C7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97681" y="5293513"/>
            <a:ext cx="2041702" cy="1741398"/>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425723">
            <a:off x="8294941" y="4189815"/>
            <a:ext cx="1672399" cy="1006629"/>
          </a:xfrm>
          <a:prstGeom prst="rect">
            <a:avLst/>
          </a:prstGeom>
        </p:spPr>
      </p:pic>
      <p:pic>
        <p:nvPicPr>
          <p:cNvPr id="23" name="Image 22" descr="Une image contenant silhouette&#10;&#10;Description générée automatiquement">
            <a:extLst>
              <a:ext uri="{FF2B5EF4-FFF2-40B4-BE49-F238E27FC236}">
                <a16:creationId xmlns:a16="http://schemas.microsoft.com/office/drawing/2014/main" id="{22A15E91-71B3-A099-5FC7-51CC1637AA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31141" y="388802"/>
            <a:ext cx="746262" cy="951609"/>
          </a:xfrm>
          <a:prstGeom prst="rect">
            <a:avLst/>
          </a:prstGeom>
        </p:spPr>
      </p:pic>
      <p:sp>
        <p:nvSpPr>
          <p:cNvPr id="37" name="Rectangle 36">
            <a:extLst>
              <a:ext uri="{FF2B5EF4-FFF2-40B4-BE49-F238E27FC236}">
                <a16:creationId xmlns:a16="http://schemas.microsoft.com/office/drawing/2014/main" id="{B7D4B845-0266-A110-B7A3-3D44157F80CA}"/>
              </a:ext>
            </a:extLst>
          </p:cNvPr>
          <p:cNvSpPr/>
          <p:nvPr/>
        </p:nvSpPr>
        <p:spPr>
          <a:xfrm>
            <a:off x="9415051" y="5838996"/>
            <a:ext cx="432945" cy="278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0" name="Image 29">
            <a:extLst>
              <a:ext uri="{FF2B5EF4-FFF2-40B4-BE49-F238E27FC236}">
                <a16:creationId xmlns:a16="http://schemas.microsoft.com/office/drawing/2014/main" id="{0855B051-AABC-8DCA-0A05-9E15A73D4B6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81418" y="3666323"/>
            <a:ext cx="1145508" cy="1318046"/>
          </a:xfrm>
          <a:prstGeom prst="rect">
            <a:avLst/>
          </a:prstGeom>
        </p:spPr>
      </p:pic>
      <p:sp>
        <p:nvSpPr>
          <p:cNvPr id="3" name="Ellipse 2">
            <a:extLst>
              <a:ext uri="{FF2B5EF4-FFF2-40B4-BE49-F238E27FC236}">
                <a16:creationId xmlns:a16="http://schemas.microsoft.com/office/drawing/2014/main" id="{82F8C645-4B94-0FF0-8411-AC666905399C}"/>
              </a:ext>
            </a:extLst>
          </p:cNvPr>
          <p:cNvSpPr/>
          <p:nvPr/>
        </p:nvSpPr>
        <p:spPr>
          <a:xfrm>
            <a:off x="5229162" y="388802"/>
            <a:ext cx="2965640" cy="1292086"/>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SSF</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prstClr val="black"/>
                </a:solidFill>
                <a:latin typeface="Calibri" panose="020F0502020204030204" pitchFamily="34" charset="0"/>
                <a:cs typeface="Calibri" panose="020F0502020204030204" pitchFamily="34" charset="0"/>
              </a:rPr>
              <a:t>Formation et débat </a:t>
            </a:r>
            <a:endParaRPr kumimoji="0" lang="fr-FR"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Image 8">
            <a:extLst>
              <a:ext uri="{FF2B5EF4-FFF2-40B4-BE49-F238E27FC236}">
                <a16:creationId xmlns:a16="http://schemas.microsoft.com/office/drawing/2014/main" id="{3F99DB30-5C40-5B43-4F03-273655F29C7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464265" y="2151510"/>
            <a:ext cx="1485288" cy="635015"/>
          </a:xfrm>
          <a:prstGeom prst="rect">
            <a:avLst/>
          </a:prstGeom>
        </p:spPr>
      </p:pic>
      <p:pic>
        <p:nvPicPr>
          <p:cNvPr id="10" name="Image 9" descr="Une image contenant silhouette&#10;&#10;Description générée automatiquement">
            <a:extLst>
              <a:ext uri="{FF2B5EF4-FFF2-40B4-BE49-F238E27FC236}">
                <a16:creationId xmlns:a16="http://schemas.microsoft.com/office/drawing/2014/main" id="{A94FCCDA-B186-2B06-E278-18B3555CACE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11203853" y="1563475"/>
            <a:ext cx="608082" cy="775406"/>
          </a:xfrm>
          <a:prstGeom prst="rect">
            <a:avLst/>
          </a:prstGeom>
        </p:spPr>
      </p:pic>
      <p:sp>
        <p:nvSpPr>
          <p:cNvPr id="12" name="Rectangle : coins arrondis 11">
            <a:extLst>
              <a:ext uri="{FF2B5EF4-FFF2-40B4-BE49-F238E27FC236}">
                <a16:creationId xmlns:a16="http://schemas.microsoft.com/office/drawing/2014/main" id="{9FBB4537-6AD3-3705-B251-FEA8886341BD}"/>
              </a:ext>
            </a:extLst>
          </p:cNvPr>
          <p:cNvSpPr/>
          <p:nvPr/>
        </p:nvSpPr>
        <p:spPr>
          <a:xfrm>
            <a:off x="4757286" y="6256121"/>
            <a:ext cx="4073694" cy="471135"/>
          </a:xfrm>
          <a:prstGeom prst="roundRect">
            <a:avLst/>
          </a:prstGeom>
          <a:solidFill>
            <a:schemeClr val="accent1">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L’ancrage du Mouvement est catholique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a:solidFill>
                  <a:prstClr val="black"/>
                </a:solidFill>
                <a:latin typeface="Calibri" panose="020F0502020204030204" pitchFamily="34" charset="0"/>
                <a:cs typeface="Calibri" panose="020F0502020204030204" pitchFamily="34" charset="0"/>
              </a:rPr>
              <a:t>et</a:t>
            </a: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chrétien (œcuménique)</a:t>
            </a: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Image 12" descr="Une image contenant texte&#10;&#10;Description générée automatiquement">
            <a:extLst>
              <a:ext uri="{FF2B5EF4-FFF2-40B4-BE49-F238E27FC236}">
                <a16:creationId xmlns:a16="http://schemas.microsoft.com/office/drawing/2014/main" id="{C9E4AD8E-914E-FE83-2AD2-5ECFAE6F3E65}"/>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9888778" y="5310317"/>
            <a:ext cx="1557474" cy="1651900"/>
          </a:xfrm>
          <a:prstGeom prst="rect">
            <a:avLst/>
          </a:prstGeom>
        </p:spPr>
      </p:pic>
      <p:sp>
        <p:nvSpPr>
          <p:cNvPr id="14" name="ZoneTexte 13">
            <a:extLst>
              <a:ext uri="{FF2B5EF4-FFF2-40B4-BE49-F238E27FC236}">
                <a16:creationId xmlns:a16="http://schemas.microsoft.com/office/drawing/2014/main" id="{48C3B771-0568-4C09-D87D-3295689A09EA}"/>
              </a:ext>
            </a:extLst>
          </p:cNvPr>
          <p:cNvSpPr txBox="1"/>
          <p:nvPr/>
        </p:nvSpPr>
        <p:spPr>
          <a:xfrm>
            <a:off x="9888778" y="6164212"/>
            <a:ext cx="474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prstClr val="black"/>
                </a:solidFill>
                <a:latin typeface="Calibri" panose="020F0502020204030204"/>
              </a:rPr>
              <a:t>et</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3354A84C-9110-BF85-ED51-62A569593476}"/>
              </a:ext>
            </a:extLst>
          </p:cNvPr>
          <p:cNvSpPr txBox="1"/>
          <p:nvPr/>
        </p:nvSpPr>
        <p:spPr>
          <a:xfrm>
            <a:off x="169848" y="6141618"/>
            <a:ext cx="989128" cy="58477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Carte jeu </a:t>
            </a:r>
            <a:br>
              <a:rPr lang="fr-FR" sz="1600" b="1">
                <a:solidFill>
                  <a:prstClr val="black"/>
                </a:solidFill>
                <a:latin typeface="Calibri" panose="020F0502020204030204"/>
              </a:rPr>
            </a:br>
            <a:r>
              <a:rPr lang="fr-FR" sz="1600" b="1">
                <a:solidFill>
                  <a:prstClr val="black"/>
                </a:solidFill>
                <a:latin typeface="Calibri" panose="020F0502020204030204"/>
              </a:rPr>
              <a:t>verso</a:t>
            </a:r>
            <a:endParaRPr kumimoji="0" lang="fr-FR"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 coins arrondis 16">
            <a:extLst>
              <a:ext uri="{FF2B5EF4-FFF2-40B4-BE49-F238E27FC236}">
                <a16:creationId xmlns:a16="http://schemas.microsoft.com/office/drawing/2014/main" id="{1EFA1925-6277-4370-F7E7-F64FA5D429E6}"/>
              </a:ext>
            </a:extLst>
          </p:cNvPr>
          <p:cNvSpPr/>
          <p:nvPr/>
        </p:nvSpPr>
        <p:spPr>
          <a:xfrm>
            <a:off x="76560" y="1264691"/>
            <a:ext cx="5687167" cy="248210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Les activités sont proposées aux </a:t>
            </a:r>
            <a:r>
              <a:rPr lang="fr-FR" sz="1400">
                <a:solidFill>
                  <a:prstClr val="black"/>
                </a:solidFill>
                <a:latin typeface="Calibri" panose="020F0502020204030204" pitchFamily="34" charset="0"/>
                <a:ea typeface="Calibri" panose="020F0502020204030204" pitchFamily="34" charset="0"/>
                <a:cs typeface="Calibri" panose="020F0502020204030204" pitchFamily="34" charset="0"/>
              </a:rPr>
              <a:t>gens intéressés aux question de société</a:t>
            </a:r>
            <a:r>
              <a:rPr kumimoji="0" lang="fr-FR"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et les met en débat.</a:t>
            </a:r>
          </a:p>
          <a:p>
            <a:pPr marL="0" marR="0" lvl="0" indent="0" algn="l" defTabSz="914400" rtl="0" eaLnBrk="1" fontAlgn="auto" latinLnBrk="0" hangingPunct="1">
              <a:lnSpc>
                <a:spcPct val="100000"/>
              </a:lnSpc>
              <a:spcBef>
                <a:spcPts val="0"/>
              </a:spcBef>
              <a:spcAft>
                <a:spcPts val="800"/>
              </a:spcAft>
              <a:buClrTx/>
              <a:buSzTx/>
              <a:buFontTx/>
              <a:buNone/>
              <a:tabLst/>
              <a:defRPr/>
            </a:pPr>
            <a:r>
              <a:rPr lang="fr-FR" sz="1400">
                <a:solidFill>
                  <a:prstClr val="black"/>
                </a:solidFill>
                <a:latin typeface="Calibri" panose="020F0502020204030204" pitchFamily="34" charset="0"/>
                <a:ea typeface="Calibri" panose="020F0502020204030204" pitchFamily="34" charset="0"/>
                <a:cs typeface="Calibri" panose="020F0502020204030204" pitchFamily="34" charset="0"/>
              </a:rPr>
              <a:t>Ils aident les autres mouvements à prendre de la hauteur (Débat sur la fin de vie, Ecologie…)</a:t>
            </a:r>
            <a:endParaRPr kumimoji="0" lang="fr-FR"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Bonne communication</a:t>
            </a:r>
          </a:p>
          <a:p>
            <a:pPr marL="0" marR="0" lvl="0" indent="0" algn="l" defTabSz="914400" rtl="0" eaLnBrk="1" fontAlgn="auto" latinLnBrk="0" hangingPunct="1">
              <a:lnSpc>
                <a:spcPct val="100000"/>
              </a:lnSpc>
              <a:spcBef>
                <a:spcPts val="0"/>
              </a:spcBef>
              <a:spcAft>
                <a:spcPts val="800"/>
              </a:spcAft>
              <a:buClrTx/>
              <a:buSzTx/>
              <a:buFontTx/>
              <a:buNone/>
              <a:tabLst/>
              <a:defRPr/>
            </a:pPr>
            <a:r>
              <a:rPr lang="fr-FR" sz="1400">
                <a:solidFill>
                  <a:prstClr val="black"/>
                </a:solidFill>
                <a:latin typeface="Calibri" panose="020F0502020204030204" pitchFamily="34" charset="0"/>
                <a:ea typeface="Calibri" panose="020F0502020204030204" pitchFamily="34" charset="0"/>
                <a:cs typeface="Calibri" panose="020F0502020204030204" pitchFamily="34" charset="0"/>
              </a:rPr>
              <a:t>Ils s’appuient sur les universités catholiques (Lille, Lyon…) dont la réflexion donne du champ.</a:t>
            </a:r>
            <a:endParaRPr kumimoji="0" lang="fr-FR"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Rectangle : coins arrondis 21">
            <a:extLst>
              <a:ext uri="{FF2B5EF4-FFF2-40B4-BE49-F238E27FC236}">
                <a16:creationId xmlns:a16="http://schemas.microsoft.com/office/drawing/2014/main" id="{95BAF23A-18D5-6022-7188-F0D48460C7C3}"/>
              </a:ext>
            </a:extLst>
          </p:cNvPr>
          <p:cNvSpPr/>
          <p:nvPr/>
        </p:nvSpPr>
        <p:spPr>
          <a:xfrm>
            <a:off x="110247" y="3938376"/>
            <a:ext cx="5695769" cy="2010090"/>
          </a:xfrm>
          <a:prstGeom prst="roundRect">
            <a:avLst/>
          </a:prstGeom>
          <a:solidFill>
            <a:srgbClr val="FFC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r-FR" sz="1400">
                <a:solidFill>
                  <a:prstClr val="black"/>
                </a:solidFill>
                <a:latin typeface="Calibri" panose="020F0502020204030204"/>
                <a:ea typeface="Calibri" panose="020F0502020204030204" pitchFamily="34" charset="0"/>
                <a:cs typeface="Times New Roman" panose="02020603050405020304" pitchFamily="18" charset="0"/>
              </a:rPr>
              <a:t>La session annuelle demande l’appui de professionnels </a:t>
            </a:r>
            <a:endParaRPr kumimoji="0" lang="fr-FR"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fr-FR" sz="1400">
                <a:solidFill>
                  <a:prstClr val="black"/>
                </a:solidFill>
                <a:latin typeface="Calibri" panose="020F0502020204030204"/>
                <a:ea typeface="Calibri" panose="020F0502020204030204" pitchFamily="34" charset="0"/>
                <a:cs typeface="Times New Roman" panose="02020603050405020304" pitchFamily="18" charset="0"/>
              </a:rPr>
              <a:t>Vieillissement des adhérents</a:t>
            </a:r>
            <a:endParaRPr kumimoji="0" lang="fr-FR"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25" name="Groupe 24">
            <a:extLst>
              <a:ext uri="{FF2B5EF4-FFF2-40B4-BE49-F238E27FC236}">
                <a16:creationId xmlns:a16="http://schemas.microsoft.com/office/drawing/2014/main" id="{683C19BA-1575-DA76-359F-5CA2A046644B}"/>
              </a:ext>
            </a:extLst>
          </p:cNvPr>
          <p:cNvGrpSpPr/>
          <p:nvPr/>
        </p:nvGrpSpPr>
        <p:grpSpPr>
          <a:xfrm flipH="1">
            <a:off x="10413466" y="4519865"/>
            <a:ext cx="1175819" cy="1319131"/>
            <a:chOff x="6045942" y="2468530"/>
            <a:chExt cx="1579479" cy="1629579"/>
          </a:xfrm>
        </p:grpSpPr>
        <p:pic>
          <p:nvPicPr>
            <p:cNvPr id="26" name="Image 25">
              <a:extLst>
                <a:ext uri="{FF2B5EF4-FFF2-40B4-BE49-F238E27FC236}">
                  <a16:creationId xmlns:a16="http://schemas.microsoft.com/office/drawing/2014/main" id="{D1BFF2B8-45A1-8BFA-9C6B-164C4C88F1C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045942" y="2468530"/>
              <a:ext cx="1579479" cy="1629579"/>
            </a:xfrm>
            <a:prstGeom prst="rect">
              <a:avLst/>
            </a:prstGeom>
          </p:spPr>
        </p:pic>
        <p:sp>
          <p:nvSpPr>
            <p:cNvPr id="27" name="Espace réservé du contenu 3">
              <a:extLst>
                <a:ext uri="{FF2B5EF4-FFF2-40B4-BE49-F238E27FC236}">
                  <a16:creationId xmlns:a16="http://schemas.microsoft.com/office/drawing/2014/main" id="{2455AE2B-1516-6925-FF1A-4BB9DE9F82D3}"/>
                </a:ext>
              </a:extLst>
            </p:cNvPr>
            <p:cNvSpPr txBox="1">
              <a:spLocks/>
            </p:cNvSpPr>
            <p:nvPr/>
          </p:nvSpPr>
          <p:spPr>
            <a:xfrm>
              <a:off x="6670604" y="3359195"/>
              <a:ext cx="666147" cy="291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400" b="1">
                  <a:solidFill>
                    <a:schemeClr val="tx1"/>
                  </a:solidFill>
                </a:rPr>
                <a:t>PSE</a:t>
              </a:r>
            </a:p>
          </p:txBody>
        </p:sp>
      </p:grpSp>
      <p:sp>
        <p:nvSpPr>
          <p:cNvPr id="11" name="Espace réservé du numéro de diapositive 10">
            <a:extLst>
              <a:ext uri="{FF2B5EF4-FFF2-40B4-BE49-F238E27FC236}">
                <a16:creationId xmlns:a16="http://schemas.microsoft.com/office/drawing/2014/main" id="{E63DCAE1-350E-13AD-A2D2-A9FF534A065B}"/>
              </a:ext>
            </a:extLst>
          </p:cNvPr>
          <p:cNvSpPr>
            <a:spLocks noGrp="1"/>
          </p:cNvSpPr>
          <p:nvPr>
            <p:ph type="sldNum" sz="quarter" idx="12"/>
          </p:nvPr>
        </p:nvSpPr>
        <p:spPr/>
        <p:txBody>
          <a:bodyPr/>
          <a:lstStyle/>
          <a:p>
            <a:fld id="{FAB97C05-5D1A-45EF-A4E4-5C25DBBFCE11}" type="slidenum">
              <a:rPr lang="fr-FR" smtClean="0"/>
              <a:t>40</a:t>
            </a:fld>
            <a:endParaRPr lang="fr-FR"/>
          </a:p>
        </p:txBody>
      </p:sp>
    </p:spTree>
    <p:extLst>
      <p:ext uri="{BB962C8B-B14F-4D97-AF65-F5344CB8AC3E}">
        <p14:creationId xmlns:p14="http://schemas.microsoft.com/office/powerpoint/2010/main" val="62386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2">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3"/>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3"/>
                <a:stretch>
                  <a:fillRect/>
                </a:stretch>
              </p:blipFill>
              <p:spPr>
                <a:xfrm>
                  <a:off x="10609564" y="4415210"/>
                  <a:ext cx="18000" cy="18000"/>
                </a:xfrm>
                <a:prstGeom prst="rect">
                  <a:avLst/>
                </a:prstGeom>
              </p:spPr>
            </p:pic>
          </mc:Fallback>
        </mc:AlternateContent>
      </p:grpSp>
      <p:pic>
        <p:nvPicPr>
          <p:cNvPr id="38" name="Image 37" descr="Une image contenant dessin&#10;&#10;Description générée automatiquement">
            <a:extLst>
              <a:ext uri="{FF2B5EF4-FFF2-40B4-BE49-F238E27FC236}">
                <a16:creationId xmlns:a16="http://schemas.microsoft.com/office/drawing/2014/main" id="{FE569F4B-9793-67BD-EE58-0D24FBE573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4143" y="190668"/>
            <a:ext cx="4513443" cy="6925587"/>
          </a:xfrm>
          <a:prstGeom prst="rect">
            <a:avLst/>
          </a:prstGeom>
        </p:spPr>
      </p:pic>
      <p:pic>
        <p:nvPicPr>
          <p:cNvPr id="39" name="Image 38">
            <a:extLst>
              <a:ext uri="{FF2B5EF4-FFF2-40B4-BE49-F238E27FC236}">
                <a16:creationId xmlns:a16="http://schemas.microsoft.com/office/drawing/2014/main" id="{B272B2D4-6BEA-4E67-143B-A7F9194573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7361" y="1486956"/>
            <a:ext cx="1817924" cy="777229"/>
          </a:xfrm>
          <a:prstGeom prst="rect">
            <a:avLst/>
          </a:prstGeom>
        </p:spPr>
      </p:pic>
      <p:pic>
        <p:nvPicPr>
          <p:cNvPr id="40" name="Image 39">
            <a:extLst>
              <a:ext uri="{FF2B5EF4-FFF2-40B4-BE49-F238E27FC236}">
                <a16:creationId xmlns:a16="http://schemas.microsoft.com/office/drawing/2014/main" id="{116AF974-9780-7BC3-0154-1A9B39F095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0864" y="1439686"/>
            <a:ext cx="1817924" cy="777229"/>
          </a:xfrm>
          <a:prstGeom prst="rect">
            <a:avLst/>
          </a:prstGeom>
        </p:spPr>
      </p:pic>
      <p:sp>
        <p:nvSpPr>
          <p:cNvPr id="42" name="Rectangle : coins arrondis 41">
            <a:extLst>
              <a:ext uri="{FF2B5EF4-FFF2-40B4-BE49-F238E27FC236}">
                <a16:creationId xmlns:a16="http://schemas.microsoft.com/office/drawing/2014/main" id="{4ECC853A-EEBA-DC27-0662-C7F6E7E0142B}"/>
              </a:ext>
            </a:extLst>
          </p:cNvPr>
          <p:cNvSpPr/>
          <p:nvPr/>
        </p:nvSpPr>
        <p:spPr>
          <a:xfrm>
            <a:off x="304011" y="4589335"/>
            <a:ext cx="8928557" cy="724354"/>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a:p>
            <a:pPr algn="ctr"/>
            <a:r>
              <a:rPr lang="fr-FR">
                <a:solidFill>
                  <a:schemeClr val="tx1"/>
                </a:solidFill>
              </a:rPr>
              <a:t>Offrir </a:t>
            </a:r>
            <a:r>
              <a:rPr lang="fr-FR" u="sng">
                <a:solidFill>
                  <a:schemeClr val="tx1"/>
                </a:solidFill>
              </a:rPr>
              <a:t>à ses membres </a:t>
            </a:r>
            <a:r>
              <a:rPr lang="fr-FR">
                <a:solidFill>
                  <a:schemeClr val="tx1"/>
                </a:solidFill>
              </a:rPr>
              <a:t>des opportunités de cheminement intérieur </a:t>
            </a:r>
            <a:r>
              <a:rPr lang="fr-FR" u="sng">
                <a:solidFill>
                  <a:schemeClr val="tx1"/>
                </a:solidFill>
              </a:rPr>
              <a:t>au sein d’une communauté locale</a:t>
            </a:r>
            <a:r>
              <a:rPr lang="fr-FR">
                <a:solidFill>
                  <a:schemeClr val="tx1"/>
                </a:solidFill>
              </a:rPr>
              <a:t>, afin de permettre à </a:t>
            </a:r>
            <a:r>
              <a:rPr lang="fr-FR" err="1">
                <a:solidFill>
                  <a:schemeClr val="tx1"/>
                </a:solidFill>
              </a:rPr>
              <a:t>chacun.e</a:t>
            </a:r>
            <a:r>
              <a:rPr lang="fr-FR">
                <a:solidFill>
                  <a:schemeClr val="tx1"/>
                </a:solidFill>
              </a:rPr>
              <a:t> de grandir dans toutes les dimensions de sa vie</a:t>
            </a:r>
          </a:p>
          <a:p>
            <a:pPr algn="ctr"/>
            <a:endParaRPr lang="fr-FR">
              <a:solidFill>
                <a:schemeClr val="tx1"/>
              </a:solidFill>
            </a:endParaRPr>
          </a:p>
        </p:txBody>
      </p:sp>
      <p:pic>
        <p:nvPicPr>
          <p:cNvPr id="4" name="Image 3" descr="Une image contenant ordinateur portable, sombre, ciel de nuit&#10;&#10;Description générée automatiquement">
            <a:extLst>
              <a:ext uri="{FF2B5EF4-FFF2-40B4-BE49-F238E27FC236}">
                <a16:creationId xmlns:a16="http://schemas.microsoft.com/office/drawing/2014/main" id="{D6D63879-BAA8-85E3-DC63-39A1B97669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96" y="3560327"/>
            <a:ext cx="2256723" cy="1358338"/>
          </a:xfrm>
          <a:prstGeom prst="rect">
            <a:avLst/>
          </a:prstGeom>
        </p:spPr>
      </p:pic>
      <p:pic>
        <p:nvPicPr>
          <p:cNvPr id="15" name="Image 14" descr="Une image contenant logo&#10;&#10;Description générée automatiquement">
            <a:extLst>
              <a:ext uri="{FF2B5EF4-FFF2-40B4-BE49-F238E27FC236}">
                <a16:creationId xmlns:a16="http://schemas.microsoft.com/office/drawing/2014/main" id="{4C548CC6-7640-2D2C-E8EE-7A3C0613B2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3757" y="5178522"/>
            <a:ext cx="2041702" cy="1741398"/>
          </a:xfrm>
          <a:prstGeom prst="rect">
            <a:avLst/>
          </a:prstGeom>
        </p:spPr>
      </p:pic>
      <p:sp>
        <p:nvSpPr>
          <p:cNvPr id="23" name="Rectangle : coins arrondis 22">
            <a:extLst>
              <a:ext uri="{FF2B5EF4-FFF2-40B4-BE49-F238E27FC236}">
                <a16:creationId xmlns:a16="http://schemas.microsoft.com/office/drawing/2014/main" id="{0263A7EA-C127-0AB9-656B-F898D583F1DF}"/>
              </a:ext>
            </a:extLst>
          </p:cNvPr>
          <p:cNvSpPr/>
          <p:nvPr/>
        </p:nvSpPr>
        <p:spPr>
          <a:xfrm>
            <a:off x="254426" y="456055"/>
            <a:ext cx="4913636" cy="35520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1800">
                <a:solidFill>
                  <a:schemeClr val="tx1"/>
                </a:solidFill>
                <a:effectLst/>
                <a:ea typeface="Times New Roman" panose="02020603050405020304" pitchFamily="18" charset="0"/>
                <a:cs typeface="Times New Roman" panose="02020603050405020304" pitchFamily="18" charset="0"/>
              </a:rPr>
              <a:t> </a:t>
            </a:r>
          </a:p>
          <a:p>
            <a:pPr>
              <a:spcAft>
                <a:spcPts val="800"/>
              </a:spcAft>
            </a:pPr>
            <a:r>
              <a:rPr lang="fr-FR" sz="1800">
                <a:solidFill>
                  <a:schemeClr val="tx1"/>
                </a:solidFill>
                <a:effectLst/>
                <a:ea typeface="Times New Roman" panose="02020603050405020304" pitchFamily="18" charset="0"/>
                <a:cs typeface="Times New Roman" panose="02020603050405020304" pitchFamily="18" charset="0"/>
              </a:rPr>
              <a:t>Ceux qui choisissent d’être </a:t>
            </a:r>
            <a:r>
              <a:rPr lang="fr-FR" sz="1800" b="1">
                <a:solidFill>
                  <a:schemeClr val="tx1"/>
                </a:solidFill>
                <a:effectLst/>
                <a:ea typeface="Times New Roman" panose="02020603050405020304" pitchFamily="18" charset="0"/>
                <a:cs typeface="Times New Roman" panose="02020603050405020304" pitchFamily="18" charset="0"/>
              </a:rPr>
              <a:t>membres </a:t>
            </a:r>
            <a:r>
              <a:rPr lang="fr-FR" sz="1800">
                <a:solidFill>
                  <a:schemeClr val="tx1"/>
                </a:solidFill>
                <a:effectLst/>
                <a:ea typeface="Times New Roman" panose="02020603050405020304" pitchFamily="18" charset="0"/>
                <a:cs typeface="Times New Roman" panose="02020603050405020304" pitchFamily="18" charset="0"/>
              </a:rPr>
              <a:t>sont :</a:t>
            </a:r>
          </a:p>
          <a:p>
            <a:pPr>
              <a:spcAft>
                <a:spcPts val="800"/>
              </a:spcAft>
            </a:pPr>
            <a:r>
              <a:rPr lang="fr-FR" b="1">
                <a:solidFill>
                  <a:schemeClr val="tx1"/>
                </a:solidFill>
                <a:ea typeface="Times New Roman" panose="02020603050405020304" pitchFamily="18" charset="0"/>
                <a:cs typeface="Times New Roman" panose="02020603050405020304" pitchFamily="18" charset="0"/>
              </a:rPr>
              <a:t>-</a:t>
            </a:r>
            <a:r>
              <a:rPr lang="fr-FR" sz="1800" b="1">
                <a:solidFill>
                  <a:schemeClr val="tx1"/>
                </a:solidFill>
                <a:effectLst/>
                <a:ea typeface="Times New Roman" panose="02020603050405020304" pitchFamily="18" charset="0"/>
                <a:cs typeface="Times New Roman" panose="02020603050405020304" pitchFamily="18" charset="0"/>
              </a:rPr>
              <a:t>des </a:t>
            </a:r>
            <a:r>
              <a:rPr lang="fr-FR" b="1">
                <a:solidFill>
                  <a:schemeClr val="tx1"/>
                </a:solidFill>
                <a:ea typeface="Times New Roman" panose="02020603050405020304" pitchFamily="18" charset="0"/>
                <a:cs typeface="Times New Roman" panose="02020603050405020304" pitchFamily="18" charset="0"/>
              </a:rPr>
              <a:t>chercheurs de spiritualité chrétienne</a:t>
            </a:r>
            <a:endParaRPr lang="fr-FR" sz="1800">
              <a:solidFill>
                <a:schemeClr val="tx1"/>
              </a:solidFill>
              <a:effectLst/>
              <a:ea typeface="Times New Roman" panose="02020603050405020304" pitchFamily="18" charset="0"/>
              <a:cs typeface="Times New Roman" panose="02020603050405020304" pitchFamily="18" charset="0"/>
            </a:endParaRPr>
          </a:p>
          <a:p>
            <a:pPr>
              <a:spcAft>
                <a:spcPts val="800"/>
              </a:spcAft>
            </a:pPr>
            <a:r>
              <a:rPr lang="fr-FR">
                <a:solidFill>
                  <a:schemeClr val="tx1"/>
                </a:solidFill>
                <a:ea typeface="Times New Roman" panose="02020603050405020304" pitchFamily="18" charset="0"/>
                <a:cs typeface="Times New Roman" panose="02020603050405020304" pitchFamily="18" charset="0"/>
              </a:rPr>
              <a:t>-qui font partie d’une association publique de fidèles mondiale reconnue par Rome. </a:t>
            </a:r>
          </a:p>
          <a:p>
            <a:pPr>
              <a:spcAft>
                <a:spcPts val="800"/>
              </a:spcAft>
            </a:pPr>
            <a:r>
              <a:rPr lang="fr-FR" sz="1800">
                <a:solidFill>
                  <a:schemeClr val="tx1"/>
                </a:solidFill>
                <a:effectLst/>
                <a:ea typeface="Times New Roman" panose="02020603050405020304" pitchFamily="18" charset="0"/>
                <a:cs typeface="Times New Roman" panose="02020603050405020304" pitchFamily="18" charset="0"/>
              </a:rPr>
              <a:t>-Ils adhèrent au Mouvement pour </a:t>
            </a:r>
            <a:r>
              <a:rPr lang="fr-FR">
                <a:solidFill>
                  <a:schemeClr val="tx1"/>
                </a:solidFill>
                <a:ea typeface="Times New Roman" panose="02020603050405020304" pitchFamily="18" charset="0"/>
                <a:cs typeface="Times New Roman" panose="02020603050405020304" pitchFamily="18" charset="0"/>
              </a:rPr>
              <a:t>grandir dans leur vie spirituelle et ecclésiale</a:t>
            </a:r>
            <a:r>
              <a:rPr lang="fr-FR" sz="1800">
                <a:solidFill>
                  <a:schemeClr val="tx1"/>
                </a:solidFill>
                <a:effectLst/>
                <a:ea typeface="Times New Roman" panose="02020603050405020304" pitchFamily="18" charset="0"/>
                <a:cs typeface="Times New Roman" panose="02020603050405020304" pitchFamily="18" charset="0"/>
              </a:rPr>
              <a:t>.</a:t>
            </a:r>
            <a:endParaRPr lang="fr-FR" sz="1800" b="1">
              <a:solidFill>
                <a:schemeClr val="tx1"/>
              </a:solidFill>
              <a:effectLst/>
              <a:ea typeface="Times New Roman" panose="02020603050405020304" pitchFamily="18" charset="0"/>
              <a:cs typeface="Times New Roman" panose="02020603050405020304" pitchFamily="18" charset="0"/>
            </a:endParaRPr>
          </a:p>
          <a:p>
            <a:pPr algn="l">
              <a:spcAft>
                <a:spcPts val="800"/>
              </a:spcAft>
            </a:pPr>
            <a:r>
              <a:rPr lang="fr-FR" sz="1800">
                <a:effectLst/>
                <a:ea typeface="Times New Roman" panose="02020603050405020304" pitchFamily="18" charset="0"/>
                <a:cs typeface="Times New Roman" panose="02020603050405020304" pitchFamily="18" charset="0"/>
              </a:rPr>
              <a:t>.</a:t>
            </a:r>
            <a:endParaRPr lang="fr-FR" sz="1800">
              <a:effectLst/>
              <a:ea typeface="Calibri" panose="020F0502020204030204" pitchFamily="34" charset="0"/>
              <a:cs typeface="Times New Roman" panose="02020603050405020304" pitchFamily="18" charset="0"/>
            </a:endParaRPr>
          </a:p>
        </p:txBody>
      </p:sp>
      <p:sp>
        <p:nvSpPr>
          <p:cNvPr id="29" name="Rectangle : coins arrondis 28">
            <a:extLst>
              <a:ext uri="{FF2B5EF4-FFF2-40B4-BE49-F238E27FC236}">
                <a16:creationId xmlns:a16="http://schemas.microsoft.com/office/drawing/2014/main" id="{B0ED3C22-E455-01D8-EC91-B1F7B5256D91}"/>
              </a:ext>
            </a:extLst>
          </p:cNvPr>
          <p:cNvSpPr/>
          <p:nvPr/>
        </p:nvSpPr>
        <p:spPr>
          <a:xfrm>
            <a:off x="4793382" y="5948802"/>
            <a:ext cx="4401904" cy="393895"/>
          </a:xfrm>
          <a:prstGeom prst="roundRect">
            <a:avLst/>
          </a:prstGeom>
          <a:solidFill>
            <a:schemeClr val="accent1">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sz="1600">
              <a:solidFill>
                <a:schemeClr val="tx1"/>
              </a:solidFill>
              <a:latin typeface="Calibri" panose="020F0502020204030204" pitchFamily="34" charset="0"/>
              <a:cs typeface="Calibri" panose="020F0502020204030204" pitchFamily="34" charset="0"/>
            </a:endParaRPr>
          </a:p>
          <a:p>
            <a:pPr algn="ctr"/>
            <a:r>
              <a:rPr lang="fr-FR">
                <a:solidFill>
                  <a:schemeClr val="tx1"/>
                </a:solidFill>
                <a:latin typeface="Calibri"/>
                <a:ea typeface="Calibri"/>
                <a:cs typeface="Calibri"/>
              </a:rPr>
              <a:t>L’ancrage est ignatien </a:t>
            </a:r>
            <a:endParaRPr lang="fr-FR">
              <a:solidFill>
                <a:schemeClr val="tx1"/>
              </a:solidFill>
              <a:latin typeface="Calibri" panose="020F0502020204030204" pitchFamily="34" charset="0"/>
              <a:ea typeface="Calibri"/>
              <a:cs typeface="Calibri" panose="020F0502020204030204" pitchFamily="34" charset="0"/>
            </a:endParaRPr>
          </a:p>
          <a:p>
            <a:pPr algn="ctr"/>
            <a:endParaRPr lang="fr-FR" sz="1600">
              <a:solidFill>
                <a:schemeClr val="tx1"/>
              </a:solidFill>
              <a:latin typeface="Calibri" panose="020F0502020204030204" pitchFamily="34" charset="0"/>
              <a:cs typeface="Calibri" panose="020F0502020204030204" pitchFamily="34" charset="0"/>
            </a:endParaRPr>
          </a:p>
        </p:txBody>
      </p:sp>
      <p:sp>
        <p:nvSpPr>
          <p:cNvPr id="6" name="Ellipse 5">
            <a:extLst>
              <a:ext uri="{FF2B5EF4-FFF2-40B4-BE49-F238E27FC236}">
                <a16:creationId xmlns:a16="http://schemas.microsoft.com/office/drawing/2014/main" id="{7B5E8BEF-D186-7BFC-CA61-5A085ECD1AD2}"/>
              </a:ext>
            </a:extLst>
          </p:cNvPr>
          <p:cNvSpPr/>
          <p:nvPr/>
        </p:nvSpPr>
        <p:spPr>
          <a:xfrm>
            <a:off x="4693933" y="226758"/>
            <a:ext cx="3950801" cy="1378535"/>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rPr>
              <a:t>CVX</a:t>
            </a:r>
          </a:p>
          <a:p>
            <a:pPr algn="ctr"/>
            <a:r>
              <a:rPr lang="fr-FR" sz="2000" b="1">
                <a:solidFill>
                  <a:schemeClr val="tx1"/>
                </a:solidFill>
              </a:rPr>
              <a:t>Communauté </a:t>
            </a:r>
          </a:p>
          <a:p>
            <a:pPr algn="ctr"/>
            <a:r>
              <a:rPr lang="fr-FR" sz="2000" b="1">
                <a:solidFill>
                  <a:schemeClr val="tx1"/>
                </a:solidFill>
              </a:rPr>
              <a:t>Vie Chrétienne</a:t>
            </a:r>
          </a:p>
          <a:p>
            <a:pPr algn="ctr"/>
            <a:endParaRPr lang="fr-FR" sz="2800" b="1">
              <a:solidFill>
                <a:schemeClr val="tx1"/>
              </a:solidFill>
            </a:endParaRPr>
          </a:p>
        </p:txBody>
      </p:sp>
      <p:pic>
        <p:nvPicPr>
          <p:cNvPr id="30" name="Image 29" descr="Une image contenant silhouette&#10;&#10;Description générée automatiquement">
            <a:extLst>
              <a:ext uri="{FF2B5EF4-FFF2-40B4-BE49-F238E27FC236}">
                <a16:creationId xmlns:a16="http://schemas.microsoft.com/office/drawing/2014/main" id="{DAB2F1E6-3721-FA3A-7D24-C5EBDC6592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35158" y="2516117"/>
            <a:ext cx="725770" cy="745007"/>
          </a:xfrm>
          <a:prstGeom prst="rect">
            <a:avLst/>
          </a:prstGeom>
        </p:spPr>
      </p:pic>
      <p:sp>
        <p:nvSpPr>
          <p:cNvPr id="3" name="ZoneTexte 2">
            <a:extLst>
              <a:ext uri="{FF2B5EF4-FFF2-40B4-BE49-F238E27FC236}">
                <a16:creationId xmlns:a16="http://schemas.microsoft.com/office/drawing/2014/main" id="{8356204F-9483-A44E-67EE-A5F30512BDE8}"/>
              </a:ext>
            </a:extLst>
          </p:cNvPr>
          <p:cNvSpPr txBox="1"/>
          <p:nvPr/>
        </p:nvSpPr>
        <p:spPr>
          <a:xfrm>
            <a:off x="169848" y="6141618"/>
            <a:ext cx="989128" cy="584775"/>
          </a:xfrm>
          <a:prstGeom prst="rect">
            <a:avLst/>
          </a:prstGeom>
          <a:solidFill>
            <a:srgbClr val="FFC000"/>
          </a:solidFill>
        </p:spPr>
        <p:txBody>
          <a:bodyPr wrap="square" rtlCol="0">
            <a:spAutoFit/>
          </a:bodyPr>
          <a:lstStyle/>
          <a:p>
            <a:r>
              <a:rPr lang="fr-FR" sz="1600" b="1"/>
              <a:t>Carte jeu Recto</a:t>
            </a:r>
          </a:p>
        </p:txBody>
      </p:sp>
      <p:pic>
        <p:nvPicPr>
          <p:cNvPr id="7" name="Image 6">
            <a:extLst>
              <a:ext uri="{FF2B5EF4-FFF2-40B4-BE49-F238E27FC236}">
                <a16:creationId xmlns:a16="http://schemas.microsoft.com/office/drawing/2014/main" id="{5FD6148D-3AA9-2A63-A133-7F17A760CC9B}"/>
              </a:ext>
            </a:extLst>
          </p:cNvPr>
          <p:cNvPicPr>
            <a:picLocks noChangeAspect="1"/>
          </p:cNvPicPr>
          <p:nvPr/>
        </p:nvPicPr>
        <p:blipFill>
          <a:blip r:embed="rId10"/>
          <a:stretch>
            <a:fillRect/>
          </a:stretch>
        </p:blipFill>
        <p:spPr>
          <a:xfrm>
            <a:off x="8507643" y="84470"/>
            <a:ext cx="1030313" cy="1316850"/>
          </a:xfrm>
          <a:prstGeom prst="rect">
            <a:avLst/>
          </a:prstGeom>
        </p:spPr>
      </p:pic>
      <p:pic>
        <p:nvPicPr>
          <p:cNvPr id="8" name="Image 7">
            <a:extLst>
              <a:ext uri="{FF2B5EF4-FFF2-40B4-BE49-F238E27FC236}">
                <a16:creationId xmlns:a16="http://schemas.microsoft.com/office/drawing/2014/main" id="{A81FF2A2-276C-82EA-6C2B-84C2A031D85F}"/>
              </a:ext>
            </a:extLst>
          </p:cNvPr>
          <p:cNvPicPr>
            <a:picLocks noChangeAspect="1"/>
          </p:cNvPicPr>
          <p:nvPr/>
        </p:nvPicPr>
        <p:blipFill>
          <a:blip r:embed="rId11"/>
          <a:stretch>
            <a:fillRect/>
          </a:stretch>
        </p:blipFill>
        <p:spPr>
          <a:xfrm>
            <a:off x="10901456" y="352717"/>
            <a:ext cx="609653" cy="780356"/>
          </a:xfrm>
          <a:prstGeom prst="rect">
            <a:avLst/>
          </a:prstGeom>
        </p:spPr>
      </p:pic>
      <p:grpSp>
        <p:nvGrpSpPr>
          <p:cNvPr id="9" name="Groupe 8">
            <a:extLst>
              <a:ext uri="{FF2B5EF4-FFF2-40B4-BE49-F238E27FC236}">
                <a16:creationId xmlns:a16="http://schemas.microsoft.com/office/drawing/2014/main" id="{CE45755C-E167-B227-C474-5B66BD3008CD}"/>
              </a:ext>
            </a:extLst>
          </p:cNvPr>
          <p:cNvGrpSpPr/>
          <p:nvPr/>
        </p:nvGrpSpPr>
        <p:grpSpPr>
          <a:xfrm flipH="1">
            <a:off x="9995914" y="4542364"/>
            <a:ext cx="1175819" cy="1319131"/>
            <a:chOff x="6045942" y="2468530"/>
            <a:chExt cx="1579479" cy="1629579"/>
          </a:xfrm>
        </p:grpSpPr>
        <p:pic>
          <p:nvPicPr>
            <p:cNvPr id="10" name="Image 9">
              <a:extLst>
                <a:ext uri="{FF2B5EF4-FFF2-40B4-BE49-F238E27FC236}">
                  <a16:creationId xmlns:a16="http://schemas.microsoft.com/office/drawing/2014/main" id="{5E972ABF-164C-90D8-181C-64AFFE962E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45942" y="2468530"/>
              <a:ext cx="1579479" cy="1629579"/>
            </a:xfrm>
            <a:prstGeom prst="rect">
              <a:avLst/>
            </a:prstGeom>
          </p:spPr>
        </p:pic>
        <p:sp>
          <p:nvSpPr>
            <p:cNvPr id="11" name="Espace réservé du contenu 3">
              <a:extLst>
                <a:ext uri="{FF2B5EF4-FFF2-40B4-BE49-F238E27FC236}">
                  <a16:creationId xmlns:a16="http://schemas.microsoft.com/office/drawing/2014/main" id="{1B27FF94-1B98-591A-AFEE-48D0214501FC}"/>
                </a:ext>
              </a:extLst>
            </p:cNvPr>
            <p:cNvSpPr txBox="1">
              <a:spLocks/>
            </p:cNvSpPr>
            <p:nvPr/>
          </p:nvSpPr>
          <p:spPr>
            <a:xfrm>
              <a:off x="6670604" y="3359195"/>
              <a:ext cx="666147" cy="291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400" b="1">
                  <a:solidFill>
                    <a:schemeClr val="tx1"/>
                  </a:solidFill>
                </a:rPr>
                <a:t>PSE</a:t>
              </a:r>
            </a:p>
          </p:txBody>
        </p:sp>
      </p:grpSp>
      <p:sp>
        <p:nvSpPr>
          <p:cNvPr id="5" name="Espace réservé du numéro de diapositive 4">
            <a:extLst>
              <a:ext uri="{FF2B5EF4-FFF2-40B4-BE49-F238E27FC236}">
                <a16:creationId xmlns:a16="http://schemas.microsoft.com/office/drawing/2014/main" id="{13519EE0-EDA0-3596-876D-5B11E6C86620}"/>
              </a:ext>
            </a:extLst>
          </p:cNvPr>
          <p:cNvSpPr>
            <a:spLocks noGrp="1"/>
          </p:cNvSpPr>
          <p:nvPr>
            <p:ph type="sldNum" sz="quarter" idx="12"/>
          </p:nvPr>
        </p:nvSpPr>
        <p:spPr/>
        <p:txBody>
          <a:bodyPr/>
          <a:lstStyle/>
          <a:p>
            <a:fld id="{FAB97C05-5D1A-45EF-A4E4-5C25DBBFCE11}" type="slidenum">
              <a:rPr lang="fr-FR" smtClean="0"/>
              <a:t>41</a:t>
            </a:fld>
            <a:endParaRPr lang="fr-FR"/>
          </a:p>
        </p:txBody>
      </p:sp>
    </p:spTree>
    <p:extLst>
      <p:ext uri="{BB962C8B-B14F-4D97-AF65-F5344CB8AC3E}">
        <p14:creationId xmlns:p14="http://schemas.microsoft.com/office/powerpoint/2010/main" val="327969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2">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4"/>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4"/>
                <a:stretch>
                  <a:fillRect/>
                </a:stretch>
              </p:blipFill>
              <p:spPr>
                <a:xfrm>
                  <a:off x="10609564" y="4415210"/>
                  <a:ext cx="18000" cy="18000"/>
                </a:xfrm>
                <a:prstGeom prst="rect">
                  <a:avLst/>
                </a:prstGeom>
              </p:spPr>
            </p:pic>
          </mc:Fallback>
        </mc:AlternateContent>
      </p:grpSp>
      <p:pic>
        <p:nvPicPr>
          <p:cNvPr id="38" name="Image 37" descr="Une image contenant dessin&#10;&#10;Description générée automatiquement">
            <a:extLst>
              <a:ext uri="{FF2B5EF4-FFF2-40B4-BE49-F238E27FC236}">
                <a16:creationId xmlns:a16="http://schemas.microsoft.com/office/drawing/2014/main" id="{FE569F4B-9793-67BD-EE58-0D24FBE573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4143" y="190668"/>
            <a:ext cx="4513443" cy="6925587"/>
          </a:xfrm>
          <a:prstGeom prst="rect">
            <a:avLst/>
          </a:prstGeom>
        </p:spPr>
      </p:pic>
      <p:pic>
        <p:nvPicPr>
          <p:cNvPr id="39" name="Image 38">
            <a:extLst>
              <a:ext uri="{FF2B5EF4-FFF2-40B4-BE49-F238E27FC236}">
                <a16:creationId xmlns:a16="http://schemas.microsoft.com/office/drawing/2014/main" id="{B272B2D4-6BEA-4E67-143B-A7F9194573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7361" y="1486956"/>
            <a:ext cx="1817924" cy="777229"/>
          </a:xfrm>
          <a:prstGeom prst="rect">
            <a:avLst/>
          </a:prstGeom>
        </p:spPr>
      </p:pic>
      <p:pic>
        <p:nvPicPr>
          <p:cNvPr id="40" name="Image 39">
            <a:extLst>
              <a:ext uri="{FF2B5EF4-FFF2-40B4-BE49-F238E27FC236}">
                <a16:creationId xmlns:a16="http://schemas.microsoft.com/office/drawing/2014/main" id="{116AF974-9780-7BC3-0154-1A9B39F095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0864" y="1439686"/>
            <a:ext cx="1817924" cy="777229"/>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D6D63879-BAA8-85E3-DC63-39A1B97669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5396" y="3560327"/>
            <a:ext cx="2256723" cy="1358338"/>
          </a:xfrm>
          <a:prstGeom prst="rect">
            <a:avLst/>
          </a:prstGeom>
        </p:spPr>
      </p:pic>
      <p:pic>
        <p:nvPicPr>
          <p:cNvPr id="15" name="Image 14" descr="Une image contenant logo&#10;&#10;Description générée automatiquement">
            <a:extLst>
              <a:ext uri="{FF2B5EF4-FFF2-40B4-BE49-F238E27FC236}">
                <a16:creationId xmlns:a16="http://schemas.microsoft.com/office/drawing/2014/main" id="{4C548CC6-7640-2D2C-E8EE-7A3C0613B2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93757" y="5178522"/>
            <a:ext cx="2041702" cy="1741398"/>
          </a:xfrm>
          <a:prstGeom prst="rect">
            <a:avLst/>
          </a:prstGeom>
        </p:spPr>
      </p:pic>
      <p:sp>
        <p:nvSpPr>
          <p:cNvPr id="6" name="Ellipse 5">
            <a:extLst>
              <a:ext uri="{FF2B5EF4-FFF2-40B4-BE49-F238E27FC236}">
                <a16:creationId xmlns:a16="http://schemas.microsoft.com/office/drawing/2014/main" id="{7B5E8BEF-D186-7BFC-CA61-5A085ECD1AD2}"/>
              </a:ext>
            </a:extLst>
          </p:cNvPr>
          <p:cNvSpPr/>
          <p:nvPr/>
        </p:nvSpPr>
        <p:spPr>
          <a:xfrm>
            <a:off x="4693933" y="226758"/>
            <a:ext cx="3950801" cy="1378535"/>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rPr>
              <a:t>CVX</a:t>
            </a:r>
            <a:endParaRPr lang="fr-FR" b="1">
              <a:solidFill>
                <a:schemeClr val="tx1"/>
              </a:solidFill>
            </a:endParaRPr>
          </a:p>
          <a:p>
            <a:pPr algn="ctr"/>
            <a:endParaRPr lang="fr-FR" sz="2800" b="1">
              <a:solidFill>
                <a:schemeClr val="tx1"/>
              </a:solidFill>
            </a:endParaRPr>
          </a:p>
        </p:txBody>
      </p:sp>
      <p:pic>
        <p:nvPicPr>
          <p:cNvPr id="30" name="Image 29" descr="Une image contenant silhouette&#10;&#10;Description générée automatiquement">
            <a:extLst>
              <a:ext uri="{FF2B5EF4-FFF2-40B4-BE49-F238E27FC236}">
                <a16:creationId xmlns:a16="http://schemas.microsoft.com/office/drawing/2014/main" id="{DAB2F1E6-3721-FA3A-7D24-C5EBDC65925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35158" y="2516117"/>
            <a:ext cx="725770" cy="745007"/>
          </a:xfrm>
          <a:prstGeom prst="rect">
            <a:avLst/>
          </a:prstGeom>
        </p:spPr>
      </p:pic>
      <p:sp>
        <p:nvSpPr>
          <p:cNvPr id="3" name="Rectangle : coins arrondis 2">
            <a:extLst>
              <a:ext uri="{FF2B5EF4-FFF2-40B4-BE49-F238E27FC236}">
                <a16:creationId xmlns:a16="http://schemas.microsoft.com/office/drawing/2014/main" id="{E0EE6BCF-7CD3-93BB-C293-85AEA4E459CA}"/>
              </a:ext>
            </a:extLst>
          </p:cNvPr>
          <p:cNvSpPr/>
          <p:nvPr/>
        </p:nvSpPr>
        <p:spPr>
          <a:xfrm>
            <a:off x="136387" y="1348238"/>
            <a:ext cx="5687167" cy="24835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Cible homogène : Proximité d’expérience, de questionnements et d’attentes favorisant le partage et le sentiment d’appartenance.</a:t>
            </a:r>
          </a:p>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Parcours d’accueil d’un an, puis formation continue y compris les accompagnateurs</a:t>
            </a:r>
          </a:p>
          <a:p>
            <a:pPr>
              <a:spcAft>
                <a:spcPts val="800"/>
              </a:spcAft>
            </a:pPr>
            <a:r>
              <a:rPr lang="fr-FR" sz="1400">
                <a:solidFill>
                  <a:schemeClr val="tx1"/>
                </a:solidFill>
                <a:ea typeface="Times New Roman" panose="02020603050405020304" pitchFamily="18" charset="0"/>
                <a:cs typeface="Times New Roman" panose="02020603050405020304" pitchFamily="18" charset="0"/>
              </a:rPr>
              <a:t>L’assistant national est un jésuite nommé par la Conférence des évêques de France sur la proposition de la Compagnie de Jésus</a:t>
            </a:r>
            <a:endParaRPr lang="fr-FR" sz="1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Deux centres spirituels (Lille et Grenoble) accueillent toute personne en quête de spiritualité</a:t>
            </a:r>
          </a:p>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Cotisation proportionnelle à ses revenus acquittés à plus de 90%</a:t>
            </a:r>
          </a:p>
        </p:txBody>
      </p:sp>
      <p:sp>
        <p:nvSpPr>
          <p:cNvPr id="7" name="Rectangle : coins arrondis 6">
            <a:extLst>
              <a:ext uri="{FF2B5EF4-FFF2-40B4-BE49-F238E27FC236}">
                <a16:creationId xmlns:a16="http://schemas.microsoft.com/office/drawing/2014/main" id="{1919903E-83FF-7041-3B06-00A569BB2AE0}"/>
              </a:ext>
            </a:extLst>
          </p:cNvPr>
          <p:cNvSpPr/>
          <p:nvPr/>
        </p:nvSpPr>
        <p:spPr>
          <a:xfrm>
            <a:off x="127785" y="4110797"/>
            <a:ext cx="5695769" cy="2482108"/>
          </a:xfrm>
          <a:prstGeom prst="roundRect">
            <a:avLst/>
          </a:prstGeom>
          <a:solidFill>
            <a:srgbClr val="FFC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fr-FR" sz="1400">
                <a:solidFill>
                  <a:schemeClr val="tx1"/>
                </a:solidFill>
                <a:ea typeface="Calibri" panose="020F0502020204030204" pitchFamily="34" charset="0"/>
                <a:cs typeface="Times New Roman" panose="02020603050405020304" pitchFamily="18" charset="0"/>
              </a:rPr>
              <a:t>Plus de 6000 membres en croissance</a:t>
            </a:r>
          </a:p>
          <a:p>
            <a:pPr>
              <a:spcAft>
                <a:spcPts val="800"/>
              </a:spcAft>
            </a:pPr>
            <a:r>
              <a:rPr lang="fr-FR" sz="1400">
                <a:solidFill>
                  <a:schemeClr val="tx1"/>
                </a:solidFill>
                <a:ea typeface="Calibri" panose="020F0502020204030204" pitchFamily="34" charset="0"/>
                <a:cs typeface="Times New Roman" panose="02020603050405020304" pitchFamily="18" charset="0"/>
              </a:rPr>
              <a:t>Difficulté à accueillir les jeunes &gt; Lent vieillissement</a:t>
            </a:r>
          </a:p>
          <a:p>
            <a:pPr>
              <a:spcAft>
                <a:spcPts val="800"/>
              </a:spcAft>
            </a:pPr>
            <a:r>
              <a:rPr lang="fr-FR" sz="1400">
                <a:solidFill>
                  <a:schemeClr val="tx1"/>
                </a:solidFill>
                <a:effectLst/>
                <a:ea typeface="Calibri" panose="020F0502020204030204" pitchFamily="34" charset="0"/>
                <a:cs typeface="Times New Roman" panose="02020603050405020304" pitchFamily="18" charset="0"/>
              </a:rPr>
              <a:t>Difficulté de trouver des cadres du mouvement</a:t>
            </a:r>
            <a:endParaRPr lang="fr-FR" sz="1600">
              <a:solidFill>
                <a:schemeClr val="tx1"/>
              </a:solidFill>
              <a:effectLst/>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35E6A3F0-7711-6A24-2C88-819A272EFA9B}"/>
              </a:ext>
            </a:extLst>
          </p:cNvPr>
          <p:cNvSpPr txBox="1"/>
          <p:nvPr/>
        </p:nvSpPr>
        <p:spPr>
          <a:xfrm>
            <a:off x="217473" y="190668"/>
            <a:ext cx="989128" cy="584775"/>
          </a:xfrm>
          <a:prstGeom prst="rect">
            <a:avLst/>
          </a:prstGeom>
          <a:solidFill>
            <a:srgbClr val="FFC000"/>
          </a:solidFill>
        </p:spPr>
        <p:txBody>
          <a:bodyPr wrap="square" rtlCol="0">
            <a:spAutoFit/>
          </a:bodyPr>
          <a:lstStyle/>
          <a:p>
            <a:r>
              <a:rPr lang="fr-FR" sz="1600" b="1"/>
              <a:t>Carte jeu Verso</a:t>
            </a:r>
          </a:p>
        </p:txBody>
      </p:sp>
      <p:pic>
        <p:nvPicPr>
          <p:cNvPr id="9" name="Image 8">
            <a:extLst>
              <a:ext uri="{FF2B5EF4-FFF2-40B4-BE49-F238E27FC236}">
                <a16:creationId xmlns:a16="http://schemas.microsoft.com/office/drawing/2014/main" id="{70014776-26D2-3E81-5B71-C5C2D902BBF1}"/>
              </a:ext>
            </a:extLst>
          </p:cNvPr>
          <p:cNvPicPr>
            <a:picLocks noChangeAspect="1"/>
          </p:cNvPicPr>
          <p:nvPr/>
        </p:nvPicPr>
        <p:blipFill>
          <a:blip r:embed="rId11"/>
          <a:stretch>
            <a:fillRect/>
          </a:stretch>
        </p:blipFill>
        <p:spPr>
          <a:xfrm>
            <a:off x="8440505" y="83209"/>
            <a:ext cx="1030313" cy="1316850"/>
          </a:xfrm>
          <a:prstGeom prst="rect">
            <a:avLst/>
          </a:prstGeom>
        </p:spPr>
      </p:pic>
      <p:pic>
        <p:nvPicPr>
          <p:cNvPr id="10" name="Image 9">
            <a:extLst>
              <a:ext uri="{FF2B5EF4-FFF2-40B4-BE49-F238E27FC236}">
                <a16:creationId xmlns:a16="http://schemas.microsoft.com/office/drawing/2014/main" id="{C819E118-E0BE-54D7-3C0C-362075C775D4}"/>
              </a:ext>
            </a:extLst>
          </p:cNvPr>
          <p:cNvPicPr>
            <a:picLocks noChangeAspect="1"/>
          </p:cNvPicPr>
          <p:nvPr/>
        </p:nvPicPr>
        <p:blipFill>
          <a:blip r:embed="rId12"/>
          <a:stretch>
            <a:fillRect/>
          </a:stretch>
        </p:blipFill>
        <p:spPr>
          <a:xfrm>
            <a:off x="11218788" y="471590"/>
            <a:ext cx="609653" cy="780356"/>
          </a:xfrm>
          <a:prstGeom prst="rect">
            <a:avLst/>
          </a:prstGeom>
        </p:spPr>
      </p:pic>
      <p:pic>
        <p:nvPicPr>
          <p:cNvPr id="2" name="Image 1">
            <a:extLst>
              <a:ext uri="{FF2B5EF4-FFF2-40B4-BE49-F238E27FC236}">
                <a16:creationId xmlns:a16="http://schemas.microsoft.com/office/drawing/2014/main" id="{8A14858E-B3A2-3A77-B371-1CA4B29B45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9722119" y="4465227"/>
            <a:ext cx="1175819" cy="1319131"/>
          </a:xfrm>
          <a:prstGeom prst="rect">
            <a:avLst/>
          </a:prstGeom>
        </p:spPr>
      </p:pic>
      <p:sp>
        <p:nvSpPr>
          <p:cNvPr id="11" name="ZoneTexte 10">
            <a:extLst>
              <a:ext uri="{FF2B5EF4-FFF2-40B4-BE49-F238E27FC236}">
                <a16:creationId xmlns:a16="http://schemas.microsoft.com/office/drawing/2014/main" id="{B7647BA4-DEA0-0684-A0B4-F3CF81143A46}"/>
              </a:ext>
            </a:extLst>
          </p:cNvPr>
          <p:cNvSpPr txBox="1"/>
          <p:nvPr/>
        </p:nvSpPr>
        <p:spPr>
          <a:xfrm>
            <a:off x="7113722" y="6403383"/>
            <a:ext cx="3686013" cy="3693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L’ancrage est ignatien</a:t>
            </a:r>
          </a:p>
        </p:txBody>
      </p:sp>
      <p:sp>
        <p:nvSpPr>
          <p:cNvPr id="12" name="Espace réservé du numéro de diapositive 11">
            <a:extLst>
              <a:ext uri="{FF2B5EF4-FFF2-40B4-BE49-F238E27FC236}">
                <a16:creationId xmlns:a16="http://schemas.microsoft.com/office/drawing/2014/main" id="{E392118C-2279-7228-DFB2-5B4D222DBD1A}"/>
              </a:ext>
            </a:extLst>
          </p:cNvPr>
          <p:cNvSpPr>
            <a:spLocks noGrp="1"/>
          </p:cNvSpPr>
          <p:nvPr>
            <p:ph type="sldNum" sz="quarter" idx="12"/>
          </p:nvPr>
        </p:nvSpPr>
        <p:spPr/>
        <p:txBody>
          <a:bodyPr/>
          <a:lstStyle/>
          <a:p>
            <a:fld id="{FAB97C05-5D1A-45EF-A4E4-5C25DBBFCE11}" type="slidenum">
              <a:rPr lang="fr-FR" smtClean="0"/>
              <a:t>42</a:t>
            </a:fld>
            <a:endParaRPr lang="fr-FR"/>
          </a:p>
        </p:txBody>
      </p:sp>
    </p:spTree>
    <p:extLst>
      <p:ext uri="{BB962C8B-B14F-4D97-AF65-F5344CB8AC3E}">
        <p14:creationId xmlns:p14="http://schemas.microsoft.com/office/powerpoint/2010/main" val="582228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1938" y="456055"/>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5"/>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5"/>
                <a:stretch>
                  <a:fillRect/>
                </a:stretch>
              </p:blipFill>
              <p:spPr>
                <a:xfrm>
                  <a:off x="10609564" y="4415210"/>
                  <a:ext cx="18000" cy="18000"/>
                </a:xfrm>
                <a:prstGeom prst="rect">
                  <a:avLst/>
                </a:prstGeom>
              </p:spPr>
            </p:pic>
          </mc:Fallback>
        </mc:AlternateContent>
      </p:grpSp>
      <p:grpSp>
        <p:nvGrpSpPr>
          <p:cNvPr id="25" name="Groupe 24">
            <a:extLst>
              <a:ext uri="{FF2B5EF4-FFF2-40B4-BE49-F238E27FC236}">
                <a16:creationId xmlns:a16="http://schemas.microsoft.com/office/drawing/2014/main" id="{1E6BA7DD-66F4-B45C-47F2-611E87171100}"/>
              </a:ext>
            </a:extLst>
          </p:cNvPr>
          <p:cNvGrpSpPr/>
          <p:nvPr/>
        </p:nvGrpSpPr>
        <p:grpSpPr>
          <a:xfrm>
            <a:off x="6370924" y="6174530"/>
            <a:ext cx="360" cy="360"/>
            <a:chOff x="6370924" y="6174530"/>
            <a:chExt cx="360" cy="360"/>
          </a:xfrm>
        </p:grpSpPr>
        <mc:AlternateContent xmlns:mc="http://schemas.openxmlformats.org/markup-compatibility/2006" xmlns:p14="http://schemas.microsoft.com/office/powerpoint/2010/main">
          <mc:Choice Requires="p14">
            <p:contentPart p14:bwMode="auto" r:id="rId7">
              <p14:nvContentPartPr>
                <p14:cNvPr id="21" name="Encre 20">
                  <a:extLst>
                    <a:ext uri="{FF2B5EF4-FFF2-40B4-BE49-F238E27FC236}">
                      <a16:creationId xmlns:a16="http://schemas.microsoft.com/office/drawing/2014/main" id="{F158B157-F74B-92CC-0E27-2BC8C931BD25}"/>
                    </a:ext>
                  </a:extLst>
                </p14:cNvPr>
                <p14:cNvContentPartPr/>
                <p14:nvPr/>
              </p14:nvContentPartPr>
              <p14:xfrm>
                <a:off x="6370924" y="6174530"/>
                <a:ext cx="360" cy="360"/>
              </p14:xfrm>
            </p:contentPart>
          </mc:Choice>
          <mc:Fallback xmlns="">
            <p:pic>
              <p:nvPicPr>
                <p:cNvPr id="21" name="Encre 20">
                  <a:extLst>
                    <a:ext uri="{FF2B5EF4-FFF2-40B4-BE49-F238E27FC236}">
                      <a16:creationId xmlns:a16="http://schemas.microsoft.com/office/drawing/2014/main" id="{F158B157-F74B-92CC-0E27-2BC8C931BD25}"/>
                    </a:ext>
                  </a:extLst>
                </p:cNvPr>
                <p:cNvPicPr/>
                <p:nvPr/>
              </p:nvPicPr>
              <p:blipFill>
                <a:blip r:embed="rId5"/>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Encre 21">
                  <a:extLst>
                    <a:ext uri="{FF2B5EF4-FFF2-40B4-BE49-F238E27FC236}">
                      <a16:creationId xmlns:a16="http://schemas.microsoft.com/office/drawing/2014/main" id="{43A52BC3-D4BF-CEBA-0479-9BB3A9E9F9CB}"/>
                    </a:ext>
                  </a:extLst>
                </p14:cNvPr>
                <p14:cNvContentPartPr/>
                <p14:nvPr/>
              </p14:nvContentPartPr>
              <p14:xfrm>
                <a:off x="6370924" y="6174530"/>
                <a:ext cx="360" cy="360"/>
              </p14:xfrm>
            </p:contentPart>
          </mc:Choice>
          <mc:Fallback xmlns="">
            <p:pic>
              <p:nvPicPr>
                <p:cNvPr id="22" name="Encre 21">
                  <a:extLst>
                    <a:ext uri="{FF2B5EF4-FFF2-40B4-BE49-F238E27FC236}">
                      <a16:creationId xmlns:a16="http://schemas.microsoft.com/office/drawing/2014/main" id="{43A52BC3-D4BF-CEBA-0479-9BB3A9E9F9CB}"/>
                    </a:ext>
                  </a:extLst>
                </p:cNvPr>
                <p:cNvPicPr/>
                <p:nvPr/>
              </p:nvPicPr>
              <p:blipFill>
                <a:blip r:embed="rId5"/>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Encre 23">
                  <a:extLst>
                    <a:ext uri="{FF2B5EF4-FFF2-40B4-BE49-F238E27FC236}">
                      <a16:creationId xmlns:a16="http://schemas.microsoft.com/office/drawing/2014/main" id="{57E59286-C91B-91AB-A4A2-3C6F0965DE9A}"/>
                    </a:ext>
                  </a:extLst>
                </p14:cNvPr>
                <p14:cNvContentPartPr/>
                <p14:nvPr/>
              </p14:nvContentPartPr>
              <p14:xfrm>
                <a:off x="6370924" y="6174530"/>
                <a:ext cx="360" cy="360"/>
              </p14:xfrm>
            </p:contentPart>
          </mc:Choice>
          <mc:Fallback xmlns="">
            <p:pic>
              <p:nvPicPr>
                <p:cNvPr id="24" name="Encre 23">
                  <a:extLst>
                    <a:ext uri="{FF2B5EF4-FFF2-40B4-BE49-F238E27FC236}">
                      <a16:creationId xmlns:a16="http://schemas.microsoft.com/office/drawing/2014/main" id="{57E59286-C91B-91AB-A4A2-3C6F0965DE9A}"/>
                    </a:ext>
                  </a:extLst>
                </p:cNvPr>
                <p:cNvPicPr/>
                <p:nvPr/>
              </p:nvPicPr>
              <p:blipFill>
                <a:blip r:embed="rId5"/>
                <a:stretch>
                  <a:fillRect/>
                </a:stretch>
              </p:blipFill>
              <p:spPr>
                <a:xfrm>
                  <a:off x="6361924" y="6165530"/>
                  <a:ext cx="18000" cy="18000"/>
                </a:xfrm>
                <a:prstGeom prst="rect">
                  <a:avLst/>
                </a:prstGeom>
              </p:spPr>
            </p:pic>
          </mc:Fallback>
        </mc:AlternateContent>
      </p:grpSp>
      <p:pic>
        <p:nvPicPr>
          <p:cNvPr id="44" name="Image 43">
            <a:extLst>
              <a:ext uri="{FF2B5EF4-FFF2-40B4-BE49-F238E27FC236}">
                <a16:creationId xmlns:a16="http://schemas.microsoft.com/office/drawing/2014/main" id="{8412AF2C-E841-C974-D1F4-12147FCD222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rot="1578962">
            <a:off x="9965485" y="1316598"/>
            <a:ext cx="748971" cy="912979"/>
          </a:xfrm>
          <a:prstGeom prst="rect">
            <a:avLst/>
          </a:prstGeom>
        </p:spPr>
      </p:pic>
      <p:pic>
        <p:nvPicPr>
          <p:cNvPr id="2" name="Image 1" descr="Une image contenant silhouette&#10;&#10;Description générée automatiquement">
            <a:extLst>
              <a:ext uri="{FF2B5EF4-FFF2-40B4-BE49-F238E27FC236}">
                <a16:creationId xmlns:a16="http://schemas.microsoft.com/office/drawing/2014/main" id="{9E69174D-4B85-66D2-6529-CE6CB19710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89851" y="693788"/>
            <a:ext cx="847231" cy="869687"/>
          </a:xfrm>
          <a:prstGeom prst="rect">
            <a:avLst/>
          </a:prstGeom>
        </p:spPr>
      </p:pic>
      <p:pic>
        <p:nvPicPr>
          <p:cNvPr id="5" name="Image 4">
            <a:extLst>
              <a:ext uri="{FF2B5EF4-FFF2-40B4-BE49-F238E27FC236}">
                <a16:creationId xmlns:a16="http://schemas.microsoft.com/office/drawing/2014/main" id="{C0C25784-B305-FFFE-A2CC-ACE101A1207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597588" y="1885005"/>
            <a:ext cx="717316" cy="869687"/>
          </a:xfrm>
          <a:prstGeom prst="rect">
            <a:avLst/>
          </a:prstGeom>
        </p:spPr>
      </p:pic>
      <p:pic>
        <p:nvPicPr>
          <p:cNvPr id="6" name="D81B7AAB-2379-4378-909D-F628A94B169B">
            <a:extLst>
              <a:ext uri="{FF2B5EF4-FFF2-40B4-BE49-F238E27FC236}">
                <a16:creationId xmlns:a16="http://schemas.microsoft.com/office/drawing/2014/main" id="{11D48B99-47EC-15AF-2771-7C41EAF7FE9B}"/>
              </a:ext>
            </a:extLst>
          </p:cNvPr>
          <p:cNvPicPr>
            <a:picLocks noChangeAspect="1" noChangeArrowheads="1"/>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rot="19324022" flipH="1">
            <a:off x="9215379" y="1231005"/>
            <a:ext cx="849878" cy="84817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9B53D080-AA04-D8C8-8045-D3E98133D7A3}"/>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rot="1321279" flipH="1">
            <a:off x="8393065" y="1696256"/>
            <a:ext cx="588831" cy="847689"/>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89848" y="3831786"/>
            <a:ext cx="1672399" cy="1006629"/>
          </a:xfrm>
          <a:prstGeom prst="rect">
            <a:avLst/>
          </a:prstGeom>
        </p:spPr>
      </p:pic>
      <p:sp>
        <p:nvSpPr>
          <p:cNvPr id="7" name="Rectangle : coins arrondis 6">
            <a:extLst>
              <a:ext uri="{FF2B5EF4-FFF2-40B4-BE49-F238E27FC236}">
                <a16:creationId xmlns:a16="http://schemas.microsoft.com/office/drawing/2014/main" id="{44D1C6A2-0325-3DDF-6253-721A83051C8C}"/>
              </a:ext>
            </a:extLst>
          </p:cNvPr>
          <p:cNvSpPr/>
          <p:nvPr/>
        </p:nvSpPr>
        <p:spPr>
          <a:xfrm>
            <a:off x="267254" y="4623512"/>
            <a:ext cx="9934275" cy="800867"/>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schemeClr val="tx1"/>
                </a:solidFill>
                <a:effectLst/>
                <a:ea typeface="Times New Roman" panose="02020603050405020304" pitchFamily="18" charset="0"/>
              </a:rPr>
              <a:t>Offre du soutien (</a:t>
            </a:r>
            <a:r>
              <a:rPr lang="fr-FR">
                <a:solidFill>
                  <a:schemeClr val="tx1"/>
                </a:solidFill>
                <a:ea typeface="Times New Roman" panose="02020603050405020304" pitchFamily="18" charset="0"/>
              </a:rPr>
              <a:t>hébergement</a:t>
            </a:r>
            <a:r>
              <a:rPr lang="fr-FR" sz="1800">
                <a:solidFill>
                  <a:schemeClr val="tx1"/>
                </a:solidFill>
                <a:effectLst/>
                <a:ea typeface="Times New Roman" panose="02020603050405020304" pitchFamily="18" charset="0"/>
              </a:rPr>
              <a:t> accompagnement, réseau…) pour créer son entreprise</a:t>
            </a:r>
            <a:endParaRPr lang="fr-FR" i="1">
              <a:solidFill>
                <a:schemeClr val="tx1"/>
              </a:solidFill>
            </a:endParaRPr>
          </a:p>
        </p:txBody>
      </p:sp>
      <p:pic>
        <p:nvPicPr>
          <p:cNvPr id="23" name="Image 22" descr="Une image contenant silhouette&#10;&#10;Description générée automatiquement">
            <a:extLst>
              <a:ext uri="{FF2B5EF4-FFF2-40B4-BE49-F238E27FC236}">
                <a16:creationId xmlns:a16="http://schemas.microsoft.com/office/drawing/2014/main" id="{22A15E91-71B3-A099-5FC7-51CC1637AAC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1141" y="388802"/>
            <a:ext cx="746262" cy="951609"/>
          </a:xfrm>
          <a:prstGeom prst="rect">
            <a:avLst/>
          </a:prstGeom>
        </p:spPr>
      </p:pic>
      <p:sp>
        <p:nvSpPr>
          <p:cNvPr id="37" name="Rectangle 36">
            <a:extLst>
              <a:ext uri="{FF2B5EF4-FFF2-40B4-BE49-F238E27FC236}">
                <a16:creationId xmlns:a16="http://schemas.microsoft.com/office/drawing/2014/main" id="{B7D4B845-0266-A110-B7A3-3D44157F80CA}"/>
              </a:ext>
            </a:extLst>
          </p:cNvPr>
          <p:cNvSpPr/>
          <p:nvPr/>
        </p:nvSpPr>
        <p:spPr>
          <a:xfrm>
            <a:off x="9585450" y="5903580"/>
            <a:ext cx="432945" cy="278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6" name="Image 15">
            <a:extLst>
              <a:ext uri="{FF2B5EF4-FFF2-40B4-BE49-F238E27FC236}">
                <a16:creationId xmlns:a16="http://schemas.microsoft.com/office/drawing/2014/main" id="{AE940340-85E5-ED3A-AEE5-2A0F098899D2}"/>
              </a:ext>
            </a:extLst>
          </p:cNvPr>
          <p:cNvPicPr>
            <a:picLocks noChangeAspect="1"/>
          </p:cNvPicPr>
          <p:nvPr/>
        </p:nvPicPr>
        <p:blipFill>
          <a:blip r:embed="rId20"/>
          <a:stretch>
            <a:fillRect/>
          </a:stretch>
        </p:blipFill>
        <p:spPr>
          <a:xfrm>
            <a:off x="8653316" y="3418535"/>
            <a:ext cx="1235462" cy="1404110"/>
          </a:xfrm>
          <a:prstGeom prst="rect">
            <a:avLst/>
          </a:prstGeom>
        </p:spPr>
      </p:pic>
      <p:sp>
        <p:nvSpPr>
          <p:cNvPr id="30" name="Rectangle : coins arrondis 29">
            <a:extLst>
              <a:ext uri="{FF2B5EF4-FFF2-40B4-BE49-F238E27FC236}">
                <a16:creationId xmlns:a16="http://schemas.microsoft.com/office/drawing/2014/main" id="{0BEC007D-4A9C-7E33-41D7-10A6A1B0DFF5}"/>
              </a:ext>
            </a:extLst>
          </p:cNvPr>
          <p:cNvSpPr/>
          <p:nvPr/>
        </p:nvSpPr>
        <p:spPr>
          <a:xfrm>
            <a:off x="254426" y="456055"/>
            <a:ext cx="4913636" cy="35520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fr-FR" sz="1800">
                <a:solidFill>
                  <a:schemeClr val="tx1"/>
                </a:solidFill>
                <a:effectLst/>
                <a:ea typeface="Times New Roman" panose="02020603050405020304" pitchFamily="18" charset="0"/>
                <a:cs typeface="Times New Roman" panose="02020603050405020304" pitchFamily="18" charset="0"/>
              </a:rPr>
              <a:t> </a:t>
            </a:r>
          </a:p>
          <a:p>
            <a:pPr>
              <a:spcAft>
                <a:spcPts val="800"/>
              </a:spcAft>
            </a:pPr>
            <a:r>
              <a:rPr lang="fr-FR" sz="1800">
                <a:solidFill>
                  <a:schemeClr val="tx1"/>
                </a:solidFill>
                <a:effectLst/>
                <a:ea typeface="Times New Roman" panose="02020603050405020304" pitchFamily="18" charset="0"/>
                <a:cs typeface="Times New Roman" panose="02020603050405020304" pitchFamily="18" charset="0"/>
              </a:rPr>
              <a:t>Ceux qui choisissent d’être </a:t>
            </a:r>
            <a:r>
              <a:rPr lang="fr-FR" sz="1800" b="1">
                <a:solidFill>
                  <a:schemeClr val="tx1"/>
                </a:solidFill>
                <a:effectLst/>
                <a:ea typeface="Times New Roman" panose="02020603050405020304" pitchFamily="18" charset="0"/>
                <a:cs typeface="Times New Roman" panose="02020603050405020304" pitchFamily="18" charset="0"/>
              </a:rPr>
              <a:t>membres </a:t>
            </a:r>
            <a:r>
              <a:rPr lang="fr-FR" sz="1800">
                <a:solidFill>
                  <a:schemeClr val="tx1"/>
                </a:solidFill>
                <a:effectLst/>
                <a:ea typeface="Times New Roman" panose="02020603050405020304" pitchFamily="18" charset="0"/>
                <a:cs typeface="Times New Roman" panose="02020603050405020304" pitchFamily="18" charset="0"/>
              </a:rPr>
              <a:t>sont :</a:t>
            </a:r>
          </a:p>
          <a:p>
            <a:pPr>
              <a:spcAft>
                <a:spcPts val="800"/>
              </a:spcAft>
            </a:pPr>
            <a:r>
              <a:rPr lang="fr-FR" b="1">
                <a:solidFill>
                  <a:schemeClr val="tx1"/>
                </a:solidFill>
                <a:ea typeface="Times New Roman" panose="02020603050405020304" pitchFamily="18" charset="0"/>
                <a:cs typeface="Times New Roman" panose="02020603050405020304" pitchFamily="18" charset="0"/>
              </a:rPr>
              <a:t>- </a:t>
            </a:r>
            <a:r>
              <a:rPr lang="fr-FR" sz="1800" b="1">
                <a:solidFill>
                  <a:schemeClr val="tx1"/>
                </a:solidFill>
                <a:effectLst/>
                <a:ea typeface="Times New Roman" panose="02020603050405020304" pitchFamily="18" charset="0"/>
                <a:cs typeface="Times New Roman" panose="02020603050405020304" pitchFamily="18" charset="0"/>
              </a:rPr>
              <a:t>des responsables professionnels </a:t>
            </a:r>
            <a:r>
              <a:rPr lang="fr-FR" b="1">
                <a:solidFill>
                  <a:schemeClr val="tx1"/>
                </a:solidFill>
                <a:ea typeface="Times New Roman" panose="02020603050405020304" pitchFamily="18" charset="0"/>
                <a:cs typeface="Times New Roman" panose="02020603050405020304" pitchFamily="18" charset="0"/>
              </a:rPr>
              <a:t>créateur d’entreprise</a:t>
            </a:r>
            <a:endParaRPr lang="fr-FR" sz="1800">
              <a:solidFill>
                <a:schemeClr val="tx1"/>
              </a:solidFill>
              <a:effectLst/>
              <a:ea typeface="Times New Roman" panose="02020603050405020304" pitchFamily="18" charset="0"/>
              <a:cs typeface="Times New Roman" panose="02020603050405020304" pitchFamily="18" charset="0"/>
            </a:endParaRPr>
          </a:p>
          <a:p>
            <a:pPr>
              <a:spcAft>
                <a:spcPts val="800"/>
              </a:spcAft>
            </a:pPr>
            <a:r>
              <a:rPr lang="fr-FR">
                <a:solidFill>
                  <a:schemeClr val="tx1"/>
                </a:solidFill>
                <a:ea typeface="Times New Roman" panose="02020603050405020304" pitchFamily="18" charset="0"/>
                <a:cs typeface="Times New Roman" panose="02020603050405020304" pitchFamily="18" charset="0"/>
              </a:rPr>
              <a:t>- qui ont une quête spirituelle et interreligieuse</a:t>
            </a:r>
            <a:endParaRPr lang="fr-FR" b="1">
              <a:solidFill>
                <a:schemeClr val="tx1"/>
              </a:solidFill>
              <a:ea typeface="Times New Roman" panose="02020603050405020304" pitchFamily="18" charset="0"/>
              <a:cs typeface="Times New Roman" panose="02020603050405020304" pitchFamily="18" charset="0"/>
            </a:endParaRPr>
          </a:p>
          <a:p>
            <a:pPr>
              <a:spcAft>
                <a:spcPts val="800"/>
              </a:spcAft>
            </a:pPr>
            <a:r>
              <a:rPr lang="fr-FR" sz="1800">
                <a:solidFill>
                  <a:schemeClr val="tx1"/>
                </a:solidFill>
                <a:effectLst/>
                <a:ea typeface="Times New Roman" panose="02020603050405020304" pitchFamily="18" charset="0"/>
                <a:cs typeface="Times New Roman" panose="02020603050405020304" pitchFamily="18" charset="0"/>
              </a:rPr>
              <a:t>Ils entrent dans la pépinière pour abriter leurs activités naissantes (3 mois à 3 ans)</a:t>
            </a:r>
            <a:endParaRPr lang="fr-FR" sz="1800" b="1">
              <a:solidFill>
                <a:schemeClr val="tx1"/>
              </a:solidFill>
              <a:effectLst/>
              <a:ea typeface="Times New Roman" panose="02020603050405020304" pitchFamily="18" charset="0"/>
              <a:cs typeface="Times New Roman" panose="02020603050405020304" pitchFamily="18" charset="0"/>
            </a:endParaRPr>
          </a:p>
          <a:p>
            <a:pPr>
              <a:spcAft>
                <a:spcPts val="800"/>
              </a:spcAft>
            </a:pPr>
            <a:r>
              <a:rPr lang="fr-FR" sz="1800">
                <a:solidFill>
                  <a:schemeClr val="tx1"/>
                </a:solidFill>
                <a:effectLst/>
                <a:latin typeface="Calibri" panose="020F0502020204030204" pitchFamily="34" charset="0"/>
                <a:ea typeface="Times New Roman" panose="02020603050405020304" pitchFamily="18" charset="0"/>
              </a:rPr>
              <a:t>"Ils se soutiennent au quotidien et peuvent participer  à des formations au discernement et être accompagnés individuellement </a:t>
            </a:r>
            <a:r>
              <a:rPr lang="fr-FR" sz="1800" b="1">
                <a:solidFill>
                  <a:schemeClr val="tx1"/>
                </a:solidFill>
                <a:effectLst/>
                <a:latin typeface="Calibri" panose="020F0502020204030204" pitchFamily="34" charset="0"/>
                <a:ea typeface="Times New Roman" panose="02020603050405020304" pitchFamily="18" charset="0"/>
              </a:rPr>
              <a:t>ou en équipe au niveau professionnel ou spirituel</a:t>
            </a:r>
            <a:r>
              <a:rPr lang="fr-FR" sz="1800" b="1">
                <a:effectLst/>
                <a:latin typeface="Calibri" panose="020F0502020204030204" pitchFamily="34" charset="0"/>
                <a:ea typeface="Times New Roman" panose="02020603050405020304" pitchFamily="18" charset="0"/>
              </a:rPr>
              <a:t> </a:t>
            </a:r>
            <a:r>
              <a:rPr lang="fr-FR" sz="1800">
                <a:effectLst/>
                <a:latin typeface="Calibri" panose="020F0502020204030204" pitchFamily="34" charset="0"/>
                <a:ea typeface="Times New Roman" panose="02020603050405020304" pitchFamily="18" charset="0"/>
              </a:rPr>
              <a:t>par des bénévoles"</a:t>
            </a:r>
            <a:r>
              <a:rPr lang="fr-FR" sz="1800">
                <a:effectLst/>
                <a:ea typeface="Times New Roman" panose="02020603050405020304" pitchFamily="18" charset="0"/>
                <a:cs typeface="Times New Roman" panose="02020603050405020304" pitchFamily="18" charset="0"/>
              </a:rPr>
              <a:t>.</a:t>
            </a:r>
            <a:endParaRPr lang="fr-FR" sz="1800">
              <a:effectLst/>
              <a:ea typeface="Calibri" panose="020F0502020204030204" pitchFamily="34" charset="0"/>
              <a:cs typeface="Times New Roman" panose="02020603050405020304" pitchFamily="18" charset="0"/>
            </a:endParaRPr>
          </a:p>
        </p:txBody>
      </p:sp>
      <p:sp>
        <p:nvSpPr>
          <p:cNvPr id="35" name="Ellipse 34">
            <a:extLst>
              <a:ext uri="{FF2B5EF4-FFF2-40B4-BE49-F238E27FC236}">
                <a16:creationId xmlns:a16="http://schemas.microsoft.com/office/drawing/2014/main" id="{2A69A143-1B8F-2973-D865-D009B6A06904}"/>
              </a:ext>
            </a:extLst>
          </p:cNvPr>
          <p:cNvSpPr/>
          <p:nvPr/>
        </p:nvSpPr>
        <p:spPr>
          <a:xfrm>
            <a:off x="4911890" y="470351"/>
            <a:ext cx="2965640" cy="1292086"/>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err="1">
                <a:solidFill>
                  <a:schemeClr val="tx1"/>
                </a:solidFill>
                <a:effectLst/>
                <a:ea typeface="Calibri" panose="020F0502020204030204" pitchFamily="34" charset="0"/>
                <a:cs typeface="Times New Roman" panose="02020603050405020304" pitchFamily="18" charset="0"/>
              </a:rPr>
              <a:t>Cowork</a:t>
            </a:r>
            <a:br>
              <a:rPr lang="fr-FR" sz="2800" b="1">
                <a:solidFill>
                  <a:schemeClr val="tx1"/>
                </a:solidFill>
                <a:effectLst/>
                <a:ea typeface="Calibri" panose="020F0502020204030204" pitchFamily="34" charset="0"/>
                <a:cs typeface="Times New Roman" panose="02020603050405020304" pitchFamily="18" charset="0"/>
              </a:rPr>
            </a:br>
            <a:r>
              <a:rPr lang="fr-FR" sz="2800" b="1">
                <a:solidFill>
                  <a:schemeClr val="tx1"/>
                </a:solidFill>
                <a:effectLst/>
                <a:ea typeface="Calibri" panose="020F0502020204030204" pitchFamily="34" charset="0"/>
                <a:cs typeface="Times New Roman" panose="02020603050405020304" pitchFamily="18" charset="0"/>
              </a:rPr>
              <a:t>MAGIS</a:t>
            </a:r>
            <a:endParaRPr lang="fr-FR" sz="1800" b="1">
              <a:solidFill>
                <a:schemeClr val="tx1"/>
              </a:solidFill>
              <a:effectLst/>
              <a:ea typeface="Calibri" panose="020F0502020204030204" pitchFamily="34" charset="0"/>
              <a:cs typeface="Times New Roman" panose="02020603050405020304" pitchFamily="18" charset="0"/>
            </a:endParaRPr>
          </a:p>
          <a:p>
            <a:pPr algn="ctr"/>
            <a:endParaRPr lang="fr-FR" sz="2800" b="1">
              <a:solidFill>
                <a:schemeClr val="tx1"/>
              </a:solidFill>
            </a:endParaRPr>
          </a:p>
        </p:txBody>
      </p:sp>
      <p:pic>
        <p:nvPicPr>
          <p:cNvPr id="29" name="Image 28" descr="Une image contenant silhouette&#10;&#10;Description générée automatiquement">
            <a:extLst>
              <a:ext uri="{FF2B5EF4-FFF2-40B4-BE49-F238E27FC236}">
                <a16:creationId xmlns:a16="http://schemas.microsoft.com/office/drawing/2014/main" id="{A4EDA53D-C204-43D9-1B79-0C4D7798489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11203853" y="1563475"/>
            <a:ext cx="608082" cy="775406"/>
          </a:xfrm>
          <a:prstGeom prst="rect">
            <a:avLst/>
          </a:prstGeom>
        </p:spPr>
      </p:pic>
      <p:sp>
        <p:nvSpPr>
          <p:cNvPr id="31" name="Rectangle : coins arrondis 30">
            <a:extLst>
              <a:ext uri="{FF2B5EF4-FFF2-40B4-BE49-F238E27FC236}">
                <a16:creationId xmlns:a16="http://schemas.microsoft.com/office/drawing/2014/main" id="{B6DA2F42-C0AD-42AF-9F6D-3D09A4D301E7}"/>
              </a:ext>
            </a:extLst>
          </p:cNvPr>
          <p:cNvSpPr/>
          <p:nvPr/>
        </p:nvSpPr>
        <p:spPr>
          <a:xfrm>
            <a:off x="4878590" y="5985334"/>
            <a:ext cx="3969771" cy="742632"/>
          </a:xfrm>
          <a:prstGeom prst="roundRect">
            <a:avLst>
              <a:gd name="adj" fmla="val 16667"/>
            </a:avLst>
          </a:prstGeom>
          <a:solidFill>
            <a:schemeClr val="accent1">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sz="1600">
              <a:solidFill>
                <a:schemeClr val="tx1"/>
              </a:solidFill>
            </a:endParaRPr>
          </a:p>
          <a:p>
            <a:pPr algn="ctr"/>
            <a:r>
              <a:rPr lang="fr-FR">
                <a:solidFill>
                  <a:schemeClr val="tx1"/>
                </a:solidFill>
                <a:cs typeface="Times New Roman"/>
              </a:rPr>
              <a:t>L’ancrage est ignatien</a:t>
            </a:r>
            <a:endParaRPr lang="fr-FR">
              <a:solidFill>
                <a:schemeClr val="tx1"/>
              </a:solidFill>
              <a:effectLst/>
              <a:ea typeface="Calibri" panose="020F0502020204030204" pitchFamily="34" charset="0"/>
              <a:cs typeface="Times New Roman"/>
            </a:endParaRPr>
          </a:p>
          <a:p>
            <a:pPr algn="ctr"/>
            <a:endParaRPr lang="fr-FR" sz="1600">
              <a:solidFill>
                <a:schemeClr val="tx1"/>
              </a:solidFill>
            </a:endParaRPr>
          </a:p>
        </p:txBody>
      </p:sp>
      <p:pic>
        <p:nvPicPr>
          <p:cNvPr id="38" name="Image 37" descr="Une image contenant logo&#10;&#10;Description générée automatiquement">
            <a:extLst>
              <a:ext uri="{FF2B5EF4-FFF2-40B4-BE49-F238E27FC236}">
                <a16:creationId xmlns:a16="http://schemas.microsoft.com/office/drawing/2014/main" id="{AEDAFCEF-282B-FA69-C72A-0A57AC58546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348972" y="5709148"/>
            <a:ext cx="1662179" cy="1417697"/>
          </a:xfrm>
          <a:prstGeom prst="rect">
            <a:avLst/>
          </a:prstGeom>
        </p:spPr>
      </p:pic>
      <p:sp>
        <p:nvSpPr>
          <p:cNvPr id="9" name="ZoneTexte 8">
            <a:extLst>
              <a:ext uri="{FF2B5EF4-FFF2-40B4-BE49-F238E27FC236}">
                <a16:creationId xmlns:a16="http://schemas.microsoft.com/office/drawing/2014/main" id="{868C17FA-DF9C-DBEA-CA4D-07E761B65E6D}"/>
              </a:ext>
            </a:extLst>
          </p:cNvPr>
          <p:cNvSpPr txBox="1"/>
          <p:nvPr/>
        </p:nvSpPr>
        <p:spPr>
          <a:xfrm>
            <a:off x="169848" y="6141618"/>
            <a:ext cx="989128" cy="584775"/>
          </a:xfrm>
          <a:prstGeom prst="rect">
            <a:avLst/>
          </a:prstGeom>
          <a:solidFill>
            <a:srgbClr val="FFC000"/>
          </a:solidFill>
        </p:spPr>
        <p:txBody>
          <a:bodyPr wrap="square" rtlCol="0">
            <a:spAutoFit/>
          </a:bodyPr>
          <a:lstStyle/>
          <a:p>
            <a:r>
              <a:rPr lang="fr-FR" sz="1600" b="1"/>
              <a:t>Carte jeu Recto</a:t>
            </a:r>
          </a:p>
        </p:txBody>
      </p:sp>
      <p:pic>
        <p:nvPicPr>
          <p:cNvPr id="10" name="Image 9">
            <a:extLst>
              <a:ext uri="{FF2B5EF4-FFF2-40B4-BE49-F238E27FC236}">
                <a16:creationId xmlns:a16="http://schemas.microsoft.com/office/drawing/2014/main" id="{099D5897-82A9-5961-7864-E4EE6B9ED014}"/>
              </a:ext>
            </a:extLst>
          </p:cNvPr>
          <p:cNvPicPr>
            <a:picLocks noChangeAspect="1"/>
          </p:cNvPicPr>
          <p:nvPr/>
        </p:nvPicPr>
        <p:blipFill>
          <a:blip r:embed="rId23"/>
          <a:stretch>
            <a:fillRect/>
          </a:stretch>
        </p:blipFill>
        <p:spPr>
          <a:xfrm>
            <a:off x="10158627" y="4958615"/>
            <a:ext cx="1286701" cy="1150397"/>
          </a:xfrm>
          <a:prstGeom prst="rect">
            <a:avLst/>
          </a:prstGeom>
        </p:spPr>
      </p:pic>
      <p:pic>
        <p:nvPicPr>
          <p:cNvPr id="11" name="Image 10">
            <a:extLst>
              <a:ext uri="{FF2B5EF4-FFF2-40B4-BE49-F238E27FC236}">
                <a16:creationId xmlns:a16="http://schemas.microsoft.com/office/drawing/2014/main" id="{A2C8936D-C572-CEB8-426A-4DF66B3CCA85}"/>
              </a:ext>
            </a:extLst>
          </p:cNvPr>
          <p:cNvPicPr>
            <a:picLocks noChangeAspect="1"/>
          </p:cNvPicPr>
          <p:nvPr/>
        </p:nvPicPr>
        <p:blipFill>
          <a:blip r:embed="rId24"/>
          <a:stretch>
            <a:fillRect/>
          </a:stretch>
        </p:blipFill>
        <p:spPr>
          <a:xfrm>
            <a:off x="10932711" y="4887624"/>
            <a:ext cx="1089442" cy="1253994"/>
          </a:xfrm>
          <a:prstGeom prst="rect">
            <a:avLst/>
          </a:prstGeom>
        </p:spPr>
      </p:pic>
      <p:sp>
        <p:nvSpPr>
          <p:cNvPr id="12" name="Espace réservé du numéro de diapositive 11">
            <a:extLst>
              <a:ext uri="{FF2B5EF4-FFF2-40B4-BE49-F238E27FC236}">
                <a16:creationId xmlns:a16="http://schemas.microsoft.com/office/drawing/2014/main" id="{0DCBB617-A89B-6803-ADD9-58CFF816E761}"/>
              </a:ext>
            </a:extLst>
          </p:cNvPr>
          <p:cNvSpPr>
            <a:spLocks noGrp="1"/>
          </p:cNvSpPr>
          <p:nvPr>
            <p:ph type="sldNum" sz="quarter" idx="12"/>
          </p:nvPr>
        </p:nvSpPr>
        <p:spPr/>
        <p:txBody>
          <a:bodyPr/>
          <a:lstStyle/>
          <a:p>
            <a:fld id="{FAB97C05-5D1A-45EF-A4E4-5C25DBBFCE11}" type="slidenum">
              <a:rPr lang="fr-FR" smtClean="0"/>
              <a:t>43</a:t>
            </a:fld>
            <a:endParaRPr lang="fr-FR"/>
          </a:p>
        </p:txBody>
      </p:sp>
    </p:spTree>
    <p:extLst>
      <p:ext uri="{BB962C8B-B14F-4D97-AF65-F5344CB8AC3E}">
        <p14:creationId xmlns:p14="http://schemas.microsoft.com/office/powerpoint/2010/main" val="2281874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1938" y="456055"/>
            <a:ext cx="4513443" cy="692558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5"/>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5"/>
                <a:stretch>
                  <a:fillRect/>
                </a:stretch>
              </p:blipFill>
              <p:spPr>
                <a:xfrm>
                  <a:off x="10609564" y="4415210"/>
                  <a:ext cx="18000" cy="18000"/>
                </a:xfrm>
                <a:prstGeom prst="rect">
                  <a:avLst/>
                </a:prstGeom>
              </p:spPr>
            </p:pic>
          </mc:Fallback>
        </mc:AlternateContent>
      </p:grpSp>
      <p:grpSp>
        <p:nvGrpSpPr>
          <p:cNvPr id="25" name="Groupe 24">
            <a:extLst>
              <a:ext uri="{FF2B5EF4-FFF2-40B4-BE49-F238E27FC236}">
                <a16:creationId xmlns:a16="http://schemas.microsoft.com/office/drawing/2014/main" id="{1E6BA7DD-66F4-B45C-47F2-611E87171100}"/>
              </a:ext>
            </a:extLst>
          </p:cNvPr>
          <p:cNvGrpSpPr/>
          <p:nvPr/>
        </p:nvGrpSpPr>
        <p:grpSpPr>
          <a:xfrm>
            <a:off x="6370924" y="6174530"/>
            <a:ext cx="360" cy="360"/>
            <a:chOff x="6370924" y="6174530"/>
            <a:chExt cx="360" cy="360"/>
          </a:xfrm>
        </p:grpSpPr>
        <mc:AlternateContent xmlns:mc="http://schemas.openxmlformats.org/markup-compatibility/2006" xmlns:p14="http://schemas.microsoft.com/office/powerpoint/2010/main">
          <mc:Choice Requires="p14">
            <p:contentPart p14:bwMode="auto" r:id="rId7">
              <p14:nvContentPartPr>
                <p14:cNvPr id="21" name="Encre 20">
                  <a:extLst>
                    <a:ext uri="{FF2B5EF4-FFF2-40B4-BE49-F238E27FC236}">
                      <a16:creationId xmlns:a16="http://schemas.microsoft.com/office/drawing/2014/main" id="{F158B157-F74B-92CC-0E27-2BC8C931BD25}"/>
                    </a:ext>
                  </a:extLst>
                </p14:cNvPr>
                <p14:cNvContentPartPr/>
                <p14:nvPr/>
              </p14:nvContentPartPr>
              <p14:xfrm>
                <a:off x="6370924" y="6174530"/>
                <a:ext cx="360" cy="360"/>
              </p14:xfrm>
            </p:contentPart>
          </mc:Choice>
          <mc:Fallback xmlns="">
            <p:pic>
              <p:nvPicPr>
                <p:cNvPr id="21" name="Encre 20">
                  <a:extLst>
                    <a:ext uri="{FF2B5EF4-FFF2-40B4-BE49-F238E27FC236}">
                      <a16:creationId xmlns:a16="http://schemas.microsoft.com/office/drawing/2014/main" id="{F158B157-F74B-92CC-0E27-2BC8C931BD25}"/>
                    </a:ext>
                  </a:extLst>
                </p:cNvPr>
                <p:cNvPicPr/>
                <p:nvPr/>
              </p:nvPicPr>
              <p:blipFill>
                <a:blip r:embed="rId5"/>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Encre 21">
                  <a:extLst>
                    <a:ext uri="{FF2B5EF4-FFF2-40B4-BE49-F238E27FC236}">
                      <a16:creationId xmlns:a16="http://schemas.microsoft.com/office/drawing/2014/main" id="{43A52BC3-D4BF-CEBA-0479-9BB3A9E9F9CB}"/>
                    </a:ext>
                  </a:extLst>
                </p14:cNvPr>
                <p14:cNvContentPartPr/>
                <p14:nvPr/>
              </p14:nvContentPartPr>
              <p14:xfrm>
                <a:off x="6370924" y="6174530"/>
                <a:ext cx="360" cy="360"/>
              </p14:xfrm>
            </p:contentPart>
          </mc:Choice>
          <mc:Fallback xmlns="">
            <p:pic>
              <p:nvPicPr>
                <p:cNvPr id="22" name="Encre 21">
                  <a:extLst>
                    <a:ext uri="{FF2B5EF4-FFF2-40B4-BE49-F238E27FC236}">
                      <a16:creationId xmlns:a16="http://schemas.microsoft.com/office/drawing/2014/main" id="{43A52BC3-D4BF-CEBA-0479-9BB3A9E9F9CB}"/>
                    </a:ext>
                  </a:extLst>
                </p:cNvPr>
                <p:cNvPicPr/>
                <p:nvPr/>
              </p:nvPicPr>
              <p:blipFill>
                <a:blip r:embed="rId5"/>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Encre 23">
                  <a:extLst>
                    <a:ext uri="{FF2B5EF4-FFF2-40B4-BE49-F238E27FC236}">
                      <a16:creationId xmlns:a16="http://schemas.microsoft.com/office/drawing/2014/main" id="{57E59286-C91B-91AB-A4A2-3C6F0965DE9A}"/>
                    </a:ext>
                  </a:extLst>
                </p14:cNvPr>
                <p14:cNvContentPartPr/>
                <p14:nvPr/>
              </p14:nvContentPartPr>
              <p14:xfrm>
                <a:off x="6370924" y="6174530"/>
                <a:ext cx="360" cy="360"/>
              </p14:xfrm>
            </p:contentPart>
          </mc:Choice>
          <mc:Fallback xmlns="">
            <p:pic>
              <p:nvPicPr>
                <p:cNvPr id="24" name="Encre 23">
                  <a:extLst>
                    <a:ext uri="{FF2B5EF4-FFF2-40B4-BE49-F238E27FC236}">
                      <a16:creationId xmlns:a16="http://schemas.microsoft.com/office/drawing/2014/main" id="{57E59286-C91B-91AB-A4A2-3C6F0965DE9A}"/>
                    </a:ext>
                  </a:extLst>
                </p:cNvPr>
                <p:cNvPicPr/>
                <p:nvPr/>
              </p:nvPicPr>
              <p:blipFill>
                <a:blip r:embed="rId5"/>
                <a:stretch>
                  <a:fillRect/>
                </a:stretch>
              </p:blipFill>
              <p:spPr>
                <a:xfrm>
                  <a:off x="6361924" y="6165530"/>
                  <a:ext cx="18000" cy="18000"/>
                </a:xfrm>
                <a:prstGeom prst="rect">
                  <a:avLst/>
                </a:prstGeom>
              </p:spPr>
            </p:pic>
          </mc:Fallback>
        </mc:AlternateContent>
      </p:grpSp>
      <p:pic>
        <p:nvPicPr>
          <p:cNvPr id="44" name="Image 43">
            <a:extLst>
              <a:ext uri="{FF2B5EF4-FFF2-40B4-BE49-F238E27FC236}">
                <a16:creationId xmlns:a16="http://schemas.microsoft.com/office/drawing/2014/main" id="{8412AF2C-E841-C974-D1F4-12147FCD222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rot="1578962">
            <a:off x="9965485" y="1316598"/>
            <a:ext cx="748971" cy="912979"/>
          </a:xfrm>
          <a:prstGeom prst="rect">
            <a:avLst/>
          </a:prstGeom>
        </p:spPr>
      </p:pic>
      <p:pic>
        <p:nvPicPr>
          <p:cNvPr id="2" name="Image 1" descr="Une image contenant silhouette&#10;&#10;Description générée automatiquement">
            <a:extLst>
              <a:ext uri="{FF2B5EF4-FFF2-40B4-BE49-F238E27FC236}">
                <a16:creationId xmlns:a16="http://schemas.microsoft.com/office/drawing/2014/main" id="{9E69174D-4B85-66D2-6529-CE6CB19710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89851" y="693788"/>
            <a:ext cx="847231" cy="869687"/>
          </a:xfrm>
          <a:prstGeom prst="rect">
            <a:avLst/>
          </a:prstGeom>
        </p:spPr>
      </p:pic>
      <p:pic>
        <p:nvPicPr>
          <p:cNvPr id="5" name="Image 4">
            <a:extLst>
              <a:ext uri="{FF2B5EF4-FFF2-40B4-BE49-F238E27FC236}">
                <a16:creationId xmlns:a16="http://schemas.microsoft.com/office/drawing/2014/main" id="{C0C25784-B305-FFFE-A2CC-ACE101A1207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597588" y="1885005"/>
            <a:ext cx="717316" cy="869687"/>
          </a:xfrm>
          <a:prstGeom prst="rect">
            <a:avLst/>
          </a:prstGeom>
        </p:spPr>
      </p:pic>
      <p:pic>
        <p:nvPicPr>
          <p:cNvPr id="6" name="D81B7AAB-2379-4378-909D-F628A94B169B">
            <a:extLst>
              <a:ext uri="{FF2B5EF4-FFF2-40B4-BE49-F238E27FC236}">
                <a16:creationId xmlns:a16="http://schemas.microsoft.com/office/drawing/2014/main" id="{11D48B99-47EC-15AF-2771-7C41EAF7FE9B}"/>
              </a:ext>
            </a:extLst>
          </p:cNvPr>
          <p:cNvPicPr>
            <a:picLocks noChangeAspect="1" noChangeArrowheads="1"/>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rot="19324022" flipH="1">
            <a:off x="9215379" y="1231005"/>
            <a:ext cx="849878" cy="84817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9B53D080-AA04-D8C8-8045-D3E98133D7A3}"/>
              </a:ext>
            </a:extLst>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foregroundMark x1="60870" y1="16443" x2="66184" y2="33557"/>
                        <a14:foregroundMark x1="66184" y1="33557" x2="49758" y2="21477"/>
                      </a14:backgroundRemoval>
                    </a14:imgEffect>
                  </a14:imgLayer>
                </a14:imgProps>
              </a:ext>
              <a:ext uri="{28A0092B-C50C-407E-A947-70E740481C1C}">
                <a14:useLocalDpi xmlns:a14="http://schemas.microsoft.com/office/drawing/2010/main" val="0"/>
              </a:ext>
            </a:extLst>
          </a:blip>
          <a:stretch>
            <a:fillRect/>
          </a:stretch>
        </p:blipFill>
        <p:spPr>
          <a:xfrm rot="1321279" flipH="1">
            <a:off x="8393065" y="1696256"/>
            <a:ext cx="588831" cy="847689"/>
          </a:xfrm>
          <a:prstGeom prst="rect">
            <a:avLst/>
          </a:prstGeom>
        </p:spPr>
      </p:pic>
      <p:pic>
        <p:nvPicPr>
          <p:cNvPr id="4" name="Image 3"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89848" y="3831786"/>
            <a:ext cx="1672399" cy="1006629"/>
          </a:xfrm>
          <a:prstGeom prst="rect">
            <a:avLst/>
          </a:prstGeom>
        </p:spPr>
      </p:pic>
      <p:pic>
        <p:nvPicPr>
          <p:cNvPr id="23" name="Image 22" descr="Une image contenant silhouette&#10;&#10;Description générée automatiquement">
            <a:extLst>
              <a:ext uri="{FF2B5EF4-FFF2-40B4-BE49-F238E27FC236}">
                <a16:creationId xmlns:a16="http://schemas.microsoft.com/office/drawing/2014/main" id="{22A15E91-71B3-A099-5FC7-51CC1637AAC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1141" y="388802"/>
            <a:ext cx="746262" cy="951609"/>
          </a:xfrm>
          <a:prstGeom prst="rect">
            <a:avLst/>
          </a:prstGeom>
        </p:spPr>
      </p:pic>
      <p:sp>
        <p:nvSpPr>
          <p:cNvPr id="37" name="Rectangle 36">
            <a:extLst>
              <a:ext uri="{FF2B5EF4-FFF2-40B4-BE49-F238E27FC236}">
                <a16:creationId xmlns:a16="http://schemas.microsoft.com/office/drawing/2014/main" id="{B7D4B845-0266-A110-B7A3-3D44157F80CA}"/>
              </a:ext>
            </a:extLst>
          </p:cNvPr>
          <p:cNvSpPr/>
          <p:nvPr/>
        </p:nvSpPr>
        <p:spPr>
          <a:xfrm>
            <a:off x="9585450" y="5903580"/>
            <a:ext cx="432945" cy="278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6" name="Image 15">
            <a:extLst>
              <a:ext uri="{FF2B5EF4-FFF2-40B4-BE49-F238E27FC236}">
                <a16:creationId xmlns:a16="http://schemas.microsoft.com/office/drawing/2014/main" id="{AE940340-85E5-ED3A-AEE5-2A0F098899D2}"/>
              </a:ext>
            </a:extLst>
          </p:cNvPr>
          <p:cNvPicPr>
            <a:picLocks noChangeAspect="1"/>
          </p:cNvPicPr>
          <p:nvPr/>
        </p:nvPicPr>
        <p:blipFill>
          <a:blip r:embed="rId20"/>
          <a:stretch>
            <a:fillRect/>
          </a:stretch>
        </p:blipFill>
        <p:spPr>
          <a:xfrm>
            <a:off x="8653316" y="3418535"/>
            <a:ext cx="1235462" cy="1404110"/>
          </a:xfrm>
          <a:prstGeom prst="rect">
            <a:avLst/>
          </a:prstGeom>
        </p:spPr>
      </p:pic>
      <p:sp>
        <p:nvSpPr>
          <p:cNvPr id="35" name="Ellipse 34">
            <a:extLst>
              <a:ext uri="{FF2B5EF4-FFF2-40B4-BE49-F238E27FC236}">
                <a16:creationId xmlns:a16="http://schemas.microsoft.com/office/drawing/2014/main" id="{2A69A143-1B8F-2973-D865-D009B6A06904}"/>
              </a:ext>
            </a:extLst>
          </p:cNvPr>
          <p:cNvSpPr/>
          <p:nvPr/>
        </p:nvSpPr>
        <p:spPr>
          <a:xfrm>
            <a:off x="5824209" y="366558"/>
            <a:ext cx="2965640" cy="1292086"/>
          </a:xfrm>
          <a:prstGeom prst="ellipse">
            <a:avLst/>
          </a:prstGeom>
          <a:solidFill>
            <a:srgbClr val="E6D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err="1">
                <a:solidFill>
                  <a:schemeClr val="tx1"/>
                </a:solidFill>
              </a:rPr>
              <a:t>Cowork</a:t>
            </a:r>
            <a:br>
              <a:rPr lang="fr-FR" sz="2800" b="1">
                <a:solidFill>
                  <a:schemeClr val="tx1"/>
                </a:solidFill>
              </a:rPr>
            </a:br>
            <a:r>
              <a:rPr lang="fr-FR" sz="2800" b="1" err="1">
                <a:solidFill>
                  <a:schemeClr val="tx1"/>
                </a:solidFill>
              </a:rPr>
              <a:t>Magis</a:t>
            </a:r>
            <a:endParaRPr lang="fr-FR" sz="1800" b="1">
              <a:solidFill>
                <a:schemeClr val="tx1"/>
              </a:solidFill>
              <a:effectLst/>
              <a:ea typeface="Calibri" panose="020F0502020204030204" pitchFamily="34" charset="0"/>
              <a:cs typeface="Times New Roman" panose="02020603050405020304" pitchFamily="18" charset="0"/>
            </a:endParaRPr>
          </a:p>
          <a:p>
            <a:pPr algn="ctr"/>
            <a:endParaRPr lang="fr-FR" sz="2800" b="1">
              <a:solidFill>
                <a:schemeClr val="tx1"/>
              </a:solidFill>
            </a:endParaRPr>
          </a:p>
        </p:txBody>
      </p:sp>
      <p:pic>
        <p:nvPicPr>
          <p:cNvPr id="29" name="Image 28" descr="Une image contenant silhouette&#10;&#10;Description générée automatiquement">
            <a:extLst>
              <a:ext uri="{FF2B5EF4-FFF2-40B4-BE49-F238E27FC236}">
                <a16:creationId xmlns:a16="http://schemas.microsoft.com/office/drawing/2014/main" id="{A4EDA53D-C204-43D9-1B79-0C4D7798489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11203853" y="1563475"/>
            <a:ext cx="608082" cy="775406"/>
          </a:xfrm>
          <a:prstGeom prst="rect">
            <a:avLst/>
          </a:prstGeom>
        </p:spPr>
      </p:pic>
      <p:pic>
        <p:nvPicPr>
          <p:cNvPr id="38" name="Image 37" descr="Une image contenant logo&#10;&#10;Description générée automatiquement">
            <a:extLst>
              <a:ext uri="{FF2B5EF4-FFF2-40B4-BE49-F238E27FC236}">
                <a16:creationId xmlns:a16="http://schemas.microsoft.com/office/drawing/2014/main" id="{AEDAFCEF-282B-FA69-C72A-0A57AC58546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345786" y="5589913"/>
            <a:ext cx="1662179" cy="1417697"/>
          </a:xfrm>
          <a:prstGeom prst="rect">
            <a:avLst/>
          </a:prstGeom>
        </p:spPr>
      </p:pic>
      <p:sp>
        <p:nvSpPr>
          <p:cNvPr id="9" name="Rectangle : coins arrondis 8">
            <a:extLst>
              <a:ext uri="{FF2B5EF4-FFF2-40B4-BE49-F238E27FC236}">
                <a16:creationId xmlns:a16="http://schemas.microsoft.com/office/drawing/2014/main" id="{8ABB73E6-22C9-F788-F830-BA6499D38F8C}"/>
              </a:ext>
            </a:extLst>
          </p:cNvPr>
          <p:cNvSpPr/>
          <p:nvPr/>
        </p:nvSpPr>
        <p:spPr>
          <a:xfrm>
            <a:off x="152429" y="1348238"/>
            <a:ext cx="5687167" cy="24835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Créé en 2018, le </a:t>
            </a:r>
            <a:r>
              <a:rPr lang="fr-FR" sz="1400" err="1">
                <a:solidFill>
                  <a:schemeClr val="tx1"/>
                </a:solidFill>
                <a:latin typeface="Calibri" panose="020F0502020204030204" pitchFamily="34" charset="0"/>
                <a:ea typeface="Calibri" panose="020F0502020204030204" pitchFamily="34" charset="0"/>
                <a:cs typeface="Calibri" panose="020F0502020204030204" pitchFamily="34" charset="0"/>
              </a:rPr>
              <a:t>Cowork</a:t>
            </a: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 accueille maintenant plus de 40 JP</a:t>
            </a:r>
          </a:p>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Soutien mutuel entre jeunes professionnels</a:t>
            </a:r>
          </a:p>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Localisation centrale et accessible</a:t>
            </a:r>
          </a:p>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Accompagnement humain, professionnel et spirituel bénévole</a:t>
            </a:r>
          </a:p>
          <a:p>
            <a:pPr>
              <a:spcAft>
                <a:spcPts val="800"/>
              </a:spcAft>
            </a:pPr>
            <a:r>
              <a:rPr lang="fr-FR" sz="1400">
                <a:solidFill>
                  <a:schemeClr val="tx1"/>
                </a:solidFill>
                <a:latin typeface="Calibri" panose="020F0502020204030204" pitchFamily="34" charset="0"/>
                <a:ea typeface="Calibri" panose="020F0502020204030204" pitchFamily="34" charset="0"/>
                <a:cs typeface="Calibri" panose="020F0502020204030204" pitchFamily="34" charset="0"/>
              </a:rPr>
              <a:t>Intérêt commun pour l’écologie et le bien commun</a:t>
            </a:r>
          </a:p>
        </p:txBody>
      </p:sp>
      <p:sp>
        <p:nvSpPr>
          <p:cNvPr id="10" name="Rectangle : coins arrondis 9">
            <a:extLst>
              <a:ext uri="{FF2B5EF4-FFF2-40B4-BE49-F238E27FC236}">
                <a16:creationId xmlns:a16="http://schemas.microsoft.com/office/drawing/2014/main" id="{D9BEDD2C-835A-A24A-8A00-662442ECF466}"/>
              </a:ext>
            </a:extLst>
          </p:cNvPr>
          <p:cNvSpPr/>
          <p:nvPr/>
        </p:nvSpPr>
        <p:spPr>
          <a:xfrm>
            <a:off x="127785" y="4110797"/>
            <a:ext cx="5695769" cy="2482108"/>
          </a:xfrm>
          <a:prstGeom prst="roundRect">
            <a:avLst/>
          </a:prstGeom>
          <a:solidFill>
            <a:srgbClr val="FFC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fr-FR" sz="1400">
                <a:solidFill>
                  <a:schemeClr val="tx1"/>
                </a:solidFill>
                <a:ea typeface="Calibri" panose="020F0502020204030204" pitchFamily="34" charset="0"/>
                <a:cs typeface="Times New Roman" panose="02020603050405020304" pitchFamily="18" charset="0"/>
              </a:rPr>
              <a:t>Cotisation de 170€ par mois à mi-temps (possibilité de temps plein ou  de forfait solidaire)</a:t>
            </a:r>
          </a:p>
          <a:p>
            <a:pPr>
              <a:spcAft>
                <a:spcPts val="800"/>
              </a:spcAft>
            </a:pPr>
            <a:r>
              <a:rPr lang="fr-FR" sz="1400">
                <a:solidFill>
                  <a:schemeClr val="tx1"/>
                </a:solidFill>
                <a:ea typeface="Calibri" panose="020F0502020204030204" pitchFamily="34" charset="0"/>
                <a:cs typeface="Times New Roman" panose="02020603050405020304" pitchFamily="18" charset="0"/>
              </a:rPr>
              <a:t>Accueil limité à 3 ans maximum</a:t>
            </a:r>
          </a:p>
          <a:p>
            <a:pPr>
              <a:spcAft>
                <a:spcPts val="800"/>
              </a:spcAft>
            </a:pPr>
            <a:r>
              <a:rPr lang="fr-FR" sz="1400">
                <a:solidFill>
                  <a:schemeClr val="tx1"/>
                </a:solidFill>
                <a:ea typeface="Calibri" panose="020F0502020204030204" pitchFamily="34" charset="0"/>
                <a:cs typeface="Times New Roman" panose="02020603050405020304" pitchFamily="18" charset="0"/>
              </a:rPr>
              <a:t>Ages limites de 20 à 35 ans</a:t>
            </a:r>
          </a:p>
          <a:p>
            <a:pPr>
              <a:spcAft>
                <a:spcPts val="800"/>
              </a:spcAft>
            </a:pPr>
            <a:r>
              <a:rPr lang="fr-FR" sz="1400">
                <a:solidFill>
                  <a:schemeClr val="tx1"/>
                </a:solidFill>
                <a:ea typeface="Calibri" panose="020F0502020204030204" pitchFamily="34" charset="0"/>
                <a:cs typeface="Times New Roman" panose="02020603050405020304" pitchFamily="18" charset="0"/>
              </a:rPr>
              <a:t>Fluidité de l’accueil &lt;&gt; volatilité des projets.</a:t>
            </a:r>
          </a:p>
          <a:p>
            <a:pPr>
              <a:spcAft>
                <a:spcPts val="800"/>
              </a:spcAft>
            </a:pPr>
            <a:endParaRPr lang="fr-FR" sz="1600">
              <a:solidFill>
                <a:schemeClr val="tx1"/>
              </a:solidFill>
              <a:effectLst/>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CFDC718A-C7B3-577B-FAC8-7AE8FAD337A8}"/>
              </a:ext>
            </a:extLst>
          </p:cNvPr>
          <p:cNvSpPr txBox="1"/>
          <p:nvPr/>
        </p:nvSpPr>
        <p:spPr>
          <a:xfrm>
            <a:off x="226998" y="265095"/>
            <a:ext cx="989128" cy="584775"/>
          </a:xfrm>
          <a:prstGeom prst="rect">
            <a:avLst/>
          </a:prstGeom>
          <a:solidFill>
            <a:srgbClr val="FFC000"/>
          </a:solidFill>
        </p:spPr>
        <p:txBody>
          <a:bodyPr wrap="square" rtlCol="0">
            <a:spAutoFit/>
          </a:bodyPr>
          <a:lstStyle/>
          <a:p>
            <a:r>
              <a:rPr lang="fr-FR" sz="1600" b="1"/>
              <a:t>Carte jeu Verso</a:t>
            </a:r>
          </a:p>
        </p:txBody>
      </p:sp>
      <p:pic>
        <p:nvPicPr>
          <p:cNvPr id="7" name="Image 6">
            <a:extLst>
              <a:ext uri="{FF2B5EF4-FFF2-40B4-BE49-F238E27FC236}">
                <a16:creationId xmlns:a16="http://schemas.microsoft.com/office/drawing/2014/main" id="{DF8C0FF1-2EC5-2A96-CDC6-66F1FAA0BFDF}"/>
              </a:ext>
            </a:extLst>
          </p:cNvPr>
          <p:cNvPicPr>
            <a:picLocks noChangeAspect="1"/>
          </p:cNvPicPr>
          <p:nvPr/>
        </p:nvPicPr>
        <p:blipFill>
          <a:blip r:embed="rId23"/>
          <a:stretch>
            <a:fillRect/>
          </a:stretch>
        </p:blipFill>
        <p:spPr>
          <a:xfrm>
            <a:off x="10339970" y="4903642"/>
            <a:ext cx="855237" cy="984414"/>
          </a:xfrm>
          <a:prstGeom prst="rect">
            <a:avLst/>
          </a:prstGeom>
        </p:spPr>
      </p:pic>
      <p:pic>
        <p:nvPicPr>
          <p:cNvPr id="12" name="Image 11">
            <a:extLst>
              <a:ext uri="{FF2B5EF4-FFF2-40B4-BE49-F238E27FC236}">
                <a16:creationId xmlns:a16="http://schemas.microsoft.com/office/drawing/2014/main" id="{11633CB9-120A-01AB-B2F7-61AA2835EDAB}"/>
              </a:ext>
            </a:extLst>
          </p:cNvPr>
          <p:cNvPicPr>
            <a:picLocks noChangeAspect="1"/>
          </p:cNvPicPr>
          <p:nvPr/>
        </p:nvPicPr>
        <p:blipFill>
          <a:blip r:embed="rId24"/>
          <a:stretch>
            <a:fillRect/>
          </a:stretch>
        </p:blipFill>
        <p:spPr>
          <a:xfrm>
            <a:off x="10917484" y="4995215"/>
            <a:ext cx="1170533" cy="1046535"/>
          </a:xfrm>
          <a:prstGeom prst="rect">
            <a:avLst/>
          </a:prstGeom>
        </p:spPr>
      </p:pic>
      <p:sp>
        <p:nvSpPr>
          <p:cNvPr id="17" name="Rectangle : coins arrondis 16">
            <a:extLst>
              <a:ext uri="{FF2B5EF4-FFF2-40B4-BE49-F238E27FC236}">
                <a16:creationId xmlns:a16="http://schemas.microsoft.com/office/drawing/2014/main" id="{EAEA10CD-AA96-0E1E-4846-6A177052667B}"/>
              </a:ext>
            </a:extLst>
          </p:cNvPr>
          <p:cNvSpPr/>
          <p:nvPr/>
        </p:nvSpPr>
        <p:spPr>
          <a:xfrm>
            <a:off x="5534501" y="6213936"/>
            <a:ext cx="3969771" cy="742632"/>
          </a:xfrm>
          <a:prstGeom prst="roundRect">
            <a:avLst>
              <a:gd name="adj" fmla="val 16667"/>
            </a:avLst>
          </a:prstGeom>
          <a:solidFill>
            <a:schemeClr val="accent1">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sz="1600">
              <a:solidFill>
                <a:schemeClr val="tx1"/>
              </a:solidFill>
            </a:endParaRPr>
          </a:p>
          <a:p>
            <a:pPr algn="ctr"/>
            <a:r>
              <a:rPr lang="fr-FR">
                <a:solidFill>
                  <a:schemeClr val="tx1"/>
                </a:solidFill>
                <a:cs typeface="Times New Roman"/>
              </a:rPr>
              <a:t>L’ancrage est ignatien</a:t>
            </a:r>
            <a:endParaRPr lang="fr-FR">
              <a:solidFill>
                <a:schemeClr val="tx1"/>
              </a:solidFill>
              <a:effectLst/>
              <a:ea typeface="Calibri" panose="020F0502020204030204" pitchFamily="34" charset="0"/>
              <a:cs typeface="Times New Roman"/>
            </a:endParaRPr>
          </a:p>
          <a:p>
            <a:pPr algn="ctr"/>
            <a:endParaRPr lang="fr-FR" sz="1600">
              <a:solidFill>
                <a:schemeClr val="tx1"/>
              </a:solidFill>
            </a:endParaRPr>
          </a:p>
        </p:txBody>
      </p:sp>
      <p:sp>
        <p:nvSpPr>
          <p:cNvPr id="13" name="Espace réservé du numéro de diapositive 12">
            <a:extLst>
              <a:ext uri="{FF2B5EF4-FFF2-40B4-BE49-F238E27FC236}">
                <a16:creationId xmlns:a16="http://schemas.microsoft.com/office/drawing/2014/main" id="{1574053F-57CD-AD3E-5DF5-60A425C67EC5}"/>
              </a:ext>
            </a:extLst>
          </p:cNvPr>
          <p:cNvSpPr>
            <a:spLocks noGrp="1"/>
          </p:cNvSpPr>
          <p:nvPr>
            <p:ph type="sldNum" sz="quarter" idx="12"/>
          </p:nvPr>
        </p:nvSpPr>
        <p:spPr/>
        <p:txBody>
          <a:bodyPr/>
          <a:lstStyle/>
          <a:p>
            <a:fld id="{FAB97C05-5D1A-45EF-A4E4-5C25DBBFCE11}" type="slidenum">
              <a:rPr lang="fr-FR" smtClean="0"/>
              <a:t>44</a:t>
            </a:fld>
            <a:endParaRPr lang="fr-FR"/>
          </a:p>
        </p:txBody>
      </p:sp>
    </p:spTree>
    <p:extLst>
      <p:ext uri="{BB962C8B-B14F-4D97-AF65-F5344CB8AC3E}">
        <p14:creationId xmlns:p14="http://schemas.microsoft.com/office/powerpoint/2010/main" val="2384360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DAA326C-21A8-9AC5-4994-0B73E1337699}"/>
              </a:ext>
            </a:extLst>
          </p:cNvPr>
          <p:cNvSpPr/>
          <p:nvPr/>
        </p:nvSpPr>
        <p:spPr>
          <a:xfrm>
            <a:off x="121920" y="2225040"/>
            <a:ext cx="11753305" cy="4632960"/>
          </a:xfrm>
          <a:prstGeom prst="roundRect">
            <a:avLst/>
          </a:prstGeom>
          <a:solidFill>
            <a:schemeClr val="accent4">
              <a:lumMod val="20000"/>
              <a:lumOff val="80000"/>
              <a:alpha val="38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Virginie a 36 ans</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 Elle est mariée avec Matthieu , ils ont deux  jeunes enfants et habitent une petite commune à 15 km d’une ville moyenne où il y a 3 équipes MCC.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Virginie travaille dans une grosse association comme éducatrice spécialisée en milieu ouvert, en protection de l’enfance. Elle coordonne 32 situations, avec des horaires qui peuvent être tardifs, mais des vacances conséquentes. Son service est confronté à un grand manque de moyens humains. Son « binôme » est en burn-out, les arrêts de travail de collègues de son équipe sont fréquents.  Parfois Virginie ne voit plus le sens de ce qu’elle fait tant elle doit parer aux urgences au détriment d’un accompagnement de qualité. Elle craint de perdre sa  motivation pour le service public et celui des familles et jeunes en difficulté en particulier. Cela la touche d’autant plus que son choix d’engagement professionnel est en lien avec ses valeurs chrétiennes: elle n’est pas pratiquante régulière, mais vivre sa Foi de manière unifiée dans les différents domaines de sa vie est primordial pour elle. Les problématiques sociales et environnementales- car pour elle tout est lié- sont au cœur de ses préoccupations, ce qu’elle partage avec son mari, ingénieur informatique dont la charge de travail connaît périodiquement des pics. Matthieu est agnostique et élu municipal. Matthieu et Virginie accueillent quelques week-ends dans l’année des jeunes migrants via l’association </a:t>
            </a:r>
            <a:r>
              <a:rPr kumimoji="0" lang="fr-FR" sz="1600" b="0" i="0" u="none" strike="noStrike" kern="1200" cap="none" spc="0" normalizeH="0" baseline="0" noProof="0" err="1">
                <a:ln>
                  <a:noFill/>
                </a:ln>
                <a:solidFill>
                  <a:prstClr val="black"/>
                </a:solidFill>
                <a:effectLst/>
                <a:uLnTx/>
                <a:uFillTx/>
                <a:latin typeface="Calibri" panose="020F0502020204030204"/>
                <a:ea typeface="+mn-ea"/>
                <a:cs typeface="+mn-cs"/>
              </a:rPr>
              <a:t>Welcome</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 dont ils sont proches. Leur organisation domestique est millimétrée; le week-end, la priorité est donnée aux enfants qu’ils font très  rarement garder, ainsi qu’aux amis. </a:t>
            </a:r>
            <a:endParaRPr kumimoji="0" lang="fr-FR"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Virginie aspire à prendre des temps de recul, à y voir plus clair, à partager avec d’autres –en compagnie si possible de Matthieu-sur les « essentiels de la vie » et les moyens de garder un équilibre et un cap. </a:t>
            </a:r>
            <a:endParaRPr kumimoji="0" lang="fr-FR"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 coins arrondis 3">
            <a:extLst>
              <a:ext uri="{FF2B5EF4-FFF2-40B4-BE49-F238E27FC236}">
                <a16:creationId xmlns:a16="http://schemas.microsoft.com/office/drawing/2014/main" id="{A30068C7-8E23-428F-9498-522401A840B7}"/>
              </a:ext>
            </a:extLst>
          </p:cNvPr>
          <p:cNvSpPr/>
          <p:nvPr/>
        </p:nvSpPr>
        <p:spPr>
          <a:xfrm>
            <a:off x="233680" y="100964"/>
            <a:ext cx="10638444" cy="537269"/>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Exemple de persona = personne qui pourrait être intéressée par le Mouvement de demain. </a:t>
            </a:r>
          </a:p>
        </p:txBody>
      </p:sp>
      <p:sp>
        <p:nvSpPr>
          <p:cNvPr id="2" name="ZoneTexte 1">
            <a:extLst>
              <a:ext uri="{FF2B5EF4-FFF2-40B4-BE49-F238E27FC236}">
                <a16:creationId xmlns:a16="http://schemas.microsoft.com/office/drawing/2014/main" id="{173206E9-5F16-247E-76CB-E107A0CF131B}"/>
              </a:ext>
            </a:extLst>
          </p:cNvPr>
          <p:cNvSpPr txBox="1"/>
          <p:nvPr/>
        </p:nvSpPr>
        <p:spPr>
          <a:xfrm rot="300000">
            <a:off x="6298511" y="1111906"/>
            <a:ext cx="3341715" cy="646331"/>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Calibri"/>
              </a:rPr>
              <a:t>Peuvent être construites à partir de votre écoute externe locale.  </a:t>
            </a:r>
          </a:p>
        </p:txBody>
      </p:sp>
      <p:sp>
        <p:nvSpPr>
          <p:cNvPr id="3" name="Espace réservé du numéro de diapositive 2">
            <a:extLst>
              <a:ext uri="{FF2B5EF4-FFF2-40B4-BE49-F238E27FC236}">
                <a16:creationId xmlns:a16="http://schemas.microsoft.com/office/drawing/2014/main" id="{5F6FFF70-303D-B236-C367-DED3C9BBCF05}"/>
              </a:ext>
            </a:extLst>
          </p:cNvPr>
          <p:cNvSpPr>
            <a:spLocks noGrp="1"/>
          </p:cNvSpPr>
          <p:nvPr>
            <p:ph type="sldNum" sz="quarter" idx="12"/>
          </p:nvPr>
        </p:nvSpPr>
        <p:spPr/>
        <p:txBody>
          <a:bodyPr/>
          <a:lstStyle/>
          <a:p>
            <a:fld id="{FAB97C05-5D1A-45EF-A4E4-5C25DBBFCE11}" type="slidenum">
              <a:rPr lang="fr-FR" smtClean="0"/>
              <a:t>45</a:t>
            </a:fld>
            <a:endParaRPr lang="fr-FR"/>
          </a:p>
        </p:txBody>
      </p:sp>
    </p:spTree>
    <p:extLst>
      <p:ext uri="{BB962C8B-B14F-4D97-AF65-F5344CB8AC3E}">
        <p14:creationId xmlns:p14="http://schemas.microsoft.com/office/powerpoint/2010/main" val="1304882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DAA326C-21A8-9AC5-4994-0B73E1337699}"/>
              </a:ext>
            </a:extLst>
          </p:cNvPr>
          <p:cNvSpPr/>
          <p:nvPr/>
        </p:nvSpPr>
        <p:spPr>
          <a:xfrm>
            <a:off x="121920" y="2225040"/>
            <a:ext cx="11928909" cy="4632960"/>
          </a:xfrm>
          <a:prstGeom prst="roundRect">
            <a:avLst/>
          </a:prstGeom>
          <a:solidFill>
            <a:schemeClr val="accent4">
              <a:lumMod val="20000"/>
              <a:lumOff val="80000"/>
              <a:alpha val="38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fr-FR" sz="1600" b="1">
                <a:cs typeface="Calibri"/>
              </a:rPr>
              <a:t>Tiphaine 30 ans,</a:t>
            </a:r>
            <a:r>
              <a:rPr lang="fr-FR" sz="1600">
                <a:cs typeface="Calibri"/>
              </a:rPr>
              <a:t> Master II, 7 ans d’expérience, consultante, chercheuse de sens, de famille catholique provinciale,  en couple , sans enfant.</a:t>
            </a:r>
            <a:endParaRPr lang="fr-FR"/>
          </a:p>
          <a:p>
            <a:r>
              <a:rPr lang="fr-FR" sz="1600">
                <a:cs typeface="Calibri"/>
              </a:rPr>
              <a:t>Tiphaine pense que le travail pour sa génération, c’est bien mais la qualité de vie est aussi importante. Nous nous sentons impuissants par rapport à ce qui se passe dans le monde. Avec le réchauffement climatique, la montée du terrorisme et des guerres au Moyen Orient, nous sommes passés par le COVID puis par la guerre en Ukraine. Nous aimerions sortir de ce cycle infernal ...</a:t>
            </a:r>
            <a:endParaRPr lang="fr-FR"/>
          </a:p>
          <a:p>
            <a:r>
              <a:rPr lang="fr-FR" sz="1600">
                <a:cs typeface="Calibri"/>
              </a:rPr>
              <a:t>Ce que recherchent ses collègues,  c’est le côté humain, l’empathie, le fait de s ‘adapter à chacun, de se respecter les uns les autres, de communiquer, d'écouter.</a:t>
            </a:r>
            <a:endParaRPr lang="fr-FR">
              <a:cs typeface="Calibri" panose="020F0502020204030204"/>
            </a:endParaRPr>
          </a:p>
          <a:p>
            <a:r>
              <a:rPr lang="fr-FR" sz="1600">
                <a:cs typeface="Calibri"/>
              </a:rPr>
              <a:t>Elle aime bien aider quand cela a un impact positif pour une reconversion professionnelle, une formation, la société et la planète.</a:t>
            </a:r>
            <a:endParaRPr lang="fr-FR"/>
          </a:p>
          <a:p>
            <a:r>
              <a:rPr lang="fr-FR" sz="1600">
                <a:cs typeface="Calibri"/>
              </a:rPr>
              <a:t>Ce qui importe pour elle, c’est l’impact positif de son travail, le relationnel,  un manager inspirant qui partage ses valeurs.</a:t>
            </a:r>
            <a:endParaRPr lang="fr-FR">
              <a:cs typeface="Calibri"/>
            </a:endParaRPr>
          </a:p>
          <a:p>
            <a:r>
              <a:rPr lang="fr-FR" sz="1600">
                <a:cs typeface="Calibri"/>
              </a:rPr>
              <a:t>Un bon salaire lui permet un épanouissement à côté : voyages...</a:t>
            </a:r>
            <a:endParaRPr lang="fr-FR"/>
          </a:p>
          <a:p>
            <a:r>
              <a:rPr lang="fr-FR" sz="1600">
                <a:cs typeface="Calibri"/>
              </a:rPr>
              <a:t>Elle vient de trouver un nouveau poste dans un grand groupe en tant que chef de projet SI ..</a:t>
            </a:r>
          </a:p>
          <a:p>
            <a:r>
              <a:rPr lang="fr-FR" sz="1600">
                <a:cs typeface="Calibri"/>
              </a:rPr>
              <a:t>Pour Tiphaine, il est important de relativiser par rapport à son travail. Un mouvement d’Eglise pourrait lui permettre un partage d’expérience, un ressourcement et une prise de recul. Elle cherche surtout un équilibre entre toutes les composantes de sa vie. </a:t>
            </a:r>
            <a:endParaRPr lang="fr-FR"/>
          </a:p>
        </p:txBody>
      </p:sp>
      <p:sp>
        <p:nvSpPr>
          <p:cNvPr id="4" name="Rectangle : coins arrondis 3">
            <a:extLst>
              <a:ext uri="{FF2B5EF4-FFF2-40B4-BE49-F238E27FC236}">
                <a16:creationId xmlns:a16="http://schemas.microsoft.com/office/drawing/2014/main" id="{A30068C7-8E23-428F-9498-522401A840B7}"/>
              </a:ext>
            </a:extLst>
          </p:cNvPr>
          <p:cNvSpPr/>
          <p:nvPr/>
        </p:nvSpPr>
        <p:spPr>
          <a:xfrm>
            <a:off x="233680" y="100964"/>
            <a:ext cx="10638444" cy="537269"/>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fr-FR" b="1"/>
              <a:t>Exemple de persona = personne qui pourrait être intéressée par le Mouvement de demain . </a:t>
            </a:r>
          </a:p>
        </p:txBody>
      </p:sp>
      <p:sp>
        <p:nvSpPr>
          <p:cNvPr id="2" name="ZoneTexte 1">
            <a:extLst>
              <a:ext uri="{FF2B5EF4-FFF2-40B4-BE49-F238E27FC236}">
                <a16:creationId xmlns:a16="http://schemas.microsoft.com/office/drawing/2014/main" id="{173206E9-5F16-247E-76CB-E107A0CF131B}"/>
              </a:ext>
            </a:extLst>
          </p:cNvPr>
          <p:cNvSpPr txBox="1"/>
          <p:nvPr/>
        </p:nvSpPr>
        <p:spPr>
          <a:xfrm rot="300000">
            <a:off x="6298511" y="1111906"/>
            <a:ext cx="3341715" cy="646331"/>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Calibri"/>
              </a:rPr>
              <a:t>Peuvent être construites à partir de votre écoute externe locale.  </a:t>
            </a:r>
          </a:p>
        </p:txBody>
      </p:sp>
      <p:sp>
        <p:nvSpPr>
          <p:cNvPr id="3" name="Espace réservé du numéro de diapositive 2">
            <a:extLst>
              <a:ext uri="{FF2B5EF4-FFF2-40B4-BE49-F238E27FC236}">
                <a16:creationId xmlns:a16="http://schemas.microsoft.com/office/drawing/2014/main" id="{A8FC6249-3217-FF31-3565-9021AA7CCA61}"/>
              </a:ext>
            </a:extLst>
          </p:cNvPr>
          <p:cNvSpPr>
            <a:spLocks noGrp="1"/>
          </p:cNvSpPr>
          <p:nvPr>
            <p:ph type="sldNum" sz="quarter" idx="12"/>
          </p:nvPr>
        </p:nvSpPr>
        <p:spPr/>
        <p:txBody>
          <a:bodyPr/>
          <a:lstStyle/>
          <a:p>
            <a:fld id="{FAB97C05-5D1A-45EF-A4E4-5C25DBBFCE11}" type="slidenum">
              <a:rPr lang="fr-FR" smtClean="0"/>
              <a:t>46</a:t>
            </a:fld>
            <a:endParaRPr lang="fr-FR"/>
          </a:p>
        </p:txBody>
      </p:sp>
    </p:spTree>
    <p:extLst>
      <p:ext uri="{BB962C8B-B14F-4D97-AF65-F5344CB8AC3E}">
        <p14:creationId xmlns:p14="http://schemas.microsoft.com/office/powerpoint/2010/main" val="204434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DAA326C-21A8-9AC5-4994-0B73E1337699}"/>
              </a:ext>
            </a:extLst>
          </p:cNvPr>
          <p:cNvSpPr/>
          <p:nvPr/>
        </p:nvSpPr>
        <p:spPr>
          <a:xfrm>
            <a:off x="121920" y="2225040"/>
            <a:ext cx="11753305" cy="4632960"/>
          </a:xfrm>
          <a:prstGeom prst="roundRect">
            <a:avLst/>
          </a:prstGeom>
          <a:solidFill>
            <a:schemeClr val="accent4">
              <a:lumMod val="20000"/>
              <a:lumOff val="80000"/>
              <a:alpha val="38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fr-FR" b="1" i="0">
                <a:effectLst/>
                <a:latin typeface="Arial"/>
                <a:cs typeface="Arial"/>
              </a:rPr>
              <a:t>Etudiant CGE en école de commerce</a:t>
            </a:r>
            <a:r>
              <a:rPr lang="fr-FR" b="0" i="0">
                <a:effectLst/>
                <a:latin typeface="Arial"/>
                <a:cs typeface="Arial"/>
              </a:rPr>
              <a:t> : J’ai le désir de m'accomplir dans mon travail, de donner le meilleur de moi-même au service du bien commun. Quelle va être le lieu de cette réalisation? Qu'attendre de manière juste du travail, entre ne rien attendre et la plénitude qu’il ne peut donner? Comment vais-je cultiver ce qui me nourrit vraiment, sachant que ma foi va se réaliser dans mon travail? Lors de mon stage dans une entreprise sociale j’avais une mission et cela m’a plu. Dans une grande entreprise, je ne voudrais pas être un homme parmi d'autres, je voudrais donner quelque chose de moi-même. Produire quelque chose de beau. À quoi vais-je servir? Comment vais-je faire pour que les choses changent vraiment? Notre génération porte une angoisse existentielle. Sur quoi puis-je m’appuyer? Une communauté chrétienne, des amis, les sacrements? A quoi va ressembler un groupe français sûr de ses valeurs dans la mondialisation? Quelle va être ma place? Qu'est-ce que je vais pouvoir donner là où je suis? Ce que j’attends de l’Eglise et du MCC: La dimension communautaire pour recréer des relations là où je trouverai mon premier emploi. Trouver des jeunes qui partagent ma curiosité intellectuelle, qui ont des problématiques en commun. Je veux continuer à vivre les 5piliers de CGE: la prière, la formation, le service et l’annonce de l’Évangile, la vie en communauté.... Nous recherchons une manière de se stabiliser, une manière de s’ancrer. Nous avons besoin de fréquenter des jeunes pairs ou plus expérimentés qui nous encouragent dans un métier donné pour construire un chemin et sortir de l’instabilité.</a:t>
            </a:r>
            <a:endParaRPr lang="fr-FR">
              <a:latin typeface="Arial"/>
              <a:cs typeface="Arial"/>
            </a:endParaRPr>
          </a:p>
        </p:txBody>
      </p:sp>
      <p:sp>
        <p:nvSpPr>
          <p:cNvPr id="4" name="Rectangle : coins arrondis 3">
            <a:extLst>
              <a:ext uri="{FF2B5EF4-FFF2-40B4-BE49-F238E27FC236}">
                <a16:creationId xmlns:a16="http://schemas.microsoft.com/office/drawing/2014/main" id="{A30068C7-8E23-428F-9498-522401A840B7}"/>
              </a:ext>
            </a:extLst>
          </p:cNvPr>
          <p:cNvSpPr/>
          <p:nvPr/>
        </p:nvSpPr>
        <p:spPr>
          <a:xfrm>
            <a:off x="233680" y="100964"/>
            <a:ext cx="10638444" cy="537269"/>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fr-FR" b="1" dirty="0"/>
              <a:t>Exemple de persona = personne qui pourrait être intéressée par le Mouvement de demain. </a:t>
            </a:r>
          </a:p>
        </p:txBody>
      </p:sp>
      <p:sp>
        <p:nvSpPr>
          <p:cNvPr id="2" name="ZoneTexte 1">
            <a:extLst>
              <a:ext uri="{FF2B5EF4-FFF2-40B4-BE49-F238E27FC236}">
                <a16:creationId xmlns:a16="http://schemas.microsoft.com/office/drawing/2014/main" id="{173206E9-5F16-247E-76CB-E107A0CF131B}"/>
              </a:ext>
            </a:extLst>
          </p:cNvPr>
          <p:cNvSpPr txBox="1"/>
          <p:nvPr/>
        </p:nvSpPr>
        <p:spPr>
          <a:xfrm rot="300000">
            <a:off x="6298511" y="1111906"/>
            <a:ext cx="3341715" cy="646331"/>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Calibri"/>
              </a:rPr>
              <a:t>Peuvent être construites à partir de votre écoute externe locale.  </a:t>
            </a:r>
          </a:p>
        </p:txBody>
      </p:sp>
      <p:sp>
        <p:nvSpPr>
          <p:cNvPr id="3" name="Espace réservé du numéro de diapositive 2">
            <a:extLst>
              <a:ext uri="{FF2B5EF4-FFF2-40B4-BE49-F238E27FC236}">
                <a16:creationId xmlns:a16="http://schemas.microsoft.com/office/drawing/2014/main" id="{8C002DFF-E9B3-4E7E-B9AF-C6BA9081F682}"/>
              </a:ext>
            </a:extLst>
          </p:cNvPr>
          <p:cNvSpPr>
            <a:spLocks noGrp="1"/>
          </p:cNvSpPr>
          <p:nvPr>
            <p:ph type="sldNum" sz="quarter" idx="12"/>
          </p:nvPr>
        </p:nvSpPr>
        <p:spPr/>
        <p:txBody>
          <a:bodyPr/>
          <a:lstStyle/>
          <a:p>
            <a:fld id="{FAB97C05-5D1A-45EF-A4E4-5C25DBBFCE11}" type="slidenum">
              <a:rPr lang="fr-FR" smtClean="0"/>
              <a:t>47</a:t>
            </a:fld>
            <a:endParaRPr lang="fr-FR"/>
          </a:p>
        </p:txBody>
      </p:sp>
    </p:spTree>
    <p:extLst>
      <p:ext uri="{BB962C8B-B14F-4D97-AF65-F5344CB8AC3E}">
        <p14:creationId xmlns:p14="http://schemas.microsoft.com/office/powerpoint/2010/main" val="525625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DAA326C-21A8-9AC5-4994-0B73E1337699}"/>
              </a:ext>
            </a:extLst>
          </p:cNvPr>
          <p:cNvSpPr/>
          <p:nvPr/>
        </p:nvSpPr>
        <p:spPr>
          <a:xfrm>
            <a:off x="121920" y="2009380"/>
            <a:ext cx="11753305" cy="4862997"/>
          </a:xfrm>
          <a:prstGeom prst="roundRect">
            <a:avLst/>
          </a:prstGeom>
          <a:solidFill>
            <a:schemeClr val="accent4">
              <a:lumMod val="20000"/>
              <a:lumOff val="80000"/>
              <a:alpha val="38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just"/>
            <a:r>
              <a:rPr lang="fr-FR" b="1">
                <a:latin typeface="Arial"/>
                <a:cs typeface="Arial"/>
              </a:rPr>
              <a:t>Etudiante L en école d'ingénieur.</a:t>
            </a:r>
            <a:endParaRPr lang="fr-FR" b="1">
              <a:cs typeface="Calibri"/>
            </a:endParaRPr>
          </a:p>
          <a:p>
            <a:pPr algn="just"/>
            <a:r>
              <a:rPr lang="fr-FR">
                <a:latin typeface="Arial"/>
                <a:cs typeface="Arial"/>
              </a:rPr>
              <a:t>J’ai grandi dans ma foi personnelle, au sein de CGE, par les soirées à thème, les témoignages, la sortie de l’entre soi. J’ai toujours vécu une vie sans soucis. Comment vais-je rendre ce qui m'a été donné, selon la formule évangélique « à ceux qui à qui on a donné beaucoup, il sera beaucoup demandé ». Quand on lit la Genèse, on voit que le soin de la terre a été demandé avant La chute. Comment vais-je vivre cet Eden qui m’a été donné ? Quel équilibre vais-je trouver dans mon travail ? Je suis en stage dans une grande entreprise, après avoir rêvé de partir dans l’humanitaire. Mes recherches sont tournées vers l'environnement. Je sais que je ne pourrai jamais trouver un travail parfait. Je vais orienter mes efforts pour optimiser ma consommation. Nous avons eu des super retours de la part des autres étudiants qui ont une soif d'autre chose; ils sont ouverts à la discussion. « Dieu a mis l’éternité dans le cœur de l’homme » (Qo,3,11). Voir en chacun ce qui est bon. Je cherche le bien, je cherche la présence de Jésus tous les jours. Je redoute le jugement des autres si je choisis une ‘sale’ boîte.</a:t>
            </a:r>
            <a:endParaRPr lang="fr-FR">
              <a:cs typeface="Calibri"/>
            </a:endParaRPr>
          </a:p>
          <a:p>
            <a:pPr algn="just"/>
            <a:r>
              <a:rPr lang="fr-FR">
                <a:latin typeface="Arial"/>
                <a:cs typeface="Arial"/>
              </a:rPr>
              <a:t>Le MCC m’intéresse. J’ai besoin d’un lieu où on se retrouve entre chrétiens, ne serait-ce que pour laver la vaisselle en commun, une vie à la manière des premières communautés. Je crains d'affronter la solitude et cherche un ancrage profond. Je veux continuer ma formation théologique et affronter des questions nouvelles, scientifiques ou autres.</a:t>
            </a:r>
            <a:endParaRPr lang="fr-FR"/>
          </a:p>
          <a:p>
            <a:endParaRPr lang="fr-FR" sz="1600">
              <a:latin typeface="Arial"/>
              <a:cs typeface="Arial"/>
            </a:endParaRPr>
          </a:p>
        </p:txBody>
      </p:sp>
      <p:sp>
        <p:nvSpPr>
          <p:cNvPr id="4" name="Rectangle : coins arrondis 3">
            <a:extLst>
              <a:ext uri="{FF2B5EF4-FFF2-40B4-BE49-F238E27FC236}">
                <a16:creationId xmlns:a16="http://schemas.microsoft.com/office/drawing/2014/main" id="{A30068C7-8E23-428F-9498-522401A840B7}"/>
              </a:ext>
            </a:extLst>
          </p:cNvPr>
          <p:cNvSpPr/>
          <p:nvPr/>
        </p:nvSpPr>
        <p:spPr>
          <a:xfrm>
            <a:off x="233680" y="100964"/>
            <a:ext cx="10638444" cy="537269"/>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fr-FR" b="1" dirty="0"/>
              <a:t>Exemple de persona = personne qui pourrait être intéressée par le Mouvement de demain. </a:t>
            </a:r>
          </a:p>
        </p:txBody>
      </p:sp>
      <p:sp>
        <p:nvSpPr>
          <p:cNvPr id="2" name="ZoneTexte 1">
            <a:extLst>
              <a:ext uri="{FF2B5EF4-FFF2-40B4-BE49-F238E27FC236}">
                <a16:creationId xmlns:a16="http://schemas.microsoft.com/office/drawing/2014/main" id="{173206E9-5F16-247E-76CB-E107A0CF131B}"/>
              </a:ext>
            </a:extLst>
          </p:cNvPr>
          <p:cNvSpPr txBox="1"/>
          <p:nvPr/>
        </p:nvSpPr>
        <p:spPr>
          <a:xfrm rot="300000">
            <a:off x="6298511" y="1111906"/>
            <a:ext cx="3341715" cy="646331"/>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Calibri"/>
              </a:rPr>
              <a:t>Peuvent être construites à partir de votre écoute externe locale.  </a:t>
            </a:r>
          </a:p>
        </p:txBody>
      </p:sp>
      <p:sp>
        <p:nvSpPr>
          <p:cNvPr id="3" name="Espace réservé du numéro de diapositive 2">
            <a:extLst>
              <a:ext uri="{FF2B5EF4-FFF2-40B4-BE49-F238E27FC236}">
                <a16:creationId xmlns:a16="http://schemas.microsoft.com/office/drawing/2014/main" id="{A17264A7-221B-B529-4BD4-C8F9A39C3B18}"/>
              </a:ext>
            </a:extLst>
          </p:cNvPr>
          <p:cNvSpPr>
            <a:spLocks noGrp="1"/>
          </p:cNvSpPr>
          <p:nvPr>
            <p:ph type="sldNum" sz="quarter" idx="12"/>
          </p:nvPr>
        </p:nvSpPr>
        <p:spPr/>
        <p:txBody>
          <a:bodyPr/>
          <a:lstStyle/>
          <a:p>
            <a:fld id="{FAB97C05-5D1A-45EF-A4E4-5C25DBBFCE11}" type="slidenum">
              <a:rPr lang="fr-FR" smtClean="0"/>
              <a:t>48</a:t>
            </a:fld>
            <a:endParaRPr lang="fr-FR"/>
          </a:p>
        </p:txBody>
      </p:sp>
    </p:spTree>
    <p:extLst>
      <p:ext uri="{BB962C8B-B14F-4D97-AF65-F5344CB8AC3E}">
        <p14:creationId xmlns:p14="http://schemas.microsoft.com/office/powerpoint/2010/main" val="50179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DAA326C-21A8-9AC5-4994-0B73E1337699}"/>
              </a:ext>
            </a:extLst>
          </p:cNvPr>
          <p:cNvSpPr/>
          <p:nvPr/>
        </p:nvSpPr>
        <p:spPr>
          <a:xfrm>
            <a:off x="121920" y="2048147"/>
            <a:ext cx="11753305" cy="4632960"/>
          </a:xfrm>
          <a:prstGeom prst="roundRect">
            <a:avLst/>
          </a:prstGeom>
          <a:solidFill>
            <a:schemeClr val="accent4">
              <a:lumMod val="20000"/>
              <a:lumOff val="80000"/>
              <a:alpha val="38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endParaRPr lang="fr-FR"/>
          </a:p>
        </p:txBody>
      </p:sp>
      <p:sp>
        <p:nvSpPr>
          <p:cNvPr id="2" name="ZoneTexte 1">
            <a:extLst>
              <a:ext uri="{FF2B5EF4-FFF2-40B4-BE49-F238E27FC236}">
                <a16:creationId xmlns:a16="http://schemas.microsoft.com/office/drawing/2014/main" id="{173206E9-5F16-247E-76CB-E107A0CF131B}"/>
              </a:ext>
            </a:extLst>
          </p:cNvPr>
          <p:cNvSpPr txBox="1"/>
          <p:nvPr/>
        </p:nvSpPr>
        <p:spPr>
          <a:xfrm rot="300000">
            <a:off x="6298511" y="1111906"/>
            <a:ext cx="3341715" cy="646331"/>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Calibri"/>
              </a:rPr>
              <a:t>Peuvent être construites à partir de votre écoute externe locale.  </a:t>
            </a:r>
          </a:p>
        </p:txBody>
      </p:sp>
      <p:sp>
        <p:nvSpPr>
          <p:cNvPr id="3" name="Espace réservé du numéro de diapositive 2">
            <a:extLst>
              <a:ext uri="{FF2B5EF4-FFF2-40B4-BE49-F238E27FC236}">
                <a16:creationId xmlns:a16="http://schemas.microsoft.com/office/drawing/2014/main" id="{EF36E1DF-2464-3DC6-7DA9-3B1203F52619}"/>
              </a:ext>
            </a:extLst>
          </p:cNvPr>
          <p:cNvSpPr>
            <a:spLocks noGrp="1"/>
          </p:cNvSpPr>
          <p:nvPr>
            <p:ph type="sldNum" sz="quarter" idx="12"/>
          </p:nvPr>
        </p:nvSpPr>
        <p:spPr/>
        <p:txBody>
          <a:bodyPr/>
          <a:lstStyle/>
          <a:p>
            <a:fld id="{FAB97C05-5D1A-45EF-A4E4-5C25DBBFCE11}" type="slidenum">
              <a:rPr lang="fr-FR" smtClean="0"/>
              <a:t>49</a:t>
            </a:fld>
            <a:endParaRPr lang="fr-FR"/>
          </a:p>
        </p:txBody>
      </p:sp>
    </p:spTree>
    <p:extLst>
      <p:ext uri="{BB962C8B-B14F-4D97-AF65-F5344CB8AC3E}">
        <p14:creationId xmlns:p14="http://schemas.microsoft.com/office/powerpoint/2010/main" val="130308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182" y="0"/>
            <a:ext cx="4297295" cy="6760689"/>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A47735EF-BF35-EB62-FC02-5117E8BD7F8C}"/>
                  </a:ext>
                </a:extLst>
              </p14:cNvPr>
              <p14:cNvContentPartPr/>
              <p14:nvPr/>
            </p14:nvContentPartPr>
            <p14:xfrm>
              <a:off x="6203524" y="6183890"/>
              <a:ext cx="360" cy="360"/>
            </p14:xfrm>
          </p:contentPart>
        </mc:Choice>
        <mc:Fallback xmlns="">
          <p:pic>
            <p:nvPicPr>
              <p:cNvPr id="9" name="Encre 8">
                <a:extLst>
                  <a:ext uri="{FF2B5EF4-FFF2-40B4-BE49-F238E27FC236}">
                    <a16:creationId xmlns:a16="http://schemas.microsoft.com/office/drawing/2014/main" id="{A47735EF-BF35-EB62-FC02-5117E8BD7F8C}"/>
                  </a:ext>
                </a:extLst>
              </p:cNvPr>
              <p:cNvPicPr/>
              <p:nvPr/>
            </p:nvPicPr>
            <p:blipFill>
              <a:blip r:embed="rId5"/>
              <a:stretch>
                <a:fillRect/>
              </a:stretch>
            </p:blipFill>
            <p:spPr>
              <a:xfrm>
                <a:off x="6194524" y="6174890"/>
                <a:ext cx="18000" cy="18000"/>
              </a:xfrm>
              <a:prstGeom prst="rect">
                <a:avLst/>
              </a:prstGeom>
            </p:spPr>
          </p:pic>
        </mc:Fallback>
      </mc:AlternateContent>
      <p:grpSp>
        <p:nvGrpSpPr>
          <p:cNvPr id="12" name="Groupe 11">
            <a:extLst>
              <a:ext uri="{FF2B5EF4-FFF2-40B4-BE49-F238E27FC236}">
                <a16:creationId xmlns:a16="http://schemas.microsoft.com/office/drawing/2014/main" id="{BF83DB4B-7C4E-FC5E-50B7-CE1BE5743007}"/>
              </a:ext>
            </a:extLst>
          </p:cNvPr>
          <p:cNvGrpSpPr/>
          <p:nvPr/>
        </p:nvGrpSpPr>
        <p:grpSpPr>
          <a:xfrm>
            <a:off x="6194164" y="6223490"/>
            <a:ext cx="360" cy="360"/>
            <a:chOff x="6194164" y="6223490"/>
            <a:chExt cx="360" cy="360"/>
          </a:xfrm>
        </p:grpSpPr>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2B17E66D-43C5-10EE-AE32-61688D1B7B70}"/>
                    </a:ext>
                  </a:extLst>
                </p14:cNvPr>
                <p14:cNvContentPartPr/>
                <p14:nvPr/>
              </p14:nvContentPartPr>
              <p14:xfrm>
                <a:off x="6194164" y="6223490"/>
                <a:ext cx="360" cy="360"/>
              </p14:xfrm>
            </p:contentPart>
          </mc:Choice>
          <mc:Fallback xmlns="">
            <p:pic>
              <p:nvPicPr>
                <p:cNvPr id="10" name="Encre 9">
                  <a:extLst>
                    <a:ext uri="{FF2B5EF4-FFF2-40B4-BE49-F238E27FC236}">
                      <a16:creationId xmlns:a16="http://schemas.microsoft.com/office/drawing/2014/main" id="{2B17E66D-43C5-10EE-AE32-61688D1B7B70}"/>
                    </a:ext>
                  </a:extLst>
                </p:cNvPr>
                <p:cNvPicPr/>
                <p:nvPr/>
              </p:nvPicPr>
              <p:blipFill>
                <a:blip r:embed="rId5"/>
                <a:stretch>
                  <a:fillRect/>
                </a:stretch>
              </p:blipFill>
              <p:spPr>
                <a:xfrm>
                  <a:off x="6185164" y="62144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Encre 10">
                  <a:extLst>
                    <a:ext uri="{FF2B5EF4-FFF2-40B4-BE49-F238E27FC236}">
                      <a16:creationId xmlns:a16="http://schemas.microsoft.com/office/drawing/2014/main" id="{2C536AA8-7586-3FB5-2364-80685FB7EFDC}"/>
                    </a:ext>
                  </a:extLst>
                </p14:cNvPr>
                <p14:cNvContentPartPr/>
                <p14:nvPr/>
              </p14:nvContentPartPr>
              <p14:xfrm>
                <a:off x="6194164" y="6223490"/>
                <a:ext cx="360" cy="360"/>
              </p14:xfrm>
            </p:contentPart>
          </mc:Choice>
          <mc:Fallback xmlns="">
            <p:pic>
              <p:nvPicPr>
                <p:cNvPr id="11" name="Encre 10">
                  <a:extLst>
                    <a:ext uri="{FF2B5EF4-FFF2-40B4-BE49-F238E27FC236}">
                      <a16:creationId xmlns:a16="http://schemas.microsoft.com/office/drawing/2014/main" id="{2C536AA8-7586-3FB5-2364-80685FB7EFDC}"/>
                    </a:ext>
                  </a:extLst>
                </p:cNvPr>
                <p:cNvPicPr/>
                <p:nvPr/>
              </p:nvPicPr>
              <p:blipFill>
                <a:blip r:embed="rId5"/>
                <a:stretch>
                  <a:fillRect/>
                </a:stretch>
              </p:blipFill>
              <p:spPr>
                <a:xfrm>
                  <a:off x="6185164" y="6214490"/>
                  <a:ext cx="18000" cy="18000"/>
                </a:xfrm>
                <a:prstGeom prst="rect">
                  <a:avLst/>
                </a:prstGeom>
              </p:spPr>
            </p:pic>
          </mc:Fallback>
        </mc:AlternateContent>
      </p:grpSp>
      <p:grpSp>
        <p:nvGrpSpPr>
          <p:cNvPr id="17" name="Groupe 16">
            <a:extLst>
              <a:ext uri="{FF2B5EF4-FFF2-40B4-BE49-F238E27FC236}">
                <a16:creationId xmlns:a16="http://schemas.microsoft.com/office/drawing/2014/main" id="{DDC3CDAF-9CB7-0211-ED1E-27DB998A15CB}"/>
              </a:ext>
            </a:extLst>
          </p:cNvPr>
          <p:cNvGrpSpPr/>
          <p:nvPr/>
        </p:nvGrpSpPr>
        <p:grpSpPr>
          <a:xfrm>
            <a:off x="6489004" y="6282530"/>
            <a:ext cx="360" cy="360"/>
            <a:chOff x="6489004" y="6282530"/>
            <a:chExt cx="360" cy="360"/>
          </a:xfrm>
        </p:grpSpPr>
        <mc:AlternateContent xmlns:mc="http://schemas.openxmlformats.org/markup-compatibility/2006" xmlns:p14="http://schemas.microsoft.com/office/powerpoint/2010/main">
          <mc:Choice Requires="p14">
            <p:contentPart p14:bwMode="auto" r:id="rId8">
              <p14:nvContentPartPr>
                <p14:cNvPr id="13" name="Encre 12">
                  <a:extLst>
                    <a:ext uri="{FF2B5EF4-FFF2-40B4-BE49-F238E27FC236}">
                      <a16:creationId xmlns:a16="http://schemas.microsoft.com/office/drawing/2014/main" id="{9FD30202-813F-69F4-FDE2-12E960AFBB68}"/>
                    </a:ext>
                  </a:extLst>
                </p14:cNvPr>
                <p14:cNvContentPartPr/>
                <p14:nvPr/>
              </p14:nvContentPartPr>
              <p14:xfrm>
                <a:off x="6489004" y="6282530"/>
                <a:ext cx="360" cy="360"/>
              </p14:xfrm>
            </p:contentPart>
          </mc:Choice>
          <mc:Fallback xmlns="">
            <p:pic>
              <p:nvPicPr>
                <p:cNvPr id="13" name="Encre 12">
                  <a:extLst>
                    <a:ext uri="{FF2B5EF4-FFF2-40B4-BE49-F238E27FC236}">
                      <a16:creationId xmlns:a16="http://schemas.microsoft.com/office/drawing/2014/main" id="{9FD30202-813F-69F4-FDE2-12E960AFBB68}"/>
                    </a:ext>
                  </a:extLst>
                </p:cNvPr>
                <p:cNvPicPr/>
                <p:nvPr/>
              </p:nvPicPr>
              <p:blipFill>
                <a:blip r:embed="rId5"/>
                <a:stretch>
                  <a:fillRect/>
                </a:stretch>
              </p:blipFill>
              <p:spPr>
                <a:xfrm>
                  <a:off x="6480004" y="6273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Encre 13">
                  <a:extLst>
                    <a:ext uri="{FF2B5EF4-FFF2-40B4-BE49-F238E27FC236}">
                      <a16:creationId xmlns:a16="http://schemas.microsoft.com/office/drawing/2014/main" id="{D2E883C0-5D97-14C5-E952-056174FE1864}"/>
                    </a:ext>
                  </a:extLst>
                </p14:cNvPr>
                <p14:cNvContentPartPr/>
                <p14:nvPr/>
              </p14:nvContentPartPr>
              <p14:xfrm>
                <a:off x="6489004" y="6282530"/>
                <a:ext cx="360" cy="360"/>
              </p14:xfrm>
            </p:contentPart>
          </mc:Choice>
          <mc:Fallback xmlns="">
            <p:pic>
              <p:nvPicPr>
                <p:cNvPr id="14" name="Encre 13">
                  <a:extLst>
                    <a:ext uri="{FF2B5EF4-FFF2-40B4-BE49-F238E27FC236}">
                      <a16:creationId xmlns:a16="http://schemas.microsoft.com/office/drawing/2014/main" id="{D2E883C0-5D97-14C5-E952-056174FE1864}"/>
                    </a:ext>
                  </a:extLst>
                </p:cNvPr>
                <p:cNvPicPr/>
                <p:nvPr/>
              </p:nvPicPr>
              <p:blipFill>
                <a:blip r:embed="rId5"/>
                <a:stretch>
                  <a:fillRect/>
                </a:stretch>
              </p:blipFill>
              <p:spPr>
                <a:xfrm>
                  <a:off x="6480004" y="6273530"/>
                  <a:ext cx="18000" cy="18000"/>
                </a:xfrm>
                <a:prstGeom prst="rect">
                  <a:avLst/>
                </a:prstGeom>
              </p:spPr>
            </p:pic>
          </mc:Fallback>
        </mc:AlternateContent>
      </p:grpSp>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10">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5"/>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5"/>
                <a:stretch>
                  <a:fillRect/>
                </a:stretch>
              </p:blipFill>
              <p:spPr>
                <a:xfrm>
                  <a:off x="10609564" y="4415210"/>
                  <a:ext cx="18000" cy="18000"/>
                </a:xfrm>
                <a:prstGeom prst="rect">
                  <a:avLst/>
                </a:prstGeom>
              </p:spPr>
            </p:pic>
          </mc:Fallback>
        </mc:AlternateContent>
      </p:grpSp>
      <p:grpSp>
        <p:nvGrpSpPr>
          <p:cNvPr id="25" name="Groupe 24">
            <a:extLst>
              <a:ext uri="{FF2B5EF4-FFF2-40B4-BE49-F238E27FC236}">
                <a16:creationId xmlns:a16="http://schemas.microsoft.com/office/drawing/2014/main" id="{1E6BA7DD-66F4-B45C-47F2-611E87171100}"/>
              </a:ext>
            </a:extLst>
          </p:cNvPr>
          <p:cNvGrpSpPr/>
          <p:nvPr/>
        </p:nvGrpSpPr>
        <p:grpSpPr>
          <a:xfrm>
            <a:off x="6370924" y="6174530"/>
            <a:ext cx="360" cy="360"/>
            <a:chOff x="6370924" y="6174530"/>
            <a:chExt cx="360" cy="360"/>
          </a:xfrm>
        </p:grpSpPr>
        <mc:AlternateContent xmlns:mc="http://schemas.openxmlformats.org/markup-compatibility/2006" xmlns:p14="http://schemas.microsoft.com/office/powerpoint/2010/main">
          <mc:Choice Requires="p14">
            <p:contentPart p14:bwMode="auto" r:id="rId12">
              <p14:nvContentPartPr>
                <p14:cNvPr id="21" name="Encre 20">
                  <a:extLst>
                    <a:ext uri="{FF2B5EF4-FFF2-40B4-BE49-F238E27FC236}">
                      <a16:creationId xmlns:a16="http://schemas.microsoft.com/office/drawing/2014/main" id="{F158B157-F74B-92CC-0E27-2BC8C931BD25}"/>
                    </a:ext>
                  </a:extLst>
                </p14:cNvPr>
                <p14:cNvContentPartPr/>
                <p14:nvPr/>
              </p14:nvContentPartPr>
              <p14:xfrm>
                <a:off x="6370924" y="6174530"/>
                <a:ext cx="360" cy="360"/>
              </p14:xfrm>
            </p:contentPart>
          </mc:Choice>
          <mc:Fallback xmlns="">
            <p:pic>
              <p:nvPicPr>
                <p:cNvPr id="21" name="Encre 20">
                  <a:extLst>
                    <a:ext uri="{FF2B5EF4-FFF2-40B4-BE49-F238E27FC236}">
                      <a16:creationId xmlns:a16="http://schemas.microsoft.com/office/drawing/2014/main" id="{F158B157-F74B-92CC-0E27-2BC8C931BD25}"/>
                    </a:ext>
                  </a:extLst>
                </p:cNvPr>
                <p:cNvPicPr/>
                <p:nvPr/>
              </p:nvPicPr>
              <p:blipFill>
                <a:blip r:embed="rId5"/>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Encre 21">
                  <a:extLst>
                    <a:ext uri="{FF2B5EF4-FFF2-40B4-BE49-F238E27FC236}">
                      <a16:creationId xmlns:a16="http://schemas.microsoft.com/office/drawing/2014/main" id="{43A52BC3-D4BF-CEBA-0479-9BB3A9E9F9CB}"/>
                    </a:ext>
                  </a:extLst>
                </p14:cNvPr>
                <p14:cNvContentPartPr/>
                <p14:nvPr/>
              </p14:nvContentPartPr>
              <p14:xfrm>
                <a:off x="6370924" y="6174530"/>
                <a:ext cx="360" cy="360"/>
              </p14:xfrm>
            </p:contentPart>
          </mc:Choice>
          <mc:Fallback xmlns="">
            <p:pic>
              <p:nvPicPr>
                <p:cNvPr id="22" name="Encre 21">
                  <a:extLst>
                    <a:ext uri="{FF2B5EF4-FFF2-40B4-BE49-F238E27FC236}">
                      <a16:creationId xmlns:a16="http://schemas.microsoft.com/office/drawing/2014/main" id="{43A52BC3-D4BF-CEBA-0479-9BB3A9E9F9CB}"/>
                    </a:ext>
                  </a:extLst>
                </p:cNvPr>
                <p:cNvPicPr/>
                <p:nvPr/>
              </p:nvPicPr>
              <p:blipFill>
                <a:blip r:embed="rId5"/>
                <a:stretch>
                  <a:fillRect/>
                </a:stretch>
              </p:blipFill>
              <p:spPr>
                <a:xfrm>
                  <a:off x="6361924" y="61655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Encre 23">
                  <a:extLst>
                    <a:ext uri="{FF2B5EF4-FFF2-40B4-BE49-F238E27FC236}">
                      <a16:creationId xmlns:a16="http://schemas.microsoft.com/office/drawing/2014/main" id="{57E59286-C91B-91AB-A4A2-3C6F0965DE9A}"/>
                    </a:ext>
                  </a:extLst>
                </p14:cNvPr>
                <p14:cNvContentPartPr/>
                <p14:nvPr/>
              </p14:nvContentPartPr>
              <p14:xfrm>
                <a:off x="6370924" y="6174530"/>
                <a:ext cx="360" cy="360"/>
              </p14:xfrm>
            </p:contentPart>
          </mc:Choice>
          <mc:Fallback xmlns="">
            <p:pic>
              <p:nvPicPr>
                <p:cNvPr id="24" name="Encre 23">
                  <a:extLst>
                    <a:ext uri="{FF2B5EF4-FFF2-40B4-BE49-F238E27FC236}">
                      <a16:creationId xmlns:a16="http://schemas.microsoft.com/office/drawing/2014/main" id="{57E59286-C91B-91AB-A4A2-3C6F0965DE9A}"/>
                    </a:ext>
                  </a:extLst>
                </p:cNvPr>
                <p:cNvPicPr/>
                <p:nvPr/>
              </p:nvPicPr>
              <p:blipFill>
                <a:blip r:embed="rId5"/>
                <a:stretch>
                  <a:fillRect/>
                </a:stretch>
              </p:blipFill>
              <p:spPr>
                <a:xfrm>
                  <a:off x="6361924" y="6165530"/>
                  <a:ext cx="18000" cy="18000"/>
                </a:xfrm>
                <a:prstGeom prst="rect">
                  <a:avLst/>
                </a:prstGeom>
              </p:spPr>
            </p:pic>
          </mc:Fallback>
        </mc:AlternateContent>
      </p:grpSp>
      <p:grpSp>
        <p:nvGrpSpPr>
          <p:cNvPr id="28" name="Groupe 27">
            <a:extLst>
              <a:ext uri="{FF2B5EF4-FFF2-40B4-BE49-F238E27FC236}">
                <a16:creationId xmlns:a16="http://schemas.microsoft.com/office/drawing/2014/main" id="{C0E1476C-6D45-8C5F-4919-F441B4443D0F}"/>
              </a:ext>
            </a:extLst>
          </p:cNvPr>
          <p:cNvGrpSpPr/>
          <p:nvPr/>
        </p:nvGrpSpPr>
        <p:grpSpPr>
          <a:xfrm>
            <a:off x="6503807" y="6368416"/>
            <a:ext cx="360" cy="360"/>
            <a:chOff x="6503807" y="6368416"/>
            <a:chExt cx="360" cy="360"/>
          </a:xfrm>
        </p:grpSpPr>
        <mc:AlternateContent xmlns:mc="http://schemas.openxmlformats.org/markup-compatibility/2006" xmlns:p14="http://schemas.microsoft.com/office/powerpoint/2010/main">
          <mc:Choice Requires="p14">
            <p:contentPart p14:bwMode="auto" r:id="rId15">
              <p14:nvContentPartPr>
                <p14:cNvPr id="26" name="Encre 25">
                  <a:extLst>
                    <a:ext uri="{FF2B5EF4-FFF2-40B4-BE49-F238E27FC236}">
                      <a16:creationId xmlns:a16="http://schemas.microsoft.com/office/drawing/2014/main" id="{927E937F-F4AF-2CD5-DFF6-702C27E8230F}"/>
                    </a:ext>
                  </a:extLst>
                </p14:cNvPr>
                <p14:cNvContentPartPr/>
                <p14:nvPr/>
              </p14:nvContentPartPr>
              <p14:xfrm>
                <a:off x="6503807" y="6368416"/>
                <a:ext cx="360" cy="360"/>
              </p14:xfrm>
            </p:contentPart>
          </mc:Choice>
          <mc:Fallback xmlns="">
            <p:pic>
              <p:nvPicPr>
                <p:cNvPr id="26" name="Encre 25">
                  <a:extLst>
                    <a:ext uri="{FF2B5EF4-FFF2-40B4-BE49-F238E27FC236}">
                      <a16:creationId xmlns:a16="http://schemas.microsoft.com/office/drawing/2014/main" id="{927E937F-F4AF-2CD5-DFF6-702C27E8230F}"/>
                    </a:ext>
                  </a:extLst>
                </p:cNvPr>
                <p:cNvPicPr/>
                <p:nvPr/>
              </p:nvPicPr>
              <p:blipFill>
                <a:blip r:embed="rId5"/>
                <a:stretch>
                  <a:fillRect/>
                </a:stretch>
              </p:blipFill>
              <p:spPr>
                <a:xfrm>
                  <a:off x="6494807" y="63594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Encre 26">
                  <a:extLst>
                    <a:ext uri="{FF2B5EF4-FFF2-40B4-BE49-F238E27FC236}">
                      <a16:creationId xmlns:a16="http://schemas.microsoft.com/office/drawing/2014/main" id="{D7803BEE-7776-59B3-4425-7C89F98B2CDF}"/>
                    </a:ext>
                  </a:extLst>
                </p14:cNvPr>
                <p14:cNvContentPartPr/>
                <p14:nvPr/>
              </p14:nvContentPartPr>
              <p14:xfrm>
                <a:off x="6503807" y="6368416"/>
                <a:ext cx="360" cy="360"/>
              </p14:xfrm>
            </p:contentPart>
          </mc:Choice>
          <mc:Fallback xmlns="">
            <p:pic>
              <p:nvPicPr>
                <p:cNvPr id="27" name="Encre 26">
                  <a:extLst>
                    <a:ext uri="{FF2B5EF4-FFF2-40B4-BE49-F238E27FC236}">
                      <a16:creationId xmlns:a16="http://schemas.microsoft.com/office/drawing/2014/main" id="{D7803BEE-7776-59B3-4425-7C89F98B2CDF}"/>
                    </a:ext>
                  </a:extLst>
                </p:cNvPr>
                <p:cNvPicPr/>
                <p:nvPr/>
              </p:nvPicPr>
              <p:blipFill>
                <a:blip r:embed="rId5"/>
                <a:stretch>
                  <a:fillRect/>
                </a:stretch>
              </p:blipFill>
              <p:spPr>
                <a:xfrm>
                  <a:off x="6494807" y="6359416"/>
                  <a:ext cx="18000" cy="18000"/>
                </a:xfrm>
                <a:prstGeom prst="rect">
                  <a:avLst/>
                </a:prstGeom>
              </p:spPr>
            </p:pic>
          </mc:Fallback>
        </mc:AlternateContent>
      </p:grpSp>
      <p:sp>
        <p:nvSpPr>
          <p:cNvPr id="5" name="Rectangle : coins arrondis 4">
            <a:extLst>
              <a:ext uri="{FF2B5EF4-FFF2-40B4-BE49-F238E27FC236}">
                <a16:creationId xmlns:a16="http://schemas.microsoft.com/office/drawing/2014/main" id="{4571C3A8-AF94-9981-9C30-2F5955810842}"/>
              </a:ext>
            </a:extLst>
          </p:cNvPr>
          <p:cNvSpPr/>
          <p:nvPr/>
        </p:nvSpPr>
        <p:spPr>
          <a:xfrm>
            <a:off x="2508087" y="2057399"/>
            <a:ext cx="2971417" cy="141578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DES QUESTIONS STRUCTURANTES </a:t>
            </a:r>
          </a:p>
          <a:p>
            <a:pPr algn="ctr"/>
            <a:r>
              <a:rPr lang="fr-FR" b="1">
                <a:solidFill>
                  <a:schemeClr val="tx1"/>
                </a:solidFill>
              </a:rPr>
              <a:t>adressant : </a:t>
            </a:r>
          </a:p>
        </p:txBody>
      </p:sp>
      <p:sp>
        <p:nvSpPr>
          <p:cNvPr id="2" name="Rectangle : coins arrondis 1">
            <a:extLst>
              <a:ext uri="{FF2B5EF4-FFF2-40B4-BE49-F238E27FC236}">
                <a16:creationId xmlns:a16="http://schemas.microsoft.com/office/drawing/2014/main" id="{0CF061D7-A42D-05C1-753F-B36DD402F857}"/>
              </a:ext>
            </a:extLst>
          </p:cNvPr>
          <p:cNvSpPr/>
          <p:nvPr/>
        </p:nvSpPr>
        <p:spPr>
          <a:xfrm>
            <a:off x="3036867" y="3750831"/>
            <a:ext cx="2294852" cy="184605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a:p>
            <a:pPr algn="ctr"/>
            <a:r>
              <a:rPr lang="fr-FR" b="1">
                <a:solidFill>
                  <a:schemeClr val="tx1"/>
                </a:solidFill>
              </a:rPr>
              <a:t>Les notions de TRAVAIL et de RESPONSABILITE </a:t>
            </a:r>
          </a:p>
        </p:txBody>
      </p:sp>
      <p:sp>
        <p:nvSpPr>
          <p:cNvPr id="3" name="Rectangle : coins arrondis 2">
            <a:extLst>
              <a:ext uri="{FF2B5EF4-FFF2-40B4-BE49-F238E27FC236}">
                <a16:creationId xmlns:a16="http://schemas.microsoft.com/office/drawing/2014/main" id="{B5F5CA5C-57BD-99B7-6A1A-73C1CF2833A8}"/>
              </a:ext>
            </a:extLst>
          </p:cNvPr>
          <p:cNvSpPr/>
          <p:nvPr/>
        </p:nvSpPr>
        <p:spPr>
          <a:xfrm>
            <a:off x="5623630" y="3843752"/>
            <a:ext cx="2740364" cy="184605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a:p>
            <a:pPr algn="ctr"/>
            <a:r>
              <a:rPr lang="fr-FR" b="1">
                <a:solidFill>
                  <a:schemeClr val="tx1"/>
                </a:solidFill>
              </a:rPr>
              <a:t>la DIMENSION </a:t>
            </a:r>
          </a:p>
          <a:p>
            <a:pPr algn="ctr"/>
            <a:r>
              <a:rPr lang="fr-FR" b="1">
                <a:solidFill>
                  <a:schemeClr val="tx1"/>
                </a:solidFill>
              </a:rPr>
              <a:t>SPIRITUELLE</a:t>
            </a:r>
          </a:p>
        </p:txBody>
      </p:sp>
      <p:sp>
        <p:nvSpPr>
          <p:cNvPr id="6" name="Rectangle : coins arrondis 5">
            <a:extLst>
              <a:ext uri="{FF2B5EF4-FFF2-40B4-BE49-F238E27FC236}">
                <a16:creationId xmlns:a16="http://schemas.microsoft.com/office/drawing/2014/main" id="{6151DBF6-420D-6A9A-A3AA-4E4EB00019D3}"/>
              </a:ext>
            </a:extLst>
          </p:cNvPr>
          <p:cNvSpPr/>
          <p:nvPr/>
        </p:nvSpPr>
        <p:spPr>
          <a:xfrm>
            <a:off x="80956" y="3805379"/>
            <a:ext cx="2740724" cy="17915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a:p>
            <a:pPr algn="ctr"/>
            <a:r>
              <a:rPr lang="fr-FR" b="1">
                <a:solidFill>
                  <a:schemeClr val="tx1"/>
                </a:solidFill>
              </a:rPr>
              <a:t>la notion d’ADHESION au MOUVEMENT</a:t>
            </a:r>
          </a:p>
          <a:p>
            <a:pPr algn="ctr"/>
            <a:endParaRPr lang="fr-FR" b="1">
              <a:solidFill>
                <a:schemeClr val="tx1"/>
              </a:solidFill>
            </a:endParaRPr>
          </a:p>
        </p:txBody>
      </p:sp>
      <p:sp>
        <p:nvSpPr>
          <p:cNvPr id="7" name="Espace réservé du numéro de diapositive 6">
            <a:extLst>
              <a:ext uri="{FF2B5EF4-FFF2-40B4-BE49-F238E27FC236}">
                <a16:creationId xmlns:a16="http://schemas.microsoft.com/office/drawing/2014/main" id="{327A2B5F-9B15-DB71-B546-09B93AC1614C}"/>
              </a:ext>
            </a:extLst>
          </p:cNvPr>
          <p:cNvSpPr>
            <a:spLocks noGrp="1"/>
          </p:cNvSpPr>
          <p:nvPr>
            <p:ph type="sldNum" sz="quarter" idx="12"/>
          </p:nvPr>
        </p:nvSpPr>
        <p:spPr/>
        <p:txBody>
          <a:bodyPr/>
          <a:lstStyle/>
          <a:p>
            <a:fld id="{FAB97C05-5D1A-45EF-A4E4-5C25DBBFCE11}" type="slidenum">
              <a:rPr lang="fr-FR" smtClean="0"/>
              <a:t>5</a:t>
            </a:fld>
            <a:endParaRPr lang="fr-FR"/>
          </a:p>
        </p:txBody>
      </p:sp>
    </p:spTree>
    <p:extLst>
      <p:ext uri="{BB962C8B-B14F-4D97-AF65-F5344CB8AC3E}">
        <p14:creationId xmlns:p14="http://schemas.microsoft.com/office/powerpoint/2010/main" val="688754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DAA326C-21A8-9AC5-4994-0B73E1337699}"/>
              </a:ext>
            </a:extLst>
          </p:cNvPr>
          <p:cNvSpPr/>
          <p:nvPr/>
        </p:nvSpPr>
        <p:spPr>
          <a:xfrm>
            <a:off x="121920" y="2034540"/>
            <a:ext cx="11753305" cy="4632960"/>
          </a:xfrm>
          <a:prstGeom prst="roundRect">
            <a:avLst/>
          </a:prstGeom>
          <a:solidFill>
            <a:schemeClr val="accent4">
              <a:lumMod val="20000"/>
              <a:lumOff val="80000"/>
              <a:alpha val="38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fr-FR" sz="2800" b="1">
                <a:ea typeface="+mn-lt"/>
                <a:cs typeface="+mn-lt"/>
              </a:rPr>
              <a:t>De l'évangile selon Saint Marc </a:t>
            </a:r>
            <a:r>
              <a:rPr lang="fr-FR" sz="2800" i="1">
                <a:ea typeface="+mn-lt"/>
                <a:cs typeface="+mn-lt"/>
              </a:rPr>
              <a:t>(Mc 8, 22-26)</a:t>
            </a:r>
            <a:endParaRPr lang="fr-FR" sz="2800">
              <a:ea typeface="+mn-lt"/>
              <a:cs typeface="+mn-lt"/>
            </a:endParaRPr>
          </a:p>
          <a:p>
            <a:endParaRPr lang="fr-FR" sz="2800" b="1">
              <a:ea typeface="+mn-lt"/>
              <a:cs typeface="+mn-lt"/>
            </a:endParaRPr>
          </a:p>
          <a:p>
            <a:r>
              <a:rPr lang="fr-FR" sz="2800" i="1">
                <a:ea typeface="+mn-lt"/>
                <a:cs typeface="+mn-lt"/>
              </a:rPr>
              <a:t>Jésus et ses disciples arrivent à </a:t>
            </a:r>
            <a:r>
              <a:rPr lang="fr-FR" sz="2800" i="1" err="1">
                <a:ea typeface="+mn-lt"/>
                <a:cs typeface="+mn-lt"/>
              </a:rPr>
              <a:t>Bethsaïde</a:t>
            </a:r>
            <a:r>
              <a:rPr lang="fr-FR" sz="2800" i="1">
                <a:ea typeface="+mn-lt"/>
                <a:cs typeface="+mn-lt"/>
              </a:rPr>
              <a:t>. Des gens lui amènent un aveugle et le supplient de le toucher. Jésus prit l’aveugle par la main et le conduisit hors du village. Il lui mit de la salive sur les yeux et lui imposa les mains. Il lui demandait : « Aperçois-tu quelque chose ? » Levant les yeux, l’homme disait : « J’aperçois les gens : ils ressemblent à des arbres que je vois marcher. » Puis Jésus, de nouveau, imposa les mains sur les yeux de l’homme ; celui-ci se mit à voir normalement, il se trouva guéri, et il distinguait tout avec netteté. Jésus le renvoya dans sa maison en disant : « Ne rentre même pas dans le village. » </a:t>
            </a:r>
            <a:endParaRPr lang="fr-FR" sz="2800" i="1">
              <a:ea typeface="Calibri"/>
              <a:cs typeface="Calibri"/>
            </a:endParaRPr>
          </a:p>
        </p:txBody>
      </p:sp>
      <p:sp>
        <p:nvSpPr>
          <p:cNvPr id="2" name="ZoneTexte 1">
            <a:extLst>
              <a:ext uri="{FF2B5EF4-FFF2-40B4-BE49-F238E27FC236}">
                <a16:creationId xmlns:a16="http://schemas.microsoft.com/office/drawing/2014/main" id="{173206E9-5F16-247E-76CB-E107A0CF131B}"/>
              </a:ext>
            </a:extLst>
          </p:cNvPr>
          <p:cNvSpPr txBox="1"/>
          <p:nvPr/>
        </p:nvSpPr>
        <p:spPr>
          <a:xfrm rot="300000">
            <a:off x="6298511" y="1250405"/>
            <a:ext cx="3341715" cy="369332"/>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cs typeface="Calibri"/>
              </a:rPr>
              <a:t>Proposition d'Evangile </a:t>
            </a:r>
          </a:p>
        </p:txBody>
      </p:sp>
    </p:spTree>
    <p:extLst>
      <p:ext uri="{BB962C8B-B14F-4D97-AF65-F5344CB8AC3E}">
        <p14:creationId xmlns:p14="http://schemas.microsoft.com/office/powerpoint/2010/main" val="91630748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216" y="-45457"/>
            <a:ext cx="4490144" cy="6888988"/>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5"/>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5"/>
                <a:stretch>
                  <a:fillRect/>
                </a:stretch>
              </p:blipFill>
              <p:spPr>
                <a:xfrm>
                  <a:off x="10609564" y="4415210"/>
                  <a:ext cx="18000" cy="18000"/>
                </a:xfrm>
                <a:prstGeom prst="rect">
                  <a:avLst/>
                </a:prstGeom>
              </p:spPr>
            </p:pic>
          </mc:Fallback>
        </mc:AlternateContent>
      </p:grpSp>
      <p:cxnSp>
        <p:nvCxnSpPr>
          <p:cNvPr id="29" name="Connecteur droit avec flèche 28">
            <a:extLst>
              <a:ext uri="{FF2B5EF4-FFF2-40B4-BE49-F238E27FC236}">
                <a16:creationId xmlns:a16="http://schemas.microsoft.com/office/drawing/2014/main" id="{417FACD6-A25A-6ABC-FFB2-FF4122ED0FDA}"/>
              </a:ext>
            </a:extLst>
          </p:cNvPr>
          <p:cNvCxnSpPr>
            <a:cxnSpLocks/>
            <a:stCxn id="3" idx="3"/>
          </p:cNvCxnSpPr>
          <p:nvPr/>
        </p:nvCxnSpPr>
        <p:spPr>
          <a:xfrm>
            <a:off x="4878665" y="2178791"/>
            <a:ext cx="3619159" cy="56891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a:extLst>
              <a:ext uri="{FF2B5EF4-FFF2-40B4-BE49-F238E27FC236}">
                <a16:creationId xmlns:a16="http://schemas.microsoft.com/office/drawing/2014/main" id="{0CA031AB-D980-1178-4B1E-CCF94B48A6F5}"/>
              </a:ext>
            </a:extLst>
          </p:cNvPr>
          <p:cNvCxnSpPr>
            <a:cxnSpLocks/>
            <a:stCxn id="35" idx="3"/>
          </p:cNvCxnSpPr>
          <p:nvPr/>
        </p:nvCxnSpPr>
        <p:spPr>
          <a:xfrm flipV="1">
            <a:off x="4993776" y="5697975"/>
            <a:ext cx="4085580" cy="59402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44" name="Image 43">
            <a:extLst>
              <a:ext uri="{FF2B5EF4-FFF2-40B4-BE49-F238E27FC236}">
                <a16:creationId xmlns:a16="http://schemas.microsoft.com/office/drawing/2014/main" id="{8412AF2C-E841-C974-D1F4-12147FCD222C}"/>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0438" y1="41617" x2="17883" y2="45509"/>
                        <a14:foregroundMark x1="33212" y1="19162" x2="33577" y2="32635"/>
                        <a14:foregroundMark x1="28102" y1="19162" x2="28832" y2="25150"/>
                        <a14:foregroundMark x1="24818" y1="23952" x2="27737" y2="31737"/>
                        <a14:foregroundMark x1="36861" y1="70359" x2="47810" y2="70359"/>
                      </a14:backgroundRemoval>
                    </a14:imgEffect>
                  </a14:imgLayer>
                </a14:imgProps>
              </a:ext>
              <a:ext uri="{28A0092B-C50C-407E-A947-70E740481C1C}">
                <a14:useLocalDpi xmlns:a14="http://schemas.microsoft.com/office/drawing/2010/main" val="0"/>
              </a:ext>
            </a:extLst>
          </a:blip>
          <a:stretch>
            <a:fillRect/>
          </a:stretch>
        </p:blipFill>
        <p:spPr>
          <a:xfrm>
            <a:off x="5667759" y="379241"/>
            <a:ext cx="748971" cy="912979"/>
          </a:xfrm>
          <a:prstGeom prst="rect">
            <a:avLst/>
          </a:prstGeom>
        </p:spPr>
      </p:pic>
      <p:cxnSp>
        <p:nvCxnSpPr>
          <p:cNvPr id="31" name="Connecteur droit avec flèche 30">
            <a:extLst>
              <a:ext uri="{FF2B5EF4-FFF2-40B4-BE49-F238E27FC236}">
                <a16:creationId xmlns:a16="http://schemas.microsoft.com/office/drawing/2014/main" id="{7B064E1D-0C47-37DE-119F-826DD33C80B3}"/>
              </a:ext>
            </a:extLst>
          </p:cNvPr>
          <p:cNvCxnSpPr>
            <a:cxnSpLocks/>
            <a:stCxn id="15" idx="3"/>
          </p:cNvCxnSpPr>
          <p:nvPr/>
        </p:nvCxnSpPr>
        <p:spPr>
          <a:xfrm flipV="1">
            <a:off x="5207776" y="4196709"/>
            <a:ext cx="3438190" cy="21006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5" name="Rectangle : coins arrondis 34">
            <a:extLst>
              <a:ext uri="{FF2B5EF4-FFF2-40B4-BE49-F238E27FC236}">
                <a16:creationId xmlns:a16="http://schemas.microsoft.com/office/drawing/2014/main" id="{D88C4985-1EFB-AB6E-83E8-8BC201DF7464}"/>
              </a:ext>
            </a:extLst>
          </p:cNvPr>
          <p:cNvSpPr/>
          <p:nvPr/>
        </p:nvSpPr>
        <p:spPr>
          <a:xfrm>
            <a:off x="529187" y="5914001"/>
            <a:ext cx="4464589" cy="75600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Ouverture spirituelle:</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ancrage catholique ou chrétien œcuménique </a:t>
            </a:r>
            <a:endParaRPr kumimoji="0" lang="fr-FR"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 coins arrondis 35">
            <a:extLst>
              <a:ext uri="{FF2B5EF4-FFF2-40B4-BE49-F238E27FC236}">
                <a16:creationId xmlns:a16="http://schemas.microsoft.com/office/drawing/2014/main" id="{D41F4034-6D37-E93A-A2CF-AEB8A0A5AD2C}"/>
              </a:ext>
            </a:extLst>
          </p:cNvPr>
          <p:cNvSpPr/>
          <p:nvPr/>
        </p:nvSpPr>
        <p:spPr>
          <a:xfrm>
            <a:off x="529187" y="317336"/>
            <a:ext cx="3792772" cy="813141"/>
          </a:xfrm>
          <a:prstGeom prst="roundRect">
            <a:avLst/>
          </a:prstGeom>
          <a:solidFill>
            <a:schemeClr val="accent6">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Ouverture des </a:t>
            </a: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activités/propositions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du Mouvement aux non-membres?</a:t>
            </a: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Connecteur droit avec flèche 38">
            <a:extLst>
              <a:ext uri="{FF2B5EF4-FFF2-40B4-BE49-F238E27FC236}">
                <a16:creationId xmlns:a16="http://schemas.microsoft.com/office/drawing/2014/main" id="{4C32930F-22A4-E6E0-8548-3E69CA8F3A44}"/>
              </a:ext>
            </a:extLst>
          </p:cNvPr>
          <p:cNvCxnSpPr>
            <a:cxnSpLocks/>
            <a:stCxn id="36" idx="3"/>
          </p:cNvCxnSpPr>
          <p:nvPr/>
        </p:nvCxnSpPr>
        <p:spPr>
          <a:xfrm>
            <a:off x="4321959" y="723907"/>
            <a:ext cx="4027547" cy="76863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2" name="Image 1" descr="Une image contenant silhouette&#10;&#10;Description générée automatiquement">
            <a:extLst>
              <a:ext uri="{FF2B5EF4-FFF2-40B4-BE49-F238E27FC236}">
                <a16:creationId xmlns:a16="http://schemas.microsoft.com/office/drawing/2014/main" id="{8DDAD660-1882-D860-E5BE-0498057D19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8627" y="283103"/>
            <a:ext cx="817774" cy="1042799"/>
          </a:xfrm>
          <a:prstGeom prst="rect">
            <a:avLst/>
          </a:prstGeom>
        </p:spPr>
      </p:pic>
      <p:sp>
        <p:nvSpPr>
          <p:cNvPr id="3" name="Rectangle : coins arrondis 2">
            <a:extLst>
              <a:ext uri="{FF2B5EF4-FFF2-40B4-BE49-F238E27FC236}">
                <a16:creationId xmlns:a16="http://schemas.microsoft.com/office/drawing/2014/main" id="{EB65F6A4-4629-AED4-E24E-E8D821B2339A}"/>
              </a:ext>
            </a:extLst>
          </p:cNvPr>
          <p:cNvSpPr/>
          <p:nvPr/>
        </p:nvSpPr>
        <p:spPr>
          <a:xfrm>
            <a:off x="388521" y="1465038"/>
            <a:ext cx="4490144" cy="1427506"/>
          </a:xfrm>
          <a:prstGeom prst="roundRect">
            <a:avLst/>
          </a:prstGeom>
          <a:solidFill>
            <a:schemeClr val="accent6">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Révision des </a:t>
            </a: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modalités de participation </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au Mouvement: faut-il nécessairement faire partie d’une équipe locale? Y a-t-il la possibilité d’équipes « non-connectées » ?</a:t>
            </a: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descr="Une image contenant manchot, dessin humoristique, oiseau&#10;&#10;Description générée automatiquement">
            <a:extLst>
              <a:ext uri="{FF2B5EF4-FFF2-40B4-BE49-F238E27FC236}">
                <a16:creationId xmlns:a16="http://schemas.microsoft.com/office/drawing/2014/main" id="{6A68F7CB-A414-A330-A013-02D0440CEB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7683" y="1664753"/>
            <a:ext cx="2673350" cy="1143000"/>
          </a:xfrm>
          <a:prstGeom prst="rect">
            <a:avLst/>
          </a:prstGeom>
        </p:spPr>
      </p:pic>
      <p:pic>
        <p:nvPicPr>
          <p:cNvPr id="13" name="Image 12" descr="Une image contenant logo&#10;&#10;Description générée automatiquement">
            <a:extLst>
              <a:ext uri="{FF2B5EF4-FFF2-40B4-BE49-F238E27FC236}">
                <a16:creationId xmlns:a16="http://schemas.microsoft.com/office/drawing/2014/main" id="{B139C70A-33C7-6668-32C5-53DCF740F390}"/>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07776" y="5289297"/>
            <a:ext cx="1832528" cy="1807844"/>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35712D90-E353-4AE2-FF68-922C77C7091D}"/>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6624358" y="4971949"/>
            <a:ext cx="1638749" cy="1985497"/>
          </a:xfrm>
          <a:prstGeom prst="rect">
            <a:avLst/>
          </a:prstGeom>
        </p:spPr>
      </p:pic>
      <p:sp>
        <p:nvSpPr>
          <p:cNvPr id="15" name="Rectangle : coins arrondis 14">
            <a:extLst>
              <a:ext uri="{FF2B5EF4-FFF2-40B4-BE49-F238E27FC236}">
                <a16:creationId xmlns:a16="http://schemas.microsoft.com/office/drawing/2014/main" id="{B2705750-7FD8-E292-2C46-D1603998536F}"/>
              </a:ext>
            </a:extLst>
          </p:cNvPr>
          <p:cNvSpPr/>
          <p:nvPr/>
        </p:nvSpPr>
        <p:spPr>
          <a:xfrm>
            <a:off x="292824" y="3059960"/>
            <a:ext cx="4914952" cy="2693617"/>
          </a:xfrm>
          <a:prstGeom prst="roundRect">
            <a:avLst/>
          </a:prstGeom>
          <a:solidFill>
            <a:schemeClr val="accent6">
              <a:lumMod val="60000"/>
              <a:lumOff val="40000"/>
              <a:alpha val="37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90000" tIns="180000" rIns="180000" bIns="18000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Ouverture au niveau de </a:t>
            </a: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l’identité</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des membres: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ouvert aux responsables professionnels disposant d’un niveau d’autonomie et d’un pouvoir de décision significatifs, ou aux responsables actifs au sens large, endossant une responsabilité en milieu pro, associatif, syndical ou ecclésial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ouvert aux personnes souhaitant vivre l’Evangile et la DSE, aux chercheurs de spiritualité ou aux chercheurs de sens?</a:t>
            </a:r>
          </a:p>
        </p:txBody>
      </p:sp>
      <p:pic>
        <p:nvPicPr>
          <p:cNvPr id="22" name="Image 21" descr="Une image contenant ordinateur portable, sombre, ciel de nuit&#10;&#10;Description générée automatiquement">
            <a:extLst>
              <a:ext uri="{FF2B5EF4-FFF2-40B4-BE49-F238E27FC236}">
                <a16:creationId xmlns:a16="http://schemas.microsoft.com/office/drawing/2014/main" id="{9DF0F8D8-E2D4-75EE-CC91-2C1623B9C56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68302" y="3652723"/>
            <a:ext cx="1671955" cy="1006475"/>
          </a:xfrm>
          <a:prstGeom prst="rect">
            <a:avLst/>
          </a:prstGeom>
        </p:spPr>
      </p:pic>
      <p:pic>
        <p:nvPicPr>
          <p:cNvPr id="24" name="Image 23" descr="Une image contenant clipart, Dessin animé, illustration, art&#10;&#10;Description générée automatiquement">
            <a:extLst>
              <a:ext uri="{FF2B5EF4-FFF2-40B4-BE49-F238E27FC236}">
                <a16:creationId xmlns:a16="http://schemas.microsoft.com/office/drawing/2014/main" id="{AE940340-85E5-ED3A-AEE5-2A0F098899D2}"/>
              </a:ext>
            </a:extLst>
          </p:cNvPr>
          <p:cNvPicPr>
            <a:picLocks noChangeAspect="1"/>
          </p:cNvPicPr>
          <p:nvPr/>
        </p:nvPicPr>
        <p:blipFill>
          <a:blip r:embed="rId16"/>
          <a:stretch>
            <a:fillRect/>
          </a:stretch>
        </p:blipFill>
        <p:spPr>
          <a:xfrm>
            <a:off x="7858212" y="3016549"/>
            <a:ext cx="1235075" cy="1403985"/>
          </a:xfrm>
          <a:prstGeom prst="rect">
            <a:avLst/>
          </a:prstGeom>
        </p:spPr>
      </p:pic>
      <p:pic>
        <p:nvPicPr>
          <p:cNvPr id="25" name="Image 24" descr="Une image contenant dessin, dessin humoristique, croquis, oiseau&#10;&#10;Description générée automatiquement">
            <a:extLst>
              <a:ext uri="{FF2B5EF4-FFF2-40B4-BE49-F238E27FC236}">
                <a16:creationId xmlns:a16="http://schemas.microsoft.com/office/drawing/2014/main" id="{76048A9D-DABD-CFF1-7736-2FCB1441F66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67461" y="3169190"/>
            <a:ext cx="1230688" cy="1415999"/>
          </a:xfrm>
          <a:prstGeom prst="rect">
            <a:avLst/>
          </a:prstGeom>
        </p:spPr>
      </p:pic>
      <p:pic>
        <p:nvPicPr>
          <p:cNvPr id="34" name="Image 33">
            <a:extLst>
              <a:ext uri="{FF2B5EF4-FFF2-40B4-BE49-F238E27FC236}">
                <a16:creationId xmlns:a16="http://schemas.microsoft.com/office/drawing/2014/main" id="{FA82AD5E-8C6A-6759-9B8F-18E40F3D2CA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10819914" y="3519538"/>
            <a:ext cx="1144223" cy="1139660"/>
          </a:xfrm>
          <a:prstGeom prst="rect">
            <a:avLst/>
          </a:prstGeom>
        </p:spPr>
      </p:pic>
      <p:pic>
        <p:nvPicPr>
          <p:cNvPr id="37" name="Image 36">
            <a:extLst>
              <a:ext uri="{FF2B5EF4-FFF2-40B4-BE49-F238E27FC236}">
                <a16:creationId xmlns:a16="http://schemas.microsoft.com/office/drawing/2014/main" id="{3FF66945-0811-D60B-0618-EA0E3B90DA6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10198926" y="3591840"/>
            <a:ext cx="990090" cy="1124315"/>
          </a:xfrm>
          <a:prstGeom prst="rect">
            <a:avLst/>
          </a:prstGeom>
        </p:spPr>
      </p:pic>
      <p:grpSp>
        <p:nvGrpSpPr>
          <p:cNvPr id="52" name="Groupe 51">
            <a:extLst>
              <a:ext uri="{FF2B5EF4-FFF2-40B4-BE49-F238E27FC236}">
                <a16:creationId xmlns:a16="http://schemas.microsoft.com/office/drawing/2014/main" id="{D9255A0F-BCE6-1096-EBEF-BB5E8E506648}"/>
              </a:ext>
            </a:extLst>
          </p:cNvPr>
          <p:cNvGrpSpPr/>
          <p:nvPr/>
        </p:nvGrpSpPr>
        <p:grpSpPr>
          <a:xfrm>
            <a:off x="9152787" y="3519538"/>
            <a:ext cx="1456468" cy="1422902"/>
            <a:chOff x="3037755" y="1894155"/>
            <a:chExt cx="1485816" cy="1627862"/>
          </a:xfrm>
        </p:grpSpPr>
        <p:pic>
          <p:nvPicPr>
            <p:cNvPr id="41" name="Image 40">
              <a:extLst>
                <a:ext uri="{FF2B5EF4-FFF2-40B4-BE49-F238E27FC236}">
                  <a16:creationId xmlns:a16="http://schemas.microsoft.com/office/drawing/2014/main" id="{37DA10B5-931B-4D74-1E31-F41F6841394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37755" y="1894155"/>
              <a:ext cx="1485816" cy="1627862"/>
            </a:xfrm>
            <a:prstGeom prst="rect">
              <a:avLst/>
            </a:prstGeom>
          </p:spPr>
        </p:pic>
        <p:sp>
          <p:nvSpPr>
            <p:cNvPr id="42" name="Espace réservé du contenu 3">
              <a:extLst>
                <a:ext uri="{FF2B5EF4-FFF2-40B4-BE49-F238E27FC236}">
                  <a16:creationId xmlns:a16="http://schemas.microsoft.com/office/drawing/2014/main" id="{854DBA4A-0643-A4A0-2132-D6A376A8D20D}"/>
                </a:ext>
              </a:extLst>
            </p:cNvPr>
            <p:cNvSpPr txBox="1">
              <a:spLocks/>
            </p:cNvSpPr>
            <p:nvPr/>
          </p:nvSpPr>
          <p:spPr>
            <a:xfrm>
              <a:off x="3625375" y="2783882"/>
              <a:ext cx="626645" cy="2912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DSE</a:t>
              </a:r>
            </a:p>
          </p:txBody>
        </p:sp>
      </p:grpSp>
      <p:cxnSp>
        <p:nvCxnSpPr>
          <p:cNvPr id="43" name="Connecteur droit avec flèche 42">
            <a:extLst>
              <a:ext uri="{FF2B5EF4-FFF2-40B4-BE49-F238E27FC236}">
                <a16:creationId xmlns:a16="http://schemas.microsoft.com/office/drawing/2014/main" id="{EB4C522E-2C27-28AB-03C0-0948328CC718}"/>
              </a:ext>
            </a:extLst>
          </p:cNvPr>
          <p:cNvCxnSpPr>
            <a:cxnSpLocks/>
            <a:stCxn id="15" idx="3"/>
            <a:endCxn id="47" idx="2"/>
          </p:cNvCxnSpPr>
          <p:nvPr/>
        </p:nvCxnSpPr>
        <p:spPr>
          <a:xfrm>
            <a:off x="5207776" y="4406769"/>
            <a:ext cx="5315339" cy="72988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47" name="Image 46" descr="Une image contenant ordinateur portable, sombre, ciel de nuit&#10;&#10;Description générée automatiquement">
            <a:extLst>
              <a:ext uri="{FF2B5EF4-FFF2-40B4-BE49-F238E27FC236}">
                <a16:creationId xmlns:a16="http://schemas.microsoft.com/office/drawing/2014/main" id="{432A4F6B-218A-F7F6-E326-D66791E37FD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575469" y="4109129"/>
            <a:ext cx="1895292" cy="1027527"/>
          </a:xfrm>
          <a:prstGeom prst="rect">
            <a:avLst/>
          </a:prstGeom>
        </p:spPr>
      </p:pic>
      <p:sp>
        <p:nvSpPr>
          <p:cNvPr id="5" name="Espace réservé du numéro de diapositive 4">
            <a:extLst>
              <a:ext uri="{FF2B5EF4-FFF2-40B4-BE49-F238E27FC236}">
                <a16:creationId xmlns:a16="http://schemas.microsoft.com/office/drawing/2014/main" id="{D0D89201-1C73-88A6-F8D1-E50E9F16F25A}"/>
              </a:ext>
            </a:extLst>
          </p:cNvPr>
          <p:cNvSpPr>
            <a:spLocks noGrp="1"/>
          </p:cNvSpPr>
          <p:nvPr>
            <p:ph type="sldNum" sz="quarter" idx="12"/>
          </p:nvPr>
        </p:nvSpPr>
        <p:spPr/>
        <p:txBody>
          <a:bodyPr/>
          <a:lstStyle/>
          <a:p>
            <a:fld id="{FAB97C05-5D1A-45EF-A4E4-5C25DBBFCE11}" type="slidenum">
              <a:rPr lang="fr-FR" smtClean="0"/>
              <a:t>6</a:t>
            </a:fld>
            <a:endParaRPr lang="fr-FR"/>
          </a:p>
        </p:txBody>
      </p:sp>
    </p:spTree>
    <p:extLst>
      <p:ext uri="{BB962C8B-B14F-4D97-AF65-F5344CB8AC3E}">
        <p14:creationId xmlns:p14="http://schemas.microsoft.com/office/powerpoint/2010/main" val="20079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9036" y="-1855"/>
            <a:ext cx="4140490" cy="6513997"/>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5"/>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5"/>
                <a:stretch>
                  <a:fillRect/>
                </a:stretch>
              </p:blipFill>
              <p:spPr>
                <a:xfrm>
                  <a:off x="10609564" y="4415210"/>
                  <a:ext cx="18000" cy="18000"/>
                </a:xfrm>
                <a:prstGeom prst="rect">
                  <a:avLst/>
                </a:prstGeom>
              </p:spPr>
            </p:pic>
          </mc:Fallback>
        </mc:AlternateContent>
      </p:grpSp>
      <p:sp>
        <p:nvSpPr>
          <p:cNvPr id="7" name="Rectangle : coins arrondis 6">
            <a:extLst>
              <a:ext uri="{FF2B5EF4-FFF2-40B4-BE49-F238E27FC236}">
                <a16:creationId xmlns:a16="http://schemas.microsoft.com/office/drawing/2014/main" id="{590C4436-407F-BF6B-C202-C7F60018B7A5}"/>
              </a:ext>
            </a:extLst>
          </p:cNvPr>
          <p:cNvSpPr/>
          <p:nvPr/>
        </p:nvSpPr>
        <p:spPr>
          <a:xfrm>
            <a:off x="3193387" y="3213867"/>
            <a:ext cx="3969413" cy="1583091"/>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b="1">
                <a:solidFill>
                  <a:schemeClr val="tx1"/>
                </a:solidFill>
              </a:rPr>
              <a:t>Responsable </a:t>
            </a:r>
          </a:p>
          <a:p>
            <a:r>
              <a:rPr lang="fr-FR" b="1">
                <a:solidFill>
                  <a:schemeClr val="tx1"/>
                </a:solidFill>
              </a:rPr>
              <a:t>actif au sens large</a:t>
            </a:r>
          </a:p>
          <a:p>
            <a:r>
              <a:rPr lang="fr-FR">
                <a:solidFill>
                  <a:schemeClr val="tx1"/>
                </a:solidFill>
              </a:rPr>
              <a:t> </a:t>
            </a:r>
            <a:r>
              <a:rPr lang="fr-FR" sz="1600">
                <a:solidFill>
                  <a:schemeClr val="tx1"/>
                </a:solidFill>
              </a:rPr>
              <a:t>pour le bien commun **</a:t>
            </a:r>
            <a:endParaRPr lang="fr-FR" sz="1600">
              <a:solidFill>
                <a:schemeClr val="tx1"/>
              </a:solidFill>
              <a:cs typeface="Calibri"/>
            </a:endParaRPr>
          </a:p>
        </p:txBody>
      </p:sp>
      <p:sp>
        <p:nvSpPr>
          <p:cNvPr id="3" name="Rectangle : coins arrondis 2">
            <a:extLst>
              <a:ext uri="{FF2B5EF4-FFF2-40B4-BE49-F238E27FC236}">
                <a16:creationId xmlns:a16="http://schemas.microsoft.com/office/drawing/2014/main" id="{C9452C49-24B5-9894-7BBE-C986907190FA}"/>
              </a:ext>
            </a:extLst>
          </p:cNvPr>
          <p:cNvSpPr/>
          <p:nvPr/>
        </p:nvSpPr>
        <p:spPr>
          <a:xfrm>
            <a:off x="3219663" y="1487070"/>
            <a:ext cx="3943138" cy="1625457"/>
          </a:xfrm>
          <a:prstGeom prst="roundRect">
            <a:avLst/>
          </a:prstGeom>
          <a:solidFill>
            <a:srgbClr val="E6DCC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b="1">
                <a:solidFill>
                  <a:schemeClr val="tx1"/>
                </a:solidFill>
              </a:rPr>
              <a:t>Responsable </a:t>
            </a:r>
          </a:p>
          <a:p>
            <a:r>
              <a:rPr lang="fr-FR" b="1">
                <a:solidFill>
                  <a:schemeClr val="tx1"/>
                </a:solidFill>
              </a:rPr>
              <a:t>professionnel</a:t>
            </a:r>
          </a:p>
          <a:p>
            <a:endParaRPr lang="fr-FR" sz="1600">
              <a:solidFill>
                <a:schemeClr val="tx1"/>
              </a:solidFill>
            </a:endParaRPr>
          </a:p>
          <a:p>
            <a:r>
              <a:rPr lang="fr-FR" sz="1600">
                <a:solidFill>
                  <a:schemeClr val="tx1"/>
                </a:solidFill>
              </a:rPr>
              <a:t>Avec niveau d’autonomie et pouvoir de décision significatifs* </a:t>
            </a:r>
            <a:endParaRPr lang="fr-FR" sz="1600">
              <a:solidFill>
                <a:schemeClr val="tx1"/>
              </a:solidFill>
              <a:cs typeface="Calibri"/>
            </a:endParaRPr>
          </a:p>
        </p:txBody>
      </p:sp>
      <p:sp>
        <p:nvSpPr>
          <p:cNvPr id="5" name="Rectangle : coins arrondis 4">
            <a:extLst>
              <a:ext uri="{FF2B5EF4-FFF2-40B4-BE49-F238E27FC236}">
                <a16:creationId xmlns:a16="http://schemas.microsoft.com/office/drawing/2014/main" id="{4571C3A8-AF94-9981-9C30-2F5955810842}"/>
              </a:ext>
            </a:extLst>
          </p:cNvPr>
          <p:cNvSpPr/>
          <p:nvPr/>
        </p:nvSpPr>
        <p:spPr>
          <a:xfrm>
            <a:off x="280676" y="192826"/>
            <a:ext cx="2802753" cy="162545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a:p>
            <a:pPr algn="ctr"/>
            <a:r>
              <a:rPr lang="fr-FR" b="1">
                <a:solidFill>
                  <a:schemeClr val="tx1"/>
                </a:solidFill>
              </a:rPr>
              <a:t>Rapport aux notions de TRAVAIL et de RESPONSABILITE</a:t>
            </a:r>
          </a:p>
          <a:p>
            <a:pPr algn="ctr"/>
            <a:endParaRPr lang="fr-FR" i="1">
              <a:solidFill>
                <a:schemeClr val="tx1"/>
              </a:solidFill>
            </a:endParaRPr>
          </a:p>
        </p:txBody>
      </p:sp>
      <p:pic>
        <p:nvPicPr>
          <p:cNvPr id="31" name="Image 30">
            <a:extLst>
              <a:ext uri="{FF2B5EF4-FFF2-40B4-BE49-F238E27FC236}">
                <a16:creationId xmlns:a16="http://schemas.microsoft.com/office/drawing/2014/main" id="{935DE8E7-C979-B5B7-CD29-12FDF6A3E6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92300" y="5889494"/>
            <a:ext cx="589752" cy="678581"/>
          </a:xfrm>
          <a:prstGeom prst="rect">
            <a:avLst/>
          </a:prstGeom>
        </p:spPr>
      </p:pic>
      <p:pic>
        <p:nvPicPr>
          <p:cNvPr id="33" name="Image 32">
            <a:extLst>
              <a:ext uri="{FF2B5EF4-FFF2-40B4-BE49-F238E27FC236}">
                <a16:creationId xmlns:a16="http://schemas.microsoft.com/office/drawing/2014/main" id="{3C25FE64-5395-6094-D634-CA5641D4BA38}"/>
              </a:ext>
            </a:extLst>
          </p:cNvPr>
          <p:cNvPicPr>
            <a:picLocks noChangeAspect="1"/>
          </p:cNvPicPr>
          <p:nvPr/>
        </p:nvPicPr>
        <p:blipFill>
          <a:blip r:embed="rId8"/>
          <a:stretch>
            <a:fillRect/>
          </a:stretch>
        </p:blipFill>
        <p:spPr>
          <a:xfrm>
            <a:off x="6238317" y="786754"/>
            <a:ext cx="1222440" cy="1337410"/>
          </a:xfrm>
          <a:prstGeom prst="rect">
            <a:avLst/>
          </a:prstGeom>
        </p:spPr>
      </p:pic>
      <p:sp>
        <p:nvSpPr>
          <p:cNvPr id="66" name="Rectangle : coins arrondis 65">
            <a:extLst>
              <a:ext uri="{FF2B5EF4-FFF2-40B4-BE49-F238E27FC236}">
                <a16:creationId xmlns:a16="http://schemas.microsoft.com/office/drawing/2014/main" id="{637740B0-9B34-BD02-0EA7-2CD29FC46EA0}"/>
              </a:ext>
            </a:extLst>
          </p:cNvPr>
          <p:cNvSpPr/>
          <p:nvPr/>
        </p:nvSpPr>
        <p:spPr>
          <a:xfrm>
            <a:off x="3481043" y="192414"/>
            <a:ext cx="3106448" cy="813141"/>
          </a:xfrm>
          <a:prstGeom prst="roundRect">
            <a:avLst/>
          </a:prstGeom>
          <a:solidFill>
            <a:schemeClr val="accent2">
              <a:lumMod val="5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RESPONSABILITE  au centre</a:t>
            </a:r>
          </a:p>
          <a:p>
            <a:pPr algn="ctr"/>
            <a:r>
              <a:rPr lang="fr-FR" b="1">
                <a:solidFill>
                  <a:schemeClr val="tx1"/>
                </a:solidFill>
              </a:rPr>
              <a:t>À différents niveaux </a:t>
            </a:r>
            <a:endParaRPr lang="fr-FR">
              <a:solidFill>
                <a:schemeClr val="tx1"/>
              </a:solidFill>
            </a:endParaRPr>
          </a:p>
        </p:txBody>
      </p:sp>
      <p:cxnSp>
        <p:nvCxnSpPr>
          <p:cNvPr id="67" name="Connecteur droit avec flèche 66">
            <a:extLst>
              <a:ext uri="{FF2B5EF4-FFF2-40B4-BE49-F238E27FC236}">
                <a16:creationId xmlns:a16="http://schemas.microsoft.com/office/drawing/2014/main" id="{92676579-006C-46A7-07E9-14A9A6CDFB16}"/>
              </a:ext>
            </a:extLst>
          </p:cNvPr>
          <p:cNvCxnSpPr>
            <a:cxnSpLocks/>
          </p:cNvCxnSpPr>
          <p:nvPr/>
        </p:nvCxnSpPr>
        <p:spPr>
          <a:xfrm>
            <a:off x="4960365" y="1125895"/>
            <a:ext cx="0" cy="322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773132EF-4680-9011-00EB-9550A202001D}"/>
              </a:ext>
            </a:extLst>
          </p:cNvPr>
          <p:cNvSpPr txBox="1"/>
          <p:nvPr/>
        </p:nvSpPr>
        <p:spPr>
          <a:xfrm>
            <a:off x="1515291" y="5382435"/>
            <a:ext cx="10105210" cy="1323439"/>
          </a:xfrm>
          <a:prstGeom prst="rect">
            <a:avLst/>
          </a:prstGeom>
          <a:noFill/>
        </p:spPr>
        <p:txBody>
          <a:bodyPr wrap="square" lIns="91440" tIns="45720" rIns="91440" bIns="45720" rtlCol="0" anchor="t">
            <a:spAutoFit/>
          </a:bodyPr>
          <a:lstStyle/>
          <a:p>
            <a:r>
              <a:rPr lang="fr-FR" sz="1600"/>
              <a:t>*renvoie à « cadres et dirigeants » </a:t>
            </a:r>
          </a:p>
          <a:p>
            <a:endParaRPr lang="fr-FR" sz="1600"/>
          </a:p>
          <a:p>
            <a:r>
              <a:rPr lang="fr-FR" sz="1600"/>
              <a:t>**</a:t>
            </a:r>
            <a:r>
              <a:rPr lang="fr-FR" sz="1600" u="sng"/>
              <a:t>élargissement</a:t>
            </a:r>
            <a:r>
              <a:rPr lang="fr-FR" sz="1600"/>
              <a:t> : </a:t>
            </a:r>
          </a:p>
          <a:p>
            <a:r>
              <a:rPr lang="fr-FR" sz="1600"/>
              <a:t>	TRAVAIL : en milieu professionnel + associatif, syndical, ecclésial... </a:t>
            </a:r>
          </a:p>
          <a:p>
            <a:r>
              <a:rPr lang="fr-FR" sz="1600"/>
              <a:t>	RESPONSABILITE: à détacher de la notion de "statut"  --&gt; personne endossant  une responsabilité </a:t>
            </a:r>
            <a:endParaRPr lang="fr-FR" sz="1600">
              <a:ea typeface="Calibri"/>
              <a:cs typeface="Calibri"/>
            </a:endParaRPr>
          </a:p>
        </p:txBody>
      </p:sp>
      <p:pic>
        <p:nvPicPr>
          <p:cNvPr id="4" name="Image 3">
            <a:extLst>
              <a:ext uri="{FF2B5EF4-FFF2-40B4-BE49-F238E27FC236}">
                <a16:creationId xmlns:a16="http://schemas.microsoft.com/office/drawing/2014/main" id="{9EA8E6B2-F7EF-0FA1-38D6-FEB0F669F92F}"/>
              </a:ext>
            </a:extLst>
          </p:cNvPr>
          <p:cNvPicPr>
            <a:picLocks noChangeAspect="1"/>
          </p:cNvPicPr>
          <p:nvPr/>
        </p:nvPicPr>
        <p:blipFill>
          <a:blip r:embed="rId8"/>
          <a:stretch>
            <a:fillRect/>
          </a:stretch>
        </p:blipFill>
        <p:spPr>
          <a:xfrm>
            <a:off x="996334" y="5304017"/>
            <a:ext cx="620247" cy="678581"/>
          </a:xfrm>
          <a:prstGeom prst="rect">
            <a:avLst/>
          </a:prstGeom>
        </p:spPr>
      </p:pic>
      <p:pic>
        <p:nvPicPr>
          <p:cNvPr id="6" name="Image 5">
            <a:extLst>
              <a:ext uri="{FF2B5EF4-FFF2-40B4-BE49-F238E27FC236}">
                <a16:creationId xmlns:a16="http://schemas.microsoft.com/office/drawing/2014/main" id="{DAF3FFB0-CA5B-BF25-7B26-833497149B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48416" y="3321433"/>
            <a:ext cx="1188886" cy="1367958"/>
          </a:xfrm>
          <a:prstGeom prst="rect">
            <a:avLst/>
          </a:prstGeom>
        </p:spPr>
      </p:pic>
      <p:sp>
        <p:nvSpPr>
          <p:cNvPr id="11" name="ZoneTexte 10">
            <a:extLst>
              <a:ext uri="{FF2B5EF4-FFF2-40B4-BE49-F238E27FC236}">
                <a16:creationId xmlns:a16="http://schemas.microsoft.com/office/drawing/2014/main" id="{CF053501-BCE8-63F9-A58A-DD2985C8AA4E}"/>
              </a:ext>
            </a:extLst>
          </p:cNvPr>
          <p:cNvSpPr txBox="1"/>
          <p:nvPr/>
        </p:nvSpPr>
        <p:spPr>
          <a:xfrm>
            <a:off x="372033" y="4088191"/>
            <a:ext cx="2685118" cy="584775"/>
          </a:xfrm>
          <a:prstGeom prst="rect">
            <a:avLst/>
          </a:prstGeom>
          <a:noFill/>
        </p:spPr>
        <p:txBody>
          <a:bodyPr wrap="square" rtlCol="0">
            <a:spAutoFit/>
          </a:bodyPr>
          <a:lstStyle/>
          <a:p>
            <a:r>
              <a:rPr lang="fr-FR" sz="1600" i="1"/>
              <a:t>Oiseaux « poupées russes »:  les catégories  »s’emboîtent »! </a:t>
            </a:r>
          </a:p>
        </p:txBody>
      </p:sp>
      <p:sp>
        <p:nvSpPr>
          <p:cNvPr id="9" name="Espace réservé du numéro de diapositive 8">
            <a:extLst>
              <a:ext uri="{FF2B5EF4-FFF2-40B4-BE49-F238E27FC236}">
                <a16:creationId xmlns:a16="http://schemas.microsoft.com/office/drawing/2014/main" id="{19021090-40A8-9D46-4A66-B46229CCE95C}"/>
              </a:ext>
            </a:extLst>
          </p:cNvPr>
          <p:cNvSpPr>
            <a:spLocks noGrp="1"/>
          </p:cNvSpPr>
          <p:nvPr>
            <p:ph type="sldNum" sz="quarter" idx="12"/>
          </p:nvPr>
        </p:nvSpPr>
        <p:spPr/>
        <p:txBody>
          <a:bodyPr/>
          <a:lstStyle/>
          <a:p>
            <a:fld id="{FAB97C05-5D1A-45EF-A4E4-5C25DBBFCE11}" type="slidenum">
              <a:rPr lang="fr-FR" smtClean="0"/>
              <a:t>7</a:t>
            </a:fld>
            <a:endParaRPr lang="fr-FR"/>
          </a:p>
        </p:txBody>
      </p:sp>
    </p:spTree>
    <p:extLst>
      <p:ext uri="{BB962C8B-B14F-4D97-AF65-F5344CB8AC3E}">
        <p14:creationId xmlns:p14="http://schemas.microsoft.com/office/powerpoint/2010/main" val="395185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9E45F4E-4CD4-49CB-8871-BB3EE52A9D38}"/>
              </a:ext>
            </a:extLst>
          </p:cNvPr>
          <p:cNvSpPr/>
          <p:nvPr/>
        </p:nvSpPr>
        <p:spPr>
          <a:xfrm>
            <a:off x="701294" y="2783844"/>
            <a:ext cx="2562561" cy="49331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chemeClr val="tx1"/>
                </a:solidFill>
              </a:rPr>
              <a:t>Personnes voulant vivre l’Evangile et la DSE *</a:t>
            </a:r>
          </a:p>
        </p:txBody>
      </p:sp>
      <p:pic>
        <p:nvPicPr>
          <p:cNvPr id="51" name="Image 50" descr="Une image contenant dessin&#10;&#10;Description générée automatiquement">
            <a:extLst>
              <a:ext uri="{FF2B5EF4-FFF2-40B4-BE49-F238E27FC236}">
                <a16:creationId xmlns:a16="http://schemas.microsoft.com/office/drawing/2014/main" id="{F8867BEE-662F-3A86-6A01-333A2FC3D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131" y="150335"/>
            <a:ext cx="4460674" cy="6620156"/>
          </a:xfrm>
          <a:prstGeom prst="rect">
            <a:avLst/>
          </a:prstGeom>
        </p:spPr>
      </p:pic>
      <p:grpSp>
        <p:nvGrpSpPr>
          <p:cNvPr id="20" name="Groupe 19">
            <a:extLst>
              <a:ext uri="{FF2B5EF4-FFF2-40B4-BE49-F238E27FC236}">
                <a16:creationId xmlns:a16="http://schemas.microsoft.com/office/drawing/2014/main" id="{79B6B3E4-51F6-1908-3183-D206E9AB47F7}"/>
              </a:ext>
            </a:extLst>
          </p:cNvPr>
          <p:cNvGrpSpPr/>
          <p:nvPr/>
        </p:nvGrpSpPr>
        <p:grpSpPr>
          <a:xfrm>
            <a:off x="10618564" y="4424210"/>
            <a:ext cx="360" cy="360"/>
            <a:chOff x="10618564" y="4424210"/>
            <a:chExt cx="360" cy="360"/>
          </a:xfrm>
        </p:grpSpPr>
        <mc:AlternateContent xmlns:mc="http://schemas.openxmlformats.org/markup-compatibility/2006" xmlns:p14="http://schemas.microsoft.com/office/powerpoint/2010/main">
          <mc:Choice Requires="p14">
            <p:contentPart p14:bwMode="auto" r:id="rId4">
              <p14:nvContentPartPr>
                <p14:cNvPr id="18" name="Encre 17">
                  <a:extLst>
                    <a:ext uri="{FF2B5EF4-FFF2-40B4-BE49-F238E27FC236}">
                      <a16:creationId xmlns:a16="http://schemas.microsoft.com/office/drawing/2014/main" id="{EE9A6AB9-11C2-6250-D157-5D7ADD2CE664}"/>
                    </a:ext>
                  </a:extLst>
                </p14:cNvPr>
                <p14:cNvContentPartPr/>
                <p14:nvPr/>
              </p14:nvContentPartPr>
              <p14:xfrm>
                <a:off x="10618564" y="4424210"/>
                <a:ext cx="360" cy="360"/>
              </p14:xfrm>
            </p:contentPart>
          </mc:Choice>
          <mc:Fallback xmlns="">
            <p:pic>
              <p:nvPicPr>
                <p:cNvPr id="18" name="Encre 17">
                  <a:extLst>
                    <a:ext uri="{FF2B5EF4-FFF2-40B4-BE49-F238E27FC236}">
                      <a16:creationId xmlns:a16="http://schemas.microsoft.com/office/drawing/2014/main" id="{EE9A6AB9-11C2-6250-D157-5D7ADD2CE664}"/>
                    </a:ext>
                  </a:extLst>
                </p:cNvPr>
                <p:cNvPicPr/>
                <p:nvPr/>
              </p:nvPicPr>
              <p:blipFill>
                <a:blip r:embed="rId5"/>
                <a:stretch>
                  <a:fillRect/>
                </a:stretch>
              </p:blipFill>
              <p:spPr>
                <a:xfrm>
                  <a:off x="10609564" y="44152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22F284B5-A881-D54E-DC24-97187C9F1FB2}"/>
                    </a:ext>
                  </a:extLst>
                </p14:cNvPr>
                <p14:cNvContentPartPr/>
                <p14:nvPr/>
              </p14:nvContentPartPr>
              <p14:xfrm>
                <a:off x="10618564" y="4424210"/>
                <a:ext cx="360" cy="360"/>
              </p14:xfrm>
            </p:contentPart>
          </mc:Choice>
          <mc:Fallback xmlns="">
            <p:pic>
              <p:nvPicPr>
                <p:cNvPr id="19" name="Encre 18">
                  <a:extLst>
                    <a:ext uri="{FF2B5EF4-FFF2-40B4-BE49-F238E27FC236}">
                      <a16:creationId xmlns:a16="http://schemas.microsoft.com/office/drawing/2014/main" id="{22F284B5-A881-D54E-DC24-97187C9F1FB2}"/>
                    </a:ext>
                  </a:extLst>
                </p:cNvPr>
                <p:cNvPicPr/>
                <p:nvPr/>
              </p:nvPicPr>
              <p:blipFill>
                <a:blip r:embed="rId5"/>
                <a:stretch>
                  <a:fillRect/>
                </a:stretch>
              </p:blipFill>
              <p:spPr>
                <a:xfrm>
                  <a:off x="10609564" y="4415210"/>
                  <a:ext cx="18000" cy="18000"/>
                </a:xfrm>
                <a:prstGeom prst="rect">
                  <a:avLst/>
                </a:prstGeom>
              </p:spPr>
            </p:pic>
          </mc:Fallback>
        </mc:AlternateContent>
      </p:grpSp>
      <p:sp>
        <p:nvSpPr>
          <p:cNvPr id="16" name="Rectangle : coins arrondis 15">
            <a:extLst>
              <a:ext uri="{FF2B5EF4-FFF2-40B4-BE49-F238E27FC236}">
                <a16:creationId xmlns:a16="http://schemas.microsoft.com/office/drawing/2014/main" id="{5D9D12E3-D31C-5124-5910-97AD9A63C2F7}"/>
              </a:ext>
            </a:extLst>
          </p:cNvPr>
          <p:cNvSpPr/>
          <p:nvPr/>
        </p:nvSpPr>
        <p:spPr>
          <a:xfrm>
            <a:off x="326855" y="3460413"/>
            <a:ext cx="3351232" cy="49331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chemeClr val="tx1"/>
                </a:solidFill>
              </a:rPr>
              <a:t>Chercheurs de spiritualité</a:t>
            </a:r>
          </a:p>
        </p:txBody>
      </p:sp>
      <p:sp>
        <p:nvSpPr>
          <p:cNvPr id="30" name="Rectangle : coins arrondis 29">
            <a:extLst>
              <a:ext uri="{FF2B5EF4-FFF2-40B4-BE49-F238E27FC236}">
                <a16:creationId xmlns:a16="http://schemas.microsoft.com/office/drawing/2014/main" id="{10E8DF8B-F480-5C6E-AFCD-7BFDDD191AEF}"/>
              </a:ext>
            </a:extLst>
          </p:cNvPr>
          <p:cNvSpPr/>
          <p:nvPr/>
        </p:nvSpPr>
        <p:spPr>
          <a:xfrm>
            <a:off x="162407" y="4273112"/>
            <a:ext cx="3680128" cy="49331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chemeClr val="tx1"/>
                </a:solidFill>
              </a:rPr>
              <a:t>Chercheurs de sens</a:t>
            </a:r>
          </a:p>
        </p:txBody>
      </p:sp>
      <p:pic>
        <p:nvPicPr>
          <p:cNvPr id="43" name="Image 42">
            <a:extLst>
              <a:ext uri="{FF2B5EF4-FFF2-40B4-BE49-F238E27FC236}">
                <a16:creationId xmlns:a16="http://schemas.microsoft.com/office/drawing/2014/main" id="{0D6A7DAA-3377-9ED3-F93F-62616159DB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534466" y="3943700"/>
            <a:ext cx="1439748" cy="1286467"/>
          </a:xfrm>
          <a:prstGeom prst="rect">
            <a:avLst/>
          </a:prstGeom>
        </p:spPr>
      </p:pic>
      <p:pic>
        <p:nvPicPr>
          <p:cNvPr id="46" name="Image 45">
            <a:extLst>
              <a:ext uri="{FF2B5EF4-FFF2-40B4-BE49-F238E27FC236}">
                <a16:creationId xmlns:a16="http://schemas.microsoft.com/office/drawing/2014/main" id="{8EDE1725-C414-9F6E-A66F-5139F18347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44165" y="2719246"/>
            <a:ext cx="1173928" cy="1346412"/>
          </a:xfrm>
          <a:prstGeom prst="rect">
            <a:avLst/>
          </a:prstGeom>
        </p:spPr>
      </p:pic>
      <p:sp>
        <p:nvSpPr>
          <p:cNvPr id="15" name="Rectangle : coins arrondis 14">
            <a:extLst>
              <a:ext uri="{FF2B5EF4-FFF2-40B4-BE49-F238E27FC236}">
                <a16:creationId xmlns:a16="http://schemas.microsoft.com/office/drawing/2014/main" id="{8E61C0BC-EF17-B0E7-0370-67A41017CC1C}"/>
              </a:ext>
            </a:extLst>
          </p:cNvPr>
          <p:cNvSpPr/>
          <p:nvPr/>
        </p:nvSpPr>
        <p:spPr>
          <a:xfrm>
            <a:off x="248275" y="1242028"/>
            <a:ext cx="2987851" cy="10022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Profils possibles des MEMBRES </a:t>
            </a:r>
          </a:p>
        </p:txBody>
      </p:sp>
      <p:sp>
        <p:nvSpPr>
          <p:cNvPr id="34" name="Rectangle : coins arrondis 33">
            <a:extLst>
              <a:ext uri="{FF2B5EF4-FFF2-40B4-BE49-F238E27FC236}">
                <a16:creationId xmlns:a16="http://schemas.microsoft.com/office/drawing/2014/main" id="{26C78014-B655-303B-DF57-26CAD3B185AC}"/>
              </a:ext>
            </a:extLst>
          </p:cNvPr>
          <p:cNvSpPr/>
          <p:nvPr/>
        </p:nvSpPr>
        <p:spPr>
          <a:xfrm>
            <a:off x="5150863" y="38203"/>
            <a:ext cx="2914303" cy="162786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a:p>
            <a:pPr algn="ctr"/>
            <a:r>
              <a:rPr lang="fr-FR" b="1">
                <a:solidFill>
                  <a:schemeClr val="tx1"/>
                </a:solidFill>
              </a:rPr>
              <a:t>Rapport à la</a:t>
            </a:r>
          </a:p>
          <a:p>
            <a:pPr algn="ctr"/>
            <a:r>
              <a:rPr lang="fr-FR" b="1">
                <a:solidFill>
                  <a:schemeClr val="tx1"/>
                </a:solidFill>
              </a:rPr>
              <a:t> DIMENSION </a:t>
            </a:r>
          </a:p>
          <a:p>
            <a:pPr algn="ctr"/>
            <a:r>
              <a:rPr lang="fr-FR" b="1">
                <a:solidFill>
                  <a:schemeClr val="tx1"/>
                </a:solidFill>
              </a:rPr>
              <a:t>SPIRITUELLE</a:t>
            </a:r>
          </a:p>
        </p:txBody>
      </p:sp>
      <p:sp>
        <p:nvSpPr>
          <p:cNvPr id="36" name="Rectangle : coins arrondis 35">
            <a:extLst>
              <a:ext uri="{FF2B5EF4-FFF2-40B4-BE49-F238E27FC236}">
                <a16:creationId xmlns:a16="http://schemas.microsoft.com/office/drawing/2014/main" id="{EA2B1C14-C81E-3AD2-859C-56EA58066691}"/>
              </a:ext>
            </a:extLst>
          </p:cNvPr>
          <p:cNvSpPr/>
          <p:nvPr/>
        </p:nvSpPr>
        <p:spPr>
          <a:xfrm>
            <a:off x="5559814" y="4866135"/>
            <a:ext cx="3996636" cy="603627"/>
          </a:xfrm>
          <a:prstGeom prst="roundRect">
            <a:avLst>
              <a:gd name="adj"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rPr>
              <a:t>Ancrage  du MOUVEMENT</a:t>
            </a:r>
          </a:p>
          <a:p>
            <a:pPr algn="ctr"/>
            <a:r>
              <a:rPr lang="fr-FR" b="1">
                <a:solidFill>
                  <a:schemeClr val="tx1"/>
                </a:solidFill>
              </a:rPr>
              <a:t>Accompagnement spirituel  </a:t>
            </a:r>
          </a:p>
        </p:txBody>
      </p:sp>
      <p:sp>
        <p:nvSpPr>
          <p:cNvPr id="42" name="Rectangle : coins arrondis 41">
            <a:extLst>
              <a:ext uri="{FF2B5EF4-FFF2-40B4-BE49-F238E27FC236}">
                <a16:creationId xmlns:a16="http://schemas.microsoft.com/office/drawing/2014/main" id="{F150CF1F-26A0-D30A-87AB-CEC89BEE0CC8}"/>
              </a:ext>
            </a:extLst>
          </p:cNvPr>
          <p:cNvSpPr/>
          <p:nvPr/>
        </p:nvSpPr>
        <p:spPr>
          <a:xfrm>
            <a:off x="10371809" y="5914764"/>
            <a:ext cx="1545478" cy="50934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Chrétien</a:t>
            </a:r>
          </a:p>
        </p:txBody>
      </p:sp>
      <p:pic>
        <p:nvPicPr>
          <p:cNvPr id="45" name="Image 44" descr="Une image contenant texte&#10;&#10;Description générée automatiquement">
            <a:extLst>
              <a:ext uri="{FF2B5EF4-FFF2-40B4-BE49-F238E27FC236}">
                <a16:creationId xmlns:a16="http://schemas.microsoft.com/office/drawing/2014/main" id="{6E6B1240-BBCB-2515-B05B-E109B6E8499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backgroundMark x1="3448" y1="0" x2="60345" y2="478"/>
                        <a14:backgroundMark x1="60345" y1="478" x2="96552" y2="478"/>
                        <a14:backgroundMark x1="96552" y1="478" x2="97701" y2="88038"/>
                        <a14:backgroundMark x1="97701" y1="88038" x2="95977" y2="1675"/>
                        <a14:backgroundMark x1="95977" y1="1675" x2="14943" y2="8612"/>
                        <a14:backgroundMark x1="14943" y1="8612" x2="1724" y2="25120"/>
                        <a14:backgroundMark x1="1724" y1="25120" x2="3448" y2="57177"/>
                        <a14:backgroundMark x1="3448" y1="57177" x2="32184" y2="88756"/>
                        <a14:backgroundMark x1="32184" y1="88756" x2="89655" y2="97608"/>
                      </a14:backgroundRemoval>
                    </a14:imgEffect>
                  </a14:imgLayer>
                </a14:imgProps>
              </a:ext>
              <a:ext uri="{28A0092B-C50C-407E-A947-70E740481C1C}">
                <a14:useLocalDpi xmlns:a14="http://schemas.microsoft.com/office/drawing/2010/main" val="0"/>
              </a:ext>
            </a:extLst>
          </a:blip>
          <a:stretch>
            <a:fillRect/>
          </a:stretch>
        </p:blipFill>
        <p:spPr>
          <a:xfrm>
            <a:off x="10790443" y="5110739"/>
            <a:ext cx="1638749" cy="1985497"/>
          </a:xfrm>
          <a:prstGeom prst="rect">
            <a:avLst/>
          </a:prstGeom>
        </p:spPr>
      </p:pic>
      <p:sp>
        <p:nvSpPr>
          <p:cNvPr id="7" name="Espace réservé du contenu 3">
            <a:extLst>
              <a:ext uri="{FF2B5EF4-FFF2-40B4-BE49-F238E27FC236}">
                <a16:creationId xmlns:a16="http://schemas.microsoft.com/office/drawing/2014/main" id="{06C0DEC6-0956-7A5C-B4BA-3910E99036BB}"/>
              </a:ext>
            </a:extLst>
          </p:cNvPr>
          <p:cNvSpPr txBox="1">
            <a:spLocks/>
          </p:cNvSpPr>
          <p:nvPr/>
        </p:nvSpPr>
        <p:spPr>
          <a:xfrm>
            <a:off x="9055858" y="6468748"/>
            <a:ext cx="3098417" cy="360228"/>
          </a:xfrm>
          <a:prstGeom prst="roundRect">
            <a:avLst/>
          </a:prstGeom>
          <a:solidFill>
            <a:schemeClr val="accent5">
              <a:lumMod val="40000"/>
              <a:lumOff val="6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600">
                <a:solidFill>
                  <a:schemeClr val="tx1"/>
                </a:solidFill>
              </a:rPr>
              <a:t>Spiritualité ignacienne </a:t>
            </a:r>
          </a:p>
        </p:txBody>
      </p:sp>
      <p:sp>
        <p:nvSpPr>
          <p:cNvPr id="12" name="Espace réservé du contenu 3">
            <a:extLst>
              <a:ext uri="{FF2B5EF4-FFF2-40B4-BE49-F238E27FC236}">
                <a16:creationId xmlns:a16="http://schemas.microsoft.com/office/drawing/2014/main" id="{FE394E0C-898D-40AB-424B-3C81DE64ACAB}"/>
              </a:ext>
            </a:extLst>
          </p:cNvPr>
          <p:cNvSpPr txBox="1">
            <a:spLocks/>
          </p:cNvSpPr>
          <p:nvPr/>
        </p:nvSpPr>
        <p:spPr>
          <a:xfrm>
            <a:off x="7985726" y="6531516"/>
            <a:ext cx="697600" cy="300813"/>
          </a:xfrm>
          <a:prstGeom prst="roundRect">
            <a:avLst/>
          </a:prstGeom>
          <a:solidFill>
            <a:schemeClr val="accent5">
              <a:lumMod val="40000"/>
              <a:lumOff val="6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400">
                <a:solidFill>
                  <a:schemeClr val="tx1"/>
                </a:solidFill>
              </a:rPr>
              <a:t>DSE</a:t>
            </a:r>
          </a:p>
        </p:txBody>
      </p:sp>
      <p:sp>
        <p:nvSpPr>
          <p:cNvPr id="13" name="ZoneTexte 12">
            <a:extLst>
              <a:ext uri="{FF2B5EF4-FFF2-40B4-BE49-F238E27FC236}">
                <a16:creationId xmlns:a16="http://schemas.microsoft.com/office/drawing/2014/main" id="{56580AD2-6C65-C2B9-7573-FCEC6B54E416}"/>
              </a:ext>
            </a:extLst>
          </p:cNvPr>
          <p:cNvSpPr txBox="1"/>
          <p:nvPr/>
        </p:nvSpPr>
        <p:spPr>
          <a:xfrm>
            <a:off x="267122" y="6131649"/>
            <a:ext cx="3515680" cy="369332"/>
          </a:xfrm>
          <a:prstGeom prst="rect">
            <a:avLst/>
          </a:prstGeom>
          <a:noFill/>
        </p:spPr>
        <p:txBody>
          <a:bodyPr wrap="square" rtlCol="0">
            <a:spAutoFit/>
          </a:bodyPr>
          <a:lstStyle/>
          <a:p>
            <a:r>
              <a:rPr lang="fr-FR"/>
              <a:t>*Toutes confessions chrétiennes</a:t>
            </a:r>
            <a:endParaRPr lang="fr-FR" sz="1400"/>
          </a:p>
        </p:txBody>
      </p:sp>
      <p:grpSp>
        <p:nvGrpSpPr>
          <p:cNvPr id="2" name="Groupe 1">
            <a:extLst>
              <a:ext uri="{FF2B5EF4-FFF2-40B4-BE49-F238E27FC236}">
                <a16:creationId xmlns:a16="http://schemas.microsoft.com/office/drawing/2014/main" id="{EF8DB320-914B-138A-365C-DC92C6C3B909}"/>
              </a:ext>
            </a:extLst>
          </p:cNvPr>
          <p:cNvGrpSpPr/>
          <p:nvPr/>
        </p:nvGrpSpPr>
        <p:grpSpPr>
          <a:xfrm>
            <a:off x="2681088" y="1849543"/>
            <a:ext cx="1485816" cy="1627862"/>
            <a:chOff x="6045942" y="2468530"/>
            <a:chExt cx="1579479" cy="1629579"/>
          </a:xfrm>
        </p:grpSpPr>
        <p:pic>
          <p:nvPicPr>
            <p:cNvPr id="4" name="Image 3">
              <a:extLst>
                <a:ext uri="{FF2B5EF4-FFF2-40B4-BE49-F238E27FC236}">
                  <a16:creationId xmlns:a16="http://schemas.microsoft.com/office/drawing/2014/main" id="{6D5D1A9E-6141-C896-8BDE-6976743DFC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5942" y="2468530"/>
              <a:ext cx="1579479" cy="1629579"/>
            </a:xfrm>
            <a:prstGeom prst="rect">
              <a:avLst/>
            </a:prstGeom>
          </p:spPr>
        </p:pic>
        <p:sp>
          <p:nvSpPr>
            <p:cNvPr id="5" name="Espace réservé du contenu 3">
              <a:extLst>
                <a:ext uri="{FF2B5EF4-FFF2-40B4-BE49-F238E27FC236}">
                  <a16:creationId xmlns:a16="http://schemas.microsoft.com/office/drawing/2014/main" id="{6851E7FE-515B-5ECB-1E83-945DDFC48C49}"/>
                </a:ext>
              </a:extLst>
            </p:cNvPr>
            <p:cNvSpPr txBox="1">
              <a:spLocks/>
            </p:cNvSpPr>
            <p:nvPr/>
          </p:nvSpPr>
          <p:spPr>
            <a:xfrm>
              <a:off x="6670604" y="3359195"/>
              <a:ext cx="666147" cy="2915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r-FR" sz="1400" b="1">
                  <a:solidFill>
                    <a:schemeClr val="tx1"/>
                  </a:solidFill>
                </a:rPr>
                <a:t>DSE</a:t>
              </a:r>
            </a:p>
          </p:txBody>
        </p:sp>
      </p:grpSp>
      <p:sp>
        <p:nvSpPr>
          <p:cNvPr id="24" name="Rectangle : coins arrondis 23">
            <a:extLst>
              <a:ext uri="{FF2B5EF4-FFF2-40B4-BE49-F238E27FC236}">
                <a16:creationId xmlns:a16="http://schemas.microsoft.com/office/drawing/2014/main" id="{AD3D1551-C55F-57F6-DB66-ADF8B34D02C0}"/>
              </a:ext>
            </a:extLst>
          </p:cNvPr>
          <p:cNvSpPr/>
          <p:nvPr/>
        </p:nvSpPr>
        <p:spPr>
          <a:xfrm>
            <a:off x="7963028" y="5819590"/>
            <a:ext cx="1639828" cy="624119"/>
          </a:xfrm>
          <a:prstGeom prst="roundRect">
            <a:avLst>
              <a:gd name="adj"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Catholique</a:t>
            </a:r>
          </a:p>
        </p:txBody>
      </p:sp>
      <p:pic>
        <p:nvPicPr>
          <p:cNvPr id="25" name="Image 24" descr="Une image contenant logo&#10;&#10;Description générée automatiquement">
            <a:extLst>
              <a:ext uri="{FF2B5EF4-FFF2-40B4-BE49-F238E27FC236}">
                <a16:creationId xmlns:a16="http://schemas.microsoft.com/office/drawing/2014/main" id="{FC49EFD7-D2A5-2500-9D81-FA0BEEC983D6}"/>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9281" y="5189357"/>
            <a:ext cx="1832528" cy="1807844"/>
          </a:xfrm>
          <a:prstGeom prst="rect">
            <a:avLst/>
          </a:prstGeom>
        </p:spPr>
      </p:pic>
      <p:sp>
        <p:nvSpPr>
          <p:cNvPr id="27" name="ZoneTexte 26">
            <a:extLst>
              <a:ext uri="{FF2B5EF4-FFF2-40B4-BE49-F238E27FC236}">
                <a16:creationId xmlns:a16="http://schemas.microsoft.com/office/drawing/2014/main" id="{48241C60-136F-CFF4-F748-BA5477ACAC17}"/>
              </a:ext>
            </a:extLst>
          </p:cNvPr>
          <p:cNvSpPr txBox="1"/>
          <p:nvPr/>
        </p:nvSpPr>
        <p:spPr>
          <a:xfrm>
            <a:off x="9962503" y="6103488"/>
            <a:ext cx="409306" cy="307777"/>
          </a:xfrm>
          <a:prstGeom prst="rect">
            <a:avLst/>
          </a:prstGeom>
          <a:noFill/>
        </p:spPr>
        <p:txBody>
          <a:bodyPr wrap="square" rtlCol="0">
            <a:spAutoFit/>
          </a:bodyPr>
          <a:lstStyle/>
          <a:p>
            <a:r>
              <a:rPr lang="fr-FR" sz="1400"/>
              <a:t>ou</a:t>
            </a:r>
          </a:p>
        </p:txBody>
      </p:sp>
      <p:sp>
        <p:nvSpPr>
          <p:cNvPr id="8" name="ZoneTexte 7">
            <a:extLst>
              <a:ext uri="{FF2B5EF4-FFF2-40B4-BE49-F238E27FC236}">
                <a16:creationId xmlns:a16="http://schemas.microsoft.com/office/drawing/2014/main" id="{31CE556A-35F0-0887-663A-A436D9EB128A}"/>
              </a:ext>
            </a:extLst>
          </p:cNvPr>
          <p:cNvSpPr txBox="1"/>
          <p:nvPr/>
        </p:nvSpPr>
        <p:spPr>
          <a:xfrm>
            <a:off x="849348" y="5142055"/>
            <a:ext cx="2685118" cy="584775"/>
          </a:xfrm>
          <a:prstGeom prst="rect">
            <a:avLst/>
          </a:prstGeom>
          <a:noFill/>
        </p:spPr>
        <p:txBody>
          <a:bodyPr wrap="square" rtlCol="0">
            <a:spAutoFit/>
          </a:bodyPr>
          <a:lstStyle/>
          <a:p>
            <a:r>
              <a:rPr lang="fr-FR" sz="1600" i="1"/>
              <a:t>Oiseaux « poupées russes »:  les catégories  »s’emboîtent »! </a:t>
            </a:r>
          </a:p>
        </p:txBody>
      </p:sp>
      <p:sp>
        <p:nvSpPr>
          <p:cNvPr id="9" name="Espace réservé du numéro de diapositive 8">
            <a:extLst>
              <a:ext uri="{FF2B5EF4-FFF2-40B4-BE49-F238E27FC236}">
                <a16:creationId xmlns:a16="http://schemas.microsoft.com/office/drawing/2014/main" id="{DD1FF578-5D47-E77E-FBA6-7F458B35827C}"/>
              </a:ext>
            </a:extLst>
          </p:cNvPr>
          <p:cNvSpPr>
            <a:spLocks noGrp="1"/>
          </p:cNvSpPr>
          <p:nvPr>
            <p:ph type="sldNum" sz="quarter" idx="12"/>
          </p:nvPr>
        </p:nvSpPr>
        <p:spPr/>
        <p:txBody>
          <a:bodyPr/>
          <a:lstStyle/>
          <a:p>
            <a:fld id="{FAB97C05-5D1A-45EF-A4E4-5C25DBBFCE11}" type="slidenum">
              <a:rPr lang="fr-FR" smtClean="0"/>
              <a:t>8</a:t>
            </a:fld>
            <a:endParaRPr lang="fr-FR"/>
          </a:p>
        </p:txBody>
      </p:sp>
    </p:spTree>
    <p:extLst>
      <p:ext uri="{BB962C8B-B14F-4D97-AF65-F5344CB8AC3E}">
        <p14:creationId xmlns:p14="http://schemas.microsoft.com/office/powerpoint/2010/main" val="74300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6EE35D5D-4336-8FD3-E3E6-65C4EA13D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876" y="1583420"/>
            <a:ext cx="5198248" cy="966046"/>
          </a:xfrm>
          <a:prstGeom prst="rect">
            <a:avLst/>
          </a:prstGeom>
        </p:spPr>
      </p:pic>
      <p:sp>
        <p:nvSpPr>
          <p:cNvPr id="2" name="Espace réservé du contenu 3">
            <a:extLst>
              <a:ext uri="{FF2B5EF4-FFF2-40B4-BE49-F238E27FC236}">
                <a16:creationId xmlns:a16="http://schemas.microsoft.com/office/drawing/2014/main" id="{C7E33731-14F2-1B5F-7E07-AA56ACE6E1A5}"/>
              </a:ext>
            </a:extLst>
          </p:cNvPr>
          <p:cNvSpPr txBox="1">
            <a:spLocks/>
          </p:cNvSpPr>
          <p:nvPr/>
        </p:nvSpPr>
        <p:spPr>
          <a:xfrm>
            <a:off x="3207547" y="449179"/>
            <a:ext cx="5551442" cy="489653"/>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prstClr val="black"/>
                </a:solidFill>
                <a:effectLst/>
                <a:uLnTx/>
                <a:uFillTx/>
                <a:latin typeface="Calibri" panose="020F0502020204030204"/>
                <a:ea typeface="+mn-ea"/>
                <a:cs typeface="+mn-cs"/>
              </a:rPr>
              <a:t>7 TRESORS-RACINES DU  MOUVEMENT</a:t>
            </a:r>
          </a:p>
        </p:txBody>
      </p:sp>
      <p:sp>
        <p:nvSpPr>
          <p:cNvPr id="4" name="Espace réservé du contenu 3">
            <a:extLst>
              <a:ext uri="{FF2B5EF4-FFF2-40B4-BE49-F238E27FC236}">
                <a16:creationId xmlns:a16="http://schemas.microsoft.com/office/drawing/2014/main" id="{A5169EAE-F7EC-5ACC-0174-57AA326AE417}"/>
              </a:ext>
            </a:extLst>
          </p:cNvPr>
          <p:cNvSpPr txBox="1">
            <a:spLocks/>
          </p:cNvSpPr>
          <p:nvPr/>
        </p:nvSpPr>
        <p:spPr>
          <a:xfrm>
            <a:off x="1634488" y="3572359"/>
            <a:ext cx="4087804" cy="550094"/>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Etre</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à l’écoute des inquiétudes du temps </a:t>
            </a:r>
          </a:p>
        </p:txBody>
      </p:sp>
      <p:sp>
        <p:nvSpPr>
          <p:cNvPr id="8" name="Espace réservé du contenu 3">
            <a:extLst>
              <a:ext uri="{FF2B5EF4-FFF2-40B4-BE49-F238E27FC236}">
                <a16:creationId xmlns:a16="http://schemas.microsoft.com/office/drawing/2014/main" id="{F897553E-8E49-7152-B04D-82C556C7B696}"/>
              </a:ext>
            </a:extLst>
          </p:cNvPr>
          <p:cNvSpPr txBox="1">
            <a:spLocks/>
          </p:cNvSpPr>
          <p:nvPr/>
        </p:nvSpPr>
        <p:spPr>
          <a:xfrm>
            <a:off x="2173802" y="4286918"/>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Discerner à plusieurs</a:t>
            </a:r>
          </a:p>
        </p:txBody>
      </p:sp>
      <p:sp>
        <p:nvSpPr>
          <p:cNvPr id="9" name="Espace réservé du contenu 3">
            <a:extLst>
              <a:ext uri="{FF2B5EF4-FFF2-40B4-BE49-F238E27FC236}">
                <a16:creationId xmlns:a16="http://schemas.microsoft.com/office/drawing/2014/main" id="{9D16D997-1A31-CF32-93A9-3C851924530E}"/>
              </a:ext>
            </a:extLst>
          </p:cNvPr>
          <p:cNvSpPr txBox="1">
            <a:spLocks/>
          </p:cNvSpPr>
          <p:nvPr/>
        </p:nvSpPr>
        <p:spPr>
          <a:xfrm>
            <a:off x="7868807" y="4618247"/>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Spiritualité ignacienne </a:t>
            </a:r>
          </a:p>
        </p:txBody>
      </p:sp>
      <p:sp>
        <p:nvSpPr>
          <p:cNvPr id="10" name="Espace réservé du contenu 3">
            <a:extLst>
              <a:ext uri="{FF2B5EF4-FFF2-40B4-BE49-F238E27FC236}">
                <a16:creationId xmlns:a16="http://schemas.microsoft.com/office/drawing/2014/main" id="{8AAC87E7-4624-5619-CE3A-BA08CBE444D1}"/>
              </a:ext>
            </a:extLst>
          </p:cNvPr>
          <p:cNvSpPr txBox="1">
            <a:spLocks/>
          </p:cNvSpPr>
          <p:nvPr/>
        </p:nvSpPr>
        <p:spPr>
          <a:xfrm>
            <a:off x="1723730" y="4914352"/>
            <a:ext cx="3998562"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Agir d’un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coeur</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transformé là où l’on est </a:t>
            </a:r>
          </a:p>
        </p:txBody>
      </p:sp>
      <p:sp>
        <p:nvSpPr>
          <p:cNvPr id="11" name="Espace réservé du contenu 3">
            <a:extLst>
              <a:ext uri="{FF2B5EF4-FFF2-40B4-BE49-F238E27FC236}">
                <a16:creationId xmlns:a16="http://schemas.microsoft.com/office/drawing/2014/main" id="{2A66A1A6-A52F-6281-9636-3C4E0C4AAC6A}"/>
              </a:ext>
            </a:extLst>
          </p:cNvPr>
          <p:cNvSpPr txBox="1">
            <a:spLocks/>
          </p:cNvSpPr>
          <p:nvPr/>
        </p:nvSpPr>
        <p:spPr>
          <a:xfrm>
            <a:off x="7675078" y="3708091"/>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Doctrine Sociale de l’Eglise </a:t>
            </a:r>
          </a:p>
        </p:txBody>
      </p:sp>
      <p:sp>
        <p:nvSpPr>
          <p:cNvPr id="12" name="Espace réservé du contenu 3">
            <a:extLst>
              <a:ext uri="{FF2B5EF4-FFF2-40B4-BE49-F238E27FC236}">
                <a16:creationId xmlns:a16="http://schemas.microsoft.com/office/drawing/2014/main" id="{B34CEA89-BAC0-9DD9-2D4D-1E29E14E1D5B}"/>
              </a:ext>
            </a:extLst>
          </p:cNvPr>
          <p:cNvSpPr txBox="1">
            <a:spLocks/>
          </p:cNvSpPr>
          <p:nvPr/>
        </p:nvSpPr>
        <p:spPr>
          <a:xfrm>
            <a:off x="7551092" y="5528403"/>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Accompagnement spirituel</a:t>
            </a:r>
          </a:p>
        </p:txBody>
      </p:sp>
      <p:sp>
        <p:nvSpPr>
          <p:cNvPr id="15" name="Espace réservé du contenu 3">
            <a:extLst>
              <a:ext uri="{FF2B5EF4-FFF2-40B4-BE49-F238E27FC236}">
                <a16:creationId xmlns:a16="http://schemas.microsoft.com/office/drawing/2014/main" id="{4525D600-FD6E-074A-D172-D35289EA9FE2}"/>
              </a:ext>
            </a:extLst>
          </p:cNvPr>
          <p:cNvSpPr txBox="1">
            <a:spLocks/>
          </p:cNvSpPr>
          <p:nvPr/>
        </p:nvSpPr>
        <p:spPr>
          <a:xfrm>
            <a:off x="3091700" y="5771916"/>
            <a:ext cx="3098417" cy="360228"/>
          </a:xfrm>
          <a:prstGeom prst="round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Attention fraternelle</a:t>
            </a:r>
          </a:p>
        </p:txBody>
      </p:sp>
      <p:sp>
        <p:nvSpPr>
          <p:cNvPr id="3" name="Espace réservé du numéro de diapositive 2">
            <a:extLst>
              <a:ext uri="{FF2B5EF4-FFF2-40B4-BE49-F238E27FC236}">
                <a16:creationId xmlns:a16="http://schemas.microsoft.com/office/drawing/2014/main" id="{92FBC6FE-EA84-E08C-D4D2-F29C0A6AF458}"/>
              </a:ext>
            </a:extLst>
          </p:cNvPr>
          <p:cNvSpPr>
            <a:spLocks noGrp="1"/>
          </p:cNvSpPr>
          <p:nvPr>
            <p:ph type="sldNum" sz="quarter" idx="12"/>
          </p:nvPr>
        </p:nvSpPr>
        <p:spPr/>
        <p:txBody>
          <a:bodyPr/>
          <a:lstStyle/>
          <a:p>
            <a:fld id="{FAB97C05-5D1A-45EF-A4E4-5C25DBBFCE11}" type="slidenum">
              <a:rPr lang="fr-FR" smtClean="0"/>
              <a:t>9</a:t>
            </a:fld>
            <a:endParaRPr lang="fr-FR"/>
          </a:p>
        </p:txBody>
      </p:sp>
    </p:spTree>
    <p:extLst>
      <p:ext uri="{BB962C8B-B14F-4D97-AF65-F5344CB8AC3E}">
        <p14:creationId xmlns:p14="http://schemas.microsoft.com/office/powerpoint/2010/main" val="41077377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anchor="ctr"/>
      <a:lstStyle>
        <a:defPPr algn="ctr" fontAlgn="auto">
          <a:spcBef>
            <a:spcPts val="0"/>
          </a:spcBef>
          <a:spcAft>
            <a:spcPts val="0"/>
          </a:spcAft>
          <a:defRPr sz="1100" b="1" kern="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anchor="ctr"/>
      <a:lstStyle>
        <a:defPPr algn="ctr" fontAlgn="auto">
          <a:spcBef>
            <a:spcPts val="0"/>
          </a:spcBef>
          <a:spcAft>
            <a:spcPts val="0"/>
          </a:spcAft>
          <a:defRPr sz="1100" b="1" kern="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CCB031BD6C6240B96E87B61754A9C2" ma:contentTypeVersion="14" ma:contentTypeDescription="Crée un document." ma:contentTypeScope="" ma:versionID="40bf9202eb6e9c41b3ff7aa5dc29cd0d">
  <xsd:schema xmlns:xsd="http://www.w3.org/2001/XMLSchema" xmlns:xs="http://www.w3.org/2001/XMLSchema" xmlns:p="http://schemas.microsoft.com/office/2006/metadata/properties" xmlns:ns2="33541ef6-923b-4887-9ad1-edb8b9630d0e" xmlns:ns3="ebe9a363-9b39-471d-aac7-07d6b38ae84d" targetNamespace="http://schemas.microsoft.com/office/2006/metadata/properties" ma:root="true" ma:fieldsID="6efc9f555a1c95b31105e55887b0d0ef" ns2:_="" ns3:_="">
    <xsd:import namespace="33541ef6-923b-4887-9ad1-edb8b9630d0e"/>
    <xsd:import namespace="ebe9a363-9b39-471d-aac7-07d6b38ae8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541ef6-923b-4887-9ad1-edb8b9630d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2ad7959-6dc2-4283-b473-ca63458c464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e9a363-9b39-471d-aac7-07d6b38ae84d"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b92f4394-96e7-481f-b09e-17a0fbafc266}" ma:internalName="TaxCatchAll" ma:showField="CatchAllData" ma:web="ebe9a363-9b39-471d-aac7-07d6b38ae8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541ef6-923b-4887-9ad1-edb8b9630d0e">
      <Terms xmlns="http://schemas.microsoft.com/office/infopath/2007/PartnerControls"/>
    </lcf76f155ced4ddcb4097134ff3c332f>
    <TaxCatchAll xmlns="ebe9a363-9b39-471d-aac7-07d6b38ae84d" xsi:nil="true"/>
    <SharedWithUsers xmlns="ebe9a363-9b39-471d-aac7-07d6b38ae84d">
      <UserInfo>
        <DisplayName>Olivier Collet</DisplayName>
        <AccountId>17</AccountId>
        <AccountType/>
      </UserInfo>
      <UserInfo>
        <DisplayName>Matthieu Daum</DisplayName>
        <AccountId>105</AccountId>
        <AccountType/>
      </UserInfo>
      <UserInfo>
        <DisplayName>Bertrand Hériard-Dubreuil</DisplayName>
        <AccountId>26</AccountId>
        <AccountType/>
      </UserInfo>
      <UserInfo>
        <DisplayName>Bénédicte Simonneau</DisplayName>
        <AccountId>113</AccountId>
        <AccountType/>
      </UserInfo>
      <UserInfo>
        <DisplayName>Emmanuel Blanchet</DisplayName>
        <AccountId>28</AccountId>
        <AccountType/>
      </UserInfo>
      <UserInfo>
        <DisplayName>Stéphanie Talevis</DisplayName>
        <AccountId>44</AccountId>
        <AccountType/>
      </UserInfo>
      <UserInfo>
        <DisplayName>Marie-Odile Lampert</DisplayName>
        <AccountId>77</AccountId>
        <AccountType/>
      </UserInfo>
      <UserInfo>
        <DisplayName>Olivier Loegler</DisplayName>
        <AccountId>40</AccountId>
        <AccountType/>
      </UserInfo>
      <UserInfo>
        <DisplayName>Mayeul Bernardet</DisplayName>
        <AccountId>75</AccountId>
        <AccountType/>
      </UserInfo>
      <UserInfo>
        <DisplayName>Jean-Yves Farrugia</DisplayName>
        <AccountId>104</AccountId>
        <AccountType/>
      </UserInfo>
      <UserInfo>
        <DisplayName>Jean-Yves Robin</DisplayName>
        <AccountId>14</AccountId>
        <AccountType/>
      </UserInfo>
      <UserInfo>
        <DisplayName>Christophe Barbier</DisplayName>
        <AccountId>343</AccountId>
        <AccountType/>
      </UserInfo>
      <UserInfo>
        <DisplayName>Catherine Manassero</DisplayName>
        <AccountId>15</AccountId>
        <AccountType/>
      </UserInfo>
      <UserInfo>
        <DisplayName>Véronique Hervieu</DisplayName>
        <AccountId>12</AccountId>
        <AccountType/>
      </UserInfo>
      <UserInfo>
        <DisplayName>Henri-Luc Julienne</DisplayName>
        <AccountId>16</AccountId>
        <AccountType/>
      </UserInfo>
      <UserInfo>
        <DisplayName>Odile Verier</DisplayName>
        <AccountId>102</AccountId>
        <AccountType/>
      </UserInfo>
      <UserInfo>
        <DisplayName>Anne Da</DisplayName>
        <AccountId>79</AccountId>
        <AccountType/>
      </UserInfo>
      <UserInfo>
        <DisplayName>Marie-Elisabeth Clément</DisplayName>
        <AccountId>25</AccountId>
        <AccountType/>
      </UserInfo>
      <UserInfo>
        <DisplayName>Martin Lesage</DisplayName>
        <AccountId>30</AccountId>
        <AccountType/>
      </UserInfo>
    </SharedWithUsers>
  </documentManagement>
</p:properties>
</file>

<file path=customXml/itemProps1.xml><?xml version="1.0" encoding="utf-8"?>
<ds:datastoreItem xmlns:ds="http://schemas.openxmlformats.org/officeDocument/2006/customXml" ds:itemID="{E98B62B2-A450-4D36-8CE7-E00E28E50B37}">
  <ds:schemaRefs>
    <ds:schemaRef ds:uri="http://schemas.microsoft.com/sharepoint/v3/contenttype/forms"/>
  </ds:schemaRefs>
</ds:datastoreItem>
</file>

<file path=customXml/itemProps2.xml><?xml version="1.0" encoding="utf-8"?>
<ds:datastoreItem xmlns:ds="http://schemas.openxmlformats.org/officeDocument/2006/customXml" ds:itemID="{4C3A1464-6974-41D7-9C83-5FAFAE14D35F}">
  <ds:schemaRefs>
    <ds:schemaRef ds:uri="33541ef6-923b-4887-9ad1-edb8b9630d0e"/>
    <ds:schemaRef ds:uri="ebe9a363-9b39-471d-aac7-07d6b38ae8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CA3430-6B97-4176-88E9-E866FD43D4B3}">
  <ds:schemaRefs>
    <ds:schemaRef ds:uri="33541ef6-923b-4887-9ad1-edb8b9630d0e"/>
    <ds:schemaRef ds:uri="ebe9a363-9b39-471d-aac7-07d6b38ae8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5520</Words>
  <Application>Microsoft Office PowerPoint</Application>
  <PresentationFormat>Grand écran</PresentationFormat>
  <Paragraphs>609</Paragraphs>
  <Slides>50</Slides>
  <Notes>32</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50</vt:i4>
      </vt:variant>
    </vt:vector>
  </HeadingPairs>
  <TitlesOfParts>
    <vt:vector size="62" baseType="lpstr">
      <vt:lpstr>Arial</vt:lpstr>
      <vt:lpstr>Broadway</vt:lpstr>
      <vt:lpstr>Calibri</vt:lpstr>
      <vt:lpstr>Calibri Light</vt:lpstr>
      <vt:lpstr>Century Gothic</vt:lpstr>
      <vt:lpstr>Courier New</vt:lpstr>
      <vt:lpstr>Segoe UI</vt:lpstr>
      <vt:lpstr>Wingdings</vt:lpstr>
      <vt:lpstr>Wingdings 2</vt:lpstr>
      <vt:lpstr>Thème Office</vt:lpstr>
      <vt:lpstr>Plaza</vt:lpstr>
      <vt:lpstr>Plaza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Cécile Lesage</dc:creator>
  <cp:lastModifiedBy>Jean-Yves Robin</cp:lastModifiedBy>
  <cp:revision>23</cp:revision>
  <cp:lastPrinted>2023-07-06T10:40:17Z</cp:lastPrinted>
  <dcterms:created xsi:type="dcterms:W3CDTF">2023-04-13T18:04:30Z</dcterms:created>
  <dcterms:modified xsi:type="dcterms:W3CDTF">2023-09-15T17:17:23Z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0x010100EECCB031BD6C6240B96E87B61754A9C2</vt:lpwstr>
  </property>
  <property fmtid="{D5CDD505-2E9C-101B-9397-08002B2CF9AE}" pid="3" name="MediaServiceImageTags">
    <vt:lpwstr/>
  </property>
</Properties>
</file>