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3"/>
  </p:notesMasterIdLst>
  <p:sldIdLst>
    <p:sldId id="276" r:id="rId2"/>
  </p:sldIdLst>
  <p:sldSz cx="6858000" cy="9906000" type="A4"/>
  <p:notesSz cx="6797675" cy="9926638"/>
  <p:defaultTextStyle>
    <a:defPPr>
      <a:defRPr lang="en-US"/>
    </a:defPPr>
    <a:lvl1pPr marL="0" algn="l" defTabSz="4572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FF6600"/>
    <a:srgbClr val="00CC99"/>
    <a:srgbClr val="2FAD78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343" autoAdjust="0"/>
  </p:normalViewPr>
  <p:slideViewPr>
    <p:cSldViewPr>
      <p:cViewPr varScale="1">
        <p:scale>
          <a:sx n="60" d="100"/>
          <a:sy n="60" d="100"/>
        </p:scale>
        <p:origin x="2530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792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792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528506-33CE-4023-8FFD-DC5C5F591949}" type="datetimeFigureOut">
              <a:rPr lang="fr-FR" smtClean="0"/>
              <a:t>12/01/2023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77196"/>
            <a:ext cx="5438140" cy="39086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716"/>
            <a:ext cx="2945659" cy="49792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716"/>
            <a:ext cx="2945659" cy="49792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7EC325-488C-4763-A638-3E37489432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1485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Diapositive de titr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>
              <a:defRPr/>
            </a:pPr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D62B500-5B12-479C-A11D-BA56AB89EC36}" type="datetime1">
              <a:rPr lang="fr-FR" smtClean="0"/>
              <a:t>12/01/2023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57DB16B-5BE5-4838-B5CB-0809386AA0D2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Titre et texte vertica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F1FD7A1-5E00-4C73-8407-DF6DC16DBAEE}" type="datetime1">
              <a:rPr lang="fr-FR" smtClean="0"/>
              <a:t>12/01/2023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57DB16B-5BE5-4838-B5CB-0809386AA0D2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Titre vertical et tex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4907757" y="527403"/>
            <a:ext cx="1478756" cy="8394877"/>
          </a:xfrm>
        </p:spPr>
        <p:txBody>
          <a:bodyPr vert="eaVert"/>
          <a:lstStyle/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471488" y="527403"/>
            <a:ext cx="4350544" cy="8394877"/>
          </a:xfrm>
        </p:spPr>
        <p:txBody>
          <a:bodyPr vert="eaVert"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F8C6181-6316-4369-B5ED-79798F9B82CA}" type="datetime1">
              <a:rPr lang="fr-FR" smtClean="0"/>
              <a:t>12/01/2023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57DB16B-5BE5-4838-B5CB-0809386AA0D2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re et contenu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2718ACA-E58B-4839-B8AC-1AA706A3A662}" type="datetime1">
              <a:rPr lang="fr-FR" smtClean="0"/>
              <a:t>12/01/2023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57DB16B-5BE5-4838-B5CB-0809386AA0D2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Titre de sec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36822D0-6A18-4AF0-9693-0928A512C24C}" type="datetime1">
              <a:rPr lang="fr-FR" smtClean="0"/>
              <a:t>12/01/2023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57DB16B-5BE5-4838-B5CB-0809386AA0D2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Deux contenu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471488" y="2637014"/>
            <a:ext cx="2914650" cy="6285266"/>
          </a:xfrm>
        </p:spPr>
        <p:txBody>
          <a:bodyPr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3471863" y="2637014"/>
            <a:ext cx="2914650" cy="6285266"/>
          </a:xfrm>
        </p:spPr>
        <p:txBody>
          <a:bodyPr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00D9680-0BB1-4974-8106-AF972F05A93C}" type="datetime1">
              <a:rPr lang="fr-FR" smtClean="0"/>
              <a:t>12/01/2023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57DB16B-5BE5-4838-B5CB-0809386AA0D2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Compara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472381" y="527405"/>
            <a:ext cx="5915025" cy="1914702"/>
          </a:xfrm>
        </p:spPr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472381" y="3618442"/>
            <a:ext cx="2901255" cy="5322183"/>
          </a:xfrm>
        </p:spPr>
        <p:txBody>
          <a:bodyPr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3471863" y="3618442"/>
            <a:ext cx="2915543" cy="5322183"/>
          </a:xfrm>
        </p:spPr>
        <p:txBody>
          <a:bodyPr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28C2106-B856-4332-B25B-7ED49F08B220}" type="datetime1">
              <a:rPr lang="fr-FR" smtClean="0"/>
              <a:t>12/01/2023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57DB16B-5BE5-4838-B5CB-0809386AA0D2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Titre seu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A412F52-262B-42F9-A97E-F6EAC4AE1709}" type="datetime1">
              <a:rPr lang="fr-FR" smtClean="0"/>
              <a:t>12/01/2023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57DB16B-5BE5-4838-B5CB-0809386AA0D2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V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5581E4F-B1EF-4A8C-B995-BD54E3A118FD}" type="datetime1">
              <a:rPr lang="fr-FR" smtClean="0"/>
              <a:t>12/01/2023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57DB16B-5BE5-4838-B5CB-0809386AA0D2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Contenu avec légen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472381" y="660400"/>
            <a:ext cx="2211884" cy="2311399"/>
          </a:xfrm>
        </p:spPr>
        <p:txBody>
          <a:bodyPr anchor="b"/>
          <a:lstStyle>
            <a:lvl1pPr>
              <a:defRPr sz="24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2915543" y="1426282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472381" y="2971800"/>
            <a:ext cx="2211884" cy="550562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707FB1D-A421-494B-A2EF-8EAC8ABC43E8}" type="datetime1">
              <a:rPr lang="fr-FR" smtClean="0"/>
              <a:t>12/01/2023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57DB16B-5BE5-4838-B5CB-0809386AA0D2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Image avec légen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472381" y="660400"/>
            <a:ext cx="2211884" cy="2311399"/>
          </a:xfrm>
        </p:spPr>
        <p:txBody>
          <a:bodyPr anchor="b"/>
          <a:lstStyle>
            <a:lvl1pPr>
              <a:defRPr sz="24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 bwMode="auto">
          <a:xfrm>
            <a:off x="2915543" y="1426282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>
              <a:defRPr/>
            </a:pPr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472381" y="2971800"/>
            <a:ext cx="2211884" cy="550562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901FB2B-3262-4081-BAA4-825F61BD8A19}" type="datetime1">
              <a:rPr lang="fr-FR" smtClean="0"/>
              <a:t>12/01/2023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57DB16B-5BE5-4838-B5CB-0809386AA0D2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72C091F-C807-4C46-9948-15DFC8EAB495}" type="datetime1">
              <a:rPr lang="fr-FR" smtClean="0"/>
              <a:t>12/01/2023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57DB16B-5BE5-4838-B5CB-0809386AA0D2}" type="slidenum">
              <a:rPr lang="fr-FR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685800">
        <a:lnSpc>
          <a:spcPct val="90000"/>
        </a:lnSpc>
        <a:spcBef>
          <a:spcPts val="0"/>
        </a:spcBef>
        <a:buNone/>
        <a:defRPr sz="33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>
        <a:lnSpc>
          <a:spcPct val="90000"/>
        </a:lnSpc>
        <a:spcBef>
          <a:spcPts val="750"/>
        </a:spcBef>
        <a:buFont typeface="Arial"/>
        <a:buChar char="•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5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3" Type="http://schemas.openxmlformats.org/officeDocument/2006/relationships/hyperlink" Target="mailto:stephanie.antoinette@prodij.re" TargetMode="External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2" Type="http://schemas.openxmlformats.org/officeDocument/2006/relationships/hyperlink" Target="mailto:contact@prodij.re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 bwMode="auto">
          <a:xfrm>
            <a:off x="340855" y="2381365"/>
            <a:ext cx="3060684" cy="6274795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1400" b="1" cap="small" dirty="0">
                <a:solidFill>
                  <a:srgbClr val="06B2BB"/>
                </a:solidFill>
                <a:latin typeface="+mj-lt"/>
                <a:cs typeface="Arial"/>
              </a:rPr>
              <a:t>Programme </a:t>
            </a:r>
          </a:p>
          <a:p>
            <a:pPr>
              <a:defRPr/>
            </a:pPr>
            <a:endParaRPr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r>
              <a:rPr lang="fr-FR" sz="1200" b="1" dirty="0">
                <a:cs typeface="Arial"/>
              </a:rPr>
              <a:t>Développer la philosophie et posture de l’accompagnant bienveillant </a:t>
            </a:r>
            <a:endParaRPr sz="1200" b="1" dirty="0">
              <a:cs typeface="Arial"/>
            </a:endParaRPr>
          </a:p>
          <a:p>
            <a:pPr algn="just">
              <a:defRPr/>
            </a:pPr>
            <a:endParaRPr lang="fr-FR" sz="1200" b="1" dirty="0">
              <a:cs typeface="Arial"/>
            </a:endParaRPr>
          </a:p>
          <a:p>
            <a:pPr algn="just">
              <a:defRPr/>
            </a:pPr>
            <a:r>
              <a:rPr lang="fr-FR" sz="1200" b="1" dirty="0">
                <a:cs typeface="Arial"/>
              </a:rPr>
              <a:t>Présentation des outils </a:t>
            </a:r>
            <a:r>
              <a:rPr lang="fr-FR" sz="1200" b="1" dirty="0" smtClean="0">
                <a:cs typeface="Arial"/>
              </a:rPr>
              <a:t>par gamme :</a:t>
            </a:r>
            <a:endParaRPr sz="1200" dirty="0"/>
          </a:p>
          <a:p>
            <a:pPr algn="just">
              <a:defRPr/>
            </a:pPr>
            <a:endParaRPr sz="1200" dirty="0"/>
          </a:p>
          <a:p>
            <a:pPr marL="171450" indent="-171450" algn="just">
              <a:buFontTx/>
              <a:buChar char="-"/>
              <a:defRPr/>
            </a:pPr>
            <a:r>
              <a:rPr lang="fr-FR" sz="1200" dirty="0">
                <a:cs typeface="Arial"/>
              </a:rPr>
              <a:t>De méthodologie de gestion de projet :</a:t>
            </a:r>
            <a:endParaRPr sz="1200" dirty="0"/>
          </a:p>
          <a:p>
            <a:pPr marL="171450" indent="-171450" algn="just">
              <a:buFontTx/>
              <a:buChar char="-"/>
              <a:defRPr/>
            </a:pPr>
            <a:endParaRPr lang="fr-FR" sz="1200" dirty="0">
              <a:cs typeface="Arial"/>
            </a:endParaRPr>
          </a:p>
          <a:p>
            <a:pPr algn="just">
              <a:defRPr/>
            </a:pPr>
            <a:r>
              <a:rPr lang="fr-FR" sz="1200" dirty="0">
                <a:cs typeface="Arial"/>
              </a:rPr>
              <a:t>	Guide TIPA </a:t>
            </a:r>
            <a:endParaRPr sz="1200" dirty="0"/>
          </a:p>
          <a:p>
            <a:pPr algn="just">
              <a:defRPr/>
            </a:pPr>
            <a:r>
              <a:rPr lang="fr-FR" sz="1200" dirty="0">
                <a:cs typeface="Arial"/>
              </a:rPr>
              <a:t>	Plan TIPA</a:t>
            </a:r>
            <a:endParaRPr sz="1200" dirty="0"/>
          </a:p>
          <a:p>
            <a:pPr algn="just">
              <a:defRPr/>
            </a:pPr>
            <a:r>
              <a:rPr lang="fr-FR" sz="1200" dirty="0">
                <a:cs typeface="Arial"/>
              </a:rPr>
              <a:t>	Guide TIPA </a:t>
            </a:r>
            <a:r>
              <a:rPr lang="fr-FR" sz="1200" dirty="0" err="1">
                <a:cs typeface="Arial"/>
              </a:rPr>
              <a:t>Kiltir</a:t>
            </a:r>
            <a:endParaRPr lang="fr-FR" sz="1200" dirty="0">
              <a:cs typeface="Arial"/>
            </a:endParaRPr>
          </a:p>
          <a:p>
            <a:pPr algn="just">
              <a:defRPr/>
            </a:pPr>
            <a:r>
              <a:rPr lang="fr-FR" sz="1200" dirty="0"/>
              <a:t>	</a:t>
            </a:r>
            <a:r>
              <a:rPr lang="fr-FR" sz="1200" dirty="0" smtClean="0"/>
              <a:t>Mallette TIPA</a:t>
            </a:r>
            <a:endParaRPr sz="1200" dirty="0"/>
          </a:p>
          <a:p>
            <a:pPr algn="just">
              <a:defRPr/>
            </a:pPr>
            <a:r>
              <a:rPr lang="fr-FR" sz="1200" dirty="0"/>
              <a:t>	La </a:t>
            </a:r>
            <a:r>
              <a:rPr lang="fr-FR" sz="1200" dirty="0" err="1" smtClean="0"/>
              <a:t>Kôkot</a:t>
            </a:r>
            <a:r>
              <a:rPr lang="fr-FR" sz="1200" dirty="0" smtClean="0"/>
              <a:t> </a:t>
            </a:r>
            <a:r>
              <a:rPr lang="fr-FR" sz="1200" dirty="0"/>
              <a:t>à idées</a:t>
            </a:r>
            <a:endParaRPr sz="1200" dirty="0"/>
          </a:p>
          <a:p>
            <a:pPr algn="just">
              <a:defRPr/>
            </a:pPr>
            <a:endParaRPr lang="fr-FR" sz="1200" dirty="0">
              <a:cs typeface="Arial"/>
            </a:endParaRPr>
          </a:p>
          <a:p>
            <a:pPr marL="171450" indent="-171450" algn="just">
              <a:buFontTx/>
              <a:buChar char="-"/>
              <a:defRPr/>
            </a:pPr>
            <a:r>
              <a:rPr lang="fr-FR" sz="1200" dirty="0">
                <a:cs typeface="Arial"/>
              </a:rPr>
              <a:t>De valorisation des </a:t>
            </a:r>
            <a:r>
              <a:rPr lang="fr-FR" sz="1200" dirty="0" smtClean="0">
                <a:cs typeface="Arial"/>
              </a:rPr>
              <a:t>parcours et compétences</a:t>
            </a:r>
            <a:endParaRPr sz="1200" dirty="0"/>
          </a:p>
          <a:p>
            <a:pPr marL="171450" indent="-171450" algn="just">
              <a:buFontTx/>
              <a:buChar char="-"/>
              <a:defRPr/>
            </a:pPr>
            <a:endParaRPr lang="fr-FR" sz="1200" dirty="0">
              <a:cs typeface="Arial"/>
            </a:endParaRPr>
          </a:p>
          <a:p>
            <a:pPr lvl="1" algn="just">
              <a:defRPr/>
            </a:pPr>
            <a:r>
              <a:rPr lang="fr-FR" sz="1200" dirty="0" smtClean="0">
                <a:cs typeface="Arial"/>
              </a:rPr>
              <a:t>Mallette Kisamilé</a:t>
            </a:r>
            <a:endParaRPr lang="fr-FR" sz="1200" dirty="0">
              <a:cs typeface="Arial"/>
            </a:endParaRPr>
          </a:p>
          <a:p>
            <a:pPr algn="just">
              <a:defRPr/>
            </a:pPr>
            <a:endParaRPr lang="fr-FR" sz="1050" b="1" cap="small" dirty="0" smtClean="0">
              <a:solidFill>
                <a:srgbClr val="3A9E82"/>
              </a:solidFill>
              <a:latin typeface="Arial"/>
              <a:cs typeface="Arial"/>
            </a:endParaRPr>
          </a:p>
          <a:p>
            <a:pPr algn="just">
              <a:defRPr/>
            </a:pPr>
            <a:endParaRPr lang="fr-FR" sz="1050" b="1" cap="small" dirty="0" smtClean="0">
              <a:solidFill>
                <a:srgbClr val="3A9E82"/>
              </a:solidFill>
              <a:latin typeface="Arial"/>
              <a:cs typeface="Arial"/>
            </a:endParaRPr>
          </a:p>
          <a:p>
            <a:pPr algn="just">
              <a:defRPr/>
            </a:pPr>
            <a:endParaRPr lang="fr-FR" sz="1050" b="1" cap="small" dirty="0">
              <a:solidFill>
                <a:srgbClr val="3A9E82"/>
              </a:solidFill>
              <a:latin typeface="Arial"/>
              <a:cs typeface="Arial"/>
            </a:endParaRPr>
          </a:p>
          <a:p>
            <a:pPr algn="just">
              <a:defRPr/>
            </a:pPr>
            <a:r>
              <a:rPr lang="fr-FR" sz="1400" b="1" cap="small" dirty="0">
                <a:solidFill>
                  <a:srgbClr val="06B2BB"/>
                </a:solidFill>
                <a:latin typeface="+mj-lt"/>
                <a:cs typeface="Arial"/>
              </a:rPr>
              <a:t>Objectifs </a:t>
            </a:r>
            <a:endParaRPr dirty="0">
              <a:latin typeface="+mj-lt"/>
            </a:endParaRPr>
          </a:p>
          <a:p>
            <a:pPr algn="just">
              <a:defRPr/>
            </a:pPr>
            <a:endParaRPr lang="fr-FR" sz="1050" dirty="0">
              <a:latin typeface="Arial"/>
              <a:cs typeface="Arial"/>
            </a:endParaRPr>
          </a:p>
          <a:p>
            <a:pPr marL="171450" indent="-171450" algn="just">
              <a:buFont typeface="Wingdings"/>
              <a:buChar char="v"/>
              <a:defRPr/>
            </a:pPr>
            <a:r>
              <a:rPr lang="fr-FR" sz="1200" dirty="0">
                <a:cs typeface="Arial"/>
              </a:rPr>
              <a:t>Les objectifs de cet atelier sont </a:t>
            </a:r>
            <a:r>
              <a:rPr lang="fr-FR" sz="1200" dirty="0" smtClean="0">
                <a:cs typeface="Arial"/>
              </a:rPr>
              <a:t>de : </a:t>
            </a:r>
          </a:p>
          <a:p>
            <a:pPr algn="just">
              <a:defRPr/>
            </a:pPr>
            <a:endParaRPr lang="fr-FR" sz="1200" dirty="0">
              <a:cs typeface="Arial"/>
            </a:endParaRPr>
          </a:p>
          <a:p>
            <a:pPr marL="342900" lvl="0" indent="-342900">
              <a:lnSpc>
                <a:spcPct val="107000"/>
              </a:lnSpc>
              <a:buFont typeface="Wingdings"/>
              <a:buChar char=""/>
              <a:defRPr/>
            </a:pPr>
            <a:r>
              <a:rPr lang="fr-FR" sz="1200" b="1" dirty="0">
                <a:cs typeface="Arial"/>
              </a:rPr>
              <a:t>Découvrir la philosophie de          l’accompagnement PRODIJ</a:t>
            </a:r>
            <a:endParaRPr sz="1200" dirty="0"/>
          </a:p>
          <a:p>
            <a:pPr marL="342900" lvl="0" indent="-342900">
              <a:lnSpc>
                <a:spcPct val="107000"/>
              </a:lnSpc>
              <a:buFont typeface="Wingdings"/>
              <a:buChar char=""/>
              <a:defRPr/>
            </a:pPr>
            <a:endParaRPr lang="fr-FR" sz="1200" b="1" dirty="0">
              <a:cs typeface="Arial"/>
            </a:endParaRPr>
          </a:p>
          <a:p>
            <a:pPr marL="342900" lvl="0" indent="-342900">
              <a:lnSpc>
                <a:spcPct val="107000"/>
              </a:lnSpc>
              <a:buFont typeface="Wingdings"/>
              <a:buChar char=""/>
              <a:defRPr/>
            </a:pPr>
            <a:r>
              <a:rPr lang="fr-FR" sz="1200" b="1" dirty="0">
                <a:cs typeface="Arial"/>
              </a:rPr>
              <a:t>Appréhender les outils PRODIJ </a:t>
            </a:r>
            <a:endParaRPr sz="1200" b="1" dirty="0"/>
          </a:p>
          <a:p>
            <a:pPr marL="342900" lvl="0" indent="-342900">
              <a:lnSpc>
                <a:spcPct val="107000"/>
              </a:lnSpc>
              <a:buFont typeface="Wingdings"/>
              <a:buChar char=""/>
              <a:defRPr/>
            </a:pPr>
            <a:endParaRPr lang="fr-FR" sz="1200" b="1" dirty="0">
              <a:cs typeface="Arial"/>
            </a:endParaRPr>
          </a:p>
          <a:p>
            <a:pPr marL="342900" lvl="0" indent="-342900">
              <a:lnSpc>
                <a:spcPct val="107000"/>
              </a:lnSpc>
              <a:buFont typeface="Wingdings"/>
              <a:buChar char=""/>
              <a:defRPr/>
            </a:pPr>
            <a:r>
              <a:rPr lang="fr-FR" sz="1200" b="1" dirty="0">
                <a:cs typeface="Arial"/>
              </a:rPr>
              <a:t>Expérimenter un outil PRODIJ </a:t>
            </a:r>
            <a:endParaRPr sz="1200" dirty="0"/>
          </a:p>
          <a:p>
            <a:pPr marL="342900" lvl="0" indent="-342900">
              <a:lnSpc>
                <a:spcPct val="107000"/>
              </a:lnSpc>
              <a:buFont typeface="Wingdings"/>
              <a:buChar char=""/>
              <a:defRPr/>
            </a:pPr>
            <a:endParaRPr lang="fr-FR" sz="1000" dirty="0">
              <a:solidFill>
                <a:srgbClr val="000000"/>
              </a:solidFill>
              <a:latin typeface="Arial"/>
              <a:ea typeface="MS Mincho"/>
              <a:cs typeface="Arial"/>
            </a:endParaRPr>
          </a:p>
        </p:txBody>
      </p:sp>
      <p:sp>
        <p:nvSpPr>
          <p:cNvPr id="6" name="ZoneTexte 5"/>
          <p:cNvSpPr txBox="1"/>
          <p:nvPr/>
        </p:nvSpPr>
        <p:spPr bwMode="auto">
          <a:xfrm>
            <a:off x="4069488" y="6062563"/>
            <a:ext cx="2341880" cy="5075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defRPr/>
            </a:pPr>
            <a:r>
              <a:rPr lang="fr-FR" sz="1400" b="1" cap="small" dirty="0">
                <a:solidFill>
                  <a:srgbClr val="06B2BB"/>
                </a:solidFill>
                <a:latin typeface="+mj-lt"/>
                <a:cs typeface="Arial"/>
              </a:rPr>
              <a:t>Durée</a:t>
            </a:r>
            <a:r>
              <a:rPr lang="fr-FR" sz="1400" b="1" cap="small" dirty="0">
                <a:solidFill>
                  <a:srgbClr val="06B2BB"/>
                </a:solidFill>
                <a:latin typeface="Arial"/>
                <a:cs typeface="Arial"/>
              </a:rPr>
              <a:t> </a:t>
            </a:r>
            <a:endParaRPr dirty="0">
              <a:solidFill>
                <a:srgbClr val="06B2BB"/>
              </a:solidFill>
            </a:endParaRPr>
          </a:p>
          <a:p>
            <a:pPr>
              <a:defRPr/>
            </a:pPr>
            <a:r>
              <a:rPr lang="fr-FR" sz="1200" dirty="0">
                <a:latin typeface="Calibri" panose="020F0502020204030204" pitchFamily="34" charset="0"/>
                <a:cs typeface="Calibri" panose="020F0502020204030204" pitchFamily="34" charset="0"/>
              </a:rPr>
              <a:t>½ </a:t>
            </a:r>
            <a:r>
              <a:rPr lang="fr-FR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journée, 4h</a:t>
            </a:r>
            <a:r>
              <a:rPr lang="fr-FR" sz="1050" dirty="0" smtClean="0">
                <a:latin typeface="Arial"/>
                <a:cs typeface="Arial"/>
              </a:rPr>
              <a:t>	</a:t>
            </a:r>
            <a:endParaRPr dirty="0"/>
          </a:p>
        </p:txBody>
      </p:sp>
      <p:sp>
        <p:nvSpPr>
          <p:cNvPr id="7" name="ZoneTexte 6"/>
          <p:cNvSpPr txBox="1"/>
          <p:nvPr/>
        </p:nvSpPr>
        <p:spPr bwMode="auto">
          <a:xfrm>
            <a:off x="4029409" y="4143914"/>
            <a:ext cx="2524656" cy="1800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  <a:defRPr/>
            </a:pPr>
            <a:r>
              <a:rPr lang="fr-FR" sz="1400" b="1" cap="small" dirty="0">
                <a:solidFill>
                  <a:srgbClr val="06B2BB"/>
                </a:solidFill>
                <a:latin typeface="+mj-lt"/>
                <a:cs typeface="Arial"/>
              </a:rPr>
              <a:t>Public Cible</a:t>
            </a:r>
            <a:endParaRPr b="1" dirty="0">
              <a:solidFill>
                <a:srgbClr val="06B2BB"/>
              </a:solidFill>
              <a:latin typeface="+mj-lt"/>
            </a:endParaRPr>
          </a:p>
          <a:p>
            <a:pPr>
              <a:spcAft>
                <a:spcPts val="800"/>
              </a:spcAft>
              <a:defRPr/>
            </a:pPr>
            <a:r>
              <a:rPr lang="fr-FR" sz="1200" dirty="0">
                <a:latin typeface="Calibri" panose="020F0502020204030204" pitchFamily="34" charset="0"/>
                <a:cs typeface="Calibri" panose="020F0502020204030204" pitchFamily="34" charset="0"/>
              </a:rPr>
              <a:t>Pour les professionnels amenés à accompagner les jeunes </a:t>
            </a:r>
            <a:r>
              <a:rPr lang="fr-FR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dans l’accès  </a:t>
            </a:r>
            <a:r>
              <a:rPr lang="fr-FR" sz="1200" dirty="0">
                <a:latin typeface="Calibri" panose="020F0502020204030204" pitchFamily="34" charset="0"/>
                <a:cs typeface="Calibri" panose="020F0502020204030204" pitchFamily="34" charset="0"/>
              </a:rPr>
              <a:t>: à l’emploi, </a:t>
            </a:r>
            <a:r>
              <a:rPr lang="fr-FR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à la </a:t>
            </a:r>
            <a:r>
              <a:rPr lang="fr-FR" sz="1200" dirty="0">
                <a:latin typeface="Calibri" panose="020F0502020204030204" pitchFamily="34" charset="0"/>
                <a:cs typeface="Calibri" panose="020F0502020204030204" pitchFamily="34" charset="0"/>
              </a:rPr>
              <a:t>formation, </a:t>
            </a:r>
            <a:r>
              <a:rPr lang="fr-FR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au développement </a:t>
            </a:r>
            <a:r>
              <a:rPr lang="fr-FR" sz="1200" dirty="0">
                <a:latin typeface="Calibri" panose="020F0502020204030204" pitchFamily="34" charset="0"/>
                <a:cs typeface="Calibri" panose="020F0502020204030204" pitchFamily="34" charset="0"/>
              </a:rPr>
              <a:t>personnel, </a:t>
            </a:r>
            <a:r>
              <a:rPr lang="fr-FR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au </a:t>
            </a:r>
            <a:r>
              <a:rPr lang="fr-FR" sz="1200" dirty="0">
                <a:latin typeface="Calibri" panose="020F0502020204030204" pitchFamily="34" charset="0"/>
                <a:cs typeface="Calibri" panose="020F0502020204030204" pitchFamily="34" charset="0"/>
              </a:rPr>
              <a:t>développement du sens </a:t>
            </a:r>
            <a:r>
              <a:rPr lang="fr-FR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civique, à </a:t>
            </a:r>
            <a:r>
              <a:rPr lang="fr-FR" sz="1200" dirty="0">
                <a:latin typeface="Calibri" panose="020F0502020204030204" pitchFamily="34" charset="0"/>
                <a:cs typeface="Calibri" panose="020F0502020204030204" pitchFamily="34" charset="0"/>
              </a:rPr>
              <a:t>la création de projets citoyens, culturels, associatifs, de création d'entreprise, de projets de vie.</a:t>
            </a:r>
          </a:p>
        </p:txBody>
      </p:sp>
      <p:sp>
        <p:nvSpPr>
          <p:cNvPr id="8" name="ZoneTexte 7"/>
          <p:cNvSpPr txBox="1"/>
          <p:nvPr/>
        </p:nvSpPr>
        <p:spPr bwMode="auto">
          <a:xfrm>
            <a:off x="4086424" y="7638375"/>
            <a:ext cx="2341880" cy="1038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defRPr/>
            </a:pPr>
            <a:r>
              <a:rPr lang="fr-FR" sz="1400" b="1" cap="small" dirty="0">
                <a:solidFill>
                  <a:srgbClr val="06B2BB"/>
                </a:solidFill>
                <a:latin typeface="+mj-lt"/>
                <a:cs typeface="Arial"/>
              </a:rPr>
              <a:t>Pour l’inscription, contacter : </a:t>
            </a:r>
            <a:endParaRPr sz="1400" b="1" cap="small" dirty="0">
              <a:solidFill>
                <a:srgbClr val="06B2BB"/>
              </a:solidFill>
              <a:latin typeface="+mj-lt"/>
              <a:cs typeface="Arial"/>
            </a:endParaRPr>
          </a:p>
          <a:p>
            <a:pPr>
              <a:defRPr/>
            </a:pPr>
            <a:r>
              <a:rPr lang="fr-FR" sz="1200" dirty="0">
                <a:latin typeface="Calibri" panose="020F0502020204030204" pitchFamily="34" charset="0"/>
                <a:cs typeface="Calibri" panose="020F0502020204030204" pitchFamily="34" charset="0"/>
              </a:rPr>
              <a:t>0262 58 46 96 / 0693 90 17 99</a:t>
            </a:r>
            <a:endParaRPr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fr-FR" sz="1200" u="sng" dirty="0">
                <a:latin typeface="Calibri" panose="020F0502020204030204" pitchFamily="34" charset="0"/>
                <a:cs typeface="Calibri" panose="020F0502020204030204" pitchFamily="34" charset="0"/>
                <a:hlinkClick r:id="rId2" tooltip="mailto:contact@prodij.re"/>
              </a:rPr>
              <a:t>contact@prodij.re</a:t>
            </a:r>
            <a:endParaRPr lang="fr-FR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fr-FR" sz="1200" u="sng" dirty="0">
                <a:latin typeface="Calibri" panose="020F0502020204030204" pitchFamily="34" charset="0"/>
                <a:cs typeface="Calibri" panose="020F0502020204030204" pitchFamily="34" charset="0"/>
                <a:hlinkClick r:id="rId3" tooltip="mailto:stephanie.antoinette@prodij.re"/>
              </a:rPr>
              <a:t>stephanie.antoinette@prodij.re</a:t>
            </a:r>
            <a:endParaRPr lang="fr-FR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sz="1050" dirty="0">
              <a:latin typeface="Arial"/>
              <a:cs typeface="Arial"/>
            </a:endParaRPr>
          </a:p>
        </p:txBody>
      </p:sp>
      <p:sp>
        <p:nvSpPr>
          <p:cNvPr id="9" name="ZoneTexte 8"/>
          <p:cNvSpPr txBox="1"/>
          <p:nvPr/>
        </p:nvSpPr>
        <p:spPr bwMode="auto">
          <a:xfrm>
            <a:off x="4079765" y="2735838"/>
            <a:ext cx="24743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1400" b="1" cap="small" dirty="0">
                <a:solidFill>
                  <a:srgbClr val="06B2BB"/>
                </a:solidFill>
                <a:latin typeface="+mj-lt"/>
                <a:cs typeface="Arial"/>
              </a:rPr>
              <a:t>Méthodes pédagogiques</a:t>
            </a:r>
            <a:endParaRPr dirty="0">
              <a:solidFill>
                <a:srgbClr val="06B2BB"/>
              </a:solidFill>
              <a:latin typeface="+mj-lt"/>
            </a:endParaRPr>
          </a:p>
          <a:p>
            <a:pPr>
              <a:defRPr/>
            </a:pPr>
            <a:r>
              <a:rPr lang="fr-FR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Utilisation de la pédagogie active</a:t>
            </a:r>
            <a:endParaRPr sz="1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fr-FR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Alternance entre éléments théoriques et pratiques</a:t>
            </a:r>
            <a:endParaRPr sz="1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fr-FR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Utilisation de situations réelles de travail comme supports d’activités </a:t>
            </a:r>
            <a:endParaRPr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 bwMode="auto">
          <a:xfrm>
            <a:off x="-1116" y="927887"/>
            <a:ext cx="6858000" cy="338554"/>
          </a:xfrm>
          <a:prstGeom prst="rect">
            <a:avLst/>
          </a:prstGeom>
          <a:solidFill>
            <a:srgbClr val="06B2BB"/>
          </a:solidFill>
        </p:spPr>
        <p:txBody>
          <a:bodyPr wrap="square" rtlCol="0">
            <a:spAutoFit/>
          </a:bodyPr>
          <a:lstStyle/>
          <a:p>
            <a:pPr algn="ctr">
              <a:spcBef>
                <a:spcPts val="75"/>
              </a:spcBef>
              <a:spcAft>
                <a:spcPts val="150"/>
              </a:spcAft>
              <a:defRPr/>
            </a:pPr>
            <a:r>
              <a:rPr lang="fr-FR" sz="1600" b="1" cap="small" dirty="0" smtClean="0">
                <a:solidFill>
                  <a:schemeClr val="bg1"/>
                </a:solidFill>
                <a:latin typeface="+mj-lt"/>
              </a:rPr>
              <a:t>Atelier « Découverte </a:t>
            </a:r>
            <a:r>
              <a:rPr lang="fr-FR" sz="1600" b="1" cap="small" dirty="0">
                <a:solidFill>
                  <a:schemeClr val="bg1"/>
                </a:solidFill>
                <a:latin typeface="+mj-lt"/>
              </a:rPr>
              <a:t>des </a:t>
            </a:r>
            <a:r>
              <a:rPr lang="fr-FR" sz="1600" b="1" cap="small" dirty="0" smtClean="0">
                <a:solidFill>
                  <a:schemeClr val="bg1"/>
                </a:solidFill>
                <a:latin typeface="+mj-lt"/>
              </a:rPr>
              <a:t>outils prodij »</a:t>
            </a:r>
            <a:endParaRPr sz="1600" b="1" cap="small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ZoneTexte 14"/>
          <p:cNvSpPr txBox="1"/>
          <p:nvPr/>
        </p:nvSpPr>
        <p:spPr bwMode="auto">
          <a:xfrm>
            <a:off x="349247" y="1282963"/>
            <a:ext cx="6204817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fr-FR" sz="1200" dirty="0">
                <a:latin typeface="Calibri" panose="020F0502020204030204" pitchFamily="34" charset="0"/>
                <a:cs typeface="Calibri" panose="020F0502020204030204" pitchFamily="34" charset="0"/>
              </a:rPr>
              <a:t>Découvrez des outils pratiques et efficaces, conçus pour les accompagnants jeunesse afin de leur permettre de développer leurs compétences </a:t>
            </a:r>
            <a:r>
              <a:rPr lang="fr-FR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dans leur accompagnement. Amener les jeunes à </a:t>
            </a:r>
            <a:r>
              <a:rPr lang="fr-FR" sz="1200" dirty="0">
                <a:latin typeface="Calibri" panose="020F0502020204030204" pitchFamily="34" charset="0"/>
                <a:cs typeface="Calibri" panose="020F0502020204030204" pitchFamily="34" charset="0"/>
              </a:rPr>
              <a:t>développer une meilleure connaissance de soi, conscientiser leurs talents, leurs </a:t>
            </a:r>
            <a:r>
              <a:rPr lang="fr-FR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potentiels et </a:t>
            </a:r>
            <a:r>
              <a:rPr lang="fr-FR" sz="1200" dirty="0">
                <a:latin typeface="Calibri" panose="020F0502020204030204" pitchFamily="34" charset="0"/>
                <a:cs typeface="Calibri" panose="020F0502020204030204" pitchFamily="34" charset="0"/>
              </a:rPr>
              <a:t>leurs </a:t>
            </a:r>
            <a:r>
              <a:rPr lang="fr-FR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valeurs. Ces apports ont pour but de les amener à </a:t>
            </a:r>
            <a:r>
              <a:rPr lang="fr-FR" sz="1200" dirty="0">
                <a:latin typeface="Calibri" panose="020F0502020204030204" pitchFamily="34" charset="0"/>
                <a:cs typeface="Calibri" panose="020F0502020204030204" pitchFamily="34" charset="0"/>
              </a:rPr>
              <a:t>se fixer des </a:t>
            </a:r>
            <a:r>
              <a:rPr lang="fr-FR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objectifs, à </a:t>
            </a:r>
            <a:r>
              <a:rPr lang="fr-FR" sz="1200" dirty="0">
                <a:latin typeface="Calibri" panose="020F0502020204030204" pitchFamily="34" charset="0"/>
                <a:cs typeface="Calibri" panose="020F0502020204030204" pitchFamily="34" charset="0"/>
              </a:rPr>
              <a:t>structurer des </a:t>
            </a:r>
            <a:r>
              <a:rPr lang="fr-FR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projets et de </a:t>
            </a:r>
            <a:r>
              <a:rPr lang="fr-FR" sz="1200" dirty="0">
                <a:latin typeface="Calibri" panose="020F0502020204030204" pitchFamily="34" charset="0"/>
                <a:cs typeface="Calibri" panose="020F0502020204030204" pitchFamily="34" charset="0"/>
              </a:rPr>
              <a:t>visualiser les étapes à réaliser.</a:t>
            </a:r>
          </a:p>
        </p:txBody>
      </p:sp>
      <p:pic>
        <p:nvPicPr>
          <p:cNvPr id="40" name="Image 39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 rot="6867180">
            <a:off x="5892" y="2710275"/>
            <a:ext cx="400517" cy="175089"/>
          </a:xfrm>
          <a:prstGeom prst="rect">
            <a:avLst/>
          </a:prstGeom>
        </p:spPr>
      </p:pic>
      <p:cxnSp>
        <p:nvCxnSpPr>
          <p:cNvPr id="44" name="Connecteur droit 43"/>
          <p:cNvCxnSpPr>
            <a:cxnSpLocks/>
          </p:cNvCxnSpPr>
          <p:nvPr/>
        </p:nvCxnSpPr>
        <p:spPr bwMode="auto">
          <a:xfrm>
            <a:off x="3501008" y="2369008"/>
            <a:ext cx="0" cy="6472424"/>
          </a:xfrm>
          <a:prstGeom prst="line">
            <a:avLst/>
          </a:prstGeom>
          <a:ln w="19050">
            <a:solidFill>
              <a:srgbClr val="73248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ZoneTexte 24"/>
          <p:cNvSpPr txBox="1"/>
          <p:nvPr/>
        </p:nvSpPr>
        <p:spPr bwMode="auto">
          <a:xfrm>
            <a:off x="4069488" y="6894663"/>
            <a:ext cx="2341880" cy="5075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defRPr/>
            </a:pPr>
            <a:r>
              <a:rPr lang="fr-FR" sz="1400" b="1" cap="small" dirty="0">
                <a:solidFill>
                  <a:srgbClr val="06B2BB"/>
                </a:solidFill>
                <a:latin typeface="+mj-lt"/>
                <a:cs typeface="Arial"/>
              </a:rPr>
              <a:t>Documents remis</a:t>
            </a:r>
            <a:endParaRPr sz="1400" b="1" cap="small" dirty="0">
              <a:solidFill>
                <a:srgbClr val="06B2BB"/>
              </a:solidFill>
              <a:latin typeface="+mj-lt"/>
              <a:cs typeface="Arial"/>
            </a:endParaRPr>
          </a:p>
          <a:p>
            <a:pPr>
              <a:defRPr/>
            </a:pPr>
            <a:r>
              <a:rPr lang="fr-FR" sz="1050" dirty="0">
                <a:latin typeface="Arial"/>
                <a:cs typeface="Arial"/>
              </a:rPr>
              <a:t> </a:t>
            </a:r>
            <a:r>
              <a:rPr lang="fr-FR" sz="1200" dirty="0">
                <a:latin typeface="Calibri" panose="020F0502020204030204" pitchFamily="34" charset="0"/>
                <a:cs typeface="Calibri" panose="020F0502020204030204" pitchFamily="34" charset="0"/>
              </a:rPr>
              <a:t>Plan TIPA </a:t>
            </a:r>
            <a:r>
              <a:rPr lang="fr-FR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fr-FR" sz="1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Kôkot</a:t>
            </a:r>
            <a:r>
              <a:rPr lang="fr-FR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 à idées</a:t>
            </a:r>
            <a:endParaRPr lang="fr-FR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ZoneTexte 25"/>
          <p:cNvSpPr txBox="1"/>
          <p:nvPr/>
        </p:nvSpPr>
        <p:spPr bwMode="auto">
          <a:xfrm>
            <a:off x="4236939" y="594421"/>
            <a:ext cx="2619945" cy="338554"/>
          </a:xfrm>
          <a:prstGeom prst="rect">
            <a:avLst/>
          </a:prstGeom>
          <a:solidFill>
            <a:srgbClr val="FB595D"/>
          </a:solidFill>
        </p:spPr>
        <p:txBody>
          <a:bodyPr wrap="square" rtlCol="0">
            <a:spAutoFit/>
          </a:bodyPr>
          <a:lstStyle/>
          <a:p>
            <a:pPr algn="ctr">
              <a:spcBef>
                <a:spcPts val="75"/>
              </a:spcBef>
              <a:spcAft>
                <a:spcPts val="150"/>
              </a:spcAft>
              <a:defRPr/>
            </a:pPr>
            <a:r>
              <a:rPr lang="fr-FR" sz="1600" b="1" cap="small" dirty="0">
                <a:solidFill>
                  <a:schemeClr val="bg1"/>
                </a:solidFill>
                <a:latin typeface="+mj-lt"/>
              </a:rPr>
              <a:t>Atelier Gratuit</a:t>
            </a:r>
            <a:endParaRPr sz="1600" cap="small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8" name="Image 27"/>
          <p:cNvPicPr/>
          <p:nvPr/>
        </p:nvPicPr>
        <p:blipFill>
          <a:blip r:embed="rId5"/>
          <a:stretch/>
        </p:blipFill>
        <p:spPr bwMode="auto">
          <a:xfrm>
            <a:off x="548680" y="274111"/>
            <a:ext cx="1619250" cy="382905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116" y="9038223"/>
            <a:ext cx="6858000" cy="898502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07810">
            <a:off x="2410367" y="5792143"/>
            <a:ext cx="403106" cy="470291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896" y="4360577"/>
            <a:ext cx="297427" cy="471529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57989" y="2990419"/>
            <a:ext cx="263778" cy="263778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85582" y="4637235"/>
            <a:ext cx="423249" cy="368936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49539" y="6236029"/>
            <a:ext cx="177938" cy="334045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66751" y="7964021"/>
            <a:ext cx="362657" cy="268018"/>
          </a:xfrm>
          <a:prstGeom prst="rect">
            <a:avLst/>
          </a:prstGeom>
        </p:spPr>
      </p:pic>
      <p:pic>
        <p:nvPicPr>
          <p:cNvPr id="30" name="Image 29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57989" y="7048381"/>
            <a:ext cx="349064" cy="349064"/>
          </a:xfrm>
          <a:prstGeom prst="rect">
            <a:avLst/>
          </a:prstGeom>
        </p:spPr>
      </p:pic>
      <p:sp>
        <p:nvSpPr>
          <p:cNvPr id="27" name="Espace réservé du pied de page 5"/>
          <p:cNvSpPr>
            <a:spLocks noGrp="1"/>
          </p:cNvSpPr>
          <p:nvPr>
            <p:ph type="ftr" sz="quarter" idx="11"/>
          </p:nvPr>
        </p:nvSpPr>
        <p:spPr bwMode="auto">
          <a:xfrm>
            <a:off x="3974061" y="9664210"/>
            <a:ext cx="2314575" cy="340642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21/12/2022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4159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Thème 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8529</TotalTime>
  <Words>200</Words>
  <Application>Microsoft Office PowerPoint</Application>
  <DocSecurity>0</DocSecurity>
  <PresentationFormat>Format A4 (210 x 297 mm)</PresentationFormat>
  <Paragraphs>47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MS Mincho</vt:lpstr>
      <vt:lpstr>Wingdings</vt:lpstr>
      <vt:lpstr>Thème Office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>Méli-Mélo .</dc:creator>
  <cp:keywords/>
  <dc:description/>
  <cp:lastModifiedBy>prodij2021</cp:lastModifiedBy>
  <cp:revision>326</cp:revision>
  <cp:lastPrinted>2022-08-24T06:26:35Z</cp:lastPrinted>
  <dcterms:created xsi:type="dcterms:W3CDTF">2021-11-24T04:33:49Z</dcterms:created>
  <dcterms:modified xsi:type="dcterms:W3CDTF">2023-01-12T14:23:24Z</dcterms:modified>
  <cp:category/>
  <dc:identifier/>
  <cp:contentStatus/>
  <dc:language/>
  <cp:version/>
</cp:coreProperties>
</file>