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1" r:id="rId1"/>
  </p:sldMasterIdLst>
  <p:notesMasterIdLst>
    <p:notesMasterId r:id="rId9"/>
  </p:notesMasterIdLst>
  <p:handoutMasterIdLst>
    <p:handoutMasterId r:id="rId10"/>
  </p:handoutMasterIdLst>
  <p:sldIdLst>
    <p:sldId id="279" r:id="rId2"/>
    <p:sldId id="284" r:id="rId3"/>
    <p:sldId id="285" r:id="rId4"/>
    <p:sldId id="283" r:id="rId5"/>
    <p:sldId id="280" r:id="rId6"/>
    <p:sldId id="281" r:id="rId7"/>
    <p:sldId id="28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2" autoAdjust="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-297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2DD2-2479-4EA6-A232-83284EE3B86C}" type="datetimeFigureOut">
              <a:rPr lang="fr-FR" smtClean="0"/>
              <a:t>01/02/2022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4DCE2-15AC-4C3B-9D7D-3AA33BC46A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89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21E522-0807-4630-81AE-C38BE3F0CA0F}" type="datetimeFigureOut">
              <a:rPr lang="fr-FR" smtClean="0"/>
              <a:t>01/02/2022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44E39-A922-4495-AD8D-9A6887ECD66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6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44E39-A922-4495-AD8D-9A6887ECD66D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27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6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91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6100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13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327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90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11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79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2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2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8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1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5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1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1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53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7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068" y="431063"/>
            <a:ext cx="10985863" cy="627028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  <a:t>LES ENJEUX BUDGETAIRES POUR 2022</a:t>
            </a:r>
            <a:endParaRPr lang="fr-FR" sz="32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6571" y="1587161"/>
            <a:ext cx="11534503" cy="555148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DONNER LES MOYENS DE SES AMBITIONS</a:t>
            </a:r>
          </a:p>
          <a:p>
            <a:pPr algn="just"/>
            <a:endParaRPr lang="fr-F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3200" b="1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28748" y="2569089"/>
            <a:ext cx="11534503" cy="7096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3300" b="1" dirty="0">
                <a:latin typeface="Arial" panose="020B0604020202020204" pitchFamily="34" charset="0"/>
                <a:cs typeface="Arial" panose="020B0604020202020204" pitchFamily="34" charset="0"/>
              </a:rPr>
              <a:t>POUR CE FAIRE :</a:t>
            </a:r>
          </a:p>
          <a:p>
            <a:pPr algn="just"/>
            <a:endParaRPr lang="fr-FR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3200" b="1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28747" y="3423602"/>
            <a:ext cx="11534503" cy="27290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9138" indent="-366713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Moderniser la gestion du CD 67</a:t>
            </a:r>
          </a:p>
          <a:p>
            <a:pPr marL="719138" indent="-366713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Progresser dans la performance</a:t>
            </a:r>
          </a:p>
          <a:p>
            <a:pPr marL="719138" indent="-366713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Développer la pratique de la Pétanque dans le Bas-Rhin</a:t>
            </a:r>
          </a:p>
          <a:p>
            <a:pPr marL="719138" indent="-366713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S’ouvrir à la 3</a:t>
            </a:r>
            <a:r>
              <a:rPr lang="fr-FR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voie de développement</a:t>
            </a:r>
          </a:p>
          <a:p>
            <a:pPr marL="719138" indent="-366713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Rechercher « le mieux être » dans la pratique de la Pétanque</a:t>
            </a:r>
          </a:p>
          <a:p>
            <a:pPr algn="just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76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068" y="431063"/>
            <a:ext cx="10985863" cy="627028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  <a:t>LES RISQUES BUDGETAIRES EN 2022</a:t>
            </a:r>
            <a:endParaRPr lang="fr-FR" sz="32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6571" y="2449319"/>
            <a:ext cx="11534503" cy="261907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poursuite de la crise sanitaire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stagnation, voire  la régression du nombre de licenciés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baisse des subventions et des aides salariales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L’inflation des charges</a:t>
            </a:r>
            <a:endParaRPr lang="fr-FR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99245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068" y="431063"/>
            <a:ext cx="10985863" cy="627028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  <a:t>LES ORIENTATIONS BUDGÉTAIRES POUR 2022</a:t>
            </a:r>
            <a:endParaRPr lang="fr-FR" sz="32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1074" y="1809237"/>
            <a:ext cx="11534503" cy="3807791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Développer les possibilités de pratique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Développer les lieux de pratique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Rapprocher le CD67 des clubs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Développer la politique à destination des jeunes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donner une politique au bénéfice du public féminin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Rationaliser les charges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Contenir l’évolution des charges</a:t>
            </a:r>
          </a:p>
          <a:p>
            <a:pPr algn="just"/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0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3068" y="431063"/>
            <a:ext cx="10985863" cy="1541428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  <a:t>BUDGET PRÉVISIONNEL 2022</a:t>
            </a:r>
            <a:b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  <a:t>HYPOTHÈSES D’ÉVOLUTION</a:t>
            </a:r>
            <a:b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  <a:t>RESSOURCES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6571" y="2449319"/>
            <a:ext cx="11534503" cy="2029927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L’évolution des licences et des mutations est estimée à +25 % :</a:t>
            </a:r>
          </a:p>
          <a:p>
            <a:pPr marL="1176338" indent="-457200" algn="just">
              <a:buFont typeface="Wingdings" panose="05000000000000000000" pitchFamily="2" charset="2"/>
              <a:buChar char="Ä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soit une évaluation globale d’un montant de 81 044,56 €</a:t>
            </a:r>
          </a:p>
          <a:p>
            <a:pPr marL="1176338" indent="-457200" algn="just">
              <a:buFont typeface="Wingdings" panose="05000000000000000000" pitchFamily="2" charset="2"/>
              <a:buChar char="Ä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soit pour les mutations un montant de 3 896,60 €</a:t>
            </a:r>
          </a:p>
          <a:p>
            <a:pPr algn="l"/>
            <a:endParaRPr lang="fr-FR" sz="3200" b="1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28748" y="4496971"/>
            <a:ext cx="11534503" cy="755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subventions, selon le principe de prudence, s’élèveront à 4 000 €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17862" y="5249152"/>
            <a:ext cx="11534503" cy="7554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Soit des ressources qui se montent, pour 2022, à 97481,16 €</a:t>
            </a:r>
          </a:p>
        </p:txBody>
      </p:sp>
    </p:spTree>
    <p:extLst>
      <p:ext uri="{BB962C8B-B14F-4D97-AF65-F5344CB8AC3E}">
        <p14:creationId xmlns:p14="http://schemas.microsoft.com/office/powerpoint/2010/main" val="4161382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4002" y="2161932"/>
            <a:ext cx="11507072" cy="1025405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Prise en charge des déplacement championnats de France dans les options actuelles : 40 000 €</a:t>
            </a:r>
          </a:p>
          <a:p>
            <a:pPr marL="457200" indent="-457200" algn="just">
              <a:buFontTx/>
              <a:buChar char="-"/>
            </a:pPr>
            <a:endParaRPr lang="fr-FR" sz="3200" b="1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603068" y="431063"/>
            <a:ext cx="10985863" cy="1541428"/>
          </a:xfrm>
        </p:spPr>
        <p:txBody>
          <a:bodyPr/>
          <a:lstStyle/>
          <a:p>
            <a:pPr algn="ctr"/>
            <a: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  <a:t>BUDGET PRÉVISIONNEL 2022</a:t>
            </a:r>
            <a:b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  <a:t>HYPOTHÈSES D’ÉVOLUTION</a:t>
            </a:r>
            <a:b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</a:br>
            <a: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  <a:t>CHARGES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54002" y="3402918"/>
            <a:ext cx="11507072" cy="7771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Charges salariales, compte tenu de la réduction ou la suppression des aides d’État</a:t>
            </a:r>
            <a:r>
              <a:rPr lang="fr-FR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, estimées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17 400 €</a:t>
            </a:r>
          </a:p>
          <a:p>
            <a:pPr marL="457200" indent="-457200" algn="l">
              <a:buFontTx/>
              <a:buChar char="-"/>
            </a:pPr>
            <a:endParaRPr lang="fr-FR" sz="3200" b="1" dirty="0"/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354002" y="4291202"/>
            <a:ext cx="11507072" cy="649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reversements sur les licences, soit +25 %, d’où un montant de 33 520 €</a:t>
            </a:r>
          </a:p>
          <a:p>
            <a:pPr algn="l"/>
            <a:endParaRPr lang="fr-FR" sz="3200" b="1" dirty="0"/>
          </a:p>
          <a:p>
            <a:pPr algn="l"/>
            <a:endParaRPr lang="fr-FR" sz="3200" b="1" dirty="0"/>
          </a:p>
          <a:p>
            <a:pPr marL="457200" indent="-457200" algn="l">
              <a:buFontTx/>
              <a:buChar char="-"/>
            </a:pPr>
            <a:endParaRPr lang="fr-FR" sz="3200" b="1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354002" y="5506061"/>
            <a:ext cx="11507072" cy="868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total les charges  s’élèveront en 2022 à 99 823 €</a:t>
            </a:r>
          </a:p>
          <a:p>
            <a:pPr algn="l"/>
            <a:endParaRPr lang="fr-FR" sz="3200" b="1" dirty="0"/>
          </a:p>
          <a:p>
            <a:pPr algn="l"/>
            <a:endParaRPr lang="fr-FR" sz="3200" b="1" dirty="0"/>
          </a:p>
          <a:p>
            <a:pPr marL="457200" indent="-457200" algn="l">
              <a:buFontTx/>
              <a:buChar char="-"/>
            </a:pP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066509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8011" y="489732"/>
            <a:ext cx="11443063" cy="1646302"/>
          </a:xfrm>
        </p:spPr>
        <p:txBody>
          <a:bodyPr/>
          <a:lstStyle/>
          <a:p>
            <a:pPr algn="ctr"/>
            <a:br>
              <a:rPr lang="fr-FR" dirty="0"/>
            </a:br>
            <a:br>
              <a:rPr lang="fr-FR" dirty="0"/>
            </a:br>
            <a:r>
              <a:rPr lang="fr-FR" sz="3600" b="1" dirty="0">
                <a:solidFill>
                  <a:schemeClr val="tx1"/>
                </a:solidFill>
                <a:ea typeface="+mn-ea"/>
                <a:cs typeface="+mn-cs"/>
              </a:rPr>
              <a:t>LE BUDGET PRÉVISIONNEL 2022</a:t>
            </a:r>
            <a:br>
              <a:rPr lang="fr-FR" sz="3600" b="1" dirty="0"/>
            </a:br>
            <a: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  <a:t>PLANS D’ACTION</a:t>
            </a:r>
            <a:br>
              <a:rPr lang="fr-FR" b="1" dirty="0">
                <a:solidFill>
                  <a:schemeClr val="tx1"/>
                </a:solidFill>
              </a:rPr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9195" y="2645275"/>
            <a:ext cx="10933610" cy="2029927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2 plans d’action qui seront privilégiés :</a:t>
            </a:r>
          </a:p>
          <a:p>
            <a:pPr marL="719138" indent="-366713" algn="just">
              <a:buFont typeface="Wingdings" panose="05000000000000000000" pitchFamily="2" charset="2"/>
              <a:buChar char="ð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 Jeunes pour un budget estimé à 3 000 €</a:t>
            </a:r>
          </a:p>
          <a:p>
            <a:pPr marL="719138" indent="-366713" algn="just">
              <a:buFont typeface="Wingdings" panose="05000000000000000000" pitchFamily="2" charset="2"/>
              <a:buChar char="ð"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Projet Féminines pour un budget de 2 000 €</a:t>
            </a:r>
          </a:p>
          <a:p>
            <a:pPr marL="719138" indent="-366713" algn="l">
              <a:buFont typeface="Wingdings" panose="05000000000000000000" pitchFamily="2" charset="2"/>
              <a:buChar char="ð"/>
            </a:pPr>
            <a:endParaRPr lang="fr-FR" sz="3200" b="1" dirty="0"/>
          </a:p>
          <a:p>
            <a:pPr marL="457200" indent="-457200" algn="l">
              <a:buFontTx/>
              <a:buChar char="-"/>
            </a:pP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52385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0446" y="585507"/>
            <a:ext cx="11495313" cy="1269419"/>
          </a:xfrm>
        </p:spPr>
        <p:txBody>
          <a:bodyPr/>
          <a:lstStyle/>
          <a:p>
            <a:pPr algn="ctr"/>
            <a:br>
              <a:rPr lang="fr-FR" dirty="0"/>
            </a:br>
            <a:br>
              <a:rPr lang="fr-FR" dirty="0"/>
            </a:br>
            <a:r>
              <a:rPr lang="fr-FR" sz="3200" b="1" dirty="0">
                <a:solidFill>
                  <a:schemeClr val="tx1"/>
                </a:solidFill>
                <a:ea typeface="+mn-ea"/>
                <a:cs typeface="+mn-cs"/>
              </a:rPr>
              <a:t>ÉQUILIBRE DU BUDGET PRÉVISIONNEL 2022</a:t>
            </a:r>
            <a:br>
              <a:rPr lang="fr-FR" dirty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8011" y="3115534"/>
            <a:ext cx="11461351" cy="738009"/>
          </a:xfrm>
        </p:spPr>
        <p:txBody>
          <a:bodyPr>
            <a:normAutofit/>
          </a:bodyPr>
          <a:lstStyle/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déficit budgétaire de 7 341,84 €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39636" y="4090903"/>
            <a:ext cx="11586753" cy="11037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couverture budgétaire par prélèvement sur le Fonds de roulement.</a:t>
            </a:r>
          </a:p>
          <a:p>
            <a:pPr algn="l"/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Fonds de roulement qui passe de …108 214,50 à 100 872,66…..</a:t>
            </a:r>
          </a:p>
        </p:txBody>
      </p:sp>
    </p:spTree>
    <p:extLst>
      <p:ext uri="{BB962C8B-B14F-4D97-AF65-F5344CB8AC3E}">
        <p14:creationId xmlns:p14="http://schemas.microsoft.com/office/powerpoint/2010/main" val="39208009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670</TotalTime>
  <Words>347</Words>
  <Application>Microsoft Office PowerPoint</Application>
  <PresentationFormat>Grand écran</PresentationFormat>
  <Paragraphs>45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Facette</vt:lpstr>
      <vt:lpstr>LES ENJEUX BUDGETAIRES POUR 2022</vt:lpstr>
      <vt:lpstr>LES RISQUES BUDGETAIRES EN 2022</vt:lpstr>
      <vt:lpstr>LES ORIENTATIONS BUDGÉTAIRES POUR 2022</vt:lpstr>
      <vt:lpstr>BUDGET PRÉVISIONNEL 2022 HYPOTHÈSES D’ÉVOLUTION RESSOURCES</vt:lpstr>
      <vt:lpstr>BUDGET PRÉVISIONNEL 2022 HYPOTHÈSES D’ÉVOLUTION CHARGES</vt:lpstr>
      <vt:lpstr>  LE BUDGET PRÉVISIONNEL 2022 PLANS D’ACTION </vt:lpstr>
      <vt:lpstr>  ÉQUILIBRE DU BUDGET PRÉVISIONNEL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SITUATION COMPTABLE DU COMITE DEPARTEMENTAL  DU BAS-RHIN</dc:title>
  <dc:creator>titi</dc:creator>
  <cp:lastModifiedBy>KATIA MORAZZANI</cp:lastModifiedBy>
  <cp:revision>62</cp:revision>
  <cp:lastPrinted>2022-01-27T20:38:19Z</cp:lastPrinted>
  <dcterms:created xsi:type="dcterms:W3CDTF">2022-01-14T16:05:34Z</dcterms:created>
  <dcterms:modified xsi:type="dcterms:W3CDTF">2022-02-01T07:46:25Z</dcterms:modified>
</cp:coreProperties>
</file>