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58" r:id="rId4"/>
    <p:sldId id="259" r:id="rId5"/>
    <p:sldId id="277" r:id="rId6"/>
    <p:sldId id="261" r:id="rId7"/>
    <p:sldId id="278" r:id="rId8"/>
    <p:sldId id="283" r:id="rId9"/>
    <p:sldId id="279" r:id="rId10"/>
    <p:sldId id="270" r:id="rId11"/>
    <p:sldId id="280" r:id="rId12"/>
    <p:sldId id="271" r:id="rId13"/>
    <p:sldId id="274" r:id="rId14"/>
    <p:sldId id="273" r:id="rId15"/>
    <p:sldId id="28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26" autoAdjust="0"/>
  </p:normalViewPr>
  <p:slideViewPr>
    <p:cSldViewPr snapToGrid="0" snapToObjects="1">
      <p:cViewPr>
        <p:scale>
          <a:sx n="94" d="100"/>
          <a:sy n="94" d="100"/>
        </p:scale>
        <p:origin x="-1416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841AC-17AB-7B4E-9294-21CA17E0176D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D3B58-3983-6643-8996-0C15C3515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6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6904F5F-3CE3-CD48-8E12-1ECE3AC99BAF}" type="slidenum">
              <a:rPr lang="fr-FR"/>
              <a:pPr>
                <a:defRPr/>
              </a:pPr>
              <a:t>15</a:t>
            </a:fld>
            <a:endParaRPr lang="fr-FR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1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0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3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9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4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2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9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7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5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6FFDA-6AB4-194B-B9BB-535A846661B9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B76A-204A-9741-9663-42278EEB0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7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Lato Regular"/>
                <a:ea typeface="+mn-ea"/>
                <a:cs typeface="Lato Regular"/>
              </a:rPr>
              <a:t>Rapport</a:t>
            </a:r>
            <a:r>
              <a:rPr lang="en-US" sz="3600" dirty="0">
                <a:solidFill>
                  <a:srgbClr val="000000"/>
                </a:solidFill>
                <a:latin typeface="Lato Regular"/>
                <a:ea typeface="+mn-ea"/>
                <a:cs typeface="Lato Regular"/>
              </a:rPr>
              <a:t> de </a:t>
            </a:r>
            <a:r>
              <a:rPr lang="en-US" sz="3600" dirty="0" err="1">
                <a:solidFill>
                  <a:srgbClr val="000000"/>
                </a:solidFill>
                <a:latin typeface="Lato Regular"/>
                <a:ea typeface="+mn-ea"/>
                <a:cs typeface="Lato Regular"/>
              </a:rPr>
              <a:t>gestion</a:t>
            </a:r>
            <a:r>
              <a:rPr lang="en-US" sz="3600" dirty="0">
                <a:solidFill>
                  <a:srgbClr val="000000"/>
                </a:solidFill>
                <a:latin typeface="Lato Regular"/>
                <a:ea typeface="+mn-ea"/>
                <a:cs typeface="Lato Regular"/>
              </a:rPr>
              <a:t> CE</a:t>
            </a:r>
            <a:endParaRPr lang="en-US" sz="3600" dirty="0">
              <a:solidFill>
                <a:srgbClr val="000000"/>
              </a:solidFill>
              <a:latin typeface="Lato Regular"/>
              <a:ea typeface="+mn-ea"/>
              <a:cs typeface="Lato Regula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Année</a:t>
            </a:r>
            <a:r>
              <a:rPr lang="en-US" dirty="0" smtClean="0"/>
              <a:t> XXXX</a:t>
            </a:r>
            <a:endParaRPr lang="en-US" dirty="0" smtClean="0"/>
          </a:p>
          <a:p>
            <a:r>
              <a:rPr lang="en-US" dirty="0" smtClean="0"/>
              <a:t>Logo du 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5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0364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E</a:t>
            </a:r>
            <a:r>
              <a:rPr lang="en-US" sz="24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tat</a:t>
            </a:r>
            <a:r>
              <a:rPr lang="en-US" dirty="0" smtClean="0"/>
              <a:t> 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de</a:t>
            </a:r>
            <a:r>
              <a:rPr lang="en-US" dirty="0"/>
              <a:t>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synthèse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simplifié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</a:t>
            </a:r>
            <a:r>
              <a:rPr lang="en-US" sz="24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des </a:t>
            </a:r>
            <a:r>
              <a:rPr lang="en-US" sz="24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dépenses</a:t>
            </a:r>
            <a:r>
              <a:rPr lang="en-US" sz="24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et </a:t>
            </a:r>
            <a:r>
              <a:rPr lang="en-US" sz="24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recettes</a:t>
            </a:r>
            <a:r>
              <a:rPr lang="en-US" sz="24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du CE</a:t>
            </a:r>
            <a:endParaRPr lang="en-US" sz="24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0256"/>
              </p:ext>
            </p:extLst>
          </p:nvPr>
        </p:nvGraphicFramePr>
        <p:xfrm>
          <a:off x="457202" y="1039360"/>
          <a:ext cx="8229597" cy="5649209"/>
        </p:xfrm>
        <a:graphic>
          <a:graphicData uri="http://schemas.openxmlformats.org/drawingml/2006/table">
            <a:tbl>
              <a:tblPr firstRow="1" bandRow="1"/>
              <a:tblGrid>
                <a:gridCol w="1441679"/>
                <a:gridCol w="1357583"/>
                <a:gridCol w="780911"/>
                <a:gridCol w="780911"/>
                <a:gridCol w="1778074"/>
                <a:gridCol w="780911"/>
                <a:gridCol w="1309528"/>
              </a:tblGrid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Dépenses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Recettes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N-1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attributions économiques et professionnelles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Tâches administratives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Subvention de fonctionnement brute de l’exercice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Expertises et missions economiques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Quote-part de la subvention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reversée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Formation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Subvention de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fonctionnement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l’exercice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dépenses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produits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Total 1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total 1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EXCEDENT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DEFICIT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Section attributions sociales et culturelles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Evenementiel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Contribution brute de l’employeur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Sports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Quote part de la contribution reversée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Culture et voyages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Contribution nette de l’employeur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Loisirs et fêtes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Sommes précédemment versées part l’employeur aux CAF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17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Remboursement par l’employeur de la prime d’assurance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Participations des salariés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Subventions obtenues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Dons et legs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Manifestations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Revenus de biens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dépenses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produits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Total II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Total II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EXCEDENT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DEFICIT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 + II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 + II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24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EXCEDENT</a:t>
                      </a:r>
                    </a:p>
                  </a:txBody>
                  <a:tcPr marL="7918" marR="7918" marT="79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DEFICIT</a:t>
                      </a:r>
                    </a:p>
                  </a:txBody>
                  <a:tcPr marL="7918" marR="7918" marT="79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18" marR="7918" marT="791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66378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3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76751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Etat </a:t>
            </a:r>
            <a:r>
              <a:rPr lang="fr-F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de situation patrimoniale</a:t>
            </a:r>
            <a:endParaRPr lang="fr-FR" sz="5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875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41" y="-176540"/>
            <a:ext cx="6147796" cy="1143000"/>
          </a:xfrm>
        </p:spPr>
        <p:txBody>
          <a:bodyPr>
            <a:normAutofit/>
          </a:bodyPr>
          <a:lstStyle/>
          <a:p>
            <a:pPr algn="l"/>
            <a:r>
              <a:rPr lang="en-US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B</a:t>
            </a:r>
            <a:r>
              <a:rPr lang="en-US" sz="16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iens</a:t>
            </a:r>
            <a:r>
              <a:rPr lang="en-US" sz="16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don</a:t>
            </a:r>
            <a:r>
              <a:rPr lang="fr-FR" sz="16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t</a:t>
            </a:r>
            <a:r>
              <a:rPr lang="fr-FR" sz="16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le CE est propriétaire</a:t>
            </a:r>
            <a:endParaRPr lang="en-US" sz="16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531810"/>
              </p:ext>
            </p:extLst>
          </p:nvPr>
        </p:nvGraphicFramePr>
        <p:xfrm>
          <a:off x="457200" y="734749"/>
          <a:ext cx="8229600" cy="2034795"/>
        </p:xfrm>
        <a:graphic>
          <a:graphicData uri="http://schemas.openxmlformats.org/drawingml/2006/table">
            <a:tbl>
              <a:tblPr firstRow="1" bandRow="1"/>
              <a:tblGrid>
                <a:gridCol w="2448476"/>
                <a:gridCol w="1779679"/>
                <a:gridCol w="1995055"/>
                <a:gridCol w="2006390"/>
              </a:tblGrid>
              <a:tr h="4069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Détail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d’acquisition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Valeur à la clôture N</a:t>
                      </a:r>
                    </a:p>
                  </a:txBody>
                  <a:tcPr marL="11336" marR="11336" marT="11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Valeur à la clôture N-1</a:t>
                      </a:r>
                    </a:p>
                  </a:txBody>
                  <a:tcPr marL="11336" marR="11336" marT="11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Terrain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Immeubles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Matériel de bureau acquis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Immobilisations financières</a:t>
                      </a:r>
                    </a:p>
                  </a:txBody>
                  <a:tcPr marL="11336" marR="11336" marT="11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336" marR="11336" marT="11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05340" y="2664343"/>
            <a:ext cx="79043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Suivi </a:t>
            </a:r>
            <a:r>
              <a:rPr lang="en-US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de la subvention de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fonctionnement</a:t>
            </a:r>
            <a:r>
              <a:rPr lang="en-US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et de la contribution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reçues</a:t>
            </a:r>
            <a:r>
              <a:rPr lang="en-US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de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l’employeur</a:t>
            </a:r>
            <a:r>
              <a:rPr lang="fr-FR" sz="16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</a:t>
            </a:r>
            <a:endParaRPr lang="en-US" sz="16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435451"/>
              </p:ext>
            </p:extLst>
          </p:nvPr>
        </p:nvGraphicFramePr>
        <p:xfrm>
          <a:off x="418853" y="3576153"/>
          <a:ext cx="8229600" cy="3076490"/>
        </p:xfrm>
        <a:graphic>
          <a:graphicData uri="http://schemas.openxmlformats.org/drawingml/2006/table">
            <a:tbl>
              <a:tblPr firstRow="1" bandRow="1"/>
              <a:tblGrid>
                <a:gridCol w="3977457"/>
                <a:gridCol w="4252143"/>
              </a:tblGrid>
              <a:tr h="3076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Subvention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fonctionnement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Solde N-1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reçu en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utilisé en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Solde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Contribution pour les ASC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Solde N-1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reçu en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Montant utilisé en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Solde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</a:t>
                      </a:r>
                    </a:p>
                  </a:txBody>
                  <a:tcPr marL="10987" marR="10987" marT="109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87" marR="10987" marT="1098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65027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09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6358" y="692393"/>
            <a:ext cx="735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D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ettes</a:t>
            </a:r>
            <a:r>
              <a:rPr lang="en-US" dirty="0" smtClean="0"/>
              <a:t> 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du CE</a:t>
            </a:r>
            <a:endParaRPr lang="en-US" sz="1600" dirty="0">
              <a:solidFill>
                <a:srgbClr val="3697D3"/>
              </a:solidFill>
              <a:latin typeface="Lato Regular"/>
              <a:cs typeface="Lato Regula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507464"/>
              </p:ext>
            </p:extLst>
          </p:nvPr>
        </p:nvGraphicFramePr>
        <p:xfrm>
          <a:off x="787400" y="1398831"/>
          <a:ext cx="7569200" cy="1778000"/>
        </p:xfrm>
        <a:graphic>
          <a:graphicData uri="http://schemas.openxmlformats.org/drawingml/2006/table">
            <a:tbl>
              <a:tblPr firstRow="1" bandRow="1"/>
              <a:tblGrid>
                <a:gridCol w="3441700"/>
                <a:gridCol w="1016000"/>
                <a:gridCol w="1511300"/>
                <a:gridCol w="1600200"/>
              </a:tblGrid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Détail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Durée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Engagement initial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Reste dû à la clôture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Emprunts aurpès des établissements de crédit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Avances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octroyées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l’entreprise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Fournisseurs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dettes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405767"/>
              </p:ext>
            </p:extLst>
          </p:nvPr>
        </p:nvGraphicFramePr>
        <p:xfrm>
          <a:off x="756359" y="4430796"/>
          <a:ext cx="7600242" cy="1290916"/>
        </p:xfrm>
        <a:graphic>
          <a:graphicData uri="http://schemas.openxmlformats.org/drawingml/2006/table">
            <a:tbl>
              <a:tblPr firstRow="1" bandRow="1"/>
              <a:tblGrid>
                <a:gridCol w="3565940"/>
                <a:gridCol w="2011829"/>
                <a:gridCol w="2022473"/>
              </a:tblGrid>
              <a:tr h="322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Détail</a:t>
                      </a:r>
                    </a:p>
                  </a:txBody>
                  <a:tcPr marL="11526" marR="11526" marT="11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Valeur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clôture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Valeur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à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clôture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N-1</a:t>
                      </a:r>
                    </a:p>
                  </a:txBody>
                  <a:tcPr marL="11526" marR="11526" marT="11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Créances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participants</a:t>
                      </a:r>
                    </a:p>
                  </a:txBody>
                  <a:tcPr marL="11526" marR="11526" marT="11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créances</a:t>
                      </a:r>
                    </a:p>
                  </a:txBody>
                  <a:tcPr marL="11526" marR="11526" marT="11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Avances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et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acomptes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versés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significatif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1526" marR="11526" marT="11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526" marR="11526" marT="1152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6358" y="3630932"/>
            <a:ext cx="4067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Créances</a:t>
            </a:r>
            <a:r>
              <a:rPr lang="en-US" dirty="0" smtClean="0"/>
              <a:t> 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du CE (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dettes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envers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 le CE)</a:t>
            </a:r>
            <a:endParaRPr lang="en-US" sz="1600" dirty="0">
              <a:solidFill>
                <a:srgbClr val="3697D3"/>
              </a:solidFill>
              <a:latin typeface="Lato Regular"/>
              <a:cs typeface="Lato Regula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92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527" y="765351"/>
            <a:ext cx="759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Stocks</a:t>
            </a:r>
            <a:r>
              <a:rPr lang="en-US" dirty="0" smtClean="0"/>
              <a:t> </a:t>
            </a:r>
            <a:r>
              <a:rPr lang="en-US" sz="1600" dirty="0">
                <a:solidFill>
                  <a:srgbClr val="3697D3"/>
                </a:solidFill>
                <a:latin typeface="Lato Regular"/>
                <a:cs typeface="Lato Regular"/>
              </a:rPr>
              <a:t>des billets non 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périmés</a:t>
            </a:r>
            <a:endParaRPr lang="en-US" sz="1600" dirty="0">
              <a:solidFill>
                <a:srgbClr val="3697D3"/>
              </a:solidFill>
              <a:latin typeface="Lato Regular"/>
              <a:cs typeface="Lato Regula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160847"/>
              </p:ext>
            </p:extLst>
          </p:nvPr>
        </p:nvGraphicFramePr>
        <p:xfrm>
          <a:off x="511248" y="1382172"/>
          <a:ext cx="6705600" cy="1422400"/>
        </p:xfrm>
        <a:graphic>
          <a:graphicData uri="http://schemas.openxmlformats.org/drawingml/2006/table">
            <a:tbl>
              <a:tblPr firstRow="1" bandRow="1"/>
              <a:tblGrid>
                <a:gridCol w="3441700"/>
                <a:gridCol w="1600200"/>
                <a:gridCol w="1663700"/>
              </a:tblGrid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billets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à la clôture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Prix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d’achat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Billetterie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Bons cadeaux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Chèques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1248" y="3520602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D</a:t>
            </a:r>
            <a:r>
              <a:rPr lang="en-US" sz="1600" dirty="0" err="1">
                <a:solidFill>
                  <a:srgbClr val="3697D3"/>
                </a:solidFill>
                <a:latin typeface="Lato Regular"/>
                <a:cs typeface="Lato Regular"/>
              </a:rPr>
              <a:t>isponibilités</a:t>
            </a:r>
            <a:endParaRPr lang="en-US" sz="1600" dirty="0">
              <a:solidFill>
                <a:srgbClr val="3697D3"/>
              </a:solidFill>
              <a:latin typeface="Lato Regular"/>
              <a:cs typeface="Lato Regular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035359"/>
              </p:ext>
            </p:extLst>
          </p:nvPr>
        </p:nvGraphicFramePr>
        <p:xfrm>
          <a:off x="511248" y="4119871"/>
          <a:ext cx="8229600" cy="1868834"/>
        </p:xfrm>
        <a:graphic>
          <a:graphicData uri="http://schemas.openxmlformats.org/drawingml/2006/table">
            <a:tbl>
              <a:tblPr firstRow="1" bandRow="1"/>
              <a:tblGrid>
                <a:gridCol w="2888888"/>
                <a:gridCol w="1343173"/>
                <a:gridCol w="1396474"/>
                <a:gridCol w="1343173"/>
                <a:gridCol w="1257892"/>
              </a:tblGrid>
              <a:tr h="298483">
                <a:tc>
                  <a:txBody>
                    <a:bodyPr/>
                    <a:lstStyle/>
                    <a:p>
                      <a:pPr algn="l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660" marR="10660" marT="1066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Fonctionnement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ASC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48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660" marR="10660" marT="106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Solde à la clôture N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Solde à la clôture N-1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Solde à la clôture N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Solde à la clôture N-1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Disponibilités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Comptes bancaires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Livrets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660" marR="10660" marT="106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Caisses</a:t>
                      </a:r>
                    </a:p>
                  </a:txBody>
                  <a:tcPr marL="10660" marR="10660" marT="106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60" marR="10660" marT="10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60" marR="10660" marT="10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60" marR="10660" marT="10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660" marR="10660" marT="106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1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76751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Transactions significatives</a:t>
            </a:r>
            <a:endParaRPr lang="fr-FR" sz="5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696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T</a:t>
            </a:r>
            <a:r>
              <a:rPr lang="en-US" sz="22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ransactions </a:t>
            </a:r>
            <a:r>
              <a:rPr lang="en-US" sz="22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significatives</a:t>
            </a:r>
            <a:endParaRPr lang="en-US" sz="22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85850" y="2053431"/>
          <a:ext cx="6972300" cy="3619500"/>
        </p:xfrm>
        <a:graphic>
          <a:graphicData uri="http://schemas.openxmlformats.org/drawingml/2006/table">
            <a:tbl>
              <a:tblPr firstRow="1" bandRow="1"/>
              <a:tblGrid>
                <a:gridCol w="2743200"/>
                <a:gridCol w="1993900"/>
                <a:gridCol w="2235200"/>
              </a:tblGrid>
              <a:tr h="723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Transaction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7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49400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Organisation du comité</a:t>
            </a:r>
            <a:endParaRPr lang="fr-FR" sz="5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857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Organisation</a:t>
            </a:r>
            <a:r>
              <a:rPr lang="en-US" sz="2400" dirty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</a:t>
            </a:r>
            <a:r>
              <a:rPr lang="en-US" sz="2400" dirty="0" err="1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globale</a:t>
            </a:r>
            <a:endParaRPr lang="en-US" sz="24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15871"/>
              </p:ext>
            </p:extLst>
          </p:nvPr>
        </p:nvGraphicFramePr>
        <p:xfrm>
          <a:off x="717550" y="2188432"/>
          <a:ext cx="7708900" cy="2133600"/>
        </p:xfrm>
        <a:graphic>
          <a:graphicData uri="http://schemas.openxmlformats.org/drawingml/2006/table">
            <a:tbl>
              <a:tblPr/>
              <a:tblGrid>
                <a:gridCol w="4546600"/>
                <a:gridCol w="3162300"/>
              </a:tblGrid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sièges légal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d'élus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dont nombre de suppléant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salariés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Nombre de commissions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 dont détail de la nature des commissions (voyage, etc.)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Organigramme</a:t>
            </a:r>
            <a:r>
              <a:rPr lang="en-US" sz="24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du CE</a:t>
            </a:r>
            <a:endParaRPr lang="en-US" sz="24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95981"/>
            <a:ext cx="2065875" cy="2436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607" y="1670833"/>
            <a:ext cx="1057232" cy="16474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5775" y="3318298"/>
            <a:ext cx="16911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ato Regular"/>
                <a:cs typeface="Lato Regular"/>
              </a:rPr>
              <a:t>Martin </a:t>
            </a:r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Dupont</a:t>
            </a:r>
            <a:endParaRPr lang="en-US" sz="1600" dirty="0">
              <a:solidFill>
                <a:srgbClr val="000000"/>
              </a:solidFill>
              <a:latin typeface="Lato Regular"/>
              <a:cs typeface="Lato Regular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Rôle</a:t>
            </a:r>
            <a:r>
              <a:rPr lang="en-US" sz="1600" dirty="0">
                <a:solidFill>
                  <a:srgbClr val="000000"/>
                </a:solidFill>
                <a:latin typeface="Lato Regular"/>
                <a:cs typeface="Lato Regular"/>
              </a:rPr>
              <a:t> : </a:t>
            </a:r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Secrétaire</a:t>
            </a:r>
            <a:endParaRPr lang="en-US" sz="1600" dirty="0">
              <a:solidFill>
                <a:srgbClr val="000000"/>
              </a:solidFill>
              <a:latin typeface="Lato Regular"/>
              <a:cs typeface="Lato Regular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4136" y="1595981"/>
            <a:ext cx="2065875" cy="2436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62711" y="3318298"/>
            <a:ext cx="16911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Lato Regular"/>
                <a:cs typeface="Lato Regular"/>
              </a:rPr>
              <a:t>Sophie Durant</a:t>
            </a:r>
            <a:endParaRPr lang="en-US" sz="1600" dirty="0">
              <a:solidFill>
                <a:srgbClr val="000000"/>
              </a:solidFill>
              <a:latin typeface="Lato Regular"/>
              <a:cs typeface="Lato Regular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Lato Regular"/>
                <a:cs typeface="Lato Regular"/>
              </a:rPr>
              <a:t>Rôle</a:t>
            </a:r>
            <a:r>
              <a:rPr lang="en-US" sz="1600" dirty="0">
                <a:solidFill>
                  <a:srgbClr val="000000"/>
                </a:solidFill>
                <a:latin typeface="Lato Regular"/>
                <a:cs typeface="Lato Regular"/>
              </a:rPr>
              <a:t> : </a:t>
            </a:r>
            <a:r>
              <a:rPr lang="en-US" sz="1600" dirty="0" err="1" smtClean="0">
                <a:solidFill>
                  <a:srgbClr val="000000"/>
                </a:solidFill>
                <a:latin typeface="Lato Regular"/>
                <a:cs typeface="Lato Regular"/>
              </a:rPr>
              <a:t>Trésorière</a:t>
            </a:r>
            <a:endParaRPr lang="en-US" sz="1600" dirty="0">
              <a:solidFill>
                <a:srgbClr val="000000"/>
              </a:solidFill>
              <a:latin typeface="Lato Regular"/>
              <a:cs typeface="Lato Regula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2850" y="1636511"/>
            <a:ext cx="1488215" cy="17223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6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2144170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1752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Utilisation du budget de fonctionnement</a:t>
            </a:r>
            <a:endParaRPr lang="fr-FR" sz="5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494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68323"/>
              </p:ext>
            </p:extLst>
          </p:nvPr>
        </p:nvGraphicFramePr>
        <p:xfrm>
          <a:off x="717550" y="1540441"/>
          <a:ext cx="7708900" cy="4267200"/>
        </p:xfrm>
        <a:graphic>
          <a:graphicData uri="http://schemas.openxmlformats.org/drawingml/2006/table">
            <a:tbl>
              <a:tblPr/>
              <a:tblGrid>
                <a:gridCol w="4546600"/>
                <a:gridCol w="3162300"/>
              </a:tblGrid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Utilisation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(€TTC)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Expertises et missions economiques (Total)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Honoraires des experts payés par 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Rémunération des salariés payés par 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Frais de déplacement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Frais de documentation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Frais de Formation (Total)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Frais de formation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Frais de transport et d'hébergement liés à la formation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Dépenses de communication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Autres frais de fonctionnement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éventuellement reversé au CCE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457200" y="-10364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Utilisation</a:t>
            </a:r>
            <a:r>
              <a:rPr lang="en-US" sz="24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de la subvention de </a:t>
            </a:r>
            <a:r>
              <a:rPr lang="en-US" sz="24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fonctionnement</a:t>
            </a:r>
            <a:endParaRPr lang="en-US" sz="24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8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76751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Utilisation du budget ASC</a:t>
            </a:r>
            <a:endParaRPr lang="fr-FR" sz="5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765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23110"/>
              </p:ext>
            </p:extLst>
          </p:nvPr>
        </p:nvGraphicFramePr>
        <p:xfrm>
          <a:off x="717550" y="1540441"/>
          <a:ext cx="7708900" cy="4622800"/>
        </p:xfrm>
        <a:graphic>
          <a:graphicData uri="http://schemas.openxmlformats.org/drawingml/2006/table">
            <a:tbl>
              <a:tblPr/>
              <a:tblGrid>
                <a:gridCol w="4546600"/>
                <a:gridCol w="3162300"/>
              </a:tblGrid>
              <a:tr h="355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Utilisation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Montant (€TTC)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1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(ex. </a:t>
                      </a:r>
                      <a:r>
                        <a:rPr lang="en-US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Vacances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billetterie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,..)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(ex. </a:t>
                      </a:r>
                      <a:r>
                        <a:rPr lang="en-US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Vacances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billetterie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,..)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(ex. </a:t>
                      </a:r>
                      <a:r>
                        <a:rPr lang="en-US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Vacances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4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billetterie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,..)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-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budget 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457200" y="-10364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Utilisation</a:t>
            </a:r>
            <a:r>
              <a:rPr lang="en-US" sz="24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 de la subvention </a:t>
            </a:r>
            <a:r>
              <a:rPr lang="en-US" sz="2400" dirty="0" smtClean="0">
                <a:solidFill>
                  <a:srgbClr val="3697D3"/>
                </a:solidFill>
                <a:latin typeface="Lato Regular"/>
                <a:ea typeface="+mn-ea"/>
                <a:cs typeface="Lato Regular"/>
              </a:rPr>
              <a:t>ASC</a:t>
            </a:r>
            <a:endParaRPr lang="en-US" sz="2400" dirty="0">
              <a:solidFill>
                <a:srgbClr val="3697D3"/>
              </a:solidFill>
              <a:latin typeface="Lato Regular"/>
              <a:ea typeface="+mn-ea"/>
              <a:cs typeface="Lato Regula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4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Group 1"/>
          <p:cNvGrpSpPr>
            <a:grpSpLocks/>
          </p:cNvGrpSpPr>
          <p:nvPr/>
        </p:nvGrpSpPr>
        <p:grpSpPr bwMode="auto">
          <a:xfrm>
            <a:off x="1" y="26987"/>
            <a:ext cx="9147175" cy="6854826"/>
            <a:chOff x="-5" y="-17"/>
            <a:chExt cx="5762" cy="4318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5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8" y="-17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" y="-17"/>
              <a:ext cx="2174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8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" y="2126"/>
              <a:ext cx="2175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0" y="2692400"/>
            <a:ext cx="9140826" cy="1576751"/>
          </a:xfrm>
          <a:prstGeom prst="rect">
            <a:avLst/>
          </a:prstGeom>
          <a:solidFill>
            <a:srgbClr val="B1B0B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2970395"/>
            <a:ext cx="9140826" cy="92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5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Etat dépenses - recettes</a:t>
            </a:r>
            <a:endParaRPr lang="fr-FR" sz="5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605" y="6474644"/>
            <a:ext cx="1314791" cy="2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056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589</Words>
  <Application>Microsoft Macintosh PowerPoint</Application>
  <PresentationFormat>On-screen Show (4:3)</PresentationFormat>
  <Paragraphs>376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Rapport de gestion CE</vt:lpstr>
      <vt:lpstr>PowerPoint Presentation</vt:lpstr>
      <vt:lpstr>Organisation globale</vt:lpstr>
      <vt:lpstr>Organigramme du CE</vt:lpstr>
      <vt:lpstr>PowerPoint Presentation</vt:lpstr>
      <vt:lpstr>Utilisation de la subvention de fonctionnement</vt:lpstr>
      <vt:lpstr>PowerPoint Presentation</vt:lpstr>
      <vt:lpstr>Utilisation de la subvention ASC</vt:lpstr>
      <vt:lpstr>PowerPoint Presentation</vt:lpstr>
      <vt:lpstr>Etat de synthèse simplifié des dépenses et recettes du CE</vt:lpstr>
      <vt:lpstr>PowerPoint Presentation</vt:lpstr>
      <vt:lpstr>Biens dont le CE est propriétaire</vt:lpstr>
      <vt:lpstr>PowerPoint Presentation</vt:lpstr>
      <vt:lpstr>PowerPoint Presentation</vt:lpstr>
      <vt:lpstr>PowerPoint Presentation</vt:lpstr>
      <vt:lpstr>Transactions significatives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 Grateau</dc:creator>
  <cp:lastModifiedBy>Pierre Grateau</cp:lastModifiedBy>
  <cp:revision>31</cp:revision>
  <dcterms:created xsi:type="dcterms:W3CDTF">2015-10-24T07:37:27Z</dcterms:created>
  <dcterms:modified xsi:type="dcterms:W3CDTF">2015-12-14T11:10:25Z</dcterms:modified>
</cp:coreProperties>
</file>