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8" r:id="rId2"/>
    <p:sldId id="257" r:id="rId3"/>
    <p:sldId id="273" r:id="rId4"/>
    <p:sldId id="275" r:id="rId5"/>
    <p:sldId id="270" r:id="rId6"/>
    <p:sldId id="274" r:id="rId7"/>
    <p:sldId id="277" r:id="rId8"/>
    <p:sldId id="276" r:id="rId9"/>
  </p:sldIdLst>
  <p:sldSz cx="9144000" cy="6858000" type="letter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3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8EEAF-108D-45CE-B2F3-E6354C8C068A}" type="datetimeFigureOut">
              <a:rPr lang="fr-FR" smtClean="0"/>
              <a:pPr/>
              <a:t>29/05/2020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41B35-F4E7-4478-AA65-61DDB050270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8779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apture.JP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>
            <a:off x="1725335" y="-1725335"/>
            <a:ext cx="5693329" cy="9143999"/>
          </a:xfrm>
          <a:prstGeom prst="rect">
            <a:avLst/>
          </a:prstGeom>
          <a:effectLst/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  <a:endParaRPr lang="fr-BE" dirty="0"/>
          </a:p>
        </p:txBody>
      </p:sp>
      <p:pic>
        <p:nvPicPr>
          <p:cNvPr id="8" name="Image 7" descr="Capture.JPG"/>
          <p:cNvPicPr>
            <a:picLocks noChangeAspect="1"/>
          </p:cNvPicPr>
          <p:nvPr userDrawn="1"/>
        </p:nvPicPr>
        <p:blipFill>
          <a:blip r:embed="rId2" cstate="print"/>
          <a:srcRect l="81476"/>
          <a:stretch>
            <a:fillRect/>
          </a:stretch>
        </p:blipFill>
        <p:spPr>
          <a:xfrm rot="16200000">
            <a:off x="4037321" y="-4037321"/>
            <a:ext cx="1052736" cy="912737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5589240"/>
            <a:ext cx="1187624" cy="36004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Capture.JPG"/>
          <p:cNvPicPr>
            <a:picLocks noChangeAspect="1"/>
          </p:cNvPicPr>
          <p:nvPr userDrawn="1"/>
        </p:nvPicPr>
        <p:blipFill>
          <a:blip r:embed="rId2" cstate="print"/>
          <a:srcRect b="87800"/>
          <a:stretch>
            <a:fillRect/>
          </a:stretch>
        </p:blipFill>
        <p:spPr>
          <a:xfrm rot="16200000">
            <a:off x="-2288856" y="2288857"/>
            <a:ext cx="5693329" cy="1115615"/>
          </a:xfrm>
          <a:prstGeom prst="rect">
            <a:avLst/>
          </a:prstGeom>
          <a:effec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470025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29/05/2020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rgbClr val="93CDDD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04856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600201"/>
            <a:ext cx="7704856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29/05/2020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29/05/2020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29/05/2020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29/05/2020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29/05/2020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29/05/2020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29/05/2020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DDD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apture.JPG"/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30" r="44107"/>
          <a:stretch>
            <a:fillRect/>
          </a:stretch>
        </p:blipFill>
        <p:spPr>
          <a:xfrm rot="10800000">
            <a:off x="0" y="0"/>
            <a:ext cx="1091559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87624" y="274639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87624" y="1600201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13" name="Rectangle 12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" descr="cid:image004.jpg@01D2789B.8299146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15816" y="5970943"/>
            <a:ext cx="1336920" cy="887057"/>
          </a:xfrm>
          <a:prstGeom prst="rect">
            <a:avLst/>
          </a:prstGeom>
          <a:noFill/>
        </p:spPr>
      </p:pic>
      <p:pic>
        <p:nvPicPr>
          <p:cNvPr id="15" name="Image 14" descr="logo-europe-s-engage-en-ile-de-france_01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5877272"/>
            <a:ext cx="1240721" cy="720080"/>
          </a:xfrm>
          <a:prstGeom prst="rect">
            <a:avLst/>
          </a:prstGeom>
        </p:spPr>
      </p:pic>
      <p:pic>
        <p:nvPicPr>
          <p:cNvPr id="16" name="Image 15" descr="Drapeau Emblème UE - officielle couleur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740352" y="5877272"/>
            <a:ext cx="1080120" cy="720385"/>
          </a:xfrm>
          <a:prstGeom prst="rect">
            <a:avLst/>
          </a:prstGeom>
        </p:spPr>
      </p:pic>
      <p:pic>
        <p:nvPicPr>
          <p:cNvPr id="9" name="Picture 3" descr="logo alliance emploi #AC86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572000" y="5877272"/>
            <a:ext cx="116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Segoe UI Semi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 UI Symbol" pitchFamily="34" charset="0"/>
          <a:ea typeface="Segoe UI Symbol" pitchFamily="34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Segoe UI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Segoe UI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10" Type="http://schemas.openxmlformats.org/officeDocument/2006/relationships/image" Target="../media/image23.pn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12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2.png"/><Relationship Id="rId5" Type="http://schemas.openxmlformats.org/officeDocument/2006/relationships/image" Target="../media/image18.jpeg"/><Relationship Id="rId10" Type="http://schemas.openxmlformats.org/officeDocument/2006/relationships/image" Target="../media/image23.pn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4.png"/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12" Type="http://schemas.openxmlformats.org/officeDocument/2006/relationships/image" Target="../media/image5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1.png"/><Relationship Id="rId5" Type="http://schemas.openxmlformats.org/officeDocument/2006/relationships/image" Target="../media/image18.jpeg"/><Relationship Id="rId10" Type="http://schemas.openxmlformats.org/officeDocument/2006/relationships/image" Target="../media/image23.pn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chemeClr val="tx1"/>
                </a:solidFill>
              </a:rPr>
              <a:t>12 juin 2017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000" dirty="0"/>
              <a:t>Présentation URTIE</a:t>
            </a:r>
            <a:br>
              <a:rPr lang="fr-FR" sz="4000" dirty="0"/>
            </a:br>
            <a:r>
              <a:rPr lang="fr-FR" sz="4000" dirty="0"/>
              <a:t>Union Régionale des Territoires pour l’Insertion et l’Emploi</a:t>
            </a:r>
            <a:br>
              <a:rPr lang="fr-FR" sz="4000" dirty="0"/>
            </a:br>
            <a:r>
              <a:rPr lang="fr-FR" sz="4000" dirty="0"/>
              <a:t>Ile de France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Réseau francilien des outils territoriaux de l’emploi , de l’insertion, et de la clause sociale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259632" y="1772816"/>
            <a:ext cx="7488832" cy="3744416"/>
          </a:xfrm>
        </p:spPr>
        <p:txBody>
          <a:bodyPr>
            <a:normAutofit fontScale="92500"/>
          </a:bodyPr>
          <a:lstStyle/>
          <a:p>
            <a:pPr lvl="0"/>
            <a:r>
              <a:rPr lang="fr-FR" sz="2400" dirty="0">
                <a:latin typeface="Segoe UI Light" pitchFamily="34" charset="0"/>
              </a:rPr>
              <a:t>Réseau des PLIE créé en 2007 (URPLIE)</a:t>
            </a:r>
          </a:p>
          <a:p>
            <a:pPr lvl="0"/>
            <a:endParaRPr lang="fr-FR" sz="2400" dirty="0">
              <a:latin typeface="Segoe UI Light" pitchFamily="34" charset="0"/>
            </a:endParaRPr>
          </a:p>
          <a:p>
            <a:pPr lvl="0"/>
            <a:r>
              <a:rPr lang="fr-FR" sz="2400" dirty="0">
                <a:latin typeface="Segoe UI Light" pitchFamily="34" charset="0"/>
              </a:rPr>
              <a:t>Ouvert aux MDE dès 2014. (URTIE) </a:t>
            </a:r>
          </a:p>
          <a:p>
            <a:pPr lvl="0"/>
            <a:endParaRPr lang="fr-FR" sz="2400" dirty="0">
              <a:latin typeface="Segoe UI Light" pitchFamily="34" charset="0"/>
            </a:endParaRPr>
          </a:p>
          <a:p>
            <a:pPr lvl="0"/>
            <a:r>
              <a:rPr lang="fr-FR" sz="2400" dirty="0">
                <a:latin typeface="Segoe UI Light" pitchFamily="34" charset="0"/>
              </a:rPr>
              <a:t>En cours d’ouverture aux collectivités territoriales</a:t>
            </a:r>
          </a:p>
          <a:p>
            <a:pPr lvl="0"/>
            <a:endParaRPr lang="fr-FR" sz="2400" dirty="0">
              <a:latin typeface="Segoe UI Light" pitchFamily="34" charset="0"/>
            </a:endParaRPr>
          </a:p>
          <a:p>
            <a:pPr lvl="0"/>
            <a:r>
              <a:rPr lang="fr-FR" sz="2400" dirty="0">
                <a:latin typeface="Segoe UI Light" pitchFamily="34" charset="0"/>
              </a:rPr>
              <a:t>21 PLIE et 14 MDE sur l’Ile de France</a:t>
            </a:r>
          </a:p>
          <a:p>
            <a:pPr lvl="0"/>
            <a:endParaRPr lang="fr-FR" sz="2400" dirty="0">
              <a:latin typeface="Segoe UI Light" pitchFamily="34" charset="0"/>
            </a:endParaRPr>
          </a:p>
          <a:p>
            <a:pPr lvl="0">
              <a:buNone/>
            </a:pPr>
            <a:r>
              <a:rPr lang="fr-FR" sz="2400" dirty="0">
                <a:latin typeface="Segoe UI Light" pitchFamily="34" charset="0"/>
              </a:rPr>
              <a:t>Réseau francilien des entités porteuses de facilitateurs.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144" y="0"/>
            <a:ext cx="7704856" cy="1143000"/>
          </a:xfrm>
        </p:spPr>
        <p:txBody>
          <a:bodyPr/>
          <a:lstStyle/>
          <a:p>
            <a:r>
              <a:rPr lang="fr-FR" sz="3200" dirty="0"/>
              <a:t>Mission d’Appui aux Clauses Sociales </a:t>
            </a:r>
          </a:p>
        </p:txBody>
      </p:sp>
      <p:pic>
        <p:nvPicPr>
          <p:cNvPr id="13" name="Image 12" descr="DIRECCTE_Vignett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24944"/>
            <a:ext cx="2448272" cy="457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URTIE2\Google Drive\URTIE - Communication\LOGOS PARTENAIRES\ILE DE FR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996952"/>
            <a:ext cx="1872208" cy="467357"/>
          </a:xfrm>
          <a:prstGeom prst="rect">
            <a:avLst/>
          </a:prstGeom>
          <a:noFill/>
        </p:spPr>
      </p:pic>
      <p:pic>
        <p:nvPicPr>
          <p:cNvPr id="16" name="Image 15" descr="GESAT.JPG"/>
          <p:cNvPicPr>
            <a:picLocks noChangeAspect="1"/>
          </p:cNvPicPr>
          <p:nvPr/>
        </p:nvPicPr>
        <p:blipFill>
          <a:blip r:embed="rId4" cstate="print"/>
          <a:srcRect t="7143" b="14286"/>
          <a:stretch>
            <a:fillRect/>
          </a:stretch>
        </p:blipFill>
        <p:spPr>
          <a:xfrm>
            <a:off x="2339752" y="5013176"/>
            <a:ext cx="936104" cy="416069"/>
          </a:xfrm>
          <a:prstGeom prst="rect">
            <a:avLst/>
          </a:prstGeom>
        </p:spPr>
      </p:pic>
      <p:pic>
        <p:nvPicPr>
          <p:cNvPr id="17" name="Image 16" descr="GRAFI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4509120"/>
            <a:ext cx="720080" cy="767330"/>
          </a:xfrm>
          <a:prstGeom prst="rect">
            <a:avLst/>
          </a:prstGeom>
        </p:spPr>
      </p:pic>
      <p:pic>
        <p:nvPicPr>
          <p:cNvPr id="18" name="Image 17" descr="UNEA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39752" y="4581128"/>
            <a:ext cx="1080120" cy="359004"/>
          </a:xfrm>
          <a:prstGeom prst="rect">
            <a:avLst/>
          </a:prstGeom>
        </p:spPr>
      </p:pic>
      <p:pic>
        <p:nvPicPr>
          <p:cNvPr id="19" name="Image 18" descr="logo blanc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35896" y="4437112"/>
            <a:ext cx="1621519" cy="100072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475656" y="3717032"/>
            <a:ext cx="3816424" cy="1944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187624" y="1340768"/>
            <a:ext cx="5184576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fr-FR" sz="2000" b="1" dirty="0">
                <a:latin typeface="Segoe UI Light" pitchFamily="34" charset="0"/>
              </a:rPr>
              <a:t>Développer les clauses sociales</a:t>
            </a:r>
            <a:r>
              <a:rPr lang="fr-FR" sz="2000" dirty="0">
                <a:latin typeface="Segoe UI Light" pitchFamily="34" charset="0"/>
              </a:rPr>
              <a:t> dans la commande publique</a:t>
            </a:r>
          </a:p>
          <a:p>
            <a:pPr marL="266700" indent="-266700">
              <a:buFont typeface="Arial" pitchFamily="34" charset="0"/>
              <a:buChar char="•"/>
            </a:pPr>
            <a:endParaRPr lang="fr-FR" sz="1050" dirty="0">
              <a:latin typeface="Segoe UI Light" pitchFamily="34" charset="0"/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fr-FR" sz="2000" b="1" dirty="0">
                <a:latin typeface="Segoe UI Light" pitchFamily="34" charset="0"/>
              </a:rPr>
              <a:t>Mobiliser et coordonner les acteurs </a:t>
            </a:r>
            <a:r>
              <a:rPr lang="fr-FR" sz="2000" dirty="0">
                <a:latin typeface="Segoe UI Light" pitchFamily="34" charset="0"/>
              </a:rPr>
              <a:t>des aspects sociaux de la commande publique </a:t>
            </a:r>
          </a:p>
        </p:txBody>
      </p:sp>
      <p:sp>
        <p:nvSpPr>
          <p:cNvPr id="28" name="Légende encadrée 1 27"/>
          <p:cNvSpPr/>
          <p:nvPr/>
        </p:nvSpPr>
        <p:spPr>
          <a:xfrm>
            <a:off x="6444208" y="3573016"/>
            <a:ext cx="2448272" cy="1584176"/>
          </a:xfrm>
          <a:prstGeom prst="borderCallout1">
            <a:avLst>
              <a:gd name="adj1" fmla="val 35585"/>
              <a:gd name="adj2" fmla="val -6443"/>
              <a:gd name="adj3" fmla="val 54779"/>
              <a:gd name="adj4" fmla="val -42890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egoe UI Light" pitchFamily="34" charset="0"/>
              </a:rPr>
              <a:t>Charte RSE Donneurs d’Ordre</a:t>
            </a:r>
          </a:p>
        </p:txBody>
      </p:sp>
      <p:pic>
        <p:nvPicPr>
          <p:cNvPr id="14" name="Image 13" descr="LOGO_V_RVB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246796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9" name="Image 28" descr="LOGO MACS - Copie BQ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00192" y="1484784"/>
            <a:ext cx="2573724" cy="1440160"/>
          </a:xfrm>
          <a:prstGeom prst="rect">
            <a:avLst/>
          </a:prstGeom>
        </p:spPr>
      </p:pic>
      <p:pic>
        <p:nvPicPr>
          <p:cNvPr id="15" name="Image 14" descr="ARM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91680" y="5517232"/>
            <a:ext cx="1728192" cy="2911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144" y="0"/>
            <a:ext cx="7704856" cy="1143000"/>
          </a:xfrm>
        </p:spPr>
        <p:txBody>
          <a:bodyPr/>
          <a:lstStyle/>
          <a:p>
            <a:r>
              <a:rPr lang="fr-FR" dirty="0"/>
              <a:t>MACS - Mission de l’URTIE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196752"/>
            <a:ext cx="5184576" cy="4824536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/>
              <a:t>Repérer, recenser et </a:t>
            </a:r>
            <a:r>
              <a:rPr lang="fr-FR" sz="2000" b="1" dirty="0"/>
              <a:t>cartographier les facilitateurs </a:t>
            </a:r>
            <a:r>
              <a:rPr lang="fr-FR" sz="2000" dirty="0"/>
              <a:t>(ou équivalents) sur l’IDF</a:t>
            </a:r>
          </a:p>
          <a:p>
            <a:endParaRPr lang="fr-FR" sz="1000" dirty="0"/>
          </a:p>
          <a:p>
            <a:r>
              <a:rPr lang="fr-FR" sz="2000" dirty="0"/>
              <a:t>Repérer, </a:t>
            </a:r>
            <a:r>
              <a:rPr lang="fr-FR" sz="2000" b="1" dirty="0"/>
              <a:t>mutualiser</a:t>
            </a:r>
            <a:r>
              <a:rPr lang="fr-FR" sz="2000" dirty="0"/>
              <a:t> et </a:t>
            </a:r>
            <a:r>
              <a:rPr lang="fr-FR" sz="2000" b="1" dirty="0"/>
              <a:t>essaimer</a:t>
            </a:r>
            <a:r>
              <a:rPr lang="fr-FR" sz="2000" dirty="0"/>
              <a:t> l</a:t>
            </a:r>
            <a:r>
              <a:rPr lang="fr-FR" sz="2000" b="1" dirty="0"/>
              <a:t>es bonnes</a:t>
            </a:r>
            <a:r>
              <a:rPr lang="fr-FR" sz="2000" dirty="0"/>
              <a:t> </a:t>
            </a:r>
            <a:r>
              <a:rPr lang="fr-FR" sz="2000" b="1" dirty="0"/>
              <a:t>pratiques </a:t>
            </a:r>
            <a:r>
              <a:rPr lang="fr-FR" sz="2000" dirty="0"/>
              <a:t>sur la Région IDF conformément aux fondamentaux AVE  </a:t>
            </a:r>
          </a:p>
          <a:p>
            <a:endParaRPr lang="fr-FR" sz="1000" b="1" dirty="0"/>
          </a:p>
          <a:p>
            <a:r>
              <a:rPr lang="fr-FR" sz="2000" dirty="0"/>
              <a:t>Créer une </a:t>
            </a:r>
            <a:r>
              <a:rPr lang="fr-FR" sz="2000" b="1" dirty="0"/>
              <a:t>boite à outils commune </a:t>
            </a:r>
            <a:r>
              <a:rPr lang="fr-FR" sz="2000" dirty="0"/>
              <a:t>sur tout le territoire francilien </a:t>
            </a:r>
          </a:p>
          <a:p>
            <a:endParaRPr lang="fr-FR" sz="2000" dirty="0"/>
          </a:p>
          <a:p>
            <a:r>
              <a:rPr lang="fr-FR" sz="2000" dirty="0"/>
              <a:t>Repérage et organisation des besoins de </a:t>
            </a:r>
            <a:r>
              <a:rPr lang="fr-FR" sz="2000" b="1" dirty="0"/>
              <a:t>formation des facilitateurs </a:t>
            </a:r>
            <a:r>
              <a:rPr lang="fr-FR" sz="2000" dirty="0"/>
              <a:t>en lien avec AVE </a:t>
            </a:r>
          </a:p>
          <a:p>
            <a:endParaRPr lang="fr-FR" sz="1000" dirty="0"/>
          </a:p>
          <a:p>
            <a:r>
              <a:rPr lang="fr-FR" sz="2000" b="1" dirty="0"/>
              <a:t>Animer le réseau des facilitateurs </a:t>
            </a:r>
            <a:r>
              <a:rPr lang="fr-FR" sz="2000" dirty="0"/>
              <a:t>en lien avec les autres partenaires de la MACS (GRAFIE, UNEA, ARML, GESAT…) </a:t>
            </a:r>
          </a:p>
          <a:p>
            <a:endParaRPr lang="fr-FR" sz="1000" dirty="0"/>
          </a:p>
          <a:p>
            <a:r>
              <a:rPr lang="fr-FR" sz="2000" dirty="0"/>
              <a:t>Représenter un </a:t>
            </a:r>
            <a:r>
              <a:rPr lang="fr-FR" sz="2000" b="1" dirty="0"/>
              <a:t>point d’entrée régional</a:t>
            </a:r>
          </a:p>
          <a:p>
            <a:pPr>
              <a:buNone/>
            </a:pPr>
            <a:endParaRPr lang="fr-FR" sz="2000" dirty="0"/>
          </a:p>
        </p:txBody>
      </p:sp>
      <p:pic>
        <p:nvPicPr>
          <p:cNvPr id="4" name="Image 3" descr="logo blan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842238"/>
            <a:ext cx="2376264" cy="1466515"/>
          </a:xfrm>
          <a:prstGeom prst="rect">
            <a:avLst/>
          </a:prstGeom>
        </p:spPr>
      </p:pic>
      <p:pic>
        <p:nvPicPr>
          <p:cNvPr id="5" name="Image 4" descr="LOGO MACS - Copie B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5556" y="1340768"/>
            <a:ext cx="2316352" cy="1296144"/>
          </a:xfrm>
          <a:prstGeom prst="rect">
            <a:avLst/>
          </a:prstGeom>
        </p:spPr>
      </p:pic>
      <p:pic>
        <p:nvPicPr>
          <p:cNvPr id="6" name="Picture 3" descr="logo alliance emploi #AC86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437112"/>
            <a:ext cx="2304256" cy="1383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144" y="0"/>
            <a:ext cx="7704856" cy="1143000"/>
          </a:xfrm>
        </p:spPr>
        <p:txBody>
          <a:bodyPr/>
          <a:lstStyle/>
          <a:p>
            <a:r>
              <a:rPr lang="fr-FR" sz="3200" dirty="0"/>
              <a:t>MACS – coordinations départementales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4208" y="1268760"/>
            <a:ext cx="2699792" cy="4608512"/>
          </a:xfrm>
        </p:spPr>
        <p:txBody>
          <a:bodyPr>
            <a:normAutofit lnSpcReduction="10000"/>
          </a:bodyPr>
          <a:lstStyle/>
          <a:p>
            <a:pPr lvl="0">
              <a:buFont typeface="Arial" charset="0"/>
              <a:buChar char="•"/>
            </a:pPr>
            <a:r>
              <a:rPr lang="fr-FR" sz="2000" dirty="0">
                <a:latin typeface="Segoe UI Light" pitchFamily="34" charset="0"/>
              </a:rPr>
              <a:t>8 coordinations départementales : </a:t>
            </a:r>
            <a:r>
              <a:rPr lang="fr-FR" sz="2000" b="1" dirty="0">
                <a:latin typeface="Segoe UI Light" pitchFamily="34" charset="0"/>
              </a:rPr>
              <a:t>relais de la MACS </a:t>
            </a:r>
            <a:r>
              <a:rPr lang="fr-FR" sz="2000" dirty="0">
                <a:latin typeface="Segoe UI Light" pitchFamily="34" charset="0"/>
              </a:rPr>
              <a:t>sur les territoires</a:t>
            </a:r>
          </a:p>
          <a:p>
            <a:pPr lvl="0">
              <a:buNone/>
            </a:pPr>
            <a:endParaRPr lang="fr-FR" sz="2000" dirty="0">
              <a:latin typeface="Segoe UI Light" pitchFamily="34" charset="0"/>
            </a:endParaRPr>
          </a:p>
          <a:p>
            <a:pPr lvl="0">
              <a:buFont typeface="Arial" charset="0"/>
              <a:buChar char="•"/>
            </a:pPr>
            <a:r>
              <a:rPr lang="fr-FR" sz="2000" b="1" dirty="0">
                <a:latin typeface="Segoe UI Light" pitchFamily="34" charset="0"/>
              </a:rPr>
              <a:t>Coordination des « facilitateurs » </a:t>
            </a:r>
            <a:r>
              <a:rPr lang="fr-FR" sz="2000" dirty="0">
                <a:latin typeface="Segoe UI Light" pitchFamily="34" charset="0"/>
              </a:rPr>
              <a:t>de clauses sociales</a:t>
            </a:r>
          </a:p>
          <a:p>
            <a:pPr lvl="0">
              <a:buFont typeface="Arial" charset="0"/>
              <a:buChar char="•"/>
            </a:pPr>
            <a:endParaRPr lang="fr-FR" sz="2000" dirty="0">
              <a:latin typeface="Segoe UI Light" pitchFamily="34" charset="0"/>
            </a:endParaRPr>
          </a:p>
          <a:p>
            <a:pPr lvl="0">
              <a:buFont typeface="Arial" charset="0"/>
              <a:buChar char="•"/>
            </a:pPr>
            <a:r>
              <a:rPr lang="fr-FR" sz="2000" b="1" dirty="0">
                <a:latin typeface="Segoe UI Light" pitchFamily="34" charset="0"/>
              </a:rPr>
              <a:t>Continuité et développement des dynamiques </a:t>
            </a:r>
            <a:r>
              <a:rPr lang="fr-FR" sz="2000" dirty="0">
                <a:latin typeface="Segoe UI Light" pitchFamily="34" charset="0"/>
              </a:rPr>
              <a:t>territoriales préexistantes</a:t>
            </a:r>
          </a:p>
          <a:p>
            <a:pPr lvl="0">
              <a:buNone/>
            </a:pPr>
            <a:endParaRPr lang="fr-FR" sz="2600" dirty="0">
              <a:latin typeface="Segoe UI Light" pitchFamily="34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 rot="897388">
            <a:off x="1334767" y="2692913"/>
            <a:ext cx="5434428" cy="4085688"/>
            <a:chOff x="1403648" y="1196751"/>
            <a:chExt cx="7435990" cy="5661249"/>
          </a:xfrm>
          <a:scene3d>
            <a:camera prst="isometricTopUp"/>
            <a:lightRig rig="threePt" dir="t"/>
          </a:scene3d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1403648" y="1196751"/>
              <a:ext cx="7435990" cy="5661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Ellipse 4"/>
            <p:cNvSpPr/>
            <p:nvPr/>
          </p:nvSpPr>
          <p:spPr>
            <a:xfrm>
              <a:off x="4572000" y="2780928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5292080" y="3861048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3779912" y="3933056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4499992" y="3356992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3851920" y="2852936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211960" y="2996952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131840" y="1772816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203848" y="3284984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5148065" y="2708920"/>
            <a:ext cx="1224136" cy="880714"/>
            <a:chOff x="4788024" y="2204864"/>
            <a:chExt cx="648072" cy="448666"/>
          </a:xfrm>
        </p:grpSpPr>
        <p:pic>
          <p:nvPicPr>
            <p:cNvPr id="33" name="Image 32" descr="logo-departement-val-de-marne.jpg"/>
            <p:cNvPicPr>
              <a:picLocks noChangeAspect="1"/>
            </p:cNvPicPr>
            <p:nvPr/>
          </p:nvPicPr>
          <p:blipFill>
            <a:blip r:embed="rId3" cstate="print"/>
            <a:srcRect l="6422" r="10089"/>
            <a:stretch>
              <a:fillRect/>
            </a:stretch>
          </p:blipFill>
          <p:spPr>
            <a:xfrm>
              <a:off x="4788024" y="2204864"/>
              <a:ext cx="648072" cy="448666"/>
            </a:xfrm>
            <a:prstGeom prst="rect">
              <a:avLst/>
            </a:prstGeom>
          </p:spPr>
        </p:pic>
        <p:sp>
          <p:nvSpPr>
            <p:cNvPr id="36" name="Légende encadrée 2 35"/>
            <p:cNvSpPr/>
            <p:nvPr/>
          </p:nvSpPr>
          <p:spPr>
            <a:xfrm>
              <a:off x="4788024" y="2204864"/>
              <a:ext cx="648072" cy="432048"/>
            </a:xfrm>
            <a:prstGeom prst="borderCallout2">
              <a:avLst>
                <a:gd name="adj1" fmla="val 49615"/>
                <a:gd name="adj2" fmla="val -8333"/>
                <a:gd name="adj3" fmla="val 50605"/>
                <a:gd name="adj4" fmla="val -38252"/>
                <a:gd name="adj5" fmla="val 220509"/>
                <a:gd name="adj6" fmla="val -132161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5148064" y="3645024"/>
            <a:ext cx="1224135" cy="864096"/>
            <a:chOff x="5436095" y="2996952"/>
            <a:chExt cx="680075" cy="504056"/>
          </a:xfrm>
        </p:grpSpPr>
        <p:sp>
          <p:nvSpPr>
            <p:cNvPr id="28" name="Légende encadrée 2 27"/>
            <p:cNvSpPr/>
            <p:nvPr/>
          </p:nvSpPr>
          <p:spPr>
            <a:xfrm>
              <a:off x="5436095" y="2996952"/>
              <a:ext cx="680075" cy="504056"/>
            </a:xfrm>
            <a:prstGeom prst="borderCallout2">
              <a:avLst>
                <a:gd name="adj1" fmla="val 49615"/>
                <a:gd name="adj2" fmla="val -8333"/>
                <a:gd name="adj3" fmla="val 49014"/>
                <a:gd name="adj4" fmla="val -29137"/>
                <a:gd name="adj5" fmla="val 119915"/>
                <a:gd name="adj6" fmla="val -79472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5" name="Image 34" descr="MEI MVS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76099" y="3038957"/>
              <a:ext cx="600067" cy="400994"/>
            </a:xfrm>
            <a:prstGeom prst="rect">
              <a:avLst/>
            </a:prstGeom>
          </p:spPr>
        </p:pic>
      </p:grpSp>
      <p:grpSp>
        <p:nvGrpSpPr>
          <p:cNvPr id="48" name="Groupe 47"/>
          <p:cNvGrpSpPr/>
          <p:nvPr/>
        </p:nvGrpSpPr>
        <p:grpSpPr>
          <a:xfrm>
            <a:off x="5148065" y="1268760"/>
            <a:ext cx="1224136" cy="432048"/>
            <a:chOff x="5220072" y="1556792"/>
            <a:chExt cx="1008112" cy="288032"/>
          </a:xfrm>
        </p:grpSpPr>
        <p:pic>
          <p:nvPicPr>
            <p:cNvPr id="31" name="Image 30" descr="LOGO CD 9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20072" y="1556792"/>
              <a:ext cx="1008112" cy="285514"/>
            </a:xfrm>
            <a:prstGeom prst="rect">
              <a:avLst/>
            </a:prstGeom>
          </p:spPr>
        </p:pic>
        <p:sp>
          <p:nvSpPr>
            <p:cNvPr id="37" name="Légende encadrée 2 36"/>
            <p:cNvSpPr/>
            <p:nvPr/>
          </p:nvSpPr>
          <p:spPr>
            <a:xfrm>
              <a:off x="5220072" y="1556792"/>
              <a:ext cx="1008112" cy="288032"/>
            </a:xfrm>
            <a:prstGeom prst="borderCallout2">
              <a:avLst>
                <a:gd name="adj1" fmla="val 47095"/>
                <a:gd name="adj2" fmla="val -20931"/>
                <a:gd name="adj3" fmla="val 62300"/>
                <a:gd name="adj4" fmla="val -73156"/>
                <a:gd name="adj5" fmla="val 708070"/>
                <a:gd name="adj6" fmla="val -149270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148065" y="1844824"/>
            <a:ext cx="1224136" cy="792088"/>
            <a:chOff x="4283968" y="1556792"/>
            <a:chExt cx="648072" cy="447625"/>
          </a:xfrm>
        </p:grpSpPr>
        <p:pic>
          <p:nvPicPr>
            <p:cNvPr id="30" name="Image 29" descr="ATOU PLI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83968" y="1556792"/>
              <a:ext cx="648072" cy="447625"/>
            </a:xfrm>
            <a:prstGeom prst="rect">
              <a:avLst/>
            </a:prstGeom>
          </p:spPr>
        </p:pic>
        <p:sp>
          <p:nvSpPr>
            <p:cNvPr id="40" name="Légende encadrée 2 39"/>
            <p:cNvSpPr/>
            <p:nvPr/>
          </p:nvSpPr>
          <p:spPr>
            <a:xfrm>
              <a:off x="4283968" y="1556792"/>
              <a:ext cx="648072" cy="432048"/>
            </a:xfrm>
            <a:prstGeom prst="borderCallout2">
              <a:avLst>
                <a:gd name="adj1" fmla="val 8086"/>
                <a:gd name="adj2" fmla="val -7296"/>
                <a:gd name="adj3" fmla="val 6980"/>
                <a:gd name="adj4" fmla="val -62189"/>
                <a:gd name="adj5" fmla="val 407104"/>
                <a:gd name="adj6" fmla="val -146010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1276401" y="1124743"/>
            <a:ext cx="1440160" cy="422523"/>
            <a:chOff x="1276400" y="1484783"/>
            <a:chExt cx="1440160" cy="422523"/>
          </a:xfrm>
        </p:grpSpPr>
        <p:pic>
          <p:nvPicPr>
            <p:cNvPr id="34" name="Image 33" descr="logo-epec-HD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47664" y="1556792"/>
              <a:ext cx="1080120" cy="284626"/>
            </a:xfrm>
            <a:prstGeom prst="rect">
              <a:avLst/>
            </a:prstGeom>
          </p:spPr>
        </p:pic>
        <p:sp>
          <p:nvSpPr>
            <p:cNvPr id="41" name="Légende encadrée 2 40"/>
            <p:cNvSpPr/>
            <p:nvPr/>
          </p:nvSpPr>
          <p:spPr>
            <a:xfrm flipH="1">
              <a:off x="1276400" y="1484783"/>
              <a:ext cx="1440160" cy="422523"/>
            </a:xfrm>
            <a:prstGeom prst="borderCallout2">
              <a:avLst>
                <a:gd name="adj1" fmla="val 49615"/>
                <a:gd name="adj2" fmla="val -9617"/>
                <a:gd name="adj3" fmla="val 50847"/>
                <a:gd name="adj4" fmla="val -28746"/>
                <a:gd name="adj5" fmla="val 791693"/>
                <a:gd name="adj6" fmla="val -31571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1115617" y="3140968"/>
            <a:ext cx="864096" cy="690107"/>
            <a:chOff x="1331640" y="2060848"/>
            <a:chExt cx="864096" cy="690107"/>
          </a:xfrm>
        </p:grpSpPr>
        <p:pic>
          <p:nvPicPr>
            <p:cNvPr id="29" name="Image 28" descr="95 LOGO REFLEXE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31640" y="2060848"/>
              <a:ext cx="864096" cy="690107"/>
            </a:xfrm>
            <a:prstGeom prst="rect">
              <a:avLst/>
            </a:prstGeom>
          </p:spPr>
        </p:pic>
        <p:sp>
          <p:nvSpPr>
            <p:cNvPr id="42" name="Légende encadrée 2 41"/>
            <p:cNvSpPr/>
            <p:nvPr/>
          </p:nvSpPr>
          <p:spPr>
            <a:xfrm flipH="1">
              <a:off x="1331640" y="2060848"/>
              <a:ext cx="864096" cy="648072"/>
            </a:xfrm>
            <a:prstGeom prst="borderCallout2">
              <a:avLst>
                <a:gd name="adj1" fmla="val 49615"/>
                <a:gd name="adj2" fmla="val -8333"/>
                <a:gd name="adj3" fmla="val 48887"/>
                <a:gd name="adj4" fmla="val -22431"/>
                <a:gd name="adj5" fmla="val 151721"/>
                <a:gd name="adj6" fmla="val -12270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1187625" y="1772816"/>
            <a:ext cx="1368152" cy="360040"/>
            <a:chOff x="1115616" y="2636912"/>
            <a:chExt cx="1368152" cy="360040"/>
          </a:xfrm>
        </p:grpSpPr>
        <p:pic>
          <p:nvPicPr>
            <p:cNvPr id="32" name="Image 31" descr="logo_mef.png"/>
            <p:cNvPicPr>
              <a:picLocks noChangeAspect="1"/>
            </p:cNvPicPr>
            <p:nvPr/>
          </p:nvPicPr>
          <p:blipFill>
            <a:blip r:embed="rId9" cstate="print"/>
            <a:srcRect l="11142" t="25000" r="13251" b="25000"/>
            <a:stretch>
              <a:fillRect/>
            </a:stretch>
          </p:blipFill>
          <p:spPr>
            <a:xfrm>
              <a:off x="1115616" y="2708920"/>
              <a:ext cx="1368152" cy="216024"/>
            </a:xfrm>
            <a:prstGeom prst="rect">
              <a:avLst/>
            </a:prstGeom>
          </p:spPr>
        </p:pic>
        <p:sp>
          <p:nvSpPr>
            <p:cNvPr id="43" name="Légende encadrée 2 42"/>
            <p:cNvSpPr/>
            <p:nvPr/>
          </p:nvSpPr>
          <p:spPr>
            <a:xfrm flipH="1">
              <a:off x="1115616" y="2636912"/>
              <a:ext cx="1368152" cy="360040"/>
            </a:xfrm>
            <a:prstGeom prst="borderCallout2">
              <a:avLst>
                <a:gd name="adj1" fmla="val 49615"/>
                <a:gd name="adj2" fmla="val -8333"/>
                <a:gd name="adj3" fmla="val 50847"/>
                <a:gd name="adj4" fmla="val -26840"/>
                <a:gd name="adj5" fmla="val 751065"/>
                <a:gd name="adj6" fmla="val -26408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1115617" y="2420888"/>
            <a:ext cx="1296144" cy="504056"/>
            <a:chOff x="1187624" y="2060848"/>
            <a:chExt cx="1296144" cy="504056"/>
          </a:xfrm>
        </p:grpSpPr>
        <p:sp>
          <p:nvSpPr>
            <p:cNvPr id="44" name="Légende encadrée 2 43"/>
            <p:cNvSpPr/>
            <p:nvPr/>
          </p:nvSpPr>
          <p:spPr>
            <a:xfrm flipH="1">
              <a:off x="1187624" y="2060848"/>
              <a:ext cx="1296144" cy="504056"/>
            </a:xfrm>
            <a:prstGeom prst="borderCallout2">
              <a:avLst>
                <a:gd name="adj1" fmla="val 49615"/>
                <a:gd name="adj2" fmla="val -8333"/>
                <a:gd name="adj3" fmla="val 48327"/>
                <a:gd name="adj4" fmla="val -18022"/>
                <a:gd name="adj5" fmla="val 453814"/>
                <a:gd name="adj6" fmla="val -25210"/>
              </a:avLst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259632" y="2132856"/>
              <a:ext cx="1175669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144" y="0"/>
            <a:ext cx="7704856" cy="1143000"/>
          </a:xfrm>
        </p:spPr>
        <p:txBody>
          <a:bodyPr/>
          <a:lstStyle/>
          <a:p>
            <a:r>
              <a:rPr lang="fr-FR" sz="3200" dirty="0"/>
              <a:t>MACS – Point d’entrée des donneurs ordre </a:t>
            </a:r>
            <a:r>
              <a:rPr lang="fr-FR" sz="3200" u="sng" dirty="0"/>
              <a:t>franciliens</a:t>
            </a:r>
          </a:p>
        </p:txBody>
      </p:sp>
      <p:grpSp>
        <p:nvGrpSpPr>
          <p:cNvPr id="13" name="Groupe 20"/>
          <p:cNvGrpSpPr/>
          <p:nvPr/>
        </p:nvGrpSpPr>
        <p:grpSpPr>
          <a:xfrm rot="897388">
            <a:off x="2193991" y="2973696"/>
            <a:ext cx="4474368" cy="3363900"/>
            <a:chOff x="1403648" y="1196751"/>
            <a:chExt cx="7435990" cy="5661249"/>
          </a:xfrm>
          <a:scene3d>
            <a:camera prst="isometricTopUp"/>
            <a:lightRig rig="threePt" dir="t"/>
          </a:scene3d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1403648" y="1196751"/>
              <a:ext cx="7435990" cy="5661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Ellipse 4"/>
            <p:cNvSpPr/>
            <p:nvPr/>
          </p:nvSpPr>
          <p:spPr>
            <a:xfrm>
              <a:off x="4572000" y="2780928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5292080" y="3861048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3779912" y="3933056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4499992" y="3356992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3851920" y="2852936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211960" y="2996952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131840" y="1772816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203848" y="3284984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3" name="Image 32" descr="logo-departement-val-de-marne.jpg"/>
          <p:cNvPicPr>
            <a:picLocks noChangeAspect="1"/>
          </p:cNvPicPr>
          <p:nvPr/>
        </p:nvPicPr>
        <p:blipFill>
          <a:blip r:embed="rId3" cstate="print"/>
          <a:srcRect l="6422" r="10089"/>
          <a:stretch>
            <a:fillRect/>
          </a:stretch>
        </p:blipFill>
        <p:spPr>
          <a:xfrm>
            <a:off x="4427984" y="4509120"/>
            <a:ext cx="723703" cy="520674"/>
          </a:xfrm>
          <a:prstGeom prst="rect">
            <a:avLst/>
          </a:prstGeom>
        </p:spPr>
      </p:pic>
      <p:pic>
        <p:nvPicPr>
          <p:cNvPr id="35" name="Image 34" descr="MEI MV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4725144"/>
            <a:ext cx="792088" cy="504106"/>
          </a:xfrm>
          <a:prstGeom prst="rect">
            <a:avLst/>
          </a:prstGeom>
        </p:spPr>
      </p:pic>
      <p:pic>
        <p:nvPicPr>
          <p:cNvPr id="31" name="Image 30" descr="LOGO CD 9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3717032"/>
            <a:ext cx="1224136" cy="428271"/>
          </a:xfrm>
          <a:prstGeom prst="rect">
            <a:avLst/>
          </a:prstGeom>
        </p:spPr>
      </p:pic>
      <p:pic>
        <p:nvPicPr>
          <p:cNvPr id="30" name="Image 29" descr="ATOU PLI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3888" y="5013176"/>
            <a:ext cx="792088" cy="512528"/>
          </a:xfrm>
          <a:prstGeom prst="rect">
            <a:avLst/>
          </a:prstGeom>
        </p:spPr>
      </p:pic>
      <p:pic>
        <p:nvPicPr>
          <p:cNvPr id="34" name="Image 33" descr="logo-epec-H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35896" y="4293096"/>
            <a:ext cx="864096" cy="22770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9" name="Image 28" descr="95 LOGO REFLEX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55776" y="3717032"/>
            <a:ext cx="737624" cy="58910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2" name="Image 31" descr="logo_mef.png"/>
          <p:cNvPicPr>
            <a:picLocks noChangeAspect="1"/>
          </p:cNvPicPr>
          <p:nvPr/>
        </p:nvPicPr>
        <p:blipFill>
          <a:blip r:embed="rId9" cstate="print"/>
          <a:srcRect l="11142" t="25000" r="13251" b="25000"/>
          <a:stretch>
            <a:fillRect/>
          </a:stretch>
        </p:blipFill>
        <p:spPr>
          <a:xfrm>
            <a:off x="1619672" y="4365104"/>
            <a:ext cx="1824203" cy="28803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4797152"/>
            <a:ext cx="936104" cy="34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ZoneTexte 44"/>
          <p:cNvSpPr txBox="1"/>
          <p:nvPr/>
        </p:nvSpPr>
        <p:spPr>
          <a:xfrm>
            <a:off x="2843808" y="213285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Segoe UI Light" pitchFamily="34" charset="0"/>
              </a:rPr>
              <a:t>M.A.C.S</a:t>
            </a:r>
            <a:r>
              <a:rPr lang="fr-FR" sz="2800" dirty="0">
                <a:latin typeface="Segoe UI Light" pitchFamily="34" charset="0"/>
              </a:rPr>
              <a:t>.</a:t>
            </a:r>
          </a:p>
        </p:txBody>
      </p:sp>
      <p:sp>
        <p:nvSpPr>
          <p:cNvPr id="49" name="Flèche courbée vers le bas 48"/>
          <p:cNvSpPr/>
          <p:nvPr/>
        </p:nvSpPr>
        <p:spPr>
          <a:xfrm rot="5400000">
            <a:off x="5868144" y="3212976"/>
            <a:ext cx="1656184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Flèche courbée vers le bas 51"/>
          <p:cNvSpPr/>
          <p:nvPr/>
        </p:nvSpPr>
        <p:spPr>
          <a:xfrm rot="5400000" flipV="1">
            <a:off x="1236204" y="3164396"/>
            <a:ext cx="1656184" cy="6012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53" name="Image 52" descr="LOGO_V_RVB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2467962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age 53" descr="logo blanc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788024" y="2420888"/>
            <a:ext cx="1224136" cy="755478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1907704" y="2204864"/>
            <a:ext cx="4104456" cy="1368152"/>
          </a:xfrm>
          <a:prstGeom prst="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508104" y="1340768"/>
            <a:ext cx="3384376" cy="7920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egoe UI Light" pitchFamily="34" charset="0"/>
              </a:rPr>
              <a:t>Charte RSE Donneurs d’Ordre</a:t>
            </a:r>
          </a:p>
        </p:txBody>
      </p:sp>
      <p:cxnSp>
        <p:nvCxnSpPr>
          <p:cNvPr id="36" name="Connecteur droit 35"/>
          <p:cNvCxnSpPr>
            <a:stCxn id="27" idx="1"/>
            <a:endCxn id="55" idx="0"/>
          </p:cNvCxnSpPr>
          <p:nvPr/>
        </p:nvCxnSpPr>
        <p:spPr>
          <a:xfrm flipH="1">
            <a:off x="3959932" y="1736812"/>
            <a:ext cx="1548172" cy="46805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 rot="897388">
            <a:off x="1734813" y="1922598"/>
            <a:ext cx="6859868" cy="5157356"/>
            <a:chOff x="1403648" y="1196751"/>
            <a:chExt cx="7435990" cy="5661249"/>
          </a:xfrm>
          <a:scene3d>
            <a:camera prst="isometricTopUp"/>
            <a:lightRig rig="threePt" dir="t"/>
          </a:scene3d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1403648" y="1196751"/>
              <a:ext cx="7435990" cy="5661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Ellipse 22"/>
            <p:cNvSpPr/>
            <p:nvPr/>
          </p:nvSpPr>
          <p:spPr>
            <a:xfrm>
              <a:off x="4572000" y="2780928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5292080" y="3861048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3779912" y="3933056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4499992" y="3356992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851920" y="2852936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4211960" y="2996952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3131840" y="1772816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203848" y="3284984"/>
              <a:ext cx="216024" cy="2160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" name="Image 3" descr="logo-departement-val-de-marne.jpg"/>
          <p:cNvPicPr>
            <a:picLocks noChangeAspect="1"/>
          </p:cNvPicPr>
          <p:nvPr/>
        </p:nvPicPr>
        <p:blipFill>
          <a:blip r:embed="rId3" cstate="print"/>
          <a:srcRect l="6422" r="10089"/>
          <a:stretch>
            <a:fillRect/>
          </a:stretch>
        </p:blipFill>
        <p:spPr>
          <a:xfrm>
            <a:off x="4716016" y="4221088"/>
            <a:ext cx="923876" cy="664690"/>
          </a:xfrm>
          <a:prstGeom prst="rect">
            <a:avLst/>
          </a:prstGeom>
        </p:spPr>
      </p:pic>
      <p:pic>
        <p:nvPicPr>
          <p:cNvPr id="5" name="Image 4" descr="MEI MV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509120"/>
            <a:ext cx="1080121" cy="687418"/>
          </a:xfrm>
          <a:prstGeom prst="rect">
            <a:avLst/>
          </a:prstGeom>
        </p:spPr>
      </p:pic>
      <p:pic>
        <p:nvPicPr>
          <p:cNvPr id="6" name="Image 5" descr="LOGO CD 9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3356992"/>
            <a:ext cx="1224136" cy="428271"/>
          </a:xfrm>
          <a:prstGeom prst="rect">
            <a:avLst/>
          </a:prstGeom>
        </p:spPr>
      </p:pic>
      <p:pic>
        <p:nvPicPr>
          <p:cNvPr id="7" name="Image 6" descr="ATOU PLI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5013176"/>
            <a:ext cx="1008112" cy="652308"/>
          </a:xfrm>
          <a:prstGeom prst="rect">
            <a:avLst/>
          </a:prstGeom>
        </p:spPr>
      </p:pic>
      <p:pic>
        <p:nvPicPr>
          <p:cNvPr id="8" name="Image 7" descr="logo-epec-H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39952" y="3861048"/>
            <a:ext cx="1080120" cy="2846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Image 8" descr="95 LOGO REFLEX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23728" y="3068960"/>
            <a:ext cx="1008112" cy="8051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Image 9" descr="logo_mef.png"/>
          <p:cNvPicPr>
            <a:picLocks noChangeAspect="1"/>
          </p:cNvPicPr>
          <p:nvPr/>
        </p:nvPicPr>
        <p:blipFill>
          <a:blip r:embed="rId9" cstate="print"/>
          <a:srcRect l="11142" t="25000" r="13251" b="25000"/>
          <a:stretch>
            <a:fillRect/>
          </a:stretch>
        </p:blipFill>
        <p:spPr>
          <a:xfrm>
            <a:off x="2123728" y="4005064"/>
            <a:ext cx="1824203" cy="288032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3768" y="4437112"/>
            <a:ext cx="117566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lèche courbée vers le bas 13"/>
          <p:cNvSpPr/>
          <p:nvPr/>
        </p:nvSpPr>
        <p:spPr>
          <a:xfrm rot="5400000" flipV="1">
            <a:off x="1236204" y="2444316"/>
            <a:ext cx="1224136" cy="6012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courbée vers le bas 12"/>
          <p:cNvSpPr/>
          <p:nvPr/>
        </p:nvSpPr>
        <p:spPr>
          <a:xfrm rot="5400000">
            <a:off x="6264188" y="2528900"/>
            <a:ext cx="1296144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6" name="Image 15" descr="logo blanc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43808" y="2060848"/>
            <a:ext cx="1400136" cy="86409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020272" y="1052736"/>
            <a:ext cx="1872208" cy="7920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/>
              </a:solidFill>
              <a:latin typeface="Segoe UI Light" pitchFamily="34" charset="0"/>
            </a:endParaRPr>
          </a:p>
        </p:txBody>
      </p:sp>
      <p:cxnSp>
        <p:nvCxnSpPr>
          <p:cNvPr id="19" name="Connecteur droit 18"/>
          <p:cNvCxnSpPr>
            <a:stCxn id="18" idx="1"/>
          </p:cNvCxnSpPr>
          <p:nvPr/>
        </p:nvCxnSpPr>
        <p:spPr>
          <a:xfrm flipH="1">
            <a:off x="4499992" y="1448780"/>
            <a:ext cx="2520280" cy="46805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 descr="logo alliance emploi #AC86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8024" y="2132856"/>
            <a:ext cx="1296144" cy="77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2555776" y="1916832"/>
            <a:ext cx="3888432" cy="10801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971600" y="0"/>
            <a:ext cx="81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itchFamily="34" charset="0"/>
                <a:ea typeface="+mj-ea"/>
                <a:cs typeface="+mj-cs"/>
              </a:rPr>
              <a:t>Point d’entrée des grands donneurs ordre </a:t>
            </a:r>
            <a:endParaRPr kumimoji="0" lang="fr-FR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Semibold" pitchFamily="34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6296" y="1124744"/>
            <a:ext cx="152530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268761"/>
            <a:ext cx="7704856" cy="4857404"/>
          </a:xfrm>
        </p:spPr>
        <p:txBody>
          <a:bodyPr>
            <a:noAutofit/>
          </a:bodyPr>
          <a:lstStyle/>
          <a:p>
            <a:r>
              <a:rPr lang="fr-FR" sz="2800" dirty="0"/>
              <a:t>Coordination niveau régional / départemental / local  - </a:t>
            </a:r>
            <a:r>
              <a:rPr lang="fr-FR" sz="2400" dirty="0"/>
              <a:t>mise en lien avec les facilitateurs locaux et/ou les coordinations départementales en fonction du dimensionnement des marchés et opérations</a:t>
            </a:r>
          </a:p>
          <a:p>
            <a:endParaRPr lang="fr-FR" sz="2400" dirty="0"/>
          </a:p>
          <a:p>
            <a:r>
              <a:rPr lang="fr-FR" sz="2800" dirty="0"/>
              <a:t>Récolte et remontée d’informations </a:t>
            </a:r>
            <a:r>
              <a:rPr lang="fr-FR" sz="2400" dirty="0"/>
              <a:t>(consolidation des données) à différents niveaux</a:t>
            </a:r>
          </a:p>
          <a:p>
            <a:endParaRPr lang="fr-FR" sz="2400" dirty="0"/>
          </a:p>
          <a:p>
            <a:r>
              <a:rPr lang="fr-FR" sz="2800" dirty="0"/>
              <a:t>Valorisation des opérations auprès du réseau régional voire national </a:t>
            </a:r>
            <a:r>
              <a:rPr lang="fr-FR" sz="2400" dirty="0"/>
              <a:t>(communication, échange sur la méthodologie </a:t>
            </a:r>
            <a:r>
              <a:rPr lang="fr-FR" sz="2400" dirty="0" err="1"/>
              <a:t>etc</a:t>
            </a:r>
            <a:r>
              <a:rPr lang="fr-FR" sz="2400" dirty="0"/>
              <a:t>….)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71600" y="0"/>
            <a:ext cx="81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itchFamily="34" charset="0"/>
                <a:ea typeface="+mj-ea"/>
                <a:cs typeface="+mj-cs"/>
              </a:rPr>
              <a:t>Apports</a:t>
            </a:r>
            <a:r>
              <a:rPr kumimoji="0" lang="fr-FR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itchFamily="34" charset="0"/>
                <a:ea typeface="+mj-ea"/>
                <a:cs typeface="+mj-cs"/>
              </a:rPr>
              <a:t> du partenariat avec l’URTIE</a:t>
            </a:r>
            <a:endParaRPr kumimoji="0" lang="fr-FR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Semi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4179</TotalTime>
  <Words>310</Words>
  <Application>Microsoft Office PowerPoint</Application>
  <PresentationFormat>Format US (216 x 279 mm)</PresentationFormat>
  <Paragraphs>45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Segoe UI Light</vt:lpstr>
      <vt:lpstr>Segoe UI Semibold</vt:lpstr>
      <vt:lpstr>Segoe UI Symbol</vt:lpstr>
      <vt:lpstr>Thème Office</vt:lpstr>
      <vt:lpstr>Présentation URTIE Union Régionale des Territoires pour l’Insertion et l’Emploi Ile de France </vt:lpstr>
      <vt:lpstr>Réseau francilien des outils territoriaux de l’emploi , de l’insertion, et de la clause sociale</vt:lpstr>
      <vt:lpstr>Mission d’Appui aux Clauses Sociales </vt:lpstr>
      <vt:lpstr>MACS - Mission de l’URTIE</vt:lpstr>
      <vt:lpstr>MACS – coordinations départementales</vt:lpstr>
      <vt:lpstr>MACS – Point d’entrée des donneurs ordre franciliens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URTIE2</dc:creator>
  <cp:lastModifiedBy>Jennifer ARTAZ</cp:lastModifiedBy>
  <cp:revision>176</cp:revision>
  <dcterms:created xsi:type="dcterms:W3CDTF">2017-03-03T15:44:10Z</dcterms:created>
  <dcterms:modified xsi:type="dcterms:W3CDTF">2020-05-29T15:05:28Z</dcterms:modified>
</cp:coreProperties>
</file>