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325" r:id="rId5"/>
    <p:sldId id="326" r:id="rId6"/>
    <p:sldId id="327" r:id="rId7"/>
    <p:sldId id="328" r:id="rId8"/>
    <p:sldId id="263" r:id="rId9"/>
    <p:sldId id="264" r:id="rId10"/>
    <p:sldId id="265" r:id="rId11"/>
    <p:sldId id="319" r:id="rId12"/>
    <p:sldId id="310" r:id="rId13"/>
    <p:sldId id="311" r:id="rId14"/>
    <p:sldId id="312" r:id="rId15"/>
    <p:sldId id="313" r:id="rId16"/>
    <p:sldId id="314" r:id="rId17"/>
    <p:sldId id="315" r:id="rId18"/>
    <p:sldId id="316" r:id="rId19"/>
    <p:sldId id="317" r:id="rId20"/>
    <p:sldId id="318" r:id="rId21"/>
    <p:sldId id="321" r:id="rId22"/>
    <p:sldId id="324" r:id="rId23"/>
    <p:sldId id="272" r:id="rId24"/>
    <p:sldId id="273" r:id="rId25"/>
    <p:sldId id="274" r:id="rId26"/>
    <p:sldId id="275" r:id="rId27"/>
    <p:sldId id="276" r:id="rId28"/>
    <p:sldId id="277" r:id="rId29"/>
    <p:sldId id="335" r:id="rId30"/>
    <p:sldId id="278" r:id="rId31"/>
    <p:sldId id="279" r:id="rId32"/>
    <p:sldId id="280" r:id="rId33"/>
    <p:sldId id="282" r:id="rId34"/>
    <p:sldId id="283" r:id="rId35"/>
    <p:sldId id="284" r:id="rId36"/>
    <p:sldId id="285" r:id="rId37"/>
    <p:sldId id="286" r:id="rId38"/>
    <p:sldId id="287" r:id="rId39"/>
    <p:sldId id="336" r:id="rId40"/>
    <p:sldId id="292" r:id="rId41"/>
    <p:sldId id="332" r:id="rId42"/>
    <p:sldId id="333" r:id="rId43"/>
    <p:sldId id="334" r:id="rId44"/>
    <p:sldId id="295" r:id="rId45"/>
    <p:sldId id="330" r:id="rId46"/>
    <p:sldId id="331" r:id="rId47"/>
    <p:sldId id="329" r:id="rId48"/>
    <p:sldId id="296" r:id="rId49"/>
    <p:sldId id="322" r:id="rId50"/>
    <p:sldId id="323" r:id="rId51"/>
    <p:sldId id="301" r:id="rId52"/>
    <p:sldId id="260" r:id="rId53"/>
    <p:sldId id="261" r:id="rId54"/>
    <p:sldId id="267" r:id="rId55"/>
    <p:sldId id="337" r:id="rId56"/>
    <p:sldId id="338" r:id="rId57"/>
    <p:sldId id="262" r:id="rId58"/>
    <p:sldId id="266" r:id="rId59"/>
    <p:sldId id="339" r:id="rId60"/>
    <p:sldId id="304" r:id="rId61"/>
    <p:sldId id="308" r:id="rId62"/>
    <p:sldId id="303" r:id="rId63"/>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9" userDrawn="1">
          <p15:clr>
            <a:srgbClr val="A4A3A4"/>
          </p15:clr>
        </p15:guide>
        <p15:guide id="2" pos="2160" userDrawn="1">
          <p15:clr>
            <a:srgbClr val="A4A3A4"/>
          </p15:clr>
        </p15:guide>
        <p15:guide id="3" orient="horz" pos="3127" userDrawn="1">
          <p15:clr>
            <a:srgbClr val="A4A3A4"/>
          </p15:clr>
        </p15:guide>
        <p15:guide id="4"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ARTAZ" initials="J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46"/>
    <p:restoredTop sz="96170" autoAdjust="0"/>
  </p:normalViewPr>
  <p:slideViewPr>
    <p:cSldViewPr>
      <p:cViewPr varScale="1">
        <p:scale>
          <a:sx n="41" d="100"/>
          <a:sy n="41" d="100"/>
        </p:scale>
        <p:origin x="820" y="24"/>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34" y="-120"/>
      </p:cViewPr>
      <p:guideLst>
        <p:guide orient="horz" pos="2879"/>
        <p:guide pos="2160"/>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7T16:13:30.703"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0D373-2091-48B4-8E55-61EE24087BEF}" type="doc">
      <dgm:prSet loTypeId="urn:microsoft.com/office/officeart/2005/8/layout/cycle6" loCatId="cycle" qsTypeId="urn:microsoft.com/office/officeart/2005/8/quickstyle/simple4" qsCatId="simple" csTypeId="urn:microsoft.com/office/officeart/2005/8/colors/accent2_2" csCatId="accent2" phldr="1"/>
      <dgm:spPr/>
      <dgm:t>
        <a:bodyPr/>
        <a:lstStyle/>
        <a:p>
          <a:endParaRPr lang="fr-FR"/>
        </a:p>
      </dgm:t>
    </dgm:pt>
    <dgm:pt modelId="{36CD97B8-2C56-42E9-B32E-C369CF7F11DD}">
      <dgm:prSet phldrT="[Texte]" custT="1"/>
      <dgm:spPr/>
      <dgm:t>
        <a:bodyPr/>
        <a:lstStyle/>
        <a:p>
          <a:r>
            <a:rPr lang="fr-FR" sz="1600" b="1" dirty="0">
              <a:latin typeface="Arial Narrow" panose="020B0606020202030204" pitchFamily="34" charset="0"/>
            </a:rPr>
            <a:t>Le combat féministe suscite encore des préjugés et réactions négatives</a:t>
          </a:r>
        </a:p>
      </dgm:t>
    </dgm:pt>
    <dgm:pt modelId="{04DBA63B-E75E-400C-8933-79495F09A8F9}" type="parTrans" cxnId="{7CF263E9-0998-474F-AA4C-D289A622556A}">
      <dgm:prSet/>
      <dgm:spPr/>
      <dgm:t>
        <a:bodyPr/>
        <a:lstStyle/>
        <a:p>
          <a:endParaRPr lang="fr-FR" sz="1800" b="1">
            <a:latin typeface="Arial Narrow" panose="020B0606020202030204" pitchFamily="34" charset="0"/>
          </a:endParaRPr>
        </a:p>
      </dgm:t>
    </dgm:pt>
    <dgm:pt modelId="{69101F47-C724-4392-830F-FBA5ECFF6D6C}" type="sibTrans" cxnId="{7CF263E9-0998-474F-AA4C-D289A622556A}">
      <dgm:prSet/>
      <dgm:spPr/>
      <dgm:t>
        <a:bodyPr/>
        <a:lstStyle/>
        <a:p>
          <a:endParaRPr lang="fr-FR" sz="1800" b="1">
            <a:latin typeface="Arial Narrow" panose="020B0606020202030204" pitchFamily="34" charset="0"/>
          </a:endParaRPr>
        </a:p>
      </dgm:t>
    </dgm:pt>
    <dgm:pt modelId="{54402E0E-A5CB-4742-82ED-7843B847B72A}">
      <dgm:prSet phldrT="[Texte]" custT="1"/>
      <dgm:spPr/>
      <dgm:t>
        <a:bodyPr/>
        <a:lstStyle/>
        <a:p>
          <a:r>
            <a:rPr lang="fr-FR" sz="1600" b="1" dirty="0">
              <a:latin typeface="Arial Narrow" panose="020B0606020202030204" pitchFamily="34" charset="0"/>
            </a:rPr>
            <a:t>Ce n’est pas une compétence des collectivités</a:t>
          </a:r>
        </a:p>
      </dgm:t>
    </dgm:pt>
    <dgm:pt modelId="{FCECB10A-920E-43D3-9747-A974ED43A4C4}" type="parTrans" cxnId="{8D140F85-5031-43F7-A4C5-CDAD702377D7}">
      <dgm:prSet/>
      <dgm:spPr/>
      <dgm:t>
        <a:bodyPr/>
        <a:lstStyle/>
        <a:p>
          <a:endParaRPr lang="fr-FR" sz="1800" b="1">
            <a:latin typeface="Arial Narrow" panose="020B0606020202030204" pitchFamily="34" charset="0"/>
          </a:endParaRPr>
        </a:p>
      </dgm:t>
    </dgm:pt>
    <dgm:pt modelId="{C456AF63-9724-4EF5-A7AC-45DC5CA471D8}" type="sibTrans" cxnId="{8D140F85-5031-43F7-A4C5-CDAD702377D7}">
      <dgm:prSet/>
      <dgm:spPr/>
      <dgm:t>
        <a:bodyPr/>
        <a:lstStyle/>
        <a:p>
          <a:endParaRPr lang="fr-FR" sz="1800" b="1">
            <a:latin typeface="Arial Narrow" panose="020B0606020202030204" pitchFamily="34" charset="0"/>
          </a:endParaRPr>
        </a:p>
      </dgm:t>
    </dgm:pt>
    <dgm:pt modelId="{2FD9D0E4-87EA-4407-A946-9A45CBB53B40}">
      <dgm:prSet custT="1"/>
      <dgm:spPr/>
      <dgm:t>
        <a:bodyPr/>
        <a:lstStyle/>
        <a:p>
          <a:r>
            <a:rPr lang="fr-FR" sz="1600" b="1" dirty="0">
              <a:latin typeface="Arial Narrow" panose="020B0606020202030204" pitchFamily="34" charset="0"/>
            </a:rPr>
            <a:t>Des concepts nouveaux et un vocabulaire précis encore mal-maitrisés</a:t>
          </a:r>
        </a:p>
      </dgm:t>
    </dgm:pt>
    <dgm:pt modelId="{A79BB9AF-C84F-4C34-B786-A3A0791BCBB3}" type="parTrans" cxnId="{A9F87B68-C4CF-48C6-8429-7CB60D7B91EA}">
      <dgm:prSet/>
      <dgm:spPr/>
      <dgm:t>
        <a:bodyPr/>
        <a:lstStyle/>
        <a:p>
          <a:endParaRPr lang="fr-FR" sz="1800" b="1">
            <a:latin typeface="Arial Narrow" panose="020B0606020202030204" pitchFamily="34" charset="0"/>
          </a:endParaRPr>
        </a:p>
      </dgm:t>
    </dgm:pt>
    <dgm:pt modelId="{9B7BBDA5-8316-45D3-988C-7BF9A8E6CB50}" type="sibTrans" cxnId="{A9F87B68-C4CF-48C6-8429-7CB60D7B91EA}">
      <dgm:prSet/>
      <dgm:spPr/>
      <dgm:t>
        <a:bodyPr/>
        <a:lstStyle/>
        <a:p>
          <a:endParaRPr lang="fr-FR" sz="1800" b="1">
            <a:latin typeface="Arial Narrow" panose="020B0606020202030204" pitchFamily="34" charset="0"/>
          </a:endParaRPr>
        </a:p>
      </dgm:t>
    </dgm:pt>
    <dgm:pt modelId="{FF3F9D1C-B754-4DCC-B25D-FA74D68EAD66}">
      <dgm:prSet custT="1"/>
      <dgm:spPr/>
      <dgm:t>
        <a:bodyPr/>
        <a:lstStyle/>
        <a:p>
          <a:r>
            <a:rPr lang="fr-FR" sz="1600" b="1" dirty="0">
              <a:latin typeface="Arial Narrow" panose="020B0606020202030204" pitchFamily="34" charset="0"/>
            </a:rPr>
            <a:t>Déficit de  moyens financiers et humains pour ces nouvelles politiques </a:t>
          </a:r>
        </a:p>
      </dgm:t>
    </dgm:pt>
    <dgm:pt modelId="{840C3BB6-7459-4134-8E1D-5FA99796F624}" type="parTrans" cxnId="{66E88D52-A4B7-4E17-8216-1BCB39ECD8F1}">
      <dgm:prSet/>
      <dgm:spPr/>
      <dgm:t>
        <a:bodyPr/>
        <a:lstStyle/>
        <a:p>
          <a:endParaRPr lang="fr-FR" sz="1800" b="1">
            <a:latin typeface="Arial Narrow" panose="020B0606020202030204" pitchFamily="34" charset="0"/>
          </a:endParaRPr>
        </a:p>
      </dgm:t>
    </dgm:pt>
    <dgm:pt modelId="{8C224BDC-0526-43A6-BFAA-FDF2029BB50E}" type="sibTrans" cxnId="{66E88D52-A4B7-4E17-8216-1BCB39ECD8F1}">
      <dgm:prSet/>
      <dgm:spPr/>
      <dgm:t>
        <a:bodyPr/>
        <a:lstStyle/>
        <a:p>
          <a:endParaRPr lang="fr-FR" sz="1800" b="1">
            <a:latin typeface="Arial Narrow" panose="020B0606020202030204" pitchFamily="34" charset="0"/>
          </a:endParaRPr>
        </a:p>
      </dgm:t>
    </dgm:pt>
    <dgm:pt modelId="{357EC6D5-E26A-4049-AC7A-967BE93C560A}">
      <dgm:prSet custT="1"/>
      <dgm:spPr/>
      <dgm:t>
        <a:bodyPr/>
        <a:lstStyle/>
        <a:p>
          <a:r>
            <a:rPr lang="fr-FR" sz="1600" b="1" dirty="0">
              <a:latin typeface="Arial Narrow" panose="020B0606020202030204" pitchFamily="34" charset="0"/>
            </a:rPr>
            <a:t>L’égalité F/H n’est pas reconnu par</a:t>
          </a:r>
          <a:r>
            <a:rPr lang="fr-FR" sz="1600" b="1" baseline="0" dirty="0">
              <a:latin typeface="Arial Narrow" panose="020B0606020202030204" pitchFamily="34" charset="0"/>
            </a:rPr>
            <a:t> </a:t>
          </a:r>
          <a:r>
            <a:rPr lang="fr-FR" sz="1600" b="1" dirty="0">
              <a:latin typeface="Arial Narrow" panose="020B0606020202030204" pitchFamily="34" charset="0"/>
            </a:rPr>
            <a:t>les </a:t>
          </a:r>
          <a:r>
            <a:rPr lang="fr-FR" sz="1600" b="1" dirty="0" err="1">
              <a:latin typeface="Arial Narrow" panose="020B0606020202030204" pitchFamily="34" charset="0"/>
            </a:rPr>
            <a:t>habitant.e.es</a:t>
          </a:r>
          <a:r>
            <a:rPr lang="fr-FR" sz="1600" b="1" dirty="0">
              <a:latin typeface="Arial Narrow" panose="020B0606020202030204" pitchFamily="34" charset="0"/>
            </a:rPr>
            <a:t> comme un enjeu</a:t>
          </a:r>
        </a:p>
      </dgm:t>
    </dgm:pt>
    <dgm:pt modelId="{D9159EB4-038A-47E1-BDBE-C775F627BB42}" type="parTrans" cxnId="{D5810CCD-4A89-48C2-B0BB-E04823D199B2}">
      <dgm:prSet/>
      <dgm:spPr/>
      <dgm:t>
        <a:bodyPr/>
        <a:lstStyle/>
        <a:p>
          <a:endParaRPr lang="fr-FR" sz="1800" b="1">
            <a:latin typeface="Arial Narrow" panose="020B0606020202030204" pitchFamily="34" charset="0"/>
          </a:endParaRPr>
        </a:p>
      </dgm:t>
    </dgm:pt>
    <dgm:pt modelId="{C4F16CED-CE19-45F8-8B93-1D7968DBE6E7}" type="sibTrans" cxnId="{D5810CCD-4A89-48C2-B0BB-E04823D199B2}">
      <dgm:prSet/>
      <dgm:spPr/>
      <dgm:t>
        <a:bodyPr/>
        <a:lstStyle/>
        <a:p>
          <a:endParaRPr lang="fr-FR" sz="1800" b="1">
            <a:latin typeface="Arial Narrow" panose="020B0606020202030204" pitchFamily="34" charset="0"/>
          </a:endParaRPr>
        </a:p>
      </dgm:t>
    </dgm:pt>
    <dgm:pt modelId="{1E95807E-9A3D-4C6A-BB8E-ED42DF888284}">
      <dgm:prSet custT="1"/>
      <dgm:spPr/>
      <dgm:t>
        <a:bodyPr/>
        <a:lstStyle/>
        <a:p>
          <a:r>
            <a:rPr lang="fr-FR" sz="1600" b="1" dirty="0">
              <a:latin typeface="Arial Narrow" panose="020B0606020202030204" pitchFamily="34" charset="0"/>
            </a:rPr>
            <a:t>Déficit de temps pour les </a:t>
          </a:r>
          <a:r>
            <a:rPr lang="fr-FR" sz="1600" b="1" dirty="0" err="1">
              <a:latin typeface="Arial Narrow" panose="020B0606020202030204" pitchFamily="34" charset="0"/>
            </a:rPr>
            <a:t>agent.e.s</a:t>
          </a:r>
          <a:r>
            <a:rPr lang="fr-FR" sz="1600" b="1" dirty="0">
              <a:latin typeface="Arial Narrow" panose="020B0606020202030204" pitchFamily="34" charset="0"/>
            </a:rPr>
            <a:t> </a:t>
          </a:r>
        </a:p>
      </dgm:t>
    </dgm:pt>
    <dgm:pt modelId="{23EB5AFE-1ED3-4709-8DD7-D6EF89039C0C}" type="parTrans" cxnId="{C9A3F578-3EEC-4264-9E37-C178869C485F}">
      <dgm:prSet/>
      <dgm:spPr/>
      <dgm:t>
        <a:bodyPr/>
        <a:lstStyle/>
        <a:p>
          <a:endParaRPr lang="fr-FR" sz="1800" b="1">
            <a:latin typeface="Arial Narrow" panose="020B0606020202030204" pitchFamily="34" charset="0"/>
          </a:endParaRPr>
        </a:p>
      </dgm:t>
    </dgm:pt>
    <dgm:pt modelId="{5210C25D-3E2B-49F1-A5D3-DF830759A6FA}" type="sibTrans" cxnId="{C9A3F578-3EEC-4264-9E37-C178869C485F}">
      <dgm:prSet/>
      <dgm:spPr/>
      <dgm:t>
        <a:bodyPr/>
        <a:lstStyle/>
        <a:p>
          <a:endParaRPr lang="fr-FR" sz="1800" b="1">
            <a:latin typeface="Arial Narrow" panose="020B0606020202030204" pitchFamily="34" charset="0"/>
          </a:endParaRPr>
        </a:p>
      </dgm:t>
    </dgm:pt>
    <dgm:pt modelId="{E9C9428C-2F57-425A-9A3F-D5943D30B6C8}" type="pres">
      <dgm:prSet presAssocID="{2800D373-2091-48B4-8E55-61EE24087BEF}" presName="cycle" presStyleCnt="0">
        <dgm:presLayoutVars>
          <dgm:dir/>
          <dgm:resizeHandles val="exact"/>
        </dgm:presLayoutVars>
      </dgm:prSet>
      <dgm:spPr/>
    </dgm:pt>
    <dgm:pt modelId="{269EF9A1-8F20-47A0-B902-73E3725B2BF0}" type="pres">
      <dgm:prSet presAssocID="{36CD97B8-2C56-42E9-B32E-C369CF7F11DD}" presName="node" presStyleLbl="node1" presStyleIdx="0" presStyleCnt="6" custScaleX="185932" custScaleY="102311" custRadScaleRad="94668" custRadScaleInc="9970">
        <dgm:presLayoutVars>
          <dgm:bulletEnabled val="1"/>
        </dgm:presLayoutVars>
      </dgm:prSet>
      <dgm:spPr/>
    </dgm:pt>
    <dgm:pt modelId="{10907CBD-8B24-4AA8-9AF6-98D452ED6C96}" type="pres">
      <dgm:prSet presAssocID="{36CD97B8-2C56-42E9-B32E-C369CF7F11DD}" presName="spNode" presStyleCnt="0"/>
      <dgm:spPr/>
    </dgm:pt>
    <dgm:pt modelId="{088DCD6F-93E3-4910-88DC-20FE7F0AF735}" type="pres">
      <dgm:prSet presAssocID="{69101F47-C724-4392-830F-FBA5ECFF6D6C}" presName="sibTrans" presStyleLbl="sibTrans1D1" presStyleIdx="0" presStyleCnt="6"/>
      <dgm:spPr/>
    </dgm:pt>
    <dgm:pt modelId="{5B32E80E-E1A9-4F64-8F0E-CEA4D92F9ECC}" type="pres">
      <dgm:prSet presAssocID="{54402E0E-A5CB-4742-82ED-7843B847B72A}" presName="node" presStyleLbl="node1" presStyleIdx="1" presStyleCnt="6" custScaleX="167795" custScaleY="113652" custRadScaleRad="102593" custRadScaleInc="59057">
        <dgm:presLayoutVars>
          <dgm:bulletEnabled val="1"/>
        </dgm:presLayoutVars>
      </dgm:prSet>
      <dgm:spPr/>
    </dgm:pt>
    <dgm:pt modelId="{BC54377D-0FC8-471B-AB10-9D933EF457EF}" type="pres">
      <dgm:prSet presAssocID="{54402E0E-A5CB-4742-82ED-7843B847B72A}" presName="spNode" presStyleCnt="0"/>
      <dgm:spPr/>
    </dgm:pt>
    <dgm:pt modelId="{2FEA4AE9-FC9F-4768-8787-57891BD33028}" type="pres">
      <dgm:prSet presAssocID="{C456AF63-9724-4EF5-A7AC-45DC5CA471D8}" presName="sibTrans" presStyleLbl="sibTrans1D1" presStyleIdx="1" presStyleCnt="6"/>
      <dgm:spPr/>
    </dgm:pt>
    <dgm:pt modelId="{58F3BE8D-0F45-410E-841F-475399A8A99B}" type="pres">
      <dgm:prSet presAssocID="{2FD9D0E4-87EA-4407-A946-9A45CBB53B40}" presName="node" presStyleLbl="node1" presStyleIdx="2" presStyleCnt="6" custScaleX="163436" custScaleY="98229" custRadScaleRad="106552" custRadScaleInc="-40427">
        <dgm:presLayoutVars>
          <dgm:bulletEnabled val="1"/>
        </dgm:presLayoutVars>
      </dgm:prSet>
      <dgm:spPr/>
    </dgm:pt>
    <dgm:pt modelId="{35251259-9FEA-453C-8178-698B01ED970F}" type="pres">
      <dgm:prSet presAssocID="{2FD9D0E4-87EA-4407-A946-9A45CBB53B40}" presName="spNode" presStyleCnt="0"/>
      <dgm:spPr/>
    </dgm:pt>
    <dgm:pt modelId="{89CE662B-6988-4F45-803F-6206B22B63DE}" type="pres">
      <dgm:prSet presAssocID="{9B7BBDA5-8316-45D3-988C-7BF9A8E6CB50}" presName="sibTrans" presStyleLbl="sibTrans1D1" presStyleIdx="2" presStyleCnt="6"/>
      <dgm:spPr/>
    </dgm:pt>
    <dgm:pt modelId="{02BCE12B-8694-45E6-99F1-ED2D24A8B20D}" type="pres">
      <dgm:prSet presAssocID="{357EC6D5-E26A-4049-AC7A-967BE93C560A}" presName="node" presStyleLbl="node1" presStyleIdx="3" presStyleCnt="6" custScaleX="135008" custScaleY="129037" custRadScaleRad="100182" custRadScaleInc="60570">
        <dgm:presLayoutVars>
          <dgm:bulletEnabled val="1"/>
        </dgm:presLayoutVars>
      </dgm:prSet>
      <dgm:spPr/>
    </dgm:pt>
    <dgm:pt modelId="{85796266-4137-4EF5-9592-44A1187DA90C}" type="pres">
      <dgm:prSet presAssocID="{357EC6D5-E26A-4049-AC7A-967BE93C560A}" presName="spNode" presStyleCnt="0"/>
      <dgm:spPr/>
    </dgm:pt>
    <dgm:pt modelId="{DF2A1851-1CE6-48FB-AA78-544D18E6D825}" type="pres">
      <dgm:prSet presAssocID="{C4F16CED-CE19-45F8-8B93-1D7968DBE6E7}" presName="sibTrans" presStyleLbl="sibTrans1D1" presStyleIdx="3" presStyleCnt="6"/>
      <dgm:spPr/>
    </dgm:pt>
    <dgm:pt modelId="{1F3F75DF-42B9-4869-89A5-FBC899109FAF}" type="pres">
      <dgm:prSet presAssocID="{1E95807E-9A3D-4C6A-BB8E-ED42DF888284}" presName="node" presStyleLbl="node1" presStyleIdx="4" presStyleCnt="6" custRadScaleRad="103741" custRadScaleInc="21304">
        <dgm:presLayoutVars>
          <dgm:bulletEnabled val="1"/>
        </dgm:presLayoutVars>
      </dgm:prSet>
      <dgm:spPr/>
    </dgm:pt>
    <dgm:pt modelId="{39882E2C-E7F2-442E-BCDB-FD4F4401231A}" type="pres">
      <dgm:prSet presAssocID="{1E95807E-9A3D-4C6A-BB8E-ED42DF888284}" presName="spNode" presStyleCnt="0"/>
      <dgm:spPr/>
    </dgm:pt>
    <dgm:pt modelId="{DB992EED-E9C3-4120-BDDA-709051DFC02A}" type="pres">
      <dgm:prSet presAssocID="{5210C25D-3E2B-49F1-A5D3-DF830759A6FA}" presName="sibTrans" presStyleLbl="sibTrans1D1" presStyleIdx="4" presStyleCnt="6"/>
      <dgm:spPr/>
    </dgm:pt>
    <dgm:pt modelId="{AC2377F9-6302-4C99-A8C3-A6268DA0020F}" type="pres">
      <dgm:prSet presAssocID="{FF3F9D1C-B754-4DCC-B25D-FA74D68EAD66}" presName="node" presStyleLbl="node1" presStyleIdx="5" presStyleCnt="6" custScaleX="179236" custRadScaleRad="100848" custRadScaleInc="-67125">
        <dgm:presLayoutVars>
          <dgm:bulletEnabled val="1"/>
        </dgm:presLayoutVars>
      </dgm:prSet>
      <dgm:spPr/>
    </dgm:pt>
    <dgm:pt modelId="{0D173A96-AEFE-4637-9E8F-5DC6A9910863}" type="pres">
      <dgm:prSet presAssocID="{FF3F9D1C-B754-4DCC-B25D-FA74D68EAD66}" presName="spNode" presStyleCnt="0"/>
      <dgm:spPr/>
    </dgm:pt>
    <dgm:pt modelId="{91C4F09A-07ED-4EEA-8462-43237BF21C17}" type="pres">
      <dgm:prSet presAssocID="{8C224BDC-0526-43A6-BFAA-FDF2029BB50E}" presName="sibTrans" presStyleLbl="sibTrans1D1" presStyleIdx="5" presStyleCnt="6"/>
      <dgm:spPr/>
    </dgm:pt>
  </dgm:ptLst>
  <dgm:cxnLst>
    <dgm:cxn modelId="{46F19C13-9F76-8941-9770-06C94A9EC86D}" type="presOf" srcId="{C456AF63-9724-4EF5-A7AC-45DC5CA471D8}" destId="{2FEA4AE9-FC9F-4768-8787-57891BD33028}" srcOrd="0" destOrd="0" presId="urn:microsoft.com/office/officeart/2005/8/layout/cycle6"/>
    <dgm:cxn modelId="{836B4516-EBDA-DA41-87C0-297A19C15DE1}" type="presOf" srcId="{36CD97B8-2C56-42E9-B32E-C369CF7F11DD}" destId="{269EF9A1-8F20-47A0-B902-73E3725B2BF0}" srcOrd="0" destOrd="0" presId="urn:microsoft.com/office/officeart/2005/8/layout/cycle6"/>
    <dgm:cxn modelId="{7578F41E-B15D-C64C-B44F-A3623D0D2104}" type="presOf" srcId="{2800D373-2091-48B4-8E55-61EE24087BEF}" destId="{E9C9428C-2F57-425A-9A3F-D5943D30B6C8}" srcOrd="0" destOrd="0" presId="urn:microsoft.com/office/officeart/2005/8/layout/cycle6"/>
    <dgm:cxn modelId="{BD96DC32-1F4E-6B45-B659-C3A9219EDFB3}" type="presOf" srcId="{8C224BDC-0526-43A6-BFAA-FDF2029BB50E}" destId="{91C4F09A-07ED-4EEA-8462-43237BF21C17}" srcOrd="0" destOrd="0" presId="urn:microsoft.com/office/officeart/2005/8/layout/cycle6"/>
    <dgm:cxn modelId="{A9F87B68-C4CF-48C6-8429-7CB60D7B91EA}" srcId="{2800D373-2091-48B4-8E55-61EE24087BEF}" destId="{2FD9D0E4-87EA-4407-A946-9A45CBB53B40}" srcOrd="2" destOrd="0" parTransId="{A79BB9AF-C84F-4C34-B786-A3A0791BCBB3}" sibTransId="{9B7BBDA5-8316-45D3-988C-7BF9A8E6CB50}"/>
    <dgm:cxn modelId="{547C036A-5B1A-0F46-983C-D1D370996621}" type="presOf" srcId="{FF3F9D1C-B754-4DCC-B25D-FA74D68EAD66}" destId="{AC2377F9-6302-4C99-A8C3-A6268DA0020F}" srcOrd="0" destOrd="0" presId="urn:microsoft.com/office/officeart/2005/8/layout/cycle6"/>
    <dgm:cxn modelId="{2B6A8E4B-0A1C-4140-8029-384AAA308535}" type="presOf" srcId="{357EC6D5-E26A-4049-AC7A-967BE93C560A}" destId="{02BCE12B-8694-45E6-99F1-ED2D24A8B20D}" srcOrd="0" destOrd="0" presId="urn:microsoft.com/office/officeart/2005/8/layout/cycle6"/>
    <dgm:cxn modelId="{66E88D52-A4B7-4E17-8216-1BCB39ECD8F1}" srcId="{2800D373-2091-48B4-8E55-61EE24087BEF}" destId="{FF3F9D1C-B754-4DCC-B25D-FA74D68EAD66}" srcOrd="5" destOrd="0" parTransId="{840C3BB6-7459-4134-8E1D-5FA99796F624}" sibTransId="{8C224BDC-0526-43A6-BFAA-FDF2029BB50E}"/>
    <dgm:cxn modelId="{BBF14677-DE72-DF44-8D89-78C614FDCD13}" type="presOf" srcId="{C4F16CED-CE19-45F8-8B93-1D7968DBE6E7}" destId="{DF2A1851-1CE6-48FB-AA78-544D18E6D825}" srcOrd="0" destOrd="0" presId="urn:microsoft.com/office/officeart/2005/8/layout/cycle6"/>
    <dgm:cxn modelId="{C9A3F578-3EEC-4264-9E37-C178869C485F}" srcId="{2800D373-2091-48B4-8E55-61EE24087BEF}" destId="{1E95807E-9A3D-4C6A-BB8E-ED42DF888284}" srcOrd="4" destOrd="0" parTransId="{23EB5AFE-1ED3-4709-8DD7-D6EF89039C0C}" sibTransId="{5210C25D-3E2B-49F1-A5D3-DF830759A6FA}"/>
    <dgm:cxn modelId="{ED3F0D5A-1624-6148-9C04-77746AEAA59C}" type="presOf" srcId="{69101F47-C724-4392-830F-FBA5ECFF6D6C}" destId="{088DCD6F-93E3-4910-88DC-20FE7F0AF735}" srcOrd="0" destOrd="0" presId="urn:microsoft.com/office/officeart/2005/8/layout/cycle6"/>
    <dgm:cxn modelId="{8D140F85-5031-43F7-A4C5-CDAD702377D7}" srcId="{2800D373-2091-48B4-8E55-61EE24087BEF}" destId="{54402E0E-A5CB-4742-82ED-7843B847B72A}" srcOrd="1" destOrd="0" parTransId="{FCECB10A-920E-43D3-9747-A974ED43A4C4}" sibTransId="{C456AF63-9724-4EF5-A7AC-45DC5CA471D8}"/>
    <dgm:cxn modelId="{598EC591-204E-8A45-B37D-255E94BF8D3D}" type="presOf" srcId="{54402E0E-A5CB-4742-82ED-7843B847B72A}" destId="{5B32E80E-E1A9-4F64-8F0E-CEA4D92F9ECC}" srcOrd="0" destOrd="0" presId="urn:microsoft.com/office/officeart/2005/8/layout/cycle6"/>
    <dgm:cxn modelId="{4F74DFB9-3DE0-254C-97FB-9D12C456CADA}" type="presOf" srcId="{1E95807E-9A3D-4C6A-BB8E-ED42DF888284}" destId="{1F3F75DF-42B9-4869-89A5-FBC899109FAF}" srcOrd="0" destOrd="0" presId="urn:microsoft.com/office/officeart/2005/8/layout/cycle6"/>
    <dgm:cxn modelId="{D5810CCD-4A89-48C2-B0BB-E04823D199B2}" srcId="{2800D373-2091-48B4-8E55-61EE24087BEF}" destId="{357EC6D5-E26A-4049-AC7A-967BE93C560A}" srcOrd="3" destOrd="0" parTransId="{D9159EB4-038A-47E1-BDBE-C775F627BB42}" sibTransId="{C4F16CED-CE19-45F8-8B93-1D7968DBE6E7}"/>
    <dgm:cxn modelId="{B39CE1E3-6B0E-1E44-B4E0-3A85C049D065}" type="presOf" srcId="{9B7BBDA5-8316-45D3-988C-7BF9A8E6CB50}" destId="{89CE662B-6988-4F45-803F-6206B22B63DE}" srcOrd="0" destOrd="0" presId="urn:microsoft.com/office/officeart/2005/8/layout/cycle6"/>
    <dgm:cxn modelId="{7CF263E9-0998-474F-AA4C-D289A622556A}" srcId="{2800D373-2091-48B4-8E55-61EE24087BEF}" destId="{36CD97B8-2C56-42E9-B32E-C369CF7F11DD}" srcOrd="0" destOrd="0" parTransId="{04DBA63B-E75E-400C-8933-79495F09A8F9}" sibTransId="{69101F47-C724-4392-830F-FBA5ECFF6D6C}"/>
    <dgm:cxn modelId="{FE91BEE9-F23C-7840-8126-1749647F6EBD}" type="presOf" srcId="{5210C25D-3E2B-49F1-A5D3-DF830759A6FA}" destId="{DB992EED-E9C3-4120-BDDA-709051DFC02A}" srcOrd="0" destOrd="0" presId="urn:microsoft.com/office/officeart/2005/8/layout/cycle6"/>
    <dgm:cxn modelId="{B1DE0BF8-850F-C74A-8BF6-03411A21B6DB}" type="presOf" srcId="{2FD9D0E4-87EA-4407-A946-9A45CBB53B40}" destId="{58F3BE8D-0F45-410E-841F-475399A8A99B}" srcOrd="0" destOrd="0" presId="urn:microsoft.com/office/officeart/2005/8/layout/cycle6"/>
    <dgm:cxn modelId="{8BB5135C-3181-8D4E-96ED-ACAABBB64AAC}" type="presParOf" srcId="{E9C9428C-2F57-425A-9A3F-D5943D30B6C8}" destId="{269EF9A1-8F20-47A0-B902-73E3725B2BF0}" srcOrd="0" destOrd="0" presId="urn:microsoft.com/office/officeart/2005/8/layout/cycle6"/>
    <dgm:cxn modelId="{CA88CBDF-20CC-AE41-B75D-83C9FB0968C6}" type="presParOf" srcId="{E9C9428C-2F57-425A-9A3F-D5943D30B6C8}" destId="{10907CBD-8B24-4AA8-9AF6-98D452ED6C96}" srcOrd="1" destOrd="0" presId="urn:microsoft.com/office/officeart/2005/8/layout/cycle6"/>
    <dgm:cxn modelId="{9C993998-6554-2140-88B4-8C3ECD84D6F8}" type="presParOf" srcId="{E9C9428C-2F57-425A-9A3F-D5943D30B6C8}" destId="{088DCD6F-93E3-4910-88DC-20FE7F0AF735}" srcOrd="2" destOrd="0" presId="urn:microsoft.com/office/officeart/2005/8/layout/cycle6"/>
    <dgm:cxn modelId="{9A232407-7BF8-B245-B060-531161435635}" type="presParOf" srcId="{E9C9428C-2F57-425A-9A3F-D5943D30B6C8}" destId="{5B32E80E-E1A9-4F64-8F0E-CEA4D92F9ECC}" srcOrd="3" destOrd="0" presId="urn:microsoft.com/office/officeart/2005/8/layout/cycle6"/>
    <dgm:cxn modelId="{9411C8DF-B324-DE4F-A6DD-906B4622074D}" type="presParOf" srcId="{E9C9428C-2F57-425A-9A3F-D5943D30B6C8}" destId="{BC54377D-0FC8-471B-AB10-9D933EF457EF}" srcOrd="4" destOrd="0" presId="urn:microsoft.com/office/officeart/2005/8/layout/cycle6"/>
    <dgm:cxn modelId="{C95139B2-CBEE-E442-8110-EF60BDACEB18}" type="presParOf" srcId="{E9C9428C-2F57-425A-9A3F-D5943D30B6C8}" destId="{2FEA4AE9-FC9F-4768-8787-57891BD33028}" srcOrd="5" destOrd="0" presId="urn:microsoft.com/office/officeart/2005/8/layout/cycle6"/>
    <dgm:cxn modelId="{D24527B7-CD3D-3A49-8442-7724F7AB1883}" type="presParOf" srcId="{E9C9428C-2F57-425A-9A3F-D5943D30B6C8}" destId="{58F3BE8D-0F45-410E-841F-475399A8A99B}" srcOrd="6" destOrd="0" presId="urn:microsoft.com/office/officeart/2005/8/layout/cycle6"/>
    <dgm:cxn modelId="{E96E2191-CF93-3F4C-A9FE-B944948354D3}" type="presParOf" srcId="{E9C9428C-2F57-425A-9A3F-D5943D30B6C8}" destId="{35251259-9FEA-453C-8178-698B01ED970F}" srcOrd="7" destOrd="0" presId="urn:microsoft.com/office/officeart/2005/8/layout/cycle6"/>
    <dgm:cxn modelId="{346FF4F7-7FFC-824C-9DB5-A6080F70065E}" type="presParOf" srcId="{E9C9428C-2F57-425A-9A3F-D5943D30B6C8}" destId="{89CE662B-6988-4F45-803F-6206B22B63DE}" srcOrd="8" destOrd="0" presId="urn:microsoft.com/office/officeart/2005/8/layout/cycle6"/>
    <dgm:cxn modelId="{4081D6FB-15FC-F64D-8E64-1AE4A5E07590}" type="presParOf" srcId="{E9C9428C-2F57-425A-9A3F-D5943D30B6C8}" destId="{02BCE12B-8694-45E6-99F1-ED2D24A8B20D}" srcOrd="9" destOrd="0" presId="urn:microsoft.com/office/officeart/2005/8/layout/cycle6"/>
    <dgm:cxn modelId="{3D33E6C0-A33F-8344-86C8-F995227C9679}" type="presParOf" srcId="{E9C9428C-2F57-425A-9A3F-D5943D30B6C8}" destId="{85796266-4137-4EF5-9592-44A1187DA90C}" srcOrd="10" destOrd="0" presId="urn:microsoft.com/office/officeart/2005/8/layout/cycle6"/>
    <dgm:cxn modelId="{E7FAC70F-439E-2941-9C95-2AE9C150B1A5}" type="presParOf" srcId="{E9C9428C-2F57-425A-9A3F-D5943D30B6C8}" destId="{DF2A1851-1CE6-48FB-AA78-544D18E6D825}" srcOrd="11" destOrd="0" presId="urn:microsoft.com/office/officeart/2005/8/layout/cycle6"/>
    <dgm:cxn modelId="{B104FE34-4682-F641-9CBC-0156528069A8}" type="presParOf" srcId="{E9C9428C-2F57-425A-9A3F-D5943D30B6C8}" destId="{1F3F75DF-42B9-4869-89A5-FBC899109FAF}" srcOrd="12" destOrd="0" presId="urn:microsoft.com/office/officeart/2005/8/layout/cycle6"/>
    <dgm:cxn modelId="{BF9FBB3B-AAF9-7145-BA18-4422298C26CF}" type="presParOf" srcId="{E9C9428C-2F57-425A-9A3F-D5943D30B6C8}" destId="{39882E2C-E7F2-442E-BCDB-FD4F4401231A}" srcOrd="13" destOrd="0" presId="urn:microsoft.com/office/officeart/2005/8/layout/cycle6"/>
    <dgm:cxn modelId="{9C2F73DB-A740-EB49-9C08-FBE2F09C9AED}" type="presParOf" srcId="{E9C9428C-2F57-425A-9A3F-D5943D30B6C8}" destId="{DB992EED-E9C3-4120-BDDA-709051DFC02A}" srcOrd="14" destOrd="0" presId="urn:microsoft.com/office/officeart/2005/8/layout/cycle6"/>
    <dgm:cxn modelId="{46631748-D253-C240-AA84-9EE5A3BE72C4}" type="presParOf" srcId="{E9C9428C-2F57-425A-9A3F-D5943D30B6C8}" destId="{AC2377F9-6302-4C99-A8C3-A6268DA0020F}" srcOrd="15" destOrd="0" presId="urn:microsoft.com/office/officeart/2005/8/layout/cycle6"/>
    <dgm:cxn modelId="{0082FE71-F59E-8145-96CE-2A5EC5920040}" type="presParOf" srcId="{E9C9428C-2F57-425A-9A3F-D5943D30B6C8}" destId="{0D173A96-AEFE-4637-9E8F-5DC6A9910863}" srcOrd="16" destOrd="0" presId="urn:microsoft.com/office/officeart/2005/8/layout/cycle6"/>
    <dgm:cxn modelId="{28FDB3B4-98AA-7548-AC02-7EE98DBE1B55}" type="presParOf" srcId="{E9C9428C-2F57-425A-9A3F-D5943D30B6C8}" destId="{91C4F09A-07ED-4EEA-8462-43237BF21C17}"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EF9A1-8F20-47A0-B902-73E3725B2BF0}">
      <dsp:nvSpPr>
        <dsp:cNvPr id="0" name=""/>
        <dsp:cNvSpPr/>
      </dsp:nvSpPr>
      <dsp:spPr>
        <a:xfrm>
          <a:off x="2579874" y="47542"/>
          <a:ext cx="2712640" cy="97022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Narrow" panose="020B0606020202030204" pitchFamily="34" charset="0"/>
            </a:rPr>
            <a:t>Le combat féministe suscite encore des préjugés et réactions négatives</a:t>
          </a:r>
        </a:p>
      </dsp:txBody>
      <dsp:txXfrm>
        <a:off x="2627237" y="94905"/>
        <a:ext cx="2617914" cy="875501"/>
      </dsp:txXfrm>
    </dsp:sp>
    <dsp:sp modelId="{088DCD6F-93E3-4910-88DC-20FE7F0AF735}">
      <dsp:nvSpPr>
        <dsp:cNvPr id="0" name=""/>
        <dsp:cNvSpPr/>
      </dsp:nvSpPr>
      <dsp:spPr>
        <a:xfrm>
          <a:off x="2048454" y="815423"/>
          <a:ext cx="4468998" cy="4468998"/>
        </a:xfrm>
        <a:custGeom>
          <a:avLst/>
          <a:gdLst/>
          <a:ahLst/>
          <a:cxnLst/>
          <a:rect l="0" t="0" r="0" b="0"/>
          <a:pathLst>
            <a:path>
              <a:moveTo>
                <a:pt x="3169853" y="205189"/>
              </a:moveTo>
              <a:arcTo wR="2234499" hR="2234499" stAng="17684762" swAng="103141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32E80E-E1A9-4F64-8F0E-CEA4D92F9ECC}">
      <dsp:nvSpPr>
        <dsp:cNvPr id="0" name=""/>
        <dsp:cNvSpPr/>
      </dsp:nvSpPr>
      <dsp:spPr>
        <a:xfrm>
          <a:off x="4816470" y="1392267"/>
          <a:ext cx="2448032" cy="10777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Narrow" panose="020B0606020202030204" pitchFamily="34" charset="0"/>
            </a:rPr>
            <a:t>Ce n’est pas une compétence des collectivités</a:t>
          </a:r>
        </a:p>
      </dsp:txBody>
      <dsp:txXfrm>
        <a:off x="4869083" y="1444880"/>
        <a:ext cx="2342806" cy="972550"/>
      </dsp:txXfrm>
    </dsp:sp>
    <dsp:sp modelId="{2FEA4AE9-FC9F-4768-8787-57891BD33028}">
      <dsp:nvSpPr>
        <dsp:cNvPr id="0" name=""/>
        <dsp:cNvSpPr/>
      </dsp:nvSpPr>
      <dsp:spPr>
        <a:xfrm>
          <a:off x="1738404" y="746447"/>
          <a:ext cx="4468998" cy="4468998"/>
        </a:xfrm>
        <a:custGeom>
          <a:avLst/>
          <a:gdLst/>
          <a:ahLst/>
          <a:cxnLst/>
          <a:rect l="0" t="0" r="0" b="0"/>
          <a:pathLst>
            <a:path>
              <a:moveTo>
                <a:pt x="4411176" y="1729461"/>
              </a:moveTo>
              <a:arcTo wR="2234499" hR="2234499" stAng="20816234" swAng="91090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F3BE8D-0F45-410E-841F-475399A8A99B}">
      <dsp:nvSpPr>
        <dsp:cNvPr id="0" name=""/>
        <dsp:cNvSpPr/>
      </dsp:nvSpPr>
      <dsp:spPr>
        <a:xfrm>
          <a:off x="4879234" y="3069582"/>
          <a:ext cx="2384436" cy="93151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Narrow" panose="020B0606020202030204" pitchFamily="34" charset="0"/>
            </a:rPr>
            <a:t>Des concepts nouveaux et un vocabulaire précis encore mal-maitrisés</a:t>
          </a:r>
        </a:p>
      </dsp:txBody>
      <dsp:txXfrm>
        <a:off x="4924707" y="3115055"/>
        <a:ext cx="2293490" cy="840571"/>
      </dsp:txXfrm>
    </dsp:sp>
    <dsp:sp modelId="{89CE662B-6988-4F45-803F-6206B22B63DE}">
      <dsp:nvSpPr>
        <dsp:cNvPr id="0" name=""/>
        <dsp:cNvSpPr/>
      </dsp:nvSpPr>
      <dsp:spPr>
        <a:xfrm>
          <a:off x="1836042" y="377443"/>
          <a:ext cx="4468998" cy="4468998"/>
        </a:xfrm>
        <a:custGeom>
          <a:avLst/>
          <a:gdLst/>
          <a:ahLst/>
          <a:cxnLst/>
          <a:rect l="0" t="0" r="0" b="0"/>
          <a:pathLst>
            <a:path>
              <a:moveTo>
                <a:pt x="3974327" y="3636634"/>
              </a:moveTo>
              <a:arcTo wR="2234499" hR="2234499" stAng="2331930" swAng="256851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BCE12B-8694-45E6-99F1-ED2D24A8B20D}">
      <dsp:nvSpPr>
        <dsp:cNvPr id="0" name=""/>
        <dsp:cNvSpPr/>
      </dsp:nvSpPr>
      <dsp:spPr>
        <a:xfrm>
          <a:off x="2407966" y="4223611"/>
          <a:ext cx="1969688" cy="122367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Narrow" panose="020B0606020202030204" pitchFamily="34" charset="0"/>
            </a:rPr>
            <a:t>L’égalité F/H n’est pas reconnu par</a:t>
          </a:r>
          <a:r>
            <a:rPr lang="fr-FR" sz="1600" b="1" kern="1200" baseline="0" dirty="0">
              <a:latin typeface="Arial Narrow" panose="020B0606020202030204" pitchFamily="34" charset="0"/>
            </a:rPr>
            <a:t> </a:t>
          </a:r>
          <a:r>
            <a:rPr lang="fr-FR" sz="1600" b="1" kern="1200" dirty="0">
              <a:latin typeface="Arial Narrow" panose="020B0606020202030204" pitchFamily="34" charset="0"/>
            </a:rPr>
            <a:t>les </a:t>
          </a:r>
          <a:r>
            <a:rPr lang="fr-FR" sz="1600" b="1" kern="1200" dirty="0" err="1">
              <a:latin typeface="Arial Narrow" panose="020B0606020202030204" pitchFamily="34" charset="0"/>
            </a:rPr>
            <a:t>habitant.e.es</a:t>
          </a:r>
          <a:r>
            <a:rPr lang="fr-FR" sz="1600" b="1" kern="1200" dirty="0">
              <a:latin typeface="Arial Narrow" panose="020B0606020202030204" pitchFamily="34" charset="0"/>
            </a:rPr>
            <a:t> comme un enjeu</a:t>
          </a:r>
        </a:p>
      </dsp:txBody>
      <dsp:txXfrm>
        <a:off x="2467701" y="4283346"/>
        <a:ext cx="1850218" cy="1104203"/>
      </dsp:txXfrm>
    </dsp:sp>
    <dsp:sp modelId="{DF2A1851-1CE6-48FB-AA78-544D18E6D825}">
      <dsp:nvSpPr>
        <dsp:cNvPr id="0" name=""/>
        <dsp:cNvSpPr/>
      </dsp:nvSpPr>
      <dsp:spPr>
        <a:xfrm>
          <a:off x="1249446" y="155393"/>
          <a:ext cx="4468998" cy="4468998"/>
        </a:xfrm>
        <a:custGeom>
          <a:avLst/>
          <a:gdLst/>
          <a:ahLst/>
          <a:cxnLst/>
          <a:rect l="0" t="0" r="0" b="0"/>
          <a:pathLst>
            <a:path>
              <a:moveTo>
                <a:pt x="1155050" y="4190970"/>
              </a:moveTo>
              <a:arcTo wR="2234499" hR="2234499" stAng="7133216" swAng="59787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3F75DF-42B9-4869-89A5-FBC899109FAF}">
      <dsp:nvSpPr>
        <dsp:cNvPr id="0" name=""/>
        <dsp:cNvSpPr/>
      </dsp:nvSpPr>
      <dsp:spPr>
        <a:xfrm>
          <a:off x="1045028" y="3179265"/>
          <a:ext cx="1458942" cy="94831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Narrow" panose="020B0606020202030204" pitchFamily="34" charset="0"/>
            </a:rPr>
            <a:t>Déficit de temps pour les </a:t>
          </a:r>
          <a:r>
            <a:rPr lang="fr-FR" sz="1600" b="1" kern="1200" dirty="0" err="1">
              <a:latin typeface="Arial Narrow" panose="020B0606020202030204" pitchFamily="34" charset="0"/>
            </a:rPr>
            <a:t>agent.e.s</a:t>
          </a:r>
          <a:r>
            <a:rPr lang="fr-FR" sz="1600" b="1" kern="1200" dirty="0">
              <a:latin typeface="Arial Narrow" panose="020B0606020202030204" pitchFamily="34" charset="0"/>
            </a:rPr>
            <a:t> </a:t>
          </a:r>
        </a:p>
      </dsp:txBody>
      <dsp:txXfrm>
        <a:off x="1091321" y="3225558"/>
        <a:ext cx="1366356" cy="855726"/>
      </dsp:txXfrm>
    </dsp:sp>
    <dsp:sp modelId="{DB992EED-E9C3-4120-BDDA-709051DFC02A}">
      <dsp:nvSpPr>
        <dsp:cNvPr id="0" name=""/>
        <dsp:cNvSpPr/>
      </dsp:nvSpPr>
      <dsp:spPr>
        <a:xfrm>
          <a:off x="1583118" y="622377"/>
          <a:ext cx="4468998" cy="4468998"/>
        </a:xfrm>
        <a:custGeom>
          <a:avLst/>
          <a:gdLst/>
          <a:ahLst/>
          <a:cxnLst/>
          <a:rect l="0" t="0" r="0" b="0"/>
          <a:pathLst>
            <a:path>
              <a:moveTo>
                <a:pt x="22378" y="2549946"/>
              </a:moveTo>
              <a:arcTo wR="2234499" hR="2234499" stAng="10313061" swAng="106180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2377F9-6302-4C99-A8C3-A6268DA0020F}">
      <dsp:nvSpPr>
        <dsp:cNvPr id="0" name=""/>
        <dsp:cNvSpPr/>
      </dsp:nvSpPr>
      <dsp:spPr>
        <a:xfrm>
          <a:off x="395305" y="1529733"/>
          <a:ext cx="2614949" cy="94831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Narrow" panose="020B0606020202030204" pitchFamily="34" charset="0"/>
            </a:rPr>
            <a:t>Déficit de  moyens financiers et humains pour ces nouvelles politiques </a:t>
          </a:r>
        </a:p>
      </dsp:txBody>
      <dsp:txXfrm>
        <a:off x="441598" y="1576026"/>
        <a:ext cx="2522363" cy="855726"/>
      </dsp:txXfrm>
    </dsp:sp>
    <dsp:sp modelId="{91C4F09A-07ED-4EEA-8462-43237BF21C17}">
      <dsp:nvSpPr>
        <dsp:cNvPr id="0" name=""/>
        <dsp:cNvSpPr/>
      </dsp:nvSpPr>
      <dsp:spPr>
        <a:xfrm>
          <a:off x="1415165" y="691927"/>
          <a:ext cx="4468998" cy="4468998"/>
        </a:xfrm>
        <a:custGeom>
          <a:avLst/>
          <a:gdLst/>
          <a:ahLst/>
          <a:cxnLst/>
          <a:rect l="0" t="0" r="0" b="0"/>
          <a:pathLst>
            <a:path>
              <a:moveTo>
                <a:pt x="495812" y="830948"/>
              </a:moveTo>
              <a:arcTo wR="2234499" hR="2234499" stAng="13134727" swAng="133546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B994BD3-1CA9-48CC-8D7F-300CFCFE36FD}" type="datetimeFigureOut">
              <a:rPr lang="fr-FR" smtClean="0"/>
              <a:t>28/04/2020</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4B683D4-EB41-4BD1-97B5-4BF8D10C76A3}" type="slidenum">
              <a:rPr lang="fr-FR" smtClean="0"/>
              <a:t>‹N°›</a:t>
            </a:fld>
            <a:endParaRPr lang="fr-FR"/>
          </a:p>
        </p:txBody>
      </p:sp>
    </p:spTree>
    <p:extLst>
      <p:ext uri="{BB962C8B-B14F-4D97-AF65-F5344CB8AC3E}">
        <p14:creationId xmlns:p14="http://schemas.microsoft.com/office/powerpoint/2010/main" val="3178517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332C40E-03D8-4724-BE6A-198B98EBAAE6}" type="datetimeFigureOut">
              <a:rPr lang="fr-FR" smtClean="0"/>
              <a:t>28/04/2020</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B422A032-C57D-488C-95D9-C42DDFB351A6}" type="slidenum">
              <a:rPr lang="fr-FR" smtClean="0"/>
              <a:t>‹N°›</a:t>
            </a:fld>
            <a:endParaRPr lang="fr-FR"/>
          </a:p>
        </p:txBody>
      </p:sp>
    </p:spTree>
    <p:extLst>
      <p:ext uri="{BB962C8B-B14F-4D97-AF65-F5344CB8AC3E}">
        <p14:creationId xmlns:p14="http://schemas.microsoft.com/office/powerpoint/2010/main" val="36062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legifrance.gouv.fr/affichJuriAdmin.do?oldAction=rechJuriAdmin&amp;idTexte=CETATEXT000036945776&amp;fastReqId=1539078925&amp;fastPos=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legifrance.gouv.fr/affichJuriAdmin.do?oldAction=rechJuriAdmin&amp;idTexte=CETATEXT000036945776&amp;fastReqId=1539078925&amp;fastPos=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1</a:t>
            </a:fld>
            <a:endParaRPr lang="fr-FR"/>
          </a:p>
        </p:txBody>
      </p:sp>
    </p:spTree>
    <p:extLst>
      <p:ext uri="{BB962C8B-B14F-4D97-AF65-F5344CB8AC3E}">
        <p14:creationId xmlns:p14="http://schemas.microsoft.com/office/powerpoint/2010/main" val="1355128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freins communs aux métiers des clauses sociales et au métier de l’égalité F/H dans les collectivités</a:t>
            </a:r>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19</a:t>
            </a:fld>
            <a:endParaRPr lang="fr-FR"/>
          </a:p>
        </p:txBody>
      </p:sp>
    </p:spTree>
    <p:extLst>
      <p:ext uri="{BB962C8B-B14F-4D97-AF65-F5344CB8AC3E}">
        <p14:creationId xmlns:p14="http://schemas.microsoft.com/office/powerpoint/2010/main" val="181886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Lister avec les </a:t>
            </a:r>
            <a:r>
              <a:rPr lang="fr-FR" dirty="0" err="1"/>
              <a:t>participant.es</a:t>
            </a:r>
            <a:r>
              <a:rPr lang="fr-FR" baseline="0" dirty="0"/>
              <a:t> toutes les forces et faiblesses qu’ils identifient.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20</a:t>
            </a:fld>
            <a:endParaRPr lang="fr-FR"/>
          </a:p>
        </p:txBody>
      </p:sp>
    </p:spTree>
    <p:extLst>
      <p:ext uri="{BB962C8B-B14F-4D97-AF65-F5344CB8AC3E}">
        <p14:creationId xmlns:p14="http://schemas.microsoft.com/office/powerpoint/2010/main" val="60541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freins communs aux métiers des clauses sociales et au métier de l’égalité F/H dans les collectivités</a:t>
            </a:r>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21</a:t>
            </a:fld>
            <a:endParaRPr lang="fr-FR"/>
          </a:p>
        </p:txBody>
      </p:sp>
    </p:spTree>
    <p:extLst>
      <p:ext uri="{BB962C8B-B14F-4D97-AF65-F5344CB8AC3E}">
        <p14:creationId xmlns:p14="http://schemas.microsoft.com/office/powerpoint/2010/main" val="188232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Lister avec les participant.es</a:t>
            </a:r>
            <a:r>
              <a:rPr lang="fr-FR" baseline="0" dirty="0"/>
              <a:t> toutes les forces et faiblesses qu’ils identifient.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22</a:t>
            </a:fld>
            <a:endParaRPr lang="fr-FR"/>
          </a:p>
        </p:txBody>
      </p:sp>
    </p:spTree>
    <p:extLst>
      <p:ext uri="{BB962C8B-B14F-4D97-AF65-F5344CB8AC3E}">
        <p14:creationId xmlns:p14="http://schemas.microsoft.com/office/powerpoint/2010/main" val="41877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Lister avec les participant.es</a:t>
            </a:r>
            <a:r>
              <a:rPr lang="fr-FR" baseline="0" dirty="0"/>
              <a:t> toutes les forces et faiblesses qu’ils identifient.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23</a:t>
            </a:fld>
            <a:endParaRPr lang="fr-FR"/>
          </a:p>
        </p:txBody>
      </p:sp>
    </p:spTree>
    <p:extLst>
      <p:ext uri="{BB962C8B-B14F-4D97-AF65-F5344CB8AC3E}">
        <p14:creationId xmlns:p14="http://schemas.microsoft.com/office/powerpoint/2010/main" val="170116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Lister avec les participant.es</a:t>
            </a:r>
            <a:r>
              <a:rPr lang="fr-FR" baseline="0" dirty="0"/>
              <a:t> toutes les forces et faiblesses qu’ils identifient.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24</a:t>
            </a:fld>
            <a:endParaRPr lang="fr-FR"/>
          </a:p>
        </p:txBody>
      </p:sp>
    </p:spTree>
    <p:extLst>
      <p:ext uri="{BB962C8B-B14F-4D97-AF65-F5344CB8AC3E}">
        <p14:creationId xmlns:p14="http://schemas.microsoft.com/office/powerpoint/2010/main" val="157185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25</a:t>
            </a:fld>
            <a:endParaRPr lang="fr-FR"/>
          </a:p>
        </p:txBody>
      </p:sp>
    </p:spTree>
    <p:extLst>
      <p:ext uri="{BB962C8B-B14F-4D97-AF65-F5344CB8AC3E}">
        <p14:creationId xmlns:p14="http://schemas.microsoft.com/office/powerpoint/2010/main" val="108365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freins communs aux métiers des clauses sociales et au métier de l’égalité F/H dans les collectivités</a:t>
            </a:r>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26</a:t>
            </a:fld>
            <a:endParaRPr lang="fr-FR"/>
          </a:p>
        </p:txBody>
      </p:sp>
    </p:spTree>
    <p:extLst>
      <p:ext uri="{BB962C8B-B14F-4D97-AF65-F5344CB8AC3E}">
        <p14:creationId xmlns:p14="http://schemas.microsoft.com/office/powerpoint/2010/main" val="218265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27</a:t>
            </a:fld>
            <a:endParaRPr lang="fr-FR"/>
          </a:p>
        </p:txBody>
      </p:sp>
    </p:spTree>
    <p:extLst>
      <p:ext uri="{BB962C8B-B14F-4D97-AF65-F5344CB8AC3E}">
        <p14:creationId xmlns:p14="http://schemas.microsoft.com/office/powerpoint/2010/main" val="211416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Au niveau national, l’article 16 de la loi du 4 août 2014, en interdisant l’accès aux consultations publiques aux entreprises ayant été condamnées pour discrimination, méconnaissance de l’égalité professionnelle ou encore violation de l’obligation de négociation en matière d’égalité </a:t>
            </a:r>
            <a:r>
              <a:rPr lang="fr-FR" sz="1200" kern="1200" dirty="0" err="1">
                <a:solidFill>
                  <a:schemeClr val="tx1"/>
                </a:solidFill>
                <a:effectLst/>
                <a:latin typeface="+mn-lt"/>
                <a:ea typeface="+mn-ea"/>
                <a:cs typeface="+mn-cs"/>
              </a:rPr>
              <a:t>professionnelle,a</a:t>
            </a:r>
            <a:r>
              <a:rPr lang="fr-FR" sz="1200" kern="1200" dirty="0">
                <a:solidFill>
                  <a:schemeClr val="tx1"/>
                </a:solidFill>
                <a:effectLst/>
                <a:latin typeface="+mn-lt"/>
                <a:ea typeface="+mn-ea"/>
                <a:cs typeface="+mn-cs"/>
              </a:rPr>
              <a:t> été un premier pas.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t>
            </a:r>
            <a:r>
              <a:rPr lang="fr-FR" sz="1200" kern="1200" dirty="0" err="1">
                <a:solidFill>
                  <a:schemeClr val="tx1"/>
                </a:solidFill>
                <a:effectLst/>
                <a:latin typeface="+mn-lt"/>
                <a:ea typeface="+mn-ea"/>
                <a:cs typeface="+mn-cs"/>
              </a:rPr>
              <a:t>égaconditionnalité</a:t>
            </a:r>
            <a:r>
              <a:rPr lang="fr-FR" sz="1200" kern="1200" dirty="0">
                <a:solidFill>
                  <a:schemeClr val="tx1"/>
                </a:solidFill>
                <a:effectLst/>
                <a:latin typeface="+mn-lt"/>
                <a:ea typeface="+mn-ea"/>
                <a:cs typeface="+mn-cs"/>
              </a:rPr>
              <a:t> des marchés publics», c’est-à-dire le conditionnement de l’accès aux marchés publics au respect de l’égalité femmes-hommes et à la mise en place d’actions la favorisant</a:t>
            </a:r>
            <a:r>
              <a:rPr lang="fr-FR" sz="1200" kern="1200" baseline="0" dirty="0">
                <a:solidFill>
                  <a:schemeClr val="tx1"/>
                </a:solidFill>
                <a:effectLst/>
                <a:latin typeface="+mn-lt"/>
                <a:ea typeface="+mn-ea"/>
                <a:cs typeface="+mn-cs"/>
              </a:rPr>
              <a:t> (valable aussi pour l’attribution des subventions publiques).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Concept promu</a:t>
            </a:r>
            <a:r>
              <a:rPr lang="fr-FR" sz="1200" kern="1200" baseline="0" dirty="0">
                <a:solidFill>
                  <a:schemeClr val="tx1"/>
                </a:solidFill>
                <a:effectLst/>
                <a:latin typeface="+mn-lt"/>
                <a:ea typeface="+mn-ea"/>
                <a:cs typeface="+mn-cs"/>
              </a:rPr>
              <a:t> par </a:t>
            </a:r>
            <a:r>
              <a:rPr lang="fr-FR" sz="1200" kern="1200" dirty="0">
                <a:solidFill>
                  <a:schemeClr val="tx1"/>
                </a:solidFill>
                <a:effectLst/>
                <a:latin typeface="+mn-lt"/>
                <a:ea typeface="+mn-ea"/>
                <a:cs typeface="+mn-cs"/>
              </a:rPr>
              <a:t>le HCE dans son Rapport relatif à la lutte contre les stéréotypes de sexe en octobre 2014.</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28</a:t>
            </a:fld>
            <a:endParaRPr lang="fr-FR"/>
          </a:p>
        </p:txBody>
      </p:sp>
    </p:spTree>
    <p:extLst>
      <p:ext uri="{BB962C8B-B14F-4D97-AF65-F5344CB8AC3E}">
        <p14:creationId xmlns:p14="http://schemas.microsoft.com/office/powerpoint/2010/main" val="95861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2</a:t>
            </a:fld>
            <a:endParaRPr lang="fr-FR"/>
          </a:p>
        </p:txBody>
      </p:sp>
    </p:spTree>
    <p:extLst>
      <p:ext uri="{BB962C8B-B14F-4D97-AF65-F5344CB8AC3E}">
        <p14:creationId xmlns:p14="http://schemas.microsoft.com/office/powerpoint/2010/main" val="1444336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t>
            </a:r>
            <a:r>
              <a:rPr lang="fr-FR" sz="1200" kern="1200" dirty="0" err="1">
                <a:solidFill>
                  <a:schemeClr val="tx1"/>
                </a:solidFill>
                <a:effectLst/>
                <a:latin typeface="+mn-lt"/>
                <a:ea typeface="+mn-ea"/>
                <a:cs typeface="+mn-cs"/>
              </a:rPr>
              <a:t>égaconditionnalité</a:t>
            </a:r>
            <a:r>
              <a:rPr lang="fr-FR" sz="1200" kern="1200" dirty="0">
                <a:solidFill>
                  <a:schemeClr val="tx1"/>
                </a:solidFill>
                <a:effectLst/>
                <a:latin typeface="+mn-lt"/>
                <a:ea typeface="+mn-ea"/>
                <a:cs typeface="+mn-cs"/>
              </a:rPr>
              <a:t> des marchés publics», c’est-à-dire le conditionnement de l’accès aux marchés publics au respect de l’égalité femmes-hommes et à la mise en place d’actions la </a:t>
            </a:r>
            <a:r>
              <a:rPr lang="fr-FR" sz="1200" kern="1200" dirty="0" err="1">
                <a:solidFill>
                  <a:schemeClr val="tx1"/>
                </a:solidFill>
                <a:effectLst/>
                <a:latin typeface="+mn-lt"/>
                <a:ea typeface="+mn-ea"/>
                <a:cs typeface="+mn-cs"/>
              </a:rPr>
              <a:t>fa-vorisant</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Concept promu</a:t>
            </a:r>
            <a:r>
              <a:rPr lang="fr-FR" sz="1200" kern="1200" baseline="0" dirty="0">
                <a:solidFill>
                  <a:schemeClr val="tx1"/>
                </a:solidFill>
                <a:effectLst/>
                <a:latin typeface="+mn-lt"/>
                <a:ea typeface="+mn-ea"/>
                <a:cs typeface="+mn-cs"/>
              </a:rPr>
              <a:t> par </a:t>
            </a:r>
            <a:r>
              <a:rPr lang="fr-FR" sz="1200" kern="1200" dirty="0">
                <a:solidFill>
                  <a:schemeClr val="tx1"/>
                </a:solidFill>
                <a:effectLst/>
                <a:latin typeface="+mn-lt"/>
                <a:ea typeface="+mn-ea"/>
                <a:cs typeface="+mn-cs"/>
              </a:rPr>
              <a:t>le HCE dans son Rapport relatif à la lutte contre les stéréotypes de sexe en octobre 2014.</a:t>
            </a:r>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29</a:t>
            </a:fld>
            <a:endParaRPr lang="fr-FR"/>
          </a:p>
        </p:txBody>
      </p:sp>
    </p:spTree>
    <p:extLst>
      <p:ext uri="{BB962C8B-B14F-4D97-AF65-F5344CB8AC3E}">
        <p14:creationId xmlns:p14="http://schemas.microsoft.com/office/powerpoint/2010/main" val="1872469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30</a:t>
            </a:fld>
            <a:endParaRPr lang="fr-FR"/>
          </a:p>
        </p:txBody>
      </p:sp>
    </p:spTree>
    <p:extLst>
      <p:ext uri="{BB962C8B-B14F-4D97-AF65-F5344CB8AC3E}">
        <p14:creationId xmlns:p14="http://schemas.microsoft.com/office/powerpoint/2010/main" val="778070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61% des </a:t>
            </a:r>
            <a:r>
              <a:rPr lang="fr-FR" sz="1200" dirty="0" err="1"/>
              <a:t>usager.e.s</a:t>
            </a:r>
            <a:r>
              <a:rPr lang="fr-FR" sz="1200" dirty="0"/>
              <a:t> des bus sont des femmes</a:t>
            </a:r>
          </a:p>
          <a:p>
            <a:pPr marL="0" marR="0" lvl="3"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latin typeface="Arial" panose="020B0604020202020204" pitchFamily="34" charset="0"/>
              </a:rPr>
              <a:t>36,8 % </a:t>
            </a:r>
            <a:r>
              <a:rPr lang="fr-FR" dirty="0">
                <a:latin typeface="Arial" panose="020B0604020202020204" pitchFamily="34" charset="0"/>
              </a:rPr>
              <a:t>des femmes salariées résidant en QPV sont à </a:t>
            </a:r>
            <a:r>
              <a:rPr lang="fr-FR" b="1" dirty="0">
                <a:solidFill>
                  <a:srgbClr val="FF0000"/>
                </a:solidFill>
                <a:latin typeface="Arial" panose="020B0604020202020204" pitchFamily="34" charset="0"/>
              </a:rPr>
              <a:t>temps partiel </a:t>
            </a:r>
            <a:r>
              <a:rPr lang="fr-FR" dirty="0">
                <a:latin typeface="Arial" panose="020B0604020202020204" pitchFamily="34" charset="0"/>
              </a:rPr>
              <a:t>(contre 30% hors QPV)</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31</a:t>
            </a:fld>
            <a:endParaRPr lang="fr-FR"/>
          </a:p>
        </p:txBody>
      </p:sp>
    </p:spTree>
    <p:extLst>
      <p:ext uri="{BB962C8B-B14F-4D97-AF65-F5344CB8AC3E}">
        <p14:creationId xmlns:p14="http://schemas.microsoft.com/office/powerpoint/2010/main" val="17454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Extrait du rapport de l’IGAS, </a:t>
            </a:r>
            <a:r>
              <a:rPr lang="fr-FR" sz="1200" i="1" kern="1200" dirty="0">
                <a:solidFill>
                  <a:schemeClr val="tx1"/>
                </a:solidFill>
                <a:effectLst/>
                <a:latin typeface="+mn-lt"/>
                <a:ea typeface="+mn-ea"/>
                <a:cs typeface="+mn-cs"/>
              </a:rPr>
              <a:t>Evaluation de l’appui au développement des clauses sociales dans les marchés</a:t>
            </a:r>
            <a:r>
              <a:rPr lang="fr-FR" sz="1200" kern="1200" dirty="0">
                <a:solidFill>
                  <a:schemeClr val="tx1"/>
                </a:solidFill>
                <a:effectLst/>
                <a:latin typeface="+mn-lt"/>
                <a:ea typeface="+mn-ea"/>
                <a:cs typeface="+mn-cs"/>
              </a:rPr>
              <a:t> de mai 2016</a:t>
            </a:r>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32</a:t>
            </a:fld>
            <a:endParaRPr lang="fr-FR"/>
          </a:p>
        </p:txBody>
      </p:sp>
    </p:spTree>
    <p:extLst>
      <p:ext uri="{BB962C8B-B14F-4D97-AF65-F5344CB8AC3E}">
        <p14:creationId xmlns:p14="http://schemas.microsoft.com/office/powerpoint/2010/main" val="1915554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33</a:t>
            </a:fld>
            <a:endParaRPr lang="fr-FR"/>
          </a:p>
        </p:txBody>
      </p:sp>
    </p:spTree>
    <p:extLst>
      <p:ext uri="{BB962C8B-B14F-4D97-AF65-F5344CB8AC3E}">
        <p14:creationId xmlns:p14="http://schemas.microsoft.com/office/powerpoint/2010/main" val="120902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34</a:t>
            </a:fld>
            <a:endParaRPr lang="fr-FR"/>
          </a:p>
        </p:txBody>
      </p:sp>
    </p:spTree>
    <p:extLst>
      <p:ext uri="{BB962C8B-B14F-4D97-AF65-F5344CB8AC3E}">
        <p14:creationId xmlns:p14="http://schemas.microsoft.com/office/powerpoint/2010/main" val="1688156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 guide recense les expériences les plus innovantes menées dans les quartiers prioritaires de la politique de la ville autour de l’accueil du jeune enfant et de l’insertion professionnelle</a:t>
            </a:r>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35</a:t>
            </a:fld>
            <a:endParaRPr lang="fr-FR"/>
          </a:p>
        </p:txBody>
      </p:sp>
    </p:spTree>
    <p:extLst>
      <p:ext uri="{BB962C8B-B14F-4D97-AF65-F5344CB8AC3E}">
        <p14:creationId xmlns:p14="http://schemas.microsoft.com/office/powerpoint/2010/main" val="533484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freins communs aux métiers des clauses sociales et au métier de l’égalité F/H dans les collectivités</a:t>
            </a:r>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36</a:t>
            </a:fld>
            <a:endParaRPr lang="fr-FR"/>
          </a:p>
        </p:txBody>
      </p:sp>
    </p:spTree>
    <p:extLst>
      <p:ext uri="{BB962C8B-B14F-4D97-AF65-F5344CB8AC3E}">
        <p14:creationId xmlns:p14="http://schemas.microsoft.com/office/powerpoint/2010/main" val="1534378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Déterminer les latitudes autorisées par le droit de la commande publique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comment intégrer l’égalité F/H dans les pièces à force juridique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Retour sur le marché de Nantes annulé.</a:t>
            </a:r>
          </a:p>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37</a:t>
            </a:fld>
            <a:endParaRPr lang="fr-FR"/>
          </a:p>
        </p:txBody>
      </p:sp>
    </p:spTree>
    <p:extLst>
      <p:ext uri="{BB962C8B-B14F-4D97-AF65-F5344CB8AC3E}">
        <p14:creationId xmlns:p14="http://schemas.microsoft.com/office/powerpoint/2010/main" val="1645911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90000"/>
              </a:lnSpc>
              <a:spcBef>
                <a:spcPts val="1800"/>
              </a:spcBef>
              <a:buClr>
                <a:srgbClr val="FF0000"/>
              </a:buClr>
              <a:buSzPct val="80000"/>
              <a:buFont typeface="Arial Narrow" panose="020B0606020202030204" pitchFamily="34" charset="0"/>
              <a:buNone/>
            </a:pPr>
            <a:r>
              <a:rPr lang="fr-FR" b="1" dirty="0"/>
              <a:t>Le</a:t>
            </a:r>
            <a:r>
              <a:rPr lang="fr-FR" b="1" baseline="0" dirty="0"/>
              <a:t> calcul ne doit pas concerner l’ensemble du personnel de l’entreprise mais le personnel dédié au marché : suite à l’arrêt du </a:t>
            </a:r>
            <a:r>
              <a:rPr lang="fr-FR" sz="1200" b="1" kern="1200" dirty="0">
                <a:solidFill>
                  <a:schemeClr val="tx1"/>
                </a:solidFill>
                <a:effectLst/>
                <a:latin typeface="+mn-lt"/>
                <a:ea typeface="+mn-ea"/>
                <a:cs typeface="+mn-cs"/>
              </a:rPr>
              <a:t>Conseil d’Etat, 25 mai 2018, n°417580, Nantes Métropole </a:t>
            </a:r>
          </a:p>
          <a:p>
            <a:pPr marL="0" marR="0" indent="0" algn="l" defTabSz="914400" rtl="0" eaLnBrk="1" fontAlgn="auto" latinLnBrk="0" hangingPunct="1">
              <a:lnSpc>
                <a:spcPct val="90000"/>
              </a:lnSpc>
              <a:spcBef>
                <a:spcPts val="1800"/>
              </a:spcBef>
              <a:spcAft>
                <a:spcPts val="0"/>
              </a:spcAft>
              <a:buClr>
                <a:srgbClr val="FF0000"/>
              </a:buClr>
              <a:buSzPct val="80000"/>
              <a:buFont typeface="Arial Narrow" panose="020B0606020202030204" pitchFamily="34" charset="0"/>
              <a:buNone/>
              <a:tabLst/>
              <a:defRPr/>
            </a:pPr>
            <a:r>
              <a:rPr lang="fr-FR" sz="1200" u="none" strike="noStrike" kern="1200" dirty="0">
                <a:solidFill>
                  <a:schemeClr val="tx1"/>
                </a:solidFill>
                <a:effectLst/>
                <a:latin typeface="+mn-lt"/>
                <a:ea typeface="+mn-ea"/>
                <a:cs typeface="+mn-cs"/>
                <a:hlinkClick r:id="rId3"/>
              </a:rPr>
              <a:t>https://www.legifrance.gouv.fr/affichJuriAdmin.do?oldAction=rechJuriAdmin&amp;idTexte=CETATEXT000036945776&amp;fastReqId=1539078925&amp;fastPos=1</a:t>
            </a:r>
            <a:r>
              <a:rPr lang="fr-FR" sz="1200" kern="1200" dirty="0">
                <a:solidFill>
                  <a:schemeClr val="tx1"/>
                </a:solidFill>
                <a:effectLst/>
                <a:latin typeface="+mn-lt"/>
                <a:ea typeface="+mn-ea"/>
                <a:cs typeface="+mn-cs"/>
              </a:rPr>
              <a:t> </a:t>
            </a:r>
          </a:p>
          <a:p>
            <a:pPr marL="0" indent="0">
              <a:lnSpc>
                <a:spcPct val="90000"/>
              </a:lnSpc>
              <a:spcBef>
                <a:spcPts val="1800"/>
              </a:spcBef>
              <a:buClr>
                <a:srgbClr val="FF0000"/>
              </a:buClr>
              <a:buSzPct val="80000"/>
              <a:buFont typeface="Arial Narrow" panose="020B0606020202030204" pitchFamily="34" charset="0"/>
              <a:buNone/>
            </a:pPr>
            <a:endParaRPr lang="fr-FR" b="1" baseline="0"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41</a:t>
            </a:fld>
            <a:endParaRPr lang="fr-FR"/>
          </a:p>
        </p:txBody>
      </p:sp>
    </p:spTree>
    <p:extLst>
      <p:ext uri="{BB962C8B-B14F-4D97-AF65-F5344CB8AC3E}">
        <p14:creationId xmlns:p14="http://schemas.microsoft.com/office/powerpoint/2010/main" val="111912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3</a:t>
            </a:fld>
            <a:endParaRPr lang="fr-FR"/>
          </a:p>
        </p:txBody>
      </p:sp>
    </p:spTree>
    <p:extLst>
      <p:ext uri="{BB962C8B-B14F-4D97-AF65-F5344CB8AC3E}">
        <p14:creationId xmlns:p14="http://schemas.microsoft.com/office/powerpoint/2010/main" val="604110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90000"/>
              </a:lnSpc>
              <a:spcBef>
                <a:spcPts val="1800"/>
              </a:spcBef>
              <a:buClr>
                <a:srgbClr val="FF0000"/>
              </a:buClr>
              <a:buSzPct val="80000"/>
              <a:buFont typeface="Arial Narrow" panose="020B0606020202030204" pitchFamily="34" charset="0"/>
              <a:buNone/>
            </a:pPr>
            <a:endParaRPr lang="fr-FR" b="1"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42</a:t>
            </a:fld>
            <a:endParaRPr lang="fr-FR"/>
          </a:p>
        </p:txBody>
      </p:sp>
    </p:spTree>
    <p:extLst>
      <p:ext uri="{BB962C8B-B14F-4D97-AF65-F5344CB8AC3E}">
        <p14:creationId xmlns:p14="http://schemas.microsoft.com/office/powerpoint/2010/main" val="1622595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90000"/>
              </a:lnSpc>
              <a:spcBef>
                <a:spcPts val="1800"/>
              </a:spcBef>
              <a:buClr>
                <a:srgbClr val="FF0000"/>
              </a:buClr>
              <a:buSzPct val="80000"/>
              <a:buFont typeface="Arial Narrow" panose="020B0606020202030204" pitchFamily="34" charset="0"/>
              <a:buNone/>
            </a:pPr>
            <a:endParaRPr lang="fr-FR" b="1"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43</a:t>
            </a:fld>
            <a:endParaRPr lang="fr-FR"/>
          </a:p>
        </p:txBody>
      </p:sp>
    </p:spTree>
    <p:extLst>
      <p:ext uri="{BB962C8B-B14F-4D97-AF65-F5344CB8AC3E}">
        <p14:creationId xmlns:p14="http://schemas.microsoft.com/office/powerpoint/2010/main" val="1963140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90000"/>
              </a:lnSpc>
              <a:spcBef>
                <a:spcPts val="1800"/>
              </a:spcBef>
              <a:buClr>
                <a:srgbClr val="FF0000"/>
              </a:buClr>
              <a:buSzPct val="80000"/>
              <a:buFont typeface="Arial Narrow" panose="020B0606020202030204" pitchFamily="34" charset="0"/>
              <a:buNone/>
            </a:pPr>
            <a:r>
              <a:rPr lang="fr-FR" b="1" dirty="0"/>
              <a:t>Le</a:t>
            </a:r>
            <a:r>
              <a:rPr lang="fr-FR" b="1" baseline="0" dirty="0"/>
              <a:t> calcul ne doit pas concerner l’ensemble du personnel de l’entreprise mais le personnel dédié au marché : suite à l’arrêt du </a:t>
            </a:r>
            <a:r>
              <a:rPr lang="fr-FR" sz="1200" b="1" kern="1200" dirty="0">
                <a:solidFill>
                  <a:schemeClr val="tx1"/>
                </a:solidFill>
                <a:effectLst/>
                <a:latin typeface="+mn-lt"/>
                <a:ea typeface="+mn-ea"/>
                <a:cs typeface="+mn-cs"/>
              </a:rPr>
              <a:t>Conseil d’Etat, 25 mai 2018, n°417580, Nantes Métropole </a:t>
            </a:r>
          </a:p>
          <a:p>
            <a:pPr marL="0" marR="0" indent="0" algn="l" defTabSz="914400" rtl="0" eaLnBrk="1" fontAlgn="auto" latinLnBrk="0" hangingPunct="1">
              <a:lnSpc>
                <a:spcPct val="90000"/>
              </a:lnSpc>
              <a:spcBef>
                <a:spcPts val="1800"/>
              </a:spcBef>
              <a:spcAft>
                <a:spcPts val="0"/>
              </a:spcAft>
              <a:buClr>
                <a:srgbClr val="FF0000"/>
              </a:buClr>
              <a:buSzPct val="80000"/>
              <a:buFont typeface="Arial Narrow" panose="020B0606020202030204" pitchFamily="34" charset="0"/>
              <a:buNone/>
              <a:tabLst/>
              <a:defRPr/>
            </a:pPr>
            <a:r>
              <a:rPr lang="fr-FR" sz="1200" u="none" strike="noStrike" kern="1200" dirty="0">
                <a:solidFill>
                  <a:schemeClr val="tx1"/>
                </a:solidFill>
                <a:effectLst/>
                <a:latin typeface="+mn-lt"/>
                <a:ea typeface="+mn-ea"/>
                <a:cs typeface="+mn-cs"/>
                <a:hlinkClick r:id="rId3"/>
              </a:rPr>
              <a:t>https://www.legifrance.gouv.fr/affichJuriAdmin.do?oldAction=rechJuriAdmin&amp;idTexte=CETATEXT000036945776&amp;fastReqId=1539078925&amp;fastPos=1</a:t>
            </a:r>
            <a:r>
              <a:rPr lang="fr-FR" sz="1200" kern="1200" dirty="0">
                <a:solidFill>
                  <a:schemeClr val="tx1"/>
                </a:solidFill>
                <a:effectLst/>
                <a:latin typeface="+mn-lt"/>
                <a:ea typeface="+mn-ea"/>
                <a:cs typeface="+mn-cs"/>
              </a:rPr>
              <a:t> </a:t>
            </a:r>
          </a:p>
          <a:p>
            <a:pPr marL="0" indent="0">
              <a:lnSpc>
                <a:spcPct val="90000"/>
              </a:lnSpc>
              <a:spcBef>
                <a:spcPts val="1800"/>
              </a:spcBef>
              <a:buClr>
                <a:srgbClr val="FF0000"/>
              </a:buClr>
              <a:buSzPct val="80000"/>
              <a:buFont typeface="Arial Narrow" panose="020B0606020202030204" pitchFamily="34" charset="0"/>
              <a:buNone/>
            </a:pPr>
            <a:endParaRPr lang="fr-FR" b="1" baseline="0"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44</a:t>
            </a:fld>
            <a:endParaRPr lang="fr-FR"/>
          </a:p>
        </p:txBody>
      </p:sp>
    </p:spTree>
    <p:extLst>
      <p:ext uri="{BB962C8B-B14F-4D97-AF65-F5344CB8AC3E}">
        <p14:creationId xmlns:p14="http://schemas.microsoft.com/office/powerpoint/2010/main" val="1085011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90000"/>
              </a:lnSpc>
              <a:spcBef>
                <a:spcPts val="1800"/>
              </a:spcBef>
              <a:buClr>
                <a:srgbClr val="FF0000"/>
              </a:buClr>
              <a:buSzPct val="80000"/>
              <a:buFont typeface="Arial Narrow" panose="020B0606020202030204" pitchFamily="34" charset="0"/>
              <a:buNone/>
            </a:pPr>
            <a:r>
              <a:rPr lang="fr-FR" b="1" dirty="0"/>
              <a:t>Extrait du règlement de consultation pour la diffusion du magazine municipal</a:t>
            </a:r>
            <a:r>
              <a:rPr lang="fr-FR" b="1" baseline="0" dirty="0"/>
              <a:t> (Nantes passion)</a:t>
            </a:r>
            <a:endParaRPr lang="fr-FR" b="1"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45</a:t>
            </a:fld>
            <a:endParaRPr lang="fr-FR"/>
          </a:p>
        </p:txBody>
      </p:sp>
    </p:spTree>
    <p:extLst>
      <p:ext uri="{BB962C8B-B14F-4D97-AF65-F5344CB8AC3E}">
        <p14:creationId xmlns:p14="http://schemas.microsoft.com/office/powerpoint/2010/main" val="232103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90000"/>
              </a:lnSpc>
              <a:spcBef>
                <a:spcPts val="1800"/>
              </a:spcBef>
              <a:buClr>
                <a:srgbClr val="FF0000"/>
              </a:buClr>
              <a:buSzPct val="80000"/>
              <a:buFont typeface="Arial Narrow" panose="020B0606020202030204" pitchFamily="34" charset="0"/>
              <a:buNone/>
            </a:pPr>
            <a:endParaRPr lang="fr-FR" b="1"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46</a:t>
            </a:fld>
            <a:endParaRPr lang="fr-FR"/>
          </a:p>
        </p:txBody>
      </p:sp>
    </p:spTree>
    <p:extLst>
      <p:ext uri="{BB962C8B-B14F-4D97-AF65-F5344CB8AC3E}">
        <p14:creationId xmlns:p14="http://schemas.microsoft.com/office/powerpoint/2010/main" val="1028616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90000"/>
              </a:lnSpc>
              <a:spcBef>
                <a:spcPts val="1800"/>
              </a:spcBef>
              <a:buClr>
                <a:srgbClr val="FF0000"/>
              </a:buClr>
              <a:buSzPct val="80000"/>
              <a:buFont typeface="Arial Narrow" panose="020B0606020202030204" pitchFamily="34" charset="0"/>
              <a:buNone/>
            </a:pPr>
            <a:endParaRPr lang="fr-FR" b="1"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47</a:t>
            </a:fld>
            <a:endParaRPr lang="fr-FR"/>
          </a:p>
        </p:txBody>
      </p:sp>
    </p:spTree>
    <p:extLst>
      <p:ext uri="{BB962C8B-B14F-4D97-AF65-F5344CB8AC3E}">
        <p14:creationId xmlns:p14="http://schemas.microsoft.com/office/powerpoint/2010/main" val="309418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48</a:t>
            </a:fld>
            <a:endParaRPr lang="fr-FR"/>
          </a:p>
        </p:txBody>
      </p:sp>
    </p:spTree>
    <p:extLst>
      <p:ext uri="{BB962C8B-B14F-4D97-AF65-F5344CB8AC3E}">
        <p14:creationId xmlns:p14="http://schemas.microsoft.com/office/powerpoint/2010/main" val="1987563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t>
            </a:r>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57</a:t>
            </a:fld>
            <a:endParaRPr lang="fr-FR"/>
          </a:p>
        </p:txBody>
      </p:sp>
    </p:spTree>
    <p:extLst>
      <p:ext uri="{BB962C8B-B14F-4D97-AF65-F5344CB8AC3E}">
        <p14:creationId xmlns:p14="http://schemas.microsoft.com/office/powerpoint/2010/main" val="1154731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t>
            </a:r>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58</a:t>
            </a:fld>
            <a:endParaRPr lang="fr-FR"/>
          </a:p>
        </p:txBody>
      </p:sp>
    </p:spTree>
    <p:extLst>
      <p:ext uri="{BB962C8B-B14F-4D97-AF65-F5344CB8AC3E}">
        <p14:creationId xmlns:p14="http://schemas.microsoft.com/office/powerpoint/2010/main" val="1143565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59</a:t>
            </a:fld>
            <a:endParaRPr lang="fr-FR"/>
          </a:p>
        </p:txBody>
      </p:sp>
    </p:spTree>
    <p:extLst>
      <p:ext uri="{BB962C8B-B14F-4D97-AF65-F5344CB8AC3E}">
        <p14:creationId xmlns:p14="http://schemas.microsoft.com/office/powerpoint/2010/main" val="75202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4</a:t>
            </a:fld>
            <a:endParaRPr lang="fr-FR"/>
          </a:p>
        </p:txBody>
      </p:sp>
    </p:spTree>
    <p:extLst>
      <p:ext uri="{BB962C8B-B14F-4D97-AF65-F5344CB8AC3E}">
        <p14:creationId xmlns:p14="http://schemas.microsoft.com/office/powerpoint/2010/main" val="155420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5</a:t>
            </a:fld>
            <a:endParaRPr lang="fr-FR"/>
          </a:p>
        </p:txBody>
      </p:sp>
    </p:spTree>
    <p:extLst>
      <p:ext uri="{BB962C8B-B14F-4D97-AF65-F5344CB8AC3E}">
        <p14:creationId xmlns:p14="http://schemas.microsoft.com/office/powerpoint/2010/main" val="32895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35DE0F-D088-40BB-A4DB-B17DB545D40B}" type="slidenum">
              <a:rPr lang="fr-FR" smtClean="0"/>
              <a:t>6</a:t>
            </a:fld>
            <a:endParaRPr lang="fr-FR"/>
          </a:p>
        </p:txBody>
      </p:sp>
    </p:spTree>
    <p:extLst>
      <p:ext uri="{BB962C8B-B14F-4D97-AF65-F5344CB8AC3E}">
        <p14:creationId xmlns:p14="http://schemas.microsoft.com/office/powerpoint/2010/main" val="168733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cs typeface="Calibri"/>
              </a:rPr>
              <a:t>Accompagnement</a:t>
            </a:r>
            <a:r>
              <a:rPr lang="en-US" dirty="0">
                <a:cs typeface="Calibri"/>
              </a:rPr>
              <a:t> </a:t>
            </a:r>
            <a:r>
              <a:rPr lang="en-US" dirty="0" err="1">
                <a:cs typeface="Calibri"/>
              </a:rPr>
              <a:t>très</a:t>
            </a:r>
            <a:r>
              <a:rPr lang="en-US" dirty="0">
                <a:cs typeface="Calibri"/>
              </a:rPr>
              <a:t> </a:t>
            </a:r>
            <a:r>
              <a:rPr lang="en-US" dirty="0" err="1">
                <a:cs typeface="Calibri"/>
              </a:rPr>
              <a:t>varié</a:t>
            </a:r>
            <a:r>
              <a:rPr lang="en-US" dirty="0">
                <a:cs typeface="Calibri"/>
              </a:rPr>
              <a:t> en </a:t>
            </a:r>
            <a:r>
              <a:rPr lang="en-US" dirty="0" err="1">
                <a:cs typeface="Calibri"/>
              </a:rPr>
              <a:t>fonction</a:t>
            </a:r>
            <a:r>
              <a:rPr lang="en-US" dirty="0">
                <a:cs typeface="Calibri"/>
              </a:rPr>
              <a:t> des ressources déjà présentes sur le </a:t>
            </a:r>
            <a:r>
              <a:rPr lang="en-US" dirty="0" err="1">
                <a:cs typeface="Calibri"/>
              </a:rPr>
              <a:t>territoire</a:t>
            </a:r>
            <a:r>
              <a:rPr lang="en-US" dirty="0">
                <a:cs typeface="Calibri"/>
              </a:rPr>
              <a:t> : absence de chargé de mission, de budget, </a:t>
            </a:r>
            <a:r>
              <a:rPr lang="en-US" dirty="0" err="1">
                <a:cs typeface="Calibri"/>
              </a:rPr>
              <a:t>taille</a:t>
            </a:r>
            <a:r>
              <a:rPr lang="en-US" dirty="0">
                <a:cs typeface="Calibri"/>
              </a:rPr>
              <a:t> de la </a:t>
            </a:r>
            <a:r>
              <a:rPr lang="en-US" dirty="0" err="1">
                <a:cs typeface="Calibri"/>
              </a:rPr>
              <a:t>collectivité</a:t>
            </a:r>
            <a:r>
              <a:rPr lang="en-US" dirty="0">
                <a:cs typeface="Calibri"/>
              </a:rPr>
              <a:t>. </a:t>
            </a:r>
          </a:p>
          <a:p>
            <a:r>
              <a:rPr lang="en-US" dirty="0">
                <a:cs typeface="Calibri"/>
              </a:rPr>
              <a:t>Les types de solicitations</a:t>
            </a:r>
            <a:r>
              <a:rPr lang="en-US" baseline="0" dirty="0">
                <a:cs typeface="Calibri"/>
              </a:rPr>
              <a:t> : rapport </a:t>
            </a:r>
            <a:r>
              <a:rPr lang="en-US" baseline="0" dirty="0" err="1">
                <a:cs typeface="Calibri"/>
              </a:rPr>
              <a:t>égalité</a:t>
            </a:r>
            <a:r>
              <a:rPr lang="en-US" baseline="0" dirty="0">
                <a:cs typeface="Calibri"/>
              </a:rPr>
              <a:t>, </a:t>
            </a:r>
            <a:r>
              <a:rPr lang="en-US" baseline="0" dirty="0" err="1">
                <a:cs typeface="Calibri"/>
              </a:rPr>
              <a:t>égalité</a:t>
            </a:r>
            <a:r>
              <a:rPr lang="en-US" baseline="0" dirty="0">
                <a:cs typeface="Calibri"/>
              </a:rPr>
              <a:t> pro, organization </a:t>
            </a:r>
            <a:r>
              <a:rPr lang="en-US" baseline="0" dirty="0" err="1">
                <a:cs typeface="Calibri"/>
              </a:rPr>
              <a:t>d’événements</a:t>
            </a:r>
            <a:r>
              <a:rPr lang="en-US" baseline="0" dirty="0">
                <a:cs typeface="Calibri"/>
              </a:rPr>
              <a:t>, </a:t>
            </a:r>
            <a:r>
              <a:rPr lang="en-US" baseline="0" dirty="0" err="1">
                <a:cs typeface="Calibri"/>
              </a:rPr>
              <a:t>espaces</a:t>
            </a:r>
            <a:r>
              <a:rPr lang="en-US" baseline="0" dirty="0">
                <a:cs typeface="Calibri"/>
              </a:rPr>
              <a:t> publics (</a:t>
            </a:r>
            <a:r>
              <a:rPr lang="en-US" baseline="0" dirty="0" err="1">
                <a:cs typeface="Calibri"/>
              </a:rPr>
              <a:t>cours</a:t>
            </a:r>
            <a:r>
              <a:rPr lang="en-US" baseline="0" dirty="0">
                <a:cs typeface="Calibri"/>
              </a:rPr>
              <a:t> de recreation), </a:t>
            </a:r>
            <a:r>
              <a:rPr lang="en-US" baseline="0" dirty="0" err="1">
                <a:cs typeface="Calibri"/>
              </a:rPr>
              <a:t>lancement</a:t>
            </a:r>
            <a:r>
              <a:rPr lang="en-US" baseline="0" dirty="0">
                <a:cs typeface="Calibri"/>
              </a:rPr>
              <a:t> de </a:t>
            </a:r>
            <a:r>
              <a:rPr lang="en-US" baseline="0" dirty="0" err="1">
                <a:cs typeface="Calibri"/>
              </a:rPr>
              <a:t>réseaux</a:t>
            </a:r>
            <a:r>
              <a:rPr lang="en-US" baseline="0" dirty="0">
                <a:cs typeface="Calibri"/>
              </a:rPr>
              <a:t> de pro </a:t>
            </a:r>
            <a:r>
              <a:rPr lang="en-US" baseline="0" dirty="0" err="1">
                <a:cs typeface="Calibri"/>
              </a:rPr>
              <a:t>sur</a:t>
            </a:r>
            <a:r>
              <a:rPr lang="en-US" baseline="0" dirty="0">
                <a:cs typeface="Calibri"/>
              </a:rPr>
              <a:t> les </a:t>
            </a:r>
            <a:r>
              <a:rPr lang="en-US" baseline="0" dirty="0" err="1">
                <a:cs typeface="Calibri"/>
              </a:rPr>
              <a:t>violences</a:t>
            </a:r>
            <a:r>
              <a:rPr lang="en-US" baseline="0" dirty="0">
                <a:cs typeface="Calibri"/>
              </a:rPr>
              <a:t> </a:t>
            </a:r>
            <a:r>
              <a:rPr lang="en-US" baseline="0" dirty="0" err="1">
                <a:cs typeface="Calibri"/>
              </a:rPr>
              <a:t>conjugales</a:t>
            </a:r>
            <a:r>
              <a:rPr lang="en-US" baseline="0" dirty="0">
                <a:cs typeface="Calibri"/>
              </a:rPr>
              <a:t>, </a:t>
            </a:r>
          </a:p>
          <a:p>
            <a:r>
              <a:rPr lang="en-US" baseline="0" dirty="0">
                <a:cs typeface="Calibri"/>
              </a:rPr>
              <a:t>Formation des directions </a:t>
            </a:r>
            <a:r>
              <a:rPr lang="en-US" baseline="0" dirty="0" err="1">
                <a:cs typeface="Calibri"/>
              </a:rPr>
              <a:t>générales</a:t>
            </a:r>
            <a:r>
              <a:rPr lang="en-US" baseline="0" dirty="0">
                <a:cs typeface="Calibri"/>
              </a:rPr>
              <a:t> </a:t>
            </a:r>
            <a:r>
              <a:rPr lang="en-US" baseline="0" dirty="0" err="1">
                <a:cs typeface="Calibri"/>
              </a:rPr>
              <a:t>sur</a:t>
            </a:r>
            <a:r>
              <a:rPr lang="en-US" baseline="0" dirty="0">
                <a:cs typeface="Calibri"/>
              </a:rPr>
              <a:t> les </a:t>
            </a:r>
            <a:r>
              <a:rPr lang="en-US" baseline="0" dirty="0" err="1">
                <a:cs typeface="Calibri"/>
              </a:rPr>
              <a:t>politiques</a:t>
            </a:r>
            <a:r>
              <a:rPr lang="en-US" baseline="0" dirty="0">
                <a:cs typeface="Calibri"/>
              </a:rPr>
              <a:t> </a:t>
            </a:r>
            <a:r>
              <a:rPr lang="en-US" baseline="0" dirty="0" err="1">
                <a:cs typeface="Calibri"/>
              </a:rPr>
              <a:t>intégrées</a:t>
            </a:r>
            <a:r>
              <a:rPr lang="en-US" baseline="0" dirty="0">
                <a:cs typeface="Calibri"/>
              </a:rPr>
              <a:t>, formation </a:t>
            </a:r>
            <a:r>
              <a:rPr lang="en-US" baseline="0" dirty="0" err="1">
                <a:cs typeface="Calibri"/>
              </a:rPr>
              <a:t>autour</a:t>
            </a:r>
            <a:r>
              <a:rPr lang="en-US" baseline="0" dirty="0">
                <a:cs typeface="Calibri"/>
              </a:rPr>
              <a:t> de </a:t>
            </a:r>
            <a:r>
              <a:rPr lang="en-US" baseline="0" dirty="0" err="1">
                <a:cs typeface="Calibri"/>
              </a:rPr>
              <a:t>l’education</a:t>
            </a:r>
            <a:r>
              <a:rPr lang="en-US" baseline="0" dirty="0">
                <a:cs typeface="Calibri"/>
              </a:rPr>
              <a:t> à </a:t>
            </a:r>
            <a:r>
              <a:rPr lang="en-US" baseline="0" dirty="0" err="1">
                <a:cs typeface="Calibri"/>
              </a:rPr>
              <a:t>l’égalité</a:t>
            </a:r>
            <a:r>
              <a:rPr lang="en-US" baseline="0" dirty="0">
                <a:cs typeface="Calibri"/>
              </a:rPr>
              <a:t> </a:t>
            </a:r>
            <a:r>
              <a:rPr lang="en-US" baseline="0" dirty="0" err="1">
                <a:cs typeface="Calibri"/>
              </a:rPr>
              <a:t>filles-garçons</a:t>
            </a:r>
            <a:r>
              <a:rPr lang="en-US" baseline="0" dirty="0">
                <a:cs typeface="Calibri"/>
              </a:rPr>
              <a:t> : </a:t>
            </a:r>
            <a:endParaRPr lang="en-US" dirty="0">
              <a:cs typeface="Calibri"/>
            </a:endParaRPr>
          </a:p>
        </p:txBody>
      </p:sp>
      <p:sp>
        <p:nvSpPr>
          <p:cNvPr id="4" name="Espace réservé du numéro de diapositive 3"/>
          <p:cNvSpPr>
            <a:spLocks noGrp="1"/>
          </p:cNvSpPr>
          <p:nvPr>
            <p:ph type="sldNum" sz="quarter" idx="5"/>
          </p:nvPr>
        </p:nvSpPr>
        <p:spPr/>
        <p:txBody>
          <a:bodyPr/>
          <a:lstStyle/>
          <a:p>
            <a:fld id="{1135DE0F-D088-40BB-A4DB-B17DB545D40B}" type="slidenum">
              <a:rPr lang="fr-FR" smtClean="0"/>
              <a:t>7</a:t>
            </a:fld>
            <a:endParaRPr lang="fr-FR"/>
          </a:p>
        </p:txBody>
      </p:sp>
    </p:spTree>
    <p:extLst>
      <p:ext uri="{BB962C8B-B14F-4D97-AF65-F5344CB8AC3E}">
        <p14:creationId xmlns:p14="http://schemas.microsoft.com/office/powerpoint/2010/main" val="73891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8</a:t>
            </a:fld>
            <a:endParaRPr lang="fr-FR"/>
          </a:p>
        </p:txBody>
      </p:sp>
    </p:spTree>
    <p:extLst>
      <p:ext uri="{BB962C8B-B14F-4D97-AF65-F5344CB8AC3E}">
        <p14:creationId xmlns:p14="http://schemas.microsoft.com/office/powerpoint/2010/main" val="117544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22A032-C57D-488C-95D9-C42DDFB351A6}" type="slidenum">
              <a:rPr lang="fr-FR" smtClean="0"/>
              <a:t>18</a:t>
            </a:fld>
            <a:endParaRPr lang="fr-FR"/>
          </a:p>
        </p:txBody>
      </p:sp>
    </p:spTree>
    <p:extLst>
      <p:ext uri="{BB962C8B-B14F-4D97-AF65-F5344CB8AC3E}">
        <p14:creationId xmlns:p14="http://schemas.microsoft.com/office/powerpoint/2010/main" val="2042169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2130425"/>
            <a:ext cx="7772400" cy="1470025"/>
          </a:xfrm>
        </p:spPr>
        <p:txBody>
          <a:bodyPr/>
          <a:lstStyle/>
          <a:p>
            <a:r>
              <a:rPr lang="fr-FR" dirty="0"/>
              <a:t>Modifiez le style du titre</a:t>
            </a:r>
          </a:p>
        </p:txBody>
      </p:sp>
      <p:sp>
        <p:nvSpPr>
          <p:cNvPr id="3" name="Sous-titre 2"/>
          <p:cNvSpPr>
            <a:spLocks noGrp="1"/>
          </p:cNvSpPr>
          <p:nvPr>
            <p:ph type="subTitle" idx="1"/>
          </p:nvPr>
        </p:nvSpPr>
        <p:spPr>
          <a:xfrm>
            <a:off x="305983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1175C698-A55E-4EAB-9D90-1550653DD39F}"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2F6BC-C2F9-46A1-B4D4-9CEC91FEC5EA}"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39426"/>
            <a:ext cx="9321655" cy="6924809"/>
          </a:xfrm>
          <a:prstGeom prst="rect">
            <a:avLst/>
          </a:prstGeom>
        </p:spPr>
      </p:pic>
    </p:spTree>
    <p:extLst>
      <p:ext uri="{BB962C8B-B14F-4D97-AF65-F5344CB8AC3E}">
        <p14:creationId xmlns:p14="http://schemas.microsoft.com/office/powerpoint/2010/main" val="352325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75C698-A55E-4EAB-9D90-1550653DD39F}"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198253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75C698-A55E-4EAB-9D90-1550653DD39F}"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2697757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de section 1">
    <p:bg>
      <p:bgPr>
        <a:solidFill>
          <a:srgbClr val="6A1369"/>
        </a:solidFill>
        <a:effectLst/>
      </p:bgPr>
    </p:bg>
    <p:spTree>
      <p:nvGrpSpPr>
        <p:cNvPr id="1" name=""/>
        <p:cNvGrpSpPr/>
        <p:nvPr/>
      </p:nvGrpSpPr>
      <p:grpSpPr>
        <a:xfrm>
          <a:off x="0" y="0"/>
          <a:ext cx="0" cy="0"/>
          <a:chOff x="0" y="0"/>
          <a:chExt cx="0" cy="0"/>
        </a:xfrm>
      </p:grpSpPr>
      <p:sp>
        <p:nvSpPr>
          <p:cNvPr id="17" name="Arrondir un rectangle avec un coin du même côté 16"/>
          <p:cNvSpPr/>
          <p:nvPr userDrawn="1"/>
        </p:nvSpPr>
        <p:spPr>
          <a:xfrm rot="5400000">
            <a:off x="2688000" y="357160"/>
            <a:ext cx="1824000" cy="7200000"/>
          </a:xfrm>
          <a:prstGeom prst="round2SameRect">
            <a:avLst>
              <a:gd name="adj1" fmla="val 50000"/>
              <a:gd name="adj2" fmla="val 0"/>
            </a:avLst>
          </a:prstGeom>
          <a:solidFill>
            <a:srgbClr val="F2F2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180000" rIns="0" bIns="0" rtlCol="0" anchor="ctr"/>
          <a:lstStyle/>
          <a:p>
            <a:pPr algn="ctr">
              <a:spcBef>
                <a:spcPts val="1800"/>
              </a:spcBef>
            </a:pPr>
            <a:endParaRPr lang="fr-FR" sz="2400" b="1" cap="small" spc="100" dirty="0">
              <a:latin typeface="Gill Sans MT Condensed" panose="020B0506020104020203" pitchFamily="34" charset="0"/>
            </a:endParaRPr>
          </a:p>
        </p:txBody>
      </p:sp>
      <p:sp>
        <p:nvSpPr>
          <p:cNvPr id="18" name="Titre 1"/>
          <p:cNvSpPr>
            <a:spLocks noGrp="1"/>
          </p:cNvSpPr>
          <p:nvPr>
            <p:ph type="title"/>
          </p:nvPr>
        </p:nvSpPr>
        <p:spPr>
          <a:xfrm>
            <a:off x="-1" y="3067915"/>
            <a:ext cx="7199999" cy="1152000"/>
          </a:xfrm>
        </p:spPr>
        <p:txBody>
          <a:bodyPr vert="horz" lIns="91440" tIns="45720" rIns="91440" bIns="45720" rtlCol="0" anchor="ctr">
            <a:normAutofit/>
          </a:bodyPr>
          <a:lstStyle>
            <a:lvl1pPr>
              <a:defRPr lang="fr-FR" cap="all" baseline="0">
                <a:solidFill>
                  <a:schemeClr val="bg1"/>
                </a:solidFill>
                <a:latin typeface="Gill Sans MT Condensed" panose="020B0506020104020203" pitchFamily="34" charset="0"/>
              </a:defRPr>
            </a:lvl1pPr>
          </a:lstStyle>
          <a:p>
            <a:pPr marL="0" lvl="0"/>
            <a:r>
              <a:rPr lang="fr-FR" dirty="0"/>
              <a:t>Modifiez le style du titre</a:t>
            </a:r>
          </a:p>
        </p:txBody>
      </p:sp>
      <p:sp>
        <p:nvSpPr>
          <p:cNvPr id="19" name="Espace réservé du texte 19"/>
          <p:cNvSpPr>
            <a:spLocks noGrp="1"/>
          </p:cNvSpPr>
          <p:nvPr>
            <p:ph type="body" sz="quarter" idx="10" hasCustomPrompt="1"/>
          </p:nvPr>
        </p:nvSpPr>
        <p:spPr>
          <a:xfrm>
            <a:off x="0" y="1394463"/>
            <a:ext cx="1672604" cy="1946800"/>
          </a:xfrm>
        </p:spPr>
        <p:txBody>
          <a:bodyPr anchor="ctr">
            <a:noAutofit/>
          </a:bodyPr>
          <a:lstStyle>
            <a:lvl1pPr marL="0" indent="0" algn="ctr">
              <a:buFont typeface="+mj-lt"/>
              <a:buNone/>
              <a:defRPr lang="fr-FR" sz="10000" b="1" kern="1200" cap="small" spc="100" dirty="0">
                <a:solidFill>
                  <a:schemeClr val="lt1"/>
                </a:solidFill>
                <a:latin typeface="Gill Sans MT Condensed" panose="020B0506020104020203" pitchFamily="34" charset="0"/>
                <a:ea typeface="+mn-ea"/>
                <a:cs typeface="+mn-cs"/>
              </a:defRPr>
            </a:lvl1pPr>
          </a:lstStyle>
          <a:p>
            <a:pPr lvl="0"/>
            <a:r>
              <a:rPr lang="fr-FR" dirty="0"/>
              <a:t>1.</a:t>
            </a:r>
          </a:p>
        </p:txBody>
      </p:sp>
      <p:sp>
        <p:nvSpPr>
          <p:cNvPr id="20" name="Espace réservé du texte 2"/>
          <p:cNvSpPr>
            <a:spLocks noGrp="1"/>
          </p:cNvSpPr>
          <p:nvPr>
            <p:ph type="body" sz="quarter" idx="11"/>
          </p:nvPr>
        </p:nvSpPr>
        <p:spPr>
          <a:xfrm>
            <a:off x="744" y="4197085"/>
            <a:ext cx="7200000" cy="672075"/>
          </a:xfrm>
        </p:spPr>
        <p:txBody>
          <a:bodyPr>
            <a:noAutofit/>
          </a:bodyPr>
          <a:lstStyle>
            <a:lvl1pPr marL="0" indent="0" algn="ctr">
              <a:buNone/>
              <a:defRPr sz="2400">
                <a:solidFill>
                  <a:schemeClr val="bg1"/>
                </a:solidFill>
                <a:latin typeface="Gill Sans MT Condensed" panose="020B0506020104020203" pitchFamily="34" charset="0"/>
              </a:defRPr>
            </a:lvl1pPr>
            <a:lvl2pPr marL="457200" indent="0">
              <a:buNone/>
              <a:defRPr sz="2400">
                <a:solidFill>
                  <a:schemeClr val="bg1"/>
                </a:solidFill>
                <a:latin typeface="Gill Sans MT Condensed" panose="020B0506020104020203" pitchFamily="34" charset="0"/>
              </a:defRPr>
            </a:lvl2pPr>
            <a:lvl3pPr marL="914400" indent="0">
              <a:buNone/>
              <a:defRPr sz="2400">
                <a:solidFill>
                  <a:schemeClr val="bg1"/>
                </a:solidFill>
                <a:latin typeface="Gill Sans MT Condensed" panose="020B0506020104020203" pitchFamily="34" charset="0"/>
              </a:defRPr>
            </a:lvl3pPr>
            <a:lvl4pPr marL="1371600" indent="0">
              <a:buNone/>
              <a:defRPr sz="2400">
                <a:solidFill>
                  <a:schemeClr val="bg1"/>
                </a:solidFill>
                <a:latin typeface="Gill Sans MT Condensed" panose="020B0506020104020203" pitchFamily="34" charset="0"/>
              </a:defRPr>
            </a:lvl4pPr>
            <a:lvl5pPr marL="1828800" indent="0">
              <a:buNone/>
              <a:defRPr sz="2400">
                <a:solidFill>
                  <a:schemeClr val="bg1"/>
                </a:solidFill>
                <a:latin typeface="Gill Sans MT Condensed" panose="020B0506020104020203" pitchFamily="34" charset="0"/>
              </a:defRPr>
            </a:lvl5pPr>
          </a:lstStyle>
          <a:p>
            <a:pPr lvl="0"/>
            <a:r>
              <a:rPr lang="fr-FR" dirty="0"/>
              <a:t>Modifiez les styles du texte du masque</a:t>
            </a:r>
          </a:p>
        </p:txBody>
      </p:sp>
    </p:spTree>
    <p:extLst>
      <p:ext uri="{BB962C8B-B14F-4D97-AF65-F5344CB8AC3E}">
        <p14:creationId xmlns:p14="http://schemas.microsoft.com/office/powerpoint/2010/main" val="84595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sp>
        <p:nvSpPr>
          <p:cNvPr id="10" name="Rectangle 9"/>
          <p:cNvSpPr/>
          <p:nvPr userDrawn="1"/>
        </p:nvSpPr>
        <p:spPr>
          <a:xfrm rot="5400000">
            <a:off x="-2691172" y="2691176"/>
            <a:ext cx="6858000" cy="1475656"/>
          </a:xfrm>
          <a:prstGeom prst="rect">
            <a:avLst/>
          </a:prstGeom>
          <a:solidFill>
            <a:srgbClr val="6A13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180000" rIns="0" bIns="0" rtlCol="0" anchor="ctr"/>
          <a:lstStyle/>
          <a:p>
            <a:pPr algn="ctr">
              <a:spcBef>
                <a:spcPts val="1800"/>
              </a:spcBef>
            </a:pPr>
            <a:endParaRPr lang="fr-FR" sz="2400" b="1" cap="small" spc="100" dirty="0">
              <a:latin typeface="Gill Sans MT Condensed" panose="020B0506020104020203" pitchFamily="34" charset="0"/>
            </a:endParaRPr>
          </a:p>
        </p:txBody>
      </p:sp>
      <p:sp>
        <p:nvSpPr>
          <p:cNvPr id="2" name="Titre 1"/>
          <p:cNvSpPr>
            <a:spLocks noGrp="1"/>
          </p:cNvSpPr>
          <p:nvPr>
            <p:ph type="title" hasCustomPrompt="1"/>
          </p:nvPr>
        </p:nvSpPr>
        <p:spPr>
          <a:xfrm>
            <a:off x="1" y="6"/>
            <a:ext cx="1475657" cy="3236973"/>
          </a:xfrm>
        </p:spPr>
        <p:txBody>
          <a:bodyPr spcFirstLastPara="1" wrap="square" lIns="91425" tIns="91425" rIns="91425" bIns="91425" anchor="ctr" anchorCtr="0">
            <a:noAutofit/>
          </a:bodyPr>
          <a:lstStyle>
            <a:lvl1pPr marL="0" indent="0">
              <a:buFont typeface="+mj-lt"/>
              <a:buAutoNum type="arabicPeriod"/>
              <a:defRPr lang="fr-FR" sz="2800">
                <a:solidFill>
                  <a:schemeClr val="bg1"/>
                </a:solidFill>
                <a:latin typeface="Gill Sans MT Condensed" panose="020B0506020104020203" pitchFamily="34" charset="0"/>
              </a:defRPr>
            </a:lvl1pPr>
          </a:lstStyle>
          <a:p>
            <a:pPr marL="0" lvl="0">
              <a:spcBef>
                <a:spcPts val="0"/>
              </a:spcBef>
              <a:buClr>
                <a:schemeClr val="lt1"/>
              </a:buClr>
              <a:buFont typeface="Arial"/>
            </a:pPr>
            <a:br>
              <a:rPr lang="fr-FR" dirty="0"/>
            </a:br>
            <a:r>
              <a:rPr lang="fr-FR" dirty="0"/>
              <a:t>Modifiez le style du titre</a:t>
            </a:r>
          </a:p>
        </p:txBody>
      </p:sp>
      <p:sp>
        <p:nvSpPr>
          <p:cNvPr id="3" name="Espace réservé du texte 2"/>
          <p:cNvSpPr>
            <a:spLocks noGrp="1"/>
          </p:cNvSpPr>
          <p:nvPr>
            <p:ph type="body" idx="1"/>
          </p:nvPr>
        </p:nvSpPr>
        <p:spPr>
          <a:xfrm>
            <a:off x="1" y="3621022"/>
            <a:ext cx="1475657" cy="1200329"/>
          </a:xfrm>
          <a:noFill/>
        </p:spPr>
        <p:txBody>
          <a:bodyPr wrap="square" rtlCol="0">
            <a:spAutoFit/>
          </a:bodyPr>
          <a:lstStyle>
            <a:lvl1pPr marL="0" indent="0">
              <a:buNone/>
              <a:defRPr lang="fr-FR" sz="1800" smtClean="0">
                <a:solidFill>
                  <a:schemeClr val="bg1"/>
                </a:solidFill>
                <a:latin typeface="Gill Sans MT" panose="020B0502020104020203" pitchFamily="34" charset="0"/>
              </a:defRPr>
            </a:lvl1pPr>
          </a:lstStyle>
          <a:p>
            <a:pPr marL="0" lvl="0" algn="ctr"/>
            <a:r>
              <a:rPr lang="fr-FR" dirty="0"/>
              <a:t>Modifiez les styles du texte du masque</a:t>
            </a:r>
          </a:p>
        </p:txBody>
      </p:sp>
      <p:cxnSp>
        <p:nvCxnSpPr>
          <p:cNvPr id="11" name="Connecteur droit 10"/>
          <p:cNvCxnSpPr/>
          <p:nvPr userDrawn="1"/>
        </p:nvCxnSpPr>
        <p:spPr>
          <a:xfrm>
            <a:off x="219076" y="3429000"/>
            <a:ext cx="11125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86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S">
    <p:spTree>
      <p:nvGrpSpPr>
        <p:cNvPr id="1" name=""/>
        <p:cNvGrpSpPr/>
        <p:nvPr/>
      </p:nvGrpSpPr>
      <p:grpSpPr>
        <a:xfrm>
          <a:off x="0" y="0"/>
          <a:ext cx="0" cy="0"/>
          <a:chOff x="0" y="0"/>
          <a:chExt cx="0" cy="0"/>
        </a:xfrm>
      </p:grpSpPr>
      <p:sp>
        <p:nvSpPr>
          <p:cNvPr id="10" name="Rectangle 9"/>
          <p:cNvSpPr/>
          <p:nvPr userDrawn="1"/>
        </p:nvSpPr>
        <p:spPr>
          <a:xfrm rot="5400000">
            <a:off x="-2691172" y="2691176"/>
            <a:ext cx="6858000" cy="1475656"/>
          </a:xfrm>
          <a:prstGeom prst="rect">
            <a:avLst/>
          </a:prstGeom>
          <a:solidFill>
            <a:srgbClr val="3BAAE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180000" rIns="0" bIns="0" rtlCol="0" anchor="ctr"/>
          <a:lstStyle/>
          <a:p>
            <a:pPr algn="ctr">
              <a:spcBef>
                <a:spcPts val="1800"/>
              </a:spcBef>
            </a:pPr>
            <a:endParaRPr lang="fr-FR" sz="2400" b="1" cap="small" spc="100" dirty="0">
              <a:latin typeface="Gill Sans MT Condensed" panose="020B0506020104020203" pitchFamily="34" charset="0"/>
            </a:endParaRPr>
          </a:p>
        </p:txBody>
      </p:sp>
      <p:sp>
        <p:nvSpPr>
          <p:cNvPr id="2" name="Titre 1"/>
          <p:cNvSpPr>
            <a:spLocks noGrp="1"/>
          </p:cNvSpPr>
          <p:nvPr>
            <p:ph type="title" hasCustomPrompt="1"/>
          </p:nvPr>
        </p:nvSpPr>
        <p:spPr>
          <a:xfrm>
            <a:off x="1" y="6"/>
            <a:ext cx="1475657" cy="3236973"/>
          </a:xfrm>
        </p:spPr>
        <p:txBody>
          <a:bodyPr spcFirstLastPara="1" wrap="square" lIns="91425" tIns="91425" rIns="91425" bIns="91425" anchor="ctr" anchorCtr="0">
            <a:noAutofit/>
          </a:bodyPr>
          <a:lstStyle>
            <a:lvl1pPr marL="0" indent="0">
              <a:buFont typeface="+mj-lt"/>
              <a:buAutoNum type="arabicPeriod"/>
              <a:defRPr lang="fr-FR" sz="2800">
                <a:solidFill>
                  <a:schemeClr val="bg1"/>
                </a:solidFill>
                <a:latin typeface="Gill Sans MT Condensed" panose="020B0506020104020203" pitchFamily="34" charset="0"/>
              </a:defRPr>
            </a:lvl1pPr>
          </a:lstStyle>
          <a:p>
            <a:pPr marL="0" lvl="0">
              <a:spcBef>
                <a:spcPts val="0"/>
              </a:spcBef>
              <a:buClr>
                <a:schemeClr val="lt1"/>
              </a:buClr>
              <a:buFont typeface="Arial"/>
            </a:pPr>
            <a:br>
              <a:rPr lang="fr-FR" dirty="0"/>
            </a:br>
            <a:r>
              <a:rPr lang="fr-FR" dirty="0"/>
              <a:t>Modifiez le style du titre</a:t>
            </a:r>
          </a:p>
        </p:txBody>
      </p:sp>
      <p:sp>
        <p:nvSpPr>
          <p:cNvPr id="3" name="Espace réservé du texte 2"/>
          <p:cNvSpPr>
            <a:spLocks noGrp="1"/>
          </p:cNvSpPr>
          <p:nvPr>
            <p:ph type="body" idx="1"/>
          </p:nvPr>
        </p:nvSpPr>
        <p:spPr>
          <a:xfrm>
            <a:off x="1" y="3621022"/>
            <a:ext cx="1475657" cy="1200329"/>
          </a:xfrm>
          <a:noFill/>
        </p:spPr>
        <p:txBody>
          <a:bodyPr wrap="square" rtlCol="0">
            <a:spAutoFit/>
          </a:bodyPr>
          <a:lstStyle>
            <a:lvl1pPr marL="0" indent="0">
              <a:buNone/>
              <a:defRPr lang="fr-FR" sz="1800" smtClean="0">
                <a:solidFill>
                  <a:schemeClr val="bg1"/>
                </a:solidFill>
                <a:latin typeface="Gill Sans MT" panose="020B0502020104020203" pitchFamily="34" charset="0"/>
              </a:defRPr>
            </a:lvl1pPr>
          </a:lstStyle>
          <a:p>
            <a:pPr marL="0" lvl="0" algn="ctr"/>
            <a:r>
              <a:rPr lang="fr-FR" dirty="0"/>
              <a:t>Modifiez les styles du texte du masque</a:t>
            </a:r>
          </a:p>
        </p:txBody>
      </p:sp>
      <p:cxnSp>
        <p:nvCxnSpPr>
          <p:cNvPr id="11" name="Connecteur droit 10"/>
          <p:cNvCxnSpPr/>
          <p:nvPr userDrawn="1"/>
        </p:nvCxnSpPr>
        <p:spPr>
          <a:xfrm>
            <a:off x="219076" y="3429000"/>
            <a:ext cx="11125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10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75C698-A55E-4EAB-9D90-1550653DD39F}"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2F6BC-C2F9-46A1-B4D4-9CEC91FEC5EA}"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108"/>
            <a:ext cx="9180512" cy="7181107"/>
          </a:xfrm>
          <a:prstGeom prst="rect">
            <a:avLst/>
          </a:prstGeom>
        </p:spPr>
      </p:pic>
    </p:spTree>
    <p:extLst>
      <p:ext uri="{BB962C8B-B14F-4D97-AF65-F5344CB8AC3E}">
        <p14:creationId xmlns:p14="http://schemas.microsoft.com/office/powerpoint/2010/main" val="391288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175C698-A55E-4EAB-9D90-1550653DD39F}"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294452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175C698-A55E-4EAB-9D90-1550653DD39F}" type="datetimeFigureOut">
              <a:rPr lang="fr-FR" smtClean="0"/>
              <a:t>28/04/2020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356089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175C698-A55E-4EAB-9D90-1550653DD39F}" type="datetimeFigureOut">
              <a:rPr lang="fr-FR" smtClean="0"/>
              <a:t>28/04/2020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398000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175C698-A55E-4EAB-9D90-1550653DD39F}" type="datetimeFigureOut">
              <a:rPr lang="fr-FR" smtClean="0"/>
              <a:t>28/04/2020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296445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5C698-A55E-4EAB-9D90-1550653DD39F}" type="datetimeFigureOut">
              <a:rPr lang="fr-FR" smtClean="0"/>
              <a:t>28/04/2020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399604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75C698-A55E-4EAB-9D90-1550653DD39F}" type="datetimeFigureOut">
              <a:rPr lang="fr-FR" smtClean="0"/>
              <a:t>28/04/2020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233014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75C698-A55E-4EAB-9D90-1550653DD39F}" type="datetimeFigureOut">
              <a:rPr lang="fr-FR" smtClean="0"/>
              <a:t>28/04/2020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2F6BC-C2F9-46A1-B4D4-9CEC91FEC5EA}" type="slidenum">
              <a:rPr lang="fr-FR" smtClean="0"/>
              <a:t>‹N°›</a:t>
            </a:fld>
            <a:endParaRPr lang="fr-FR"/>
          </a:p>
        </p:txBody>
      </p:sp>
    </p:spTree>
    <p:extLst>
      <p:ext uri="{BB962C8B-B14F-4D97-AF65-F5344CB8AC3E}">
        <p14:creationId xmlns:p14="http://schemas.microsoft.com/office/powerpoint/2010/main" val="367981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5C698-A55E-4EAB-9D90-1550653DD39F}" type="datetimeFigureOut">
              <a:rPr lang="fr-FR" smtClean="0"/>
              <a:t>28/04/2020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2F6BC-C2F9-46A1-B4D4-9CEC91FEC5EA}" type="slidenum">
              <a:rPr lang="fr-FR" smtClean="0"/>
              <a:t>‹N°›</a:t>
            </a:fld>
            <a:endParaRPr lang="fr-FR"/>
          </a:p>
        </p:txBody>
      </p:sp>
    </p:spTree>
    <p:extLst>
      <p:ext uri="{BB962C8B-B14F-4D97-AF65-F5344CB8AC3E}">
        <p14:creationId xmlns:p14="http://schemas.microsoft.com/office/powerpoint/2010/main" val="490840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8.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2.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1.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0.jpe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pn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hyperlink" Target="https://sig.ville.gouv.fr/" TargetMode="External"/><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outils.observatoire-des-territoires.gouv.fr/sofi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outils.observatoire-des-territoires.gouv.fr/sofi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hyperlink" Target="http://becomtech.fr/" TargetMode="External"/><Relationship Id="rId3" Type="http://schemas.openxmlformats.org/officeDocument/2006/relationships/hyperlink" Target="http://www.infofemmes.com/v2/p/Contact/Coordonnees-de-votre-CIDFF/73" TargetMode="External"/><Relationship Id="rId7" Type="http://schemas.openxmlformats.org/officeDocument/2006/relationships/hyperlink" Target="http://www.revelles.org/" TargetMode="External"/><Relationship Id="rId12" Type="http://schemas.openxmlformats.org/officeDocument/2006/relationships/image" Target="../media/image54.png"/><Relationship Id="rId2" Type="http://schemas.openxmlformats.org/officeDocument/2006/relationships/notesSlide" Target="../notesSlides/notesSlide16.xml"/><Relationship Id="rId1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1.jpg"/><Relationship Id="rId11" Type="http://schemas.openxmlformats.org/officeDocument/2006/relationships/hyperlink" Target="http://www.forcefemmes.com/" TargetMode="External"/><Relationship Id="rId5" Type="http://schemas.openxmlformats.org/officeDocument/2006/relationships/hyperlink" Target="https://fr-fr.facebook.com/pages/category/Social-Club/Les-EnChanti%C3%A8res-303390666864648/" TargetMode="External"/><Relationship Id="rId15" Type="http://schemas.openxmlformats.org/officeDocument/2006/relationships/hyperlink" Target="https://www.centre-hubertine-auclert.fr/outil/annuaire-francilien-des-referent-e-s-egalite" TargetMode="External"/><Relationship Id="rId10" Type="http://schemas.openxmlformats.org/officeDocument/2006/relationships/image" Target="../media/image53.jpg"/><Relationship Id="rId4" Type="http://schemas.openxmlformats.org/officeDocument/2006/relationships/image" Target="../media/image50.jpeg"/><Relationship Id="rId9" Type="http://schemas.openxmlformats.org/officeDocument/2006/relationships/hyperlink" Target="https://www.creationsomnivores.com/" TargetMode="External"/><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entre-hubertine-auclert.fr/sites/default/files/fichiers/guidect1-nov15-web.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www.haut-conseil-egalite.gouv.fr/IMG/pdf/hce_note_activer_l_ega-conditionnalite_2016_09_15.pdf" TargetMode="Externa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hyperlink" Target="http://www.igas.gouv.fr/IMG/pdf/2015-169R.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haut-conseil-egalite.gouv.fr/IMG/pdf/haut-conseil-egalite.gouv.frimgpdfhcefh_rap_egaliter_vf.pdf" TargetMode="External"/><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hyperlink" Target="http://www.prefectures-regions.gouv.fr/ile-de-france/content/download/42097/281858/file/MEP%20Guide%20jaune%20bleu%20VF3.pdf" TargetMode="External"/><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hyperlink" Target="https://www.cget.gouv.fr/sites/cget.gouv.fr/files/atoms/files/cget_guide_enfance_bd_6_mars.pdf" TargetMode="External"/><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hyperlink" Target="https://www.ecologique-solidaire.gouv.fr/sites/default/files/Plan_national_d_action_pour_les_achats_publics_durables_2015-2020.pdf"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centre-hubertine-auclert.fr/sites/default/files/fichiers/guide-lutte-contre-les-discriminations-clauses-de-marches-public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entre-hubertine-auclert.fr/sites/default/files/fichiers/guide-lutte-contre-les-discriminations-clauses-de-marches-publics.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entre-hubertine-auclert.fr/sites/default/files/fichiers/guide-lutte-contre-les-discriminations-clauses-de-marches-publics.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entre-hubertine-auclert.fr/sites/default/files/fichiers/guide-lutte-contre-les-discriminations-clauses-de-marches-publics.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centre-hubertine-auclert.fr/sites/default/files/fichiers/guide-lutte-contre-les-discriminations-clauses-de-marches-publics.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maximilien.fr/public/media/espace-entreprises/schema_commande_publique_responsable__ville_paris.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hyperlink" Target="https://www.maximilien.fr/public/media/espace-entreprises/schema_achats_responsables_region_ile_de_france.pdf" TargetMode="External"/><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emf"/><Relationship Id="rId1" Type="http://schemas.openxmlformats.org/officeDocument/2006/relationships/slideLayout" Target="../slideLayouts/slideLayout2.xml"/><Relationship Id="rId5" Type="http://schemas.openxmlformats.org/officeDocument/2006/relationships/image" Target="../media/image77.jp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entre-hubertine-auclert.fr/outil/kit-d-affiches-l-egalite-professionnelle-ca-se-travaill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hyperlink" Target="https://www.centre-hubertine-auclert.fr/outil/femmes-et-numerique-changeons-les-codes" TargetMode="External"/><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centre-hubertine-auclert.fr/sites/default/files/fichiers/expomixitemetiers.pdf"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jennifer.artaz@urtie.fr" TargetMode="External"/><Relationship Id="rId7"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centre-hubertine-auclert.fr/" TargetMode="External"/><Relationship Id="rId5" Type="http://schemas.openxmlformats.org/officeDocument/2006/relationships/hyperlink" Target="mailto:paul.daulny@hubertine.fr" TargetMode="External"/><Relationship Id="rId4" Type="http://schemas.openxmlformats.org/officeDocument/2006/relationships/hyperlink" Target="http://www.urtie.fr/"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centre-hubertine-auclert.fr/egalithequ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centre-hubertine-auclert.fr/institu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683648" y="3416176"/>
            <a:ext cx="6912768" cy="14182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200" dirty="0">
              <a:latin typeface="Arial Narrow" panose="020B0606020202030204" pitchFamily="34" charset="0"/>
              <a:cs typeface="Arial" panose="020B0604020202020204" pitchFamily="34" charset="0"/>
            </a:endParaRPr>
          </a:p>
          <a:p>
            <a:r>
              <a:rPr lang="fr-FR" sz="3200" b="1" dirty="0">
                <a:solidFill>
                  <a:srgbClr val="FF0000"/>
                </a:solidFill>
                <a:latin typeface="Arial Narrow" panose="020B0606020202030204" pitchFamily="34" charset="0"/>
                <a:cs typeface="Arial" panose="020B0604020202020204" pitchFamily="34" charset="0"/>
              </a:rPr>
              <a:t>CAF’ CLAUSES #7</a:t>
            </a:r>
          </a:p>
          <a:p>
            <a:r>
              <a:rPr lang="fr-FR" sz="3200" b="1" dirty="0">
                <a:solidFill>
                  <a:srgbClr val="FF0000"/>
                </a:solidFill>
                <a:latin typeface="Arial Narrow" panose="020B0606020202030204" pitchFamily="34" charset="0"/>
                <a:cs typeface="Arial" panose="020B0604020202020204" pitchFamily="34" charset="0"/>
              </a:rPr>
              <a:t>La féminisation des clauses sociales, propos introductifs</a:t>
            </a:r>
          </a:p>
          <a:p>
            <a:r>
              <a:rPr lang="fr-FR" sz="2000" b="1" dirty="0">
                <a:latin typeface="Arial Narrow" panose="020B0606020202030204" pitchFamily="34" charset="0"/>
                <a:cs typeface="Arial" panose="020B0604020202020204" pitchFamily="34" charset="0"/>
              </a:rPr>
              <a:t>Webinar du mercredi 29 avril de 14h à 15h30</a:t>
            </a:r>
          </a:p>
          <a:p>
            <a:endParaRPr lang="fr-FR" sz="2400" dirty="0">
              <a:latin typeface="Arial Narrow" panose="020B0606020202030204" pitchFamily="34" charset="0"/>
              <a:cs typeface="Arial" panose="020B0604020202020204" pitchFamily="34" charset="0"/>
            </a:endParaRPr>
          </a:p>
          <a:p>
            <a:pPr algn="r"/>
            <a:endParaRPr lang="fr-FR" sz="2800" dirty="0">
              <a:solidFill>
                <a:prstClr val="black"/>
              </a:solidFill>
              <a:latin typeface="Arial Narrow" panose="020B0606020202030204" pitchFamily="34" charset="0"/>
            </a:endParaRPr>
          </a:p>
        </p:txBody>
      </p:sp>
      <p:grpSp>
        <p:nvGrpSpPr>
          <p:cNvPr id="11" name="Groupe 10">
            <a:extLst>
              <a:ext uri="{FF2B5EF4-FFF2-40B4-BE49-F238E27FC236}">
                <a16:creationId xmlns:a16="http://schemas.microsoft.com/office/drawing/2014/main" id="{0E499C29-AB2B-472E-8035-6C0E6B0C1609}"/>
              </a:ext>
            </a:extLst>
          </p:cNvPr>
          <p:cNvGrpSpPr/>
          <p:nvPr/>
        </p:nvGrpSpPr>
        <p:grpSpPr>
          <a:xfrm>
            <a:off x="1547664" y="404664"/>
            <a:ext cx="5389129" cy="879435"/>
            <a:chOff x="3215319" y="5863961"/>
            <a:chExt cx="5389129" cy="879435"/>
          </a:xfrm>
        </p:grpSpPr>
        <p:pic>
          <p:nvPicPr>
            <p:cNvPr id="6" name="Image 5" descr="Une image contenant capture d’écran&#10;&#10;Description générée automatiquement">
              <a:extLst>
                <a:ext uri="{FF2B5EF4-FFF2-40B4-BE49-F238E27FC236}">
                  <a16:creationId xmlns:a16="http://schemas.microsoft.com/office/drawing/2014/main" id="{326F3A02-724D-44DB-9AE6-AF65E0BF56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4FE094A9-8FE0-4EB2-9202-5D75C8C26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0" name="Image 9" descr="Une image contenant horloge&#10;&#10;Description générée automatiquement">
              <a:extLst>
                <a:ext uri="{FF2B5EF4-FFF2-40B4-BE49-F238E27FC236}">
                  <a16:creationId xmlns:a16="http://schemas.microsoft.com/office/drawing/2014/main" id="{80E06154-D72B-432E-A3AA-5999767544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19209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Le GIP Maximilien</a:t>
            </a:r>
          </a:p>
        </p:txBody>
      </p:sp>
      <p:sp>
        <p:nvSpPr>
          <p:cNvPr id="3" name="Espace réservé du texte 2"/>
          <p:cNvSpPr>
            <a:spLocks noGrp="1"/>
          </p:cNvSpPr>
          <p:nvPr>
            <p:ph type="body" idx="1"/>
          </p:nvPr>
        </p:nvSpPr>
        <p:spPr>
          <a:xfrm>
            <a:off x="1" y="3573016"/>
            <a:ext cx="1475657" cy="923330"/>
          </a:xfrm>
        </p:spPr>
        <p:txBody>
          <a:bodyPr/>
          <a:lstStyle/>
          <a:p>
            <a:pPr algn="ctr"/>
            <a:r>
              <a:rPr lang="fr-FR" dirty="0"/>
              <a:t>Une entité jeune et dynamique</a:t>
            </a:r>
          </a:p>
        </p:txBody>
      </p:sp>
      <p:grpSp>
        <p:nvGrpSpPr>
          <p:cNvPr id="143" name="Groupe 142"/>
          <p:cNvGrpSpPr/>
          <p:nvPr/>
        </p:nvGrpSpPr>
        <p:grpSpPr>
          <a:xfrm>
            <a:off x="2953956" y="2062010"/>
            <a:ext cx="5166922" cy="3125961"/>
            <a:chOff x="2953956" y="1204759"/>
            <a:chExt cx="5166922" cy="3125961"/>
          </a:xfrm>
        </p:grpSpPr>
        <p:grpSp>
          <p:nvGrpSpPr>
            <p:cNvPr id="5" name="Groupe 4"/>
            <p:cNvGrpSpPr/>
            <p:nvPr/>
          </p:nvGrpSpPr>
          <p:grpSpPr>
            <a:xfrm>
              <a:off x="6545889" y="2165535"/>
              <a:ext cx="1256148" cy="1559731"/>
              <a:chOff x="6364899" y="1876676"/>
              <a:chExt cx="1256148" cy="1559731"/>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64899"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94420"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3941"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53462"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82983"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12504"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42025"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1546"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01067"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30588" y="1876676"/>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64899"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94420"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3941"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53462"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82983"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12504"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42025"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1546"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01067"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30588" y="214605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64899"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94420"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3941"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53462"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82983"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12504"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42025"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1546"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01067"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30588" y="2415430"/>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64899"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94420"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3941"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53462"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82983"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12504"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42025"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1546"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01067"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30588" y="2684807"/>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64899"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94420"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3941"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53462"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82983"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12504"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42025"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1546"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01067" y="2954183"/>
                <a:ext cx="90459" cy="2128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30588" y="2954183"/>
                <a:ext cx="90459" cy="212846"/>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e 55"/>
              <p:cNvGrpSpPr/>
              <p:nvPr/>
            </p:nvGrpSpPr>
            <p:grpSpPr>
              <a:xfrm>
                <a:off x="6364899" y="3223561"/>
                <a:ext cx="1255833" cy="212846"/>
                <a:chOff x="3020894" y="411510"/>
                <a:chExt cx="3289866" cy="557586"/>
              </a:xfrm>
            </p:grpSpPr>
            <p:pic>
              <p:nvPicPr>
                <p:cNvPr id="5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0894" y="411510"/>
                  <a:ext cx="236973" cy="55758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60196" y="411510"/>
                  <a:ext cx="236973" cy="55758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0322"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39625"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78926"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18229"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7532"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6832"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6135"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5438" y="411510"/>
                  <a:ext cx="235322" cy="55758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7" name="Groupe 66"/>
            <p:cNvGrpSpPr/>
            <p:nvPr/>
          </p:nvGrpSpPr>
          <p:grpSpPr>
            <a:xfrm>
              <a:off x="2953956" y="2165535"/>
              <a:ext cx="1261058" cy="1555564"/>
              <a:chOff x="2762033" y="2809664"/>
              <a:chExt cx="1261058" cy="1555564"/>
            </a:xfrm>
          </p:grpSpPr>
          <p:grpSp>
            <p:nvGrpSpPr>
              <p:cNvPr id="68" name="Groupe 67"/>
              <p:cNvGrpSpPr/>
              <p:nvPr/>
            </p:nvGrpSpPr>
            <p:grpSpPr>
              <a:xfrm>
                <a:off x="2770112" y="2809664"/>
                <a:ext cx="1252979" cy="211766"/>
                <a:chOff x="2770112" y="2809664"/>
                <a:chExt cx="1252979" cy="211766"/>
              </a:xfrm>
            </p:grpSpPr>
            <p:pic>
              <p:nvPicPr>
                <p:cNvPr id="1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770112"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99332"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28552"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57772"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86991"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16212"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45431"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74651"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3872" y="2809664"/>
                  <a:ext cx="90000" cy="211766"/>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33091" y="2809664"/>
                  <a:ext cx="90000" cy="211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e 68"/>
              <p:cNvGrpSpPr/>
              <p:nvPr/>
            </p:nvGrpSpPr>
            <p:grpSpPr>
              <a:xfrm>
                <a:off x="2770112" y="3077874"/>
                <a:ext cx="1244520" cy="212393"/>
                <a:chOff x="3042934" y="411510"/>
                <a:chExt cx="3267828" cy="557696"/>
              </a:xfrm>
            </p:grpSpPr>
            <p:pic>
              <p:nvPicPr>
                <p:cNvPr id="1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42934" y="413156"/>
                  <a:ext cx="236320" cy="5560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61023"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0324"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39627"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78927"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18231"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7531"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6835"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6135"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5438" y="411510"/>
                  <a:ext cx="235324" cy="557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e 69"/>
              <p:cNvGrpSpPr/>
              <p:nvPr/>
            </p:nvGrpSpPr>
            <p:grpSpPr>
              <a:xfrm>
                <a:off x="2762033" y="3346624"/>
                <a:ext cx="1252600" cy="212351"/>
                <a:chOff x="3021720" y="411510"/>
                <a:chExt cx="3289042" cy="557586"/>
              </a:xfrm>
            </p:grpSpPr>
            <p:pic>
              <p:nvPicPr>
                <p:cNvPr id="1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21720"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61023"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0324"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39627"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78927"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18230"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7531"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6834"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6137" y="411510"/>
                  <a:ext cx="235324" cy="557586"/>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5438" y="411510"/>
                  <a:ext cx="235324" cy="557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e 70"/>
              <p:cNvGrpSpPr/>
              <p:nvPr/>
            </p:nvGrpSpPr>
            <p:grpSpPr>
              <a:xfrm>
                <a:off x="2762033" y="3615375"/>
                <a:ext cx="1252600" cy="212351"/>
                <a:chOff x="3021720" y="411510"/>
                <a:chExt cx="3289042" cy="557586"/>
              </a:xfrm>
            </p:grpSpPr>
            <p:pic>
              <p:nvPicPr>
                <p:cNvPr id="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21720"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61023"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0324"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39627"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78927"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18231"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7531"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6835"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6135"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5438"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2" name="Groupe 71"/>
              <p:cNvGrpSpPr/>
              <p:nvPr/>
            </p:nvGrpSpPr>
            <p:grpSpPr>
              <a:xfrm>
                <a:off x="2762033" y="3884125"/>
                <a:ext cx="1252600" cy="212351"/>
                <a:chOff x="3021720" y="411510"/>
                <a:chExt cx="3289042" cy="557586"/>
              </a:xfrm>
            </p:grpSpPr>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21720"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61023"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0324"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39627"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78927"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18230"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7531"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6834"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6137"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5438"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3" name="Groupe 72"/>
              <p:cNvGrpSpPr/>
              <p:nvPr/>
            </p:nvGrpSpPr>
            <p:grpSpPr>
              <a:xfrm>
                <a:off x="2762033" y="4152877"/>
                <a:ext cx="1252600" cy="212351"/>
                <a:chOff x="3021720" y="411510"/>
                <a:chExt cx="3289040" cy="557586"/>
              </a:xfrm>
            </p:grpSpPr>
            <p:pic>
              <p:nvPicPr>
                <p:cNvPr id="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21720"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61023" y="411510"/>
                  <a:ext cx="235324" cy="557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0322"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39625"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78926"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18229"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7532"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6832"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6135" y="411512"/>
                  <a:ext cx="235322" cy="55758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5438" y="411510"/>
                  <a:ext cx="235322" cy="55758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4" name="Google Shape;248;p30"/>
            <p:cNvSpPr/>
            <p:nvPr/>
          </p:nvSpPr>
          <p:spPr>
            <a:xfrm>
              <a:off x="2975391" y="1779545"/>
              <a:ext cx="4979082" cy="45719"/>
            </a:xfrm>
            <a:prstGeom prst="rect">
              <a:avLst/>
            </a:prstGeom>
            <a:solidFill>
              <a:srgbClr val="6A1369"/>
            </a:solidFill>
            <a:ln>
              <a:solidFill>
                <a:srgbClr val="6A1369"/>
              </a:solidFill>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35" name="Google Shape;251;p30"/>
            <p:cNvSpPr/>
            <p:nvPr/>
          </p:nvSpPr>
          <p:spPr>
            <a:xfrm>
              <a:off x="3432604" y="1712404"/>
              <a:ext cx="180000" cy="180000"/>
            </a:xfrm>
            <a:prstGeom prst="ellipse">
              <a:avLst/>
            </a:prstGeom>
            <a:solidFill>
              <a:srgbClr val="6A1369"/>
            </a:solidFill>
            <a:ln>
              <a:noFill/>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36" name="Google Shape;252;p30"/>
            <p:cNvSpPr/>
            <p:nvPr/>
          </p:nvSpPr>
          <p:spPr>
            <a:xfrm>
              <a:off x="4768289" y="1712404"/>
              <a:ext cx="180000" cy="180000"/>
            </a:xfrm>
            <a:prstGeom prst="ellipse">
              <a:avLst/>
            </a:prstGeom>
            <a:solidFill>
              <a:srgbClr val="6A1369"/>
            </a:solidFill>
            <a:ln>
              <a:noFill/>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37" name="Google Shape;253;p30"/>
            <p:cNvSpPr/>
            <p:nvPr/>
          </p:nvSpPr>
          <p:spPr>
            <a:xfrm>
              <a:off x="7084278" y="1712404"/>
              <a:ext cx="180000" cy="180000"/>
            </a:xfrm>
            <a:prstGeom prst="ellipse">
              <a:avLst/>
            </a:prstGeom>
            <a:solidFill>
              <a:srgbClr val="C00000"/>
            </a:solidFill>
            <a:ln>
              <a:noFill/>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38" name="Google Shape;256;p30"/>
            <p:cNvSpPr txBox="1"/>
            <p:nvPr/>
          </p:nvSpPr>
          <p:spPr>
            <a:xfrm>
              <a:off x="3197682" y="1204759"/>
              <a:ext cx="697627" cy="688027"/>
            </a:xfrm>
            <a:prstGeom prst="rect">
              <a:avLst/>
            </a:prstGeom>
            <a:noFill/>
            <a:ln>
              <a:noFill/>
            </a:ln>
          </p:spPr>
          <p:txBody>
            <a:bodyPr spcFirstLastPara="1" wrap="none" lIns="91425" tIns="45700" rIns="91425" bIns="45700" anchor="t" anchorCtr="0">
              <a:noAutofit/>
            </a:bodyPr>
            <a:lstStyle/>
            <a:p>
              <a:r>
                <a:rPr lang="en" b="1" dirty="0">
                  <a:solidFill>
                    <a:srgbClr val="6A1369"/>
                  </a:solidFill>
                  <a:latin typeface="Arial" panose="020B0604020202020204" pitchFamily="34" charset="0"/>
                  <a:ea typeface="Arial"/>
                  <a:cs typeface="Arial" panose="020B0604020202020204" pitchFamily="34" charset="0"/>
                  <a:sym typeface="Arial"/>
                </a:rPr>
                <a:t>2013</a:t>
              </a:r>
            </a:p>
            <a:p>
              <a:pPr algn="r"/>
              <a:r>
                <a:rPr lang="fr-FR" sz="1000" dirty="0">
                  <a:solidFill>
                    <a:srgbClr val="6A1369"/>
                  </a:solidFill>
                  <a:latin typeface="Arial" panose="020B0604020202020204" pitchFamily="34" charset="0"/>
                  <a:ea typeface="Arial"/>
                  <a:cs typeface="Arial" panose="020B0604020202020204" pitchFamily="34" charset="0"/>
                  <a:sym typeface="Arial"/>
                </a:rPr>
                <a:t>OUVERTURE DU PORTAIL</a:t>
              </a:r>
            </a:p>
          </p:txBody>
        </p:sp>
        <p:sp>
          <p:nvSpPr>
            <p:cNvPr id="139" name="Google Shape;257;p30"/>
            <p:cNvSpPr txBox="1"/>
            <p:nvPr/>
          </p:nvSpPr>
          <p:spPr>
            <a:xfrm>
              <a:off x="4506959" y="1204824"/>
              <a:ext cx="697627" cy="687962"/>
            </a:xfrm>
            <a:prstGeom prst="rect">
              <a:avLst/>
            </a:prstGeom>
            <a:noFill/>
            <a:ln>
              <a:noFill/>
            </a:ln>
          </p:spPr>
          <p:txBody>
            <a:bodyPr spcFirstLastPara="1" wrap="none" lIns="91425" tIns="45700" rIns="91425" bIns="45700" anchor="t" anchorCtr="0">
              <a:noAutofit/>
            </a:bodyPr>
            <a:lstStyle/>
            <a:p>
              <a:pPr algn="ctr"/>
              <a:r>
                <a:rPr lang="en" b="1" dirty="0">
                  <a:solidFill>
                    <a:srgbClr val="6A1369"/>
                  </a:solidFill>
                  <a:latin typeface="Arial" panose="020B0604020202020204" pitchFamily="34" charset="0"/>
                  <a:ea typeface="Arial"/>
                  <a:cs typeface="Arial" panose="020B0604020202020204" pitchFamily="34" charset="0"/>
                  <a:sym typeface="Arial"/>
                </a:rPr>
                <a:t>2014</a:t>
              </a:r>
            </a:p>
            <a:p>
              <a:pPr lvl="0" algn="ctr"/>
              <a:r>
                <a:rPr lang="fr-FR" sz="1000" dirty="0">
                  <a:solidFill>
                    <a:srgbClr val="6A1369"/>
                  </a:solidFill>
                  <a:latin typeface="Arial" panose="020B0604020202020204" pitchFamily="34" charset="0"/>
                  <a:ea typeface="Arial"/>
                  <a:cs typeface="Arial" panose="020B0604020202020204" pitchFamily="34" charset="0"/>
                  <a:sym typeface="Arial"/>
                </a:rPr>
                <a:t>CREATION DU GIP</a:t>
              </a:r>
            </a:p>
          </p:txBody>
        </p:sp>
        <p:sp>
          <p:nvSpPr>
            <p:cNvPr id="140" name="Google Shape;258;p30"/>
            <p:cNvSpPr txBox="1"/>
            <p:nvPr/>
          </p:nvSpPr>
          <p:spPr>
            <a:xfrm>
              <a:off x="6720739" y="1219968"/>
              <a:ext cx="907079" cy="369332"/>
            </a:xfrm>
            <a:prstGeom prst="rect">
              <a:avLst/>
            </a:prstGeom>
            <a:solidFill>
              <a:srgbClr val="C00000"/>
            </a:solidFill>
            <a:ln>
              <a:noFill/>
            </a:ln>
          </p:spPr>
          <p:txBody>
            <a:bodyPr spcFirstLastPara="1" wrap="square" lIns="91425" tIns="45700" rIns="91425" bIns="45700" anchor="t" anchorCtr="0">
              <a:noAutofit/>
            </a:bodyPr>
            <a:lstStyle/>
            <a:p>
              <a:pPr algn="ctr"/>
              <a:r>
                <a:rPr lang="en" b="1" dirty="0">
                  <a:solidFill>
                    <a:schemeClr val="bg1"/>
                  </a:solidFill>
                  <a:latin typeface="Arial" panose="020B0604020202020204" pitchFamily="34" charset="0"/>
                  <a:ea typeface="Arial"/>
                  <a:cs typeface="Arial" panose="020B0604020202020204" pitchFamily="34" charset="0"/>
                  <a:sym typeface="Arial"/>
                </a:rPr>
                <a:t>2020</a:t>
              </a:r>
              <a:endParaRPr b="1" dirty="0">
                <a:solidFill>
                  <a:schemeClr val="bg1"/>
                </a:solidFill>
                <a:latin typeface="Arial" panose="020B0604020202020204" pitchFamily="34" charset="0"/>
                <a:ea typeface="Arial"/>
                <a:cs typeface="Arial" panose="020B0604020202020204" pitchFamily="34" charset="0"/>
                <a:sym typeface="Arial"/>
              </a:endParaRPr>
            </a:p>
          </p:txBody>
        </p:sp>
        <p:sp>
          <p:nvSpPr>
            <p:cNvPr id="141" name="ZoneTexte 140"/>
            <p:cNvSpPr txBox="1"/>
            <p:nvPr/>
          </p:nvSpPr>
          <p:spPr>
            <a:xfrm>
              <a:off x="3052035" y="3869055"/>
              <a:ext cx="1073904" cy="461665"/>
            </a:xfrm>
            <a:prstGeom prst="rect">
              <a:avLst/>
            </a:prstGeom>
            <a:noFill/>
          </p:spPr>
          <p:txBody>
            <a:bodyPr wrap="square" rtlCol="0">
              <a:spAutoFit/>
            </a:bodyPr>
            <a:lstStyle/>
            <a:p>
              <a:pPr algn="ctr"/>
              <a:r>
                <a:rPr lang="fr-FR" sz="1200" dirty="0">
                  <a:solidFill>
                    <a:srgbClr val="6A1369"/>
                  </a:solidFill>
                  <a:latin typeface="Gill Sans MT" panose="020B0502020104020203" pitchFamily="34" charset="0"/>
                </a:rPr>
                <a:t>11 membres fondateurs</a:t>
              </a:r>
            </a:p>
          </p:txBody>
        </p:sp>
        <p:sp>
          <p:nvSpPr>
            <p:cNvPr id="142" name="ZoneTexte 141"/>
            <p:cNvSpPr txBox="1"/>
            <p:nvPr/>
          </p:nvSpPr>
          <p:spPr>
            <a:xfrm>
              <a:off x="6356568" y="3869055"/>
              <a:ext cx="1764310" cy="430887"/>
            </a:xfrm>
            <a:prstGeom prst="rect">
              <a:avLst/>
            </a:prstGeom>
            <a:noFill/>
          </p:spPr>
          <p:txBody>
            <a:bodyPr wrap="square" rtlCol="0">
              <a:spAutoFit/>
            </a:bodyPr>
            <a:lstStyle/>
            <a:p>
              <a:pPr algn="ctr"/>
              <a:r>
                <a:rPr lang="fr-FR" sz="1200" dirty="0">
                  <a:solidFill>
                    <a:srgbClr val="C00000"/>
                  </a:solidFill>
                  <a:latin typeface="Gill Sans MT" panose="020B0502020104020203" pitchFamily="34" charset="0"/>
                </a:rPr>
                <a:t>340 membres</a:t>
              </a:r>
              <a:br>
                <a:rPr lang="fr-FR" sz="1200" dirty="0">
                  <a:solidFill>
                    <a:srgbClr val="C00000"/>
                  </a:solidFill>
                  <a:latin typeface="Gill Sans MT" panose="020B0502020104020203" pitchFamily="34" charset="0"/>
                </a:rPr>
              </a:br>
              <a:r>
                <a:rPr lang="fr-FR" sz="1000" dirty="0">
                  <a:solidFill>
                    <a:srgbClr val="C00000"/>
                  </a:solidFill>
                  <a:latin typeface="Gill Sans MT" panose="020B0502020104020203" pitchFamily="34" charset="0"/>
                </a:rPr>
                <a:t>(1</a:t>
              </a:r>
              <a:r>
                <a:rPr lang="fr-FR" sz="1000" baseline="30000" dirty="0">
                  <a:solidFill>
                    <a:srgbClr val="C00000"/>
                  </a:solidFill>
                  <a:latin typeface="Gill Sans MT" panose="020B0502020104020203" pitchFamily="34" charset="0"/>
                </a:rPr>
                <a:t>er</a:t>
              </a:r>
              <a:r>
                <a:rPr lang="fr-FR" sz="1000" dirty="0">
                  <a:solidFill>
                    <a:srgbClr val="C00000"/>
                  </a:solidFill>
                  <a:latin typeface="Gill Sans MT" panose="020B0502020104020203" pitchFamily="34" charset="0"/>
                </a:rPr>
                <a:t> avril)</a:t>
              </a:r>
              <a:endParaRPr lang="fr-FR" sz="1200" dirty="0">
                <a:solidFill>
                  <a:srgbClr val="C00000"/>
                </a:solidFill>
                <a:latin typeface="Gill Sans MT" panose="020B0502020104020203" pitchFamily="34" charset="0"/>
              </a:endParaRPr>
            </a:p>
          </p:txBody>
        </p:sp>
      </p:grpSp>
    </p:spTree>
    <p:extLst>
      <p:ext uri="{BB962C8B-B14F-4D97-AF65-F5344CB8AC3E}">
        <p14:creationId xmlns:p14="http://schemas.microsoft.com/office/powerpoint/2010/main" val="815774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le GIP Maximilien</a:t>
            </a:r>
          </a:p>
        </p:txBody>
      </p:sp>
      <p:sp>
        <p:nvSpPr>
          <p:cNvPr id="3" name="Espace réservé du texte 2"/>
          <p:cNvSpPr>
            <a:spLocks noGrp="1"/>
          </p:cNvSpPr>
          <p:nvPr>
            <p:ph type="body" idx="1"/>
          </p:nvPr>
        </p:nvSpPr>
        <p:spPr>
          <a:xfrm>
            <a:off x="1" y="3573016"/>
            <a:ext cx="1475657" cy="369332"/>
          </a:xfrm>
        </p:spPr>
        <p:txBody>
          <a:bodyPr/>
          <a:lstStyle/>
          <a:p>
            <a:pPr algn="ctr"/>
            <a:r>
              <a:rPr lang="fr-FR"/>
              <a:t>Ses missions</a:t>
            </a:r>
            <a:endParaRPr lang="fr-FR" dirty="0"/>
          </a:p>
        </p:txBody>
      </p:sp>
      <p:grpSp>
        <p:nvGrpSpPr>
          <p:cNvPr id="24" name="Groupe 23"/>
          <p:cNvGrpSpPr/>
          <p:nvPr/>
        </p:nvGrpSpPr>
        <p:grpSpPr>
          <a:xfrm>
            <a:off x="1938144" y="1660738"/>
            <a:ext cx="6693238" cy="3614228"/>
            <a:chOff x="1938144" y="803488"/>
            <a:chExt cx="6693238" cy="3614228"/>
          </a:xfrm>
        </p:grpSpPr>
        <p:sp>
          <p:nvSpPr>
            <p:cNvPr id="9" name="ZoneTexte 4"/>
            <p:cNvSpPr txBox="1">
              <a:spLocks noChangeArrowheads="1"/>
            </p:cNvSpPr>
            <p:nvPr/>
          </p:nvSpPr>
          <p:spPr bwMode="auto">
            <a:xfrm>
              <a:off x="6543150" y="2859782"/>
              <a:ext cx="2088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ctr">
                <a:spcBef>
                  <a:spcPct val="0"/>
                </a:spcBef>
                <a:buFontTx/>
                <a:buNone/>
                <a:defRPr sz="1400" b="1">
                  <a:solidFill>
                    <a:srgbClr val="79155E"/>
                  </a:solidFill>
                  <a:latin typeface="Gill Sans MT" panose="020B0502020104020203"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algn="r"/>
              <a:r>
                <a:rPr lang="fr-FR" altLang="fr-FR" sz="1200" dirty="0">
                  <a:solidFill>
                    <a:srgbClr val="C00000"/>
                  </a:solidFill>
                </a:rPr>
                <a:t>POUR LES ENTREPRISE</a:t>
              </a:r>
            </a:p>
            <a:p>
              <a:pPr algn="r"/>
              <a:endParaRPr lang="fr-FR" altLang="fr-FR" sz="1200" dirty="0">
                <a:solidFill>
                  <a:srgbClr val="C00000"/>
                </a:solidFill>
              </a:endParaRPr>
            </a:p>
            <a:p>
              <a:pPr algn="r"/>
              <a:r>
                <a:rPr lang="en-US" altLang="fr-FR" sz="1200" b="0" dirty="0" err="1">
                  <a:solidFill>
                    <a:srgbClr val="595959"/>
                  </a:solidFill>
                </a:rPr>
                <a:t>Faciliter</a:t>
              </a:r>
              <a:r>
                <a:rPr lang="en-US" altLang="fr-FR" sz="1200" b="0" dirty="0">
                  <a:solidFill>
                    <a:srgbClr val="595959"/>
                  </a:solidFill>
                </a:rPr>
                <a:t> </a:t>
              </a:r>
              <a:r>
                <a:rPr lang="en-US" altLang="fr-FR" sz="1200" b="0" dirty="0" err="1">
                  <a:solidFill>
                    <a:srgbClr val="595959"/>
                  </a:solidFill>
                </a:rPr>
                <a:t>l’accès</a:t>
              </a:r>
              <a:r>
                <a:rPr lang="en-US" altLang="fr-FR" sz="1200" b="0" dirty="0">
                  <a:solidFill>
                    <a:srgbClr val="595959"/>
                  </a:solidFill>
                </a:rPr>
                <a:t> des TPE/PME à la </a:t>
              </a:r>
              <a:r>
                <a:rPr lang="en-US" altLang="fr-FR" sz="1200" b="0" dirty="0" err="1">
                  <a:solidFill>
                    <a:srgbClr val="595959"/>
                  </a:solidFill>
                </a:rPr>
                <a:t>commande</a:t>
              </a:r>
              <a:r>
                <a:rPr lang="en-US" altLang="fr-FR" sz="1200" b="0" dirty="0">
                  <a:solidFill>
                    <a:srgbClr val="595959"/>
                  </a:solidFill>
                </a:rPr>
                <a:t> </a:t>
              </a:r>
              <a:r>
                <a:rPr lang="en-US" altLang="fr-FR" sz="1200" b="0" dirty="0" err="1">
                  <a:solidFill>
                    <a:srgbClr val="595959"/>
                  </a:solidFill>
                </a:rPr>
                <a:t>publique</a:t>
              </a:r>
              <a:endParaRPr lang="fr-FR" altLang="fr-FR" sz="1200" dirty="0">
                <a:solidFill>
                  <a:srgbClr val="C00000"/>
                </a:solidFill>
              </a:endParaRPr>
            </a:p>
          </p:txBody>
        </p:sp>
        <p:cxnSp>
          <p:nvCxnSpPr>
            <p:cNvPr id="20" name="Connecteur droit 19"/>
            <p:cNvCxnSpPr/>
            <p:nvPr/>
          </p:nvCxnSpPr>
          <p:spPr>
            <a:xfrm flipH="1" flipV="1">
              <a:off x="6398430" y="3147806"/>
              <a:ext cx="2232952" cy="8"/>
            </a:xfrm>
            <a:prstGeom prst="line">
              <a:avLst/>
            </a:prstGeom>
            <a:solidFill>
              <a:srgbClr val="FF0000"/>
            </a:solidFill>
            <a:ln w="1270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6" name="ZoneTexte 4"/>
            <p:cNvSpPr txBox="1">
              <a:spLocks noChangeArrowheads="1"/>
            </p:cNvSpPr>
            <p:nvPr/>
          </p:nvSpPr>
          <p:spPr bwMode="auto">
            <a:xfrm>
              <a:off x="1938144" y="1707654"/>
              <a:ext cx="22671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200" dirty="0">
                  <a:latin typeface="Gill Sans MT" panose="020B0502020104020203" pitchFamily="34" charset="0"/>
                </a:rPr>
                <a:t>POUR LES ACHETEURS PUBLICS</a:t>
              </a:r>
            </a:p>
            <a:p>
              <a:pPr eaLnBrk="1" hangingPunct="1">
                <a:spcBef>
                  <a:spcPct val="0"/>
                </a:spcBef>
                <a:buFontTx/>
                <a:buNone/>
              </a:pPr>
              <a:endParaRPr lang="fr-FR" altLang="fr-FR" sz="1200" dirty="0">
                <a:latin typeface="Gill Sans MT" panose="020B0502020104020203" pitchFamily="34" charset="0"/>
              </a:endParaRPr>
            </a:p>
            <a:p>
              <a:pPr eaLnBrk="1" hangingPunct="1">
                <a:spcBef>
                  <a:spcPct val="0"/>
                </a:spcBef>
                <a:buNone/>
              </a:pPr>
              <a:r>
                <a:rPr lang="fr-FR" altLang="fr-FR" sz="1200" b="0" dirty="0">
                  <a:solidFill>
                    <a:srgbClr val="595959"/>
                  </a:solidFill>
                  <a:latin typeface="Gill Sans MT" panose="020B0502020104020203" pitchFamily="34" charset="0"/>
                </a:rPr>
                <a:t>Optimiser la chaîne des achats publics</a:t>
              </a:r>
              <a:endParaRPr lang="fr-FR" altLang="fr-FR" sz="1100" b="0" dirty="0">
                <a:solidFill>
                  <a:srgbClr val="000000"/>
                </a:solidFill>
                <a:latin typeface="Gill Sans MT" panose="020B0502020104020203" pitchFamily="34" charset="0"/>
              </a:endParaRPr>
            </a:p>
          </p:txBody>
        </p:sp>
        <p:cxnSp>
          <p:nvCxnSpPr>
            <p:cNvPr id="13" name="Connecteur droit 12"/>
            <p:cNvCxnSpPr/>
            <p:nvPr/>
          </p:nvCxnSpPr>
          <p:spPr>
            <a:xfrm flipH="1">
              <a:off x="1979712" y="2189171"/>
              <a:ext cx="2268000" cy="0"/>
            </a:xfrm>
            <a:prstGeom prst="line">
              <a:avLst/>
            </a:prstGeom>
            <a:ln w="12700">
              <a:solidFill>
                <a:srgbClr val="6A1369"/>
              </a:solidFill>
              <a:tailEnd type="oval"/>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4139728" y="1326548"/>
              <a:ext cx="2421798" cy="2448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4"/>
            <p:cNvSpPr txBox="1">
              <a:spLocks noChangeArrowheads="1"/>
            </p:cNvSpPr>
            <p:nvPr/>
          </p:nvSpPr>
          <p:spPr bwMode="auto">
            <a:xfrm>
              <a:off x="4427984" y="803488"/>
              <a:ext cx="180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algn="ctr" eaLnBrk="1" hangingPunct="1">
                <a:spcBef>
                  <a:spcPct val="0"/>
                </a:spcBef>
                <a:buFontTx/>
                <a:buNone/>
              </a:pPr>
              <a:r>
                <a:rPr lang="fr-FR" altLang="fr-FR" sz="1000" b="0" dirty="0">
                  <a:solidFill>
                    <a:srgbClr val="595959"/>
                  </a:solidFill>
                  <a:latin typeface="Gill Sans MT" panose="020B0502020104020203" pitchFamily="34" charset="0"/>
                </a:rPr>
                <a:t>DÉVELOPPER LES USAGES NUMÉRIQUES</a:t>
              </a:r>
              <a:endParaRPr lang="fr-FR" altLang="fr-FR" sz="1050" b="0" dirty="0">
                <a:solidFill>
                  <a:srgbClr val="000000"/>
                </a:solidFill>
                <a:latin typeface="Gill Sans MT" panose="020B0502020104020203" pitchFamily="34" charset="0"/>
              </a:endParaRPr>
            </a:p>
          </p:txBody>
        </p:sp>
        <p:sp>
          <p:nvSpPr>
            <p:cNvPr id="8" name="ZoneTexte 4"/>
            <p:cNvSpPr txBox="1">
              <a:spLocks noChangeArrowheads="1"/>
            </p:cNvSpPr>
            <p:nvPr/>
          </p:nvSpPr>
          <p:spPr bwMode="auto">
            <a:xfrm>
              <a:off x="4450627" y="4017606"/>
              <a:ext cx="180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algn="ctr" eaLnBrk="1" hangingPunct="1">
                <a:spcBef>
                  <a:spcPct val="0"/>
                </a:spcBef>
                <a:buNone/>
              </a:pPr>
              <a:r>
                <a:rPr lang="fr-FR" altLang="fr-FR" sz="1000" b="0" dirty="0">
                  <a:solidFill>
                    <a:srgbClr val="595959"/>
                  </a:solidFill>
                  <a:latin typeface="Gill Sans MT" panose="020B0502020104020203" pitchFamily="34" charset="0"/>
                </a:rPr>
                <a:t>PROMOUVOIR LE DÉVELOPPEMENT DURABLE</a:t>
              </a:r>
              <a:endParaRPr lang="fr-FR" altLang="fr-FR" sz="1000" b="0" dirty="0">
                <a:solidFill>
                  <a:srgbClr val="F68700"/>
                </a:solidFill>
                <a:latin typeface="Gill Sans MT" panose="020B0502020104020203" pitchFamily="34" charset="0"/>
              </a:endParaRPr>
            </a:p>
          </p:txBody>
        </p:sp>
        <p:sp>
          <p:nvSpPr>
            <p:cNvPr id="10" name="Google Shape;183;p8"/>
            <p:cNvSpPr>
              <a:spLocks noChangeAspect="1"/>
            </p:cNvSpPr>
            <p:nvPr/>
          </p:nvSpPr>
          <p:spPr>
            <a:xfrm>
              <a:off x="8118372" y="2503354"/>
              <a:ext cx="360000" cy="314903"/>
            </a:xfrm>
            <a:custGeom>
              <a:avLst/>
              <a:gdLst/>
              <a:ahLst/>
              <a:cxnLst/>
              <a:rect l="l" t="t" r="r" b="b"/>
              <a:pathLst>
                <a:path w="5947" h="5202" extrusionOk="0">
                  <a:moveTo>
                    <a:pt x="3710" y="746"/>
                  </a:moveTo>
                  <a:lnTo>
                    <a:pt x="3710" y="1119"/>
                  </a:lnTo>
                  <a:lnTo>
                    <a:pt x="2238" y="1119"/>
                  </a:lnTo>
                  <a:lnTo>
                    <a:pt x="2238" y="746"/>
                  </a:lnTo>
                  <a:close/>
                  <a:moveTo>
                    <a:pt x="2051" y="1"/>
                  </a:moveTo>
                  <a:lnTo>
                    <a:pt x="1939" y="19"/>
                  </a:lnTo>
                  <a:lnTo>
                    <a:pt x="1828" y="38"/>
                  </a:lnTo>
                  <a:lnTo>
                    <a:pt x="1734" y="94"/>
                  </a:lnTo>
                  <a:lnTo>
                    <a:pt x="1641" y="168"/>
                  </a:lnTo>
                  <a:lnTo>
                    <a:pt x="1585" y="243"/>
                  </a:lnTo>
                  <a:lnTo>
                    <a:pt x="1529" y="336"/>
                  </a:lnTo>
                  <a:lnTo>
                    <a:pt x="1492" y="448"/>
                  </a:lnTo>
                  <a:lnTo>
                    <a:pt x="1492" y="560"/>
                  </a:lnTo>
                  <a:lnTo>
                    <a:pt x="1492" y="1119"/>
                  </a:lnTo>
                  <a:lnTo>
                    <a:pt x="448" y="1119"/>
                  </a:lnTo>
                  <a:lnTo>
                    <a:pt x="336" y="1156"/>
                  </a:lnTo>
                  <a:lnTo>
                    <a:pt x="243" y="1212"/>
                  </a:lnTo>
                  <a:lnTo>
                    <a:pt x="169" y="1268"/>
                  </a:lnTo>
                  <a:lnTo>
                    <a:pt x="94" y="1361"/>
                  </a:lnTo>
                  <a:lnTo>
                    <a:pt x="38" y="1455"/>
                  </a:lnTo>
                  <a:lnTo>
                    <a:pt x="19" y="1566"/>
                  </a:lnTo>
                  <a:lnTo>
                    <a:pt x="1" y="1678"/>
                  </a:lnTo>
                  <a:lnTo>
                    <a:pt x="1" y="2592"/>
                  </a:lnTo>
                  <a:lnTo>
                    <a:pt x="5947" y="2592"/>
                  </a:lnTo>
                  <a:lnTo>
                    <a:pt x="5947" y="1678"/>
                  </a:lnTo>
                  <a:lnTo>
                    <a:pt x="5928" y="1566"/>
                  </a:lnTo>
                  <a:lnTo>
                    <a:pt x="5891" y="1455"/>
                  </a:lnTo>
                  <a:lnTo>
                    <a:pt x="5854" y="1361"/>
                  </a:lnTo>
                  <a:lnTo>
                    <a:pt x="5779" y="1268"/>
                  </a:lnTo>
                  <a:lnTo>
                    <a:pt x="5686" y="1212"/>
                  </a:lnTo>
                  <a:lnTo>
                    <a:pt x="5593" y="1156"/>
                  </a:lnTo>
                  <a:lnTo>
                    <a:pt x="5500" y="1119"/>
                  </a:lnTo>
                  <a:lnTo>
                    <a:pt x="4456" y="1119"/>
                  </a:lnTo>
                  <a:lnTo>
                    <a:pt x="4456" y="560"/>
                  </a:lnTo>
                  <a:lnTo>
                    <a:pt x="4437" y="448"/>
                  </a:lnTo>
                  <a:lnTo>
                    <a:pt x="4418" y="336"/>
                  </a:lnTo>
                  <a:lnTo>
                    <a:pt x="4363" y="243"/>
                  </a:lnTo>
                  <a:lnTo>
                    <a:pt x="4288" y="168"/>
                  </a:lnTo>
                  <a:lnTo>
                    <a:pt x="4213" y="94"/>
                  </a:lnTo>
                  <a:lnTo>
                    <a:pt x="4120" y="38"/>
                  </a:lnTo>
                  <a:lnTo>
                    <a:pt x="4008" y="19"/>
                  </a:lnTo>
                  <a:lnTo>
                    <a:pt x="3897" y="1"/>
                  </a:lnTo>
                  <a:close/>
                  <a:moveTo>
                    <a:pt x="1" y="2964"/>
                  </a:moveTo>
                  <a:lnTo>
                    <a:pt x="1" y="4642"/>
                  </a:lnTo>
                  <a:lnTo>
                    <a:pt x="19" y="4754"/>
                  </a:lnTo>
                  <a:lnTo>
                    <a:pt x="38" y="4866"/>
                  </a:lnTo>
                  <a:lnTo>
                    <a:pt x="94" y="4959"/>
                  </a:lnTo>
                  <a:lnTo>
                    <a:pt x="169" y="5033"/>
                  </a:lnTo>
                  <a:lnTo>
                    <a:pt x="243" y="5108"/>
                  </a:lnTo>
                  <a:lnTo>
                    <a:pt x="336" y="5145"/>
                  </a:lnTo>
                  <a:lnTo>
                    <a:pt x="448" y="5182"/>
                  </a:lnTo>
                  <a:lnTo>
                    <a:pt x="560" y="5201"/>
                  </a:lnTo>
                  <a:lnTo>
                    <a:pt x="5388" y="5201"/>
                  </a:lnTo>
                  <a:lnTo>
                    <a:pt x="5500" y="5182"/>
                  </a:lnTo>
                  <a:lnTo>
                    <a:pt x="5593" y="5145"/>
                  </a:lnTo>
                  <a:lnTo>
                    <a:pt x="5686" y="5108"/>
                  </a:lnTo>
                  <a:lnTo>
                    <a:pt x="5779" y="5033"/>
                  </a:lnTo>
                  <a:lnTo>
                    <a:pt x="5854" y="4959"/>
                  </a:lnTo>
                  <a:lnTo>
                    <a:pt x="5891" y="4866"/>
                  </a:lnTo>
                  <a:lnTo>
                    <a:pt x="5928" y="4754"/>
                  </a:lnTo>
                  <a:lnTo>
                    <a:pt x="5947" y="4642"/>
                  </a:lnTo>
                  <a:lnTo>
                    <a:pt x="5947" y="2964"/>
                  </a:lnTo>
                  <a:lnTo>
                    <a:pt x="3710" y="2964"/>
                  </a:lnTo>
                  <a:lnTo>
                    <a:pt x="3710" y="3524"/>
                  </a:lnTo>
                  <a:lnTo>
                    <a:pt x="3692" y="3598"/>
                  </a:lnTo>
                  <a:lnTo>
                    <a:pt x="3654" y="3654"/>
                  </a:lnTo>
                  <a:lnTo>
                    <a:pt x="3598" y="3691"/>
                  </a:lnTo>
                  <a:lnTo>
                    <a:pt x="3524" y="3710"/>
                  </a:lnTo>
                  <a:lnTo>
                    <a:pt x="2405" y="3710"/>
                  </a:lnTo>
                  <a:lnTo>
                    <a:pt x="2349" y="3691"/>
                  </a:lnTo>
                  <a:lnTo>
                    <a:pt x="2275" y="3654"/>
                  </a:lnTo>
                  <a:lnTo>
                    <a:pt x="2238" y="3598"/>
                  </a:lnTo>
                  <a:lnTo>
                    <a:pt x="2238" y="3524"/>
                  </a:lnTo>
                  <a:lnTo>
                    <a:pt x="2238" y="2964"/>
                  </a:ln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11" name="Google Shape;239;p8"/>
            <p:cNvSpPr>
              <a:spLocks noChangeAspect="1"/>
            </p:cNvSpPr>
            <p:nvPr/>
          </p:nvSpPr>
          <p:spPr>
            <a:xfrm>
              <a:off x="1938144" y="1388747"/>
              <a:ext cx="360000" cy="318907"/>
            </a:xfrm>
            <a:custGeom>
              <a:avLst/>
              <a:gdLst/>
              <a:ahLst/>
              <a:cxnLst/>
              <a:rect l="l" t="t" r="r" b="b"/>
              <a:pathLst>
                <a:path w="6693" h="5929" extrusionOk="0">
                  <a:moveTo>
                    <a:pt x="224" y="1"/>
                  </a:moveTo>
                  <a:lnTo>
                    <a:pt x="168" y="20"/>
                  </a:lnTo>
                  <a:lnTo>
                    <a:pt x="94" y="75"/>
                  </a:lnTo>
                  <a:lnTo>
                    <a:pt x="19" y="169"/>
                  </a:lnTo>
                  <a:lnTo>
                    <a:pt x="19" y="225"/>
                  </a:lnTo>
                  <a:lnTo>
                    <a:pt x="1" y="281"/>
                  </a:lnTo>
                  <a:lnTo>
                    <a:pt x="1" y="467"/>
                  </a:lnTo>
                  <a:lnTo>
                    <a:pt x="19" y="523"/>
                  </a:lnTo>
                  <a:lnTo>
                    <a:pt x="19" y="560"/>
                  </a:lnTo>
                  <a:lnTo>
                    <a:pt x="94" y="653"/>
                  </a:lnTo>
                  <a:lnTo>
                    <a:pt x="168" y="709"/>
                  </a:lnTo>
                  <a:lnTo>
                    <a:pt x="224" y="728"/>
                  </a:lnTo>
                  <a:lnTo>
                    <a:pt x="280" y="747"/>
                  </a:lnTo>
                  <a:lnTo>
                    <a:pt x="1100" y="747"/>
                  </a:lnTo>
                  <a:lnTo>
                    <a:pt x="1902" y="4717"/>
                  </a:lnTo>
                  <a:lnTo>
                    <a:pt x="1827" y="4773"/>
                  </a:lnTo>
                  <a:lnTo>
                    <a:pt x="1771" y="4829"/>
                  </a:lnTo>
                  <a:lnTo>
                    <a:pt x="1715" y="4903"/>
                  </a:lnTo>
                  <a:lnTo>
                    <a:pt x="1659" y="4978"/>
                  </a:lnTo>
                  <a:lnTo>
                    <a:pt x="1622" y="5052"/>
                  </a:lnTo>
                  <a:lnTo>
                    <a:pt x="1604" y="5127"/>
                  </a:lnTo>
                  <a:lnTo>
                    <a:pt x="1585" y="5220"/>
                  </a:lnTo>
                  <a:lnTo>
                    <a:pt x="1585" y="5313"/>
                  </a:lnTo>
                  <a:lnTo>
                    <a:pt x="1604" y="5444"/>
                  </a:lnTo>
                  <a:lnTo>
                    <a:pt x="1641" y="5556"/>
                  </a:lnTo>
                  <a:lnTo>
                    <a:pt x="1697" y="5649"/>
                  </a:lnTo>
                  <a:lnTo>
                    <a:pt x="1771" y="5742"/>
                  </a:lnTo>
                  <a:lnTo>
                    <a:pt x="1864" y="5817"/>
                  </a:lnTo>
                  <a:lnTo>
                    <a:pt x="1976" y="5872"/>
                  </a:lnTo>
                  <a:lnTo>
                    <a:pt x="2088" y="5910"/>
                  </a:lnTo>
                  <a:lnTo>
                    <a:pt x="2200" y="5928"/>
                  </a:lnTo>
                  <a:lnTo>
                    <a:pt x="2330" y="5928"/>
                  </a:lnTo>
                  <a:lnTo>
                    <a:pt x="2461" y="5891"/>
                  </a:lnTo>
                  <a:lnTo>
                    <a:pt x="2573" y="5835"/>
                  </a:lnTo>
                  <a:lnTo>
                    <a:pt x="2685" y="5761"/>
                  </a:lnTo>
                  <a:lnTo>
                    <a:pt x="2759" y="5649"/>
                  </a:lnTo>
                  <a:lnTo>
                    <a:pt x="2834" y="5537"/>
                  </a:lnTo>
                  <a:lnTo>
                    <a:pt x="2871" y="5425"/>
                  </a:lnTo>
                  <a:lnTo>
                    <a:pt x="2890" y="5295"/>
                  </a:lnTo>
                  <a:lnTo>
                    <a:pt x="2871" y="5146"/>
                  </a:lnTo>
                  <a:lnTo>
                    <a:pt x="2834" y="5034"/>
                  </a:lnTo>
                  <a:lnTo>
                    <a:pt x="2759" y="4922"/>
                  </a:lnTo>
                  <a:lnTo>
                    <a:pt x="2685" y="4829"/>
                  </a:lnTo>
                  <a:lnTo>
                    <a:pt x="5126" y="4829"/>
                  </a:lnTo>
                  <a:lnTo>
                    <a:pt x="5033" y="4922"/>
                  </a:lnTo>
                  <a:lnTo>
                    <a:pt x="4977" y="5034"/>
                  </a:lnTo>
                  <a:lnTo>
                    <a:pt x="4940" y="5164"/>
                  </a:lnTo>
                  <a:lnTo>
                    <a:pt x="4921" y="5295"/>
                  </a:lnTo>
                  <a:lnTo>
                    <a:pt x="4940" y="5425"/>
                  </a:lnTo>
                  <a:lnTo>
                    <a:pt x="4977" y="5556"/>
                  </a:lnTo>
                  <a:lnTo>
                    <a:pt x="5033" y="5649"/>
                  </a:lnTo>
                  <a:lnTo>
                    <a:pt x="5126" y="5742"/>
                  </a:lnTo>
                  <a:lnTo>
                    <a:pt x="5220" y="5817"/>
                  </a:lnTo>
                  <a:lnTo>
                    <a:pt x="5313" y="5891"/>
                  </a:lnTo>
                  <a:lnTo>
                    <a:pt x="5443" y="5928"/>
                  </a:lnTo>
                  <a:lnTo>
                    <a:pt x="5704" y="5928"/>
                  </a:lnTo>
                  <a:lnTo>
                    <a:pt x="5816" y="5891"/>
                  </a:lnTo>
                  <a:lnTo>
                    <a:pt x="5928" y="5835"/>
                  </a:lnTo>
                  <a:lnTo>
                    <a:pt x="6021" y="5742"/>
                  </a:lnTo>
                  <a:lnTo>
                    <a:pt x="6114" y="5649"/>
                  </a:lnTo>
                  <a:lnTo>
                    <a:pt x="6170" y="5537"/>
                  </a:lnTo>
                  <a:lnTo>
                    <a:pt x="6208" y="5425"/>
                  </a:lnTo>
                  <a:lnTo>
                    <a:pt x="6226" y="5295"/>
                  </a:lnTo>
                  <a:lnTo>
                    <a:pt x="6208" y="5183"/>
                  </a:lnTo>
                  <a:lnTo>
                    <a:pt x="6189" y="5108"/>
                  </a:lnTo>
                  <a:lnTo>
                    <a:pt x="6170" y="5015"/>
                  </a:lnTo>
                  <a:lnTo>
                    <a:pt x="6114" y="4940"/>
                  </a:lnTo>
                  <a:lnTo>
                    <a:pt x="6077" y="4866"/>
                  </a:lnTo>
                  <a:lnTo>
                    <a:pt x="6003" y="4810"/>
                  </a:lnTo>
                  <a:lnTo>
                    <a:pt x="5928" y="4754"/>
                  </a:lnTo>
                  <a:lnTo>
                    <a:pt x="5853" y="4698"/>
                  </a:lnTo>
                  <a:lnTo>
                    <a:pt x="5928" y="4419"/>
                  </a:lnTo>
                  <a:lnTo>
                    <a:pt x="5928" y="4363"/>
                  </a:lnTo>
                  <a:lnTo>
                    <a:pt x="5928" y="4288"/>
                  </a:lnTo>
                  <a:lnTo>
                    <a:pt x="5891" y="4232"/>
                  </a:lnTo>
                  <a:lnTo>
                    <a:pt x="5872" y="4176"/>
                  </a:lnTo>
                  <a:lnTo>
                    <a:pt x="5816" y="4139"/>
                  </a:lnTo>
                  <a:lnTo>
                    <a:pt x="5779" y="4102"/>
                  </a:lnTo>
                  <a:lnTo>
                    <a:pt x="5723" y="4083"/>
                  </a:lnTo>
                  <a:lnTo>
                    <a:pt x="2536" y="4083"/>
                  </a:lnTo>
                  <a:lnTo>
                    <a:pt x="2461" y="3710"/>
                  </a:lnTo>
                  <a:lnTo>
                    <a:pt x="5853" y="3710"/>
                  </a:lnTo>
                  <a:lnTo>
                    <a:pt x="5947" y="3692"/>
                  </a:lnTo>
                  <a:lnTo>
                    <a:pt x="6040" y="3654"/>
                  </a:lnTo>
                  <a:lnTo>
                    <a:pt x="6096" y="3580"/>
                  </a:lnTo>
                  <a:lnTo>
                    <a:pt x="6133" y="3487"/>
                  </a:lnTo>
                  <a:lnTo>
                    <a:pt x="6674" y="1082"/>
                  </a:lnTo>
                  <a:lnTo>
                    <a:pt x="6692" y="1007"/>
                  </a:lnTo>
                  <a:lnTo>
                    <a:pt x="6674" y="952"/>
                  </a:lnTo>
                  <a:lnTo>
                    <a:pt x="6655" y="896"/>
                  </a:lnTo>
                  <a:lnTo>
                    <a:pt x="6618" y="840"/>
                  </a:lnTo>
                  <a:lnTo>
                    <a:pt x="6580" y="802"/>
                  </a:lnTo>
                  <a:lnTo>
                    <a:pt x="6524" y="765"/>
                  </a:lnTo>
                  <a:lnTo>
                    <a:pt x="6469" y="747"/>
                  </a:lnTo>
                  <a:lnTo>
                    <a:pt x="1846" y="747"/>
                  </a:lnTo>
                  <a:lnTo>
                    <a:pt x="1753" y="225"/>
                  </a:lnTo>
                  <a:lnTo>
                    <a:pt x="1715" y="131"/>
                  </a:lnTo>
                  <a:lnTo>
                    <a:pt x="1641" y="57"/>
                  </a:lnTo>
                  <a:lnTo>
                    <a:pt x="1566" y="20"/>
                  </a:lnTo>
                  <a:lnTo>
                    <a:pt x="1473" y="1"/>
                  </a:lnTo>
                  <a:close/>
                </a:path>
              </a:pathLst>
            </a:custGeom>
            <a:solidFill>
              <a:srgbClr val="6A1369"/>
            </a:solidFill>
            <a:ln>
              <a:noFill/>
            </a:ln>
          </p:spPr>
          <p:txBody>
            <a:bodyPr spcFirstLastPara="1" wrap="square" lIns="91425" tIns="91425" rIns="91425" bIns="91425" anchor="ctr" anchorCtr="0">
              <a:noAutofit/>
            </a:bodyPr>
            <a:lstStyle/>
            <a:p>
              <a:endParaRPr/>
            </a:p>
          </p:txBody>
        </p:sp>
        <p:pic>
          <p:nvPicPr>
            <p:cNvPr id="16"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728" y="1289451"/>
              <a:ext cx="2421798" cy="2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640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 y="3573017"/>
            <a:ext cx="1475657" cy="646331"/>
          </a:xfrm>
        </p:spPr>
        <p:txBody>
          <a:bodyPr/>
          <a:lstStyle/>
          <a:p>
            <a:pPr algn="ctr"/>
            <a:r>
              <a:rPr lang="fr-FR" dirty="0"/>
              <a:t>Sa gouvernance</a:t>
            </a:r>
          </a:p>
        </p:txBody>
      </p:sp>
      <p:sp>
        <p:nvSpPr>
          <p:cNvPr id="4" name="Titre 1"/>
          <p:cNvSpPr>
            <a:spLocks noGrp="1"/>
          </p:cNvSpPr>
          <p:nvPr>
            <p:ph type="title"/>
          </p:nvPr>
        </p:nvSpPr>
        <p:spPr/>
        <p:txBody>
          <a:bodyPr/>
          <a:lstStyle/>
          <a:p>
            <a:br>
              <a:rPr lang="fr-FR" dirty="0"/>
            </a:br>
            <a:r>
              <a:rPr lang="fr-FR" dirty="0"/>
              <a:t>le GIP Maximilien</a:t>
            </a:r>
          </a:p>
        </p:txBody>
      </p:sp>
      <p:sp>
        <p:nvSpPr>
          <p:cNvPr id="6" name="ZoneTexte 5"/>
          <p:cNvSpPr txBox="1"/>
          <p:nvPr/>
        </p:nvSpPr>
        <p:spPr bwMode="auto">
          <a:xfrm>
            <a:off x="5148064" y="4221869"/>
            <a:ext cx="3520010" cy="1400383"/>
          </a:xfrm>
          <a:prstGeom prst="rect">
            <a:avLst/>
          </a:prstGeom>
          <a:noFill/>
        </p:spPr>
        <p:txBody>
          <a:bodyPr wrap="square">
            <a:spAutoFit/>
          </a:bodyPr>
          <a:lstStyle/>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Une Assemblée générale</a:t>
            </a:r>
          </a:p>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Un Conseil d’administration</a:t>
            </a:r>
          </a:p>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Un(e) Président(e) et 5 vice présidents</a:t>
            </a:r>
          </a:p>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Une Instance Consultative Economique et Sociale</a:t>
            </a:r>
          </a:p>
        </p:txBody>
      </p:sp>
      <p:sp>
        <p:nvSpPr>
          <p:cNvPr id="13" name="Rectangle 2"/>
          <p:cNvSpPr>
            <a:spLocks noChangeArrowheads="1"/>
          </p:cNvSpPr>
          <p:nvPr/>
        </p:nvSpPr>
        <p:spPr bwMode="auto">
          <a:xfrm>
            <a:off x="5148064" y="3581122"/>
            <a:ext cx="3520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cap="small" dirty="0">
                <a:latin typeface="Gill Sans MT" panose="020B0502020104020203" pitchFamily="34" charset="0"/>
              </a:rPr>
              <a:t>une gouvernance partagée autour d’une politique publique commune  </a:t>
            </a:r>
          </a:p>
        </p:txBody>
      </p:sp>
      <p:sp>
        <p:nvSpPr>
          <p:cNvPr id="17" name="ZoneTexte 16"/>
          <p:cNvSpPr txBox="1"/>
          <p:nvPr/>
        </p:nvSpPr>
        <p:spPr bwMode="auto">
          <a:xfrm>
            <a:off x="2555776" y="1984684"/>
            <a:ext cx="3520010" cy="815608"/>
          </a:xfrm>
          <a:prstGeom prst="rect">
            <a:avLst/>
          </a:prstGeom>
          <a:noFill/>
        </p:spPr>
        <p:txBody>
          <a:bodyPr wrap="square">
            <a:spAutoFit/>
          </a:bodyPr>
          <a:lstStyle/>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Une gestion en quasi régie « in-house »</a:t>
            </a:r>
          </a:p>
          <a:p>
            <a:pPr marL="285750" indent="-285750">
              <a:spcAft>
                <a:spcPts val="600"/>
              </a:spcAft>
              <a:buFont typeface="Wingdings" panose="05000000000000000000" pitchFamily="2" charset="2"/>
              <a:buChar char="§"/>
              <a:defRPr/>
            </a:pPr>
            <a:r>
              <a:rPr lang="fr-FR" sz="1400" dirty="0">
                <a:solidFill>
                  <a:schemeClr val="tx1">
                    <a:lumMod val="65000"/>
                    <a:lumOff val="35000"/>
                  </a:schemeClr>
                </a:solidFill>
                <a:latin typeface="+mj-lt"/>
              </a:rPr>
              <a:t>Dispense des membres de mise en concurrence</a:t>
            </a:r>
          </a:p>
        </p:txBody>
      </p:sp>
      <p:sp>
        <p:nvSpPr>
          <p:cNvPr id="18" name="Rectangle 2"/>
          <p:cNvSpPr>
            <a:spLocks noChangeArrowheads="1"/>
          </p:cNvSpPr>
          <p:nvPr/>
        </p:nvSpPr>
        <p:spPr bwMode="auto">
          <a:xfrm>
            <a:off x="2555776" y="1556793"/>
            <a:ext cx="3520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cap="small" dirty="0">
                <a:latin typeface="Gill Sans MT" panose="020B0502020104020203" pitchFamily="34" charset="0"/>
              </a:rPr>
              <a:t>Une structure souple et autonome</a:t>
            </a:r>
          </a:p>
        </p:txBody>
      </p:sp>
      <p:cxnSp>
        <p:nvCxnSpPr>
          <p:cNvPr id="24" name="Connecteur droit 23"/>
          <p:cNvCxnSpPr/>
          <p:nvPr/>
        </p:nvCxnSpPr>
        <p:spPr>
          <a:xfrm>
            <a:off x="4934912" y="3466422"/>
            <a:ext cx="0" cy="2534328"/>
          </a:xfrm>
          <a:prstGeom prst="line">
            <a:avLst/>
          </a:prstGeom>
          <a:ln w="12700">
            <a:solidFill>
              <a:srgbClr val="6A1369"/>
            </a:solidFill>
            <a:headEnd type="ova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303744" y="857252"/>
            <a:ext cx="0" cy="2139700"/>
          </a:xfrm>
          <a:prstGeom prst="line">
            <a:avLst/>
          </a:prstGeom>
          <a:ln w="12700">
            <a:solidFill>
              <a:srgbClr val="6A1369"/>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83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3158186"/>
            <a:ext cx="7199999" cy="1350934"/>
          </a:xfrm>
        </p:spPr>
        <p:txBody>
          <a:bodyPr/>
          <a:lstStyle/>
          <a:p>
            <a:r>
              <a:rPr lang="fr-FR" dirty="0"/>
              <a:t>Le réseau des achats responsables</a:t>
            </a:r>
          </a:p>
        </p:txBody>
      </p:sp>
      <p:sp>
        <p:nvSpPr>
          <p:cNvPr id="3" name="Espace réservé du texte 2"/>
          <p:cNvSpPr>
            <a:spLocks noGrp="1"/>
          </p:cNvSpPr>
          <p:nvPr>
            <p:ph type="body" sz="quarter" idx="10"/>
          </p:nvPr>
        </p:nvSpPr>
        <p:spPr/>
        <p:txBody>
          <a:bodyPr/>
          <a:lstStyle/>
          <a:p>
            <a:r>
              <a:rPr lang="fr-FR" dirty="0"/>
              <a:t>2.</a:t>
            </a:r>
          </a:p>
        </p:txBody>
      </p:sp>
    </p:spTree>
    <p:extLst>
      <p:ext uri="{BB962C8B-B14F-4D97-AF65-F5344CB8AC3E}">
        <p14:creationId xmlns:p14="http://schemas.microsoft.com/office/powerpoint/2010/main" val="109009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a:buFont typeface="+mj-lt"/>
              <a:buAutoNum type="arabicPeriod" startAt="2"/>
            </a:pPr>
            <a:br>
              <a:rPr lang="fr-FR" dirty="0"/>
            </a:br>
            <a:r>
              <a:rPr lang="fr-FR" dirty="0"/>
              <a:t>Le réseau des achats responsables</a:t>
            </a:r>
          </a:p>
        </p:txBody>
      </p:sp>
      <p:sp>
        <p:nvSpPr>
          <p:cNvPr id="8" name="Espace réservé du texte 7"/>
          <p:cNvSpPr>
            <a:spLocks noGrp="1"/>
          </p:cNvSpPr>
          <p:nvPr>
            <p:ph type="body" idx="1"/>
          </p:nvPr>
        </p:nvSpPr>
        <p:spPr>
          <a:xfrm>
            <a:off x="1" y="3573016"/>
            <a:ext cx="1475657" cy="923330"/>
          </a:xfrm>
        </p:spPr>
        <p:txBody>
          <a:bodyPr/>
          <a:lstStyle/>
          <a:p>
            <a:pPr algn="ctr"/>
            <a:r>
              <a:rPr lang="fr-FR" dirty="0"/>
              <a:t>Les actions et projets du réseau</a:t>
            </a:r>
          </a:p>
        </p:txBody>
      </p:sp>
      <p:cxnSp>
        <p:nvCxnSpPr>
          <p:cNvPr id="22" name="Connecteur droit 21"/>
          <p:cNvCxnSpPr/>
          <p:nvPr/>
        </p:nvCxnSpPr>
        <p:spPr>
          <a:xfrm>
            <a:off x="1763688" y="1935416"/>
            <a:ext cx="2808312" cy="0"/>
          </a:xfrm>
          <a:prstGeom prst="line">
            <a:avLst/>
          </a:prstGeom>
          <a:ln w="1270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763688" y="4887744"/>
            <a:ext cx="2016224" cy="0"/>
          </a:xfrm>
          <a:prstGeom prst="line">
            <a:avLst/>
          </a:prstGeom>
          <a:ln w="12700">
            <a:solidFill>
              <a:srgbClr val="3BAAE1"/>
            </a:solidFill>
            <a:headEnd type="ova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7452320" y="3951640"/>
            <a:ext cx="1512168" cy="0"/>
          </a:xfrm>
          <a:prstGeom prst="line">
            <a:avLst/>
          </a:prstGeom>
          <a:ln w="1270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33" name="Rectangle 2"/>
          <p:cNvSpPr>
            <a:spLocks noChangeArrowheads="1"/>
          </p:cNvSpPr>
          <p:nvPr/>
        </p:nvSpPr>
        <p:spPr bwMode="auto">
          <a:xfrm>
            <a:off x="1763688" y="1196752"/>
            <a:ext cx="26642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cap="small" dirty="0">
                <a:solidFill>
                  <a:schemeClr val="accent1"/>
                </a:solidFill>
                <a:latin typeface="Gill Sans MT" panose="020B0502020104020203" pitchFamily="34" charset="0"/>
              </a:rPr>
              <a:t>mission d’accompagnement aux clauses circulaires et environnementales</a:t>
            </a:r>
          </a:p>
        </p:txBody>
      </p:sp>
      <p:sp>
        <p:nvSpPr>
          <p:cNvPr id="34" name="Rectangle 2"/>
          <p:cNvSpPr>
            <a:spLocks noChangeArrowheads="1"/>
          </p:cNvSpPr>
          <p:nvPr/>
        </p:nvSpPr>
        <p:spPr bwMode="auto">
          <a:xfrm>
            <a:off x="1763688" y="4149080"/>
            <a:ext cx="18722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cap="small" dirty="0">
                <a:solidFill>
                  <a:srgbClr val="3BAAE1"/>
                </a:solidFill>
                <a:latin typeface="Gill Sans MT" panose="020B0502020104020203" pitchFamily="34" charset="0"/>
              </a:rPr>
              <a:t>mission d’appui au développement des clauses sociales</a:t>
            </a:r>
          </a:p>
        </p:txBody>
      </p:sp>
      <p:sp>
        <p:nvSpPr>
          <p:cNvPr id="35" name="Rectangle 2"/>
          <p:cNvSpPr>
            <a:spLocks noChangeArrowheads="1"/>
          </p:cNvSpPr>
          <p:nvPr/>
        </p:nvSpPr>
        <p:spPr bwMode="auto">
          <a:xfrm>
            <a:off x="7465742" y="3429000"/>
            <a:ext cx="1440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algn="r" eaLnBrk="1" hangingPunct="1">
              <a:spcBef>
                <a:spcPct val="0"/>
              </a:spcBef>
              <a:buFontTx/>
              <a:buNone/>
            </a:pPr>
            <a:r>
              <a:rPr lang="fr-FR" altLang="fr-FR" sz="1400" b="0" cap="small" dirty="0">
                <a:solidFill>
                  <a:schemeClr val="accent3"/>
                </a:solidFill>
                <a:latin typeface="Gill Sans MT" panose="020B0502020104020203" pitchFamily="34" charset="0"/>
              </a:rPr>
              <a:t>accompagnement au tout </a:t>
            </a:r>
            <a:r>
              <a:rPr lang="fr-FR" altLang="fr-FR" sz="1400" b="0" cap="small" dirty="0" err="1">
                <a:solidFill>
                  <a:schemeClr val="accent3"/>
                </a:solidFill>
                <a:latin typeface="Gill Sans MT" panose="020B0502020104020203" pitchFamily="34" charset="0"/>
              </a:rPr>
              <a:t>demat</a:t>
            </a:r>
            <a:r>
              <a:rPr lang="fr-FR" altLang="fr-FR" sz="1400" b="0" cap="small" dirty="0">
                <a:solidFill>
                  <a:schemeClr val="accent3"/>
                </a:solidFill>
                <a:latin typeface="Gill Sans MT" panose="020B0502020104020203" pitchFamily="34" charset="0"/>
              </a:rPr>
              <a:t>’</a:t>
            </a:r>
          </a:p>
        </p:txBody>
      </p:sp>
      <p:sp>
        <p:nvSpPr>
          <p:cNvPr id="37" name="Google Shape;107;p7"/>
          <p:cNvSpPr>
            <a:spLocks noChangeAspect="1"/>
          </p:cNvSpPr>
          <p:nvPr/>
        </p:nvSpPr>
        <p:spPr>
          <a:xfrm>
            <a:off x="5281499" y="1991060"/>
            <a:ext cx="391209" cy="342135"/>
          </a:xfrm>
          <a:custGeom>
            <a:avLst/>
            <a:gdLst/>
            <a:ahLst/>
            <a:cxnLst/>
            <a:rect l="l" t="t" r="r" b="b"/>
            <a:pathLst>
              <a:path w="5947" h="5201" extrusionOk="0">
                <a:moveTo>
                  <a:pt x="5015" y="0"/>
                </a:moveTo>
                <a:lnTo>
                  <a:pt x="4847" y="19"/>
                </a:lnTo>
                <a:lnTo>
                  <a:pt x="4661" y="56"/>
                </a:lnTo>
                <a:lnTo>
                  <a:pt x="4493" y="93"/>
                </a:lnTo>
                <a:lnTo>
                  <a:pt x="4325" y="149"/>
                </a:lnTo>
                <a:lnTo>
                  <a:pt x="4176" y="205"/>
                </a:lnTo>
                <a:lnTo>
                  <a:pt x="4008" y="280"/>
                </a:lnTo>
                <a:lnTo>
                  <a:pt x="3859" y="373"/>
                </a:lnTo>
                <a:lnTo>
                  <a:pt x="3579" y="559"/>
                </a:lnTo>
                <a:lnTo>
                  <a:pt x="3337" y="802"/>
                </a:lnTo>
                <a:lnTo>
                  <a:pt x="3113" y="1044"/>
                </a:lnTo>
                <a:lnTo>
                  <a:pt x="2927" y="1342"/>
                </a:lnTo>
                <a:lnTo>
                  <a:pt x="3151" y="1622"/>
                </a:lnTo>
                <a:lnTo>
                  <a:pt x="3356" y="1920"/>
                </a:lnTo>
                <a:lnTo>
                  <a:pt x="3505" y="2237"/>
                </a:lnTo>
                <a:lnTo>
                  <a:pt x="3561" y="2405"/>
                </a:lnTo>
                <a:lnTo>
                  <a:pt x="3617" y="2591"/>
                </a:lnTo>
                <a:lnTo>
                  <a:pt x="3859" y="2554"/>
                </a:lnTo>
                <a:lnTo>
                  <a:pt x="4083" y="2498"/>
                </a:lnTo>
                <a:lnTo>
                  <a:pt x="4325" y="2405"/>
                </a:lnTo>
                <a:lnTo>
                  <a:pt x="4530" y="2311"/>
                </a:lnTo>
                <a:lnTo>
                  <a:pt x="4735" y="2200"/>
                </a:lnTo>
                <a:lnTo>
                  <a:pt x="4921" y="2069"/>
                </a:lnTo>
                <a:lnTo>
                  <a:pt x="5108" y="1920"/>
                </a:lnTo>
                <a:lnTo>
                  <a:pt x="5276" y="1752"/>
                </a:lnTo>
                <a:lnTo>
                  <a:pt x="5425" y="1566"/>
                </a:lnTo>
                <a:lnTo>
                  <a:pt x="5555" y="1379"/>
                </a:lnTo>
                <a:lnTo>
                  <a:pt x="5667" y="1174"/>
                </a:lnTo>
                <a:lnTo>
                  <a:pt x="5760" y="951"/>
                </a:lnTo>
                <a:lnTo>
                  <a:pt x="5835" y="727"/>
                </a:lnTo>
                <a:lnTo>
                  <a:pt x="5891" y="485"/>
                </a:lnTo>
                <a:lnTo>
                  <a:pt x="5928" y="242"/>
                </a:lnTo>
                <a:lnTo>
                  <a:pt x="5947" y="0"/>
                </a:lnTo>
                <a:close/>
                <a:moveTo>
                  <a:pt x="1" y="746"/>
                </a:moveTo>
                <a:lnTo>
                  <a:pt x="19" y="1007"/>
                </a:lnTo>
                <a:lnTo>
                  <a:pt x="56" y="1268"/>
                </a:lnTo>
                <a:lnTo>
                  <a:pt x="112" y="1510"/>
                </a:lnTo>
                <a:lnTo>
                  <a:pt x="206" y="1752"/>
                </a:lnTo>
                <a:lnTo>
                  <a:pt x="317" y="1976"/>
                </a:lnTo>
                <a:lnTo>
                  <a:pt x="448" y="2200"/>
                </a:lnTo>
                <a:lnTo>
                  <a:pt x="597" y="2405"/>
                </a:lnTo>
                <a:lnTo>
                  <a:pt x="765" y="2572"/>
                </a:lnTo>
                <a:lnTo>
                  <a:pt x="951" y="2740"/>
                </a:lnTo>
                <a:lnTo>
                  <a:pt x="1156" y="2889"/>
                </a:lnTo>
                <a:lnTo>
                  <a:pt x="1361" y="3020"/>
                </a:lnTo>
                <a:lnTo>
                  <a:pt x="1585" y="3132"/>
                </a:lnTo>
                <a:lnTo>
                  <a:pt x="1827" y="3225"/>
                </a:lnTo>
                <a:lnTo>
                  <a:pt x="2088" y="3281"/>
                </a:lnTo>
                <a:lnTo>
                  <a:pt x="2331" y="3337"/>
                </a:lnTo>
                <a:lnTo>
                  <a:pt x="2610" y="3337"/>
                </a:lnTo>
                <a:lnTo>
                  <a:pt x="2610" y="5014"/>
                </a:lnTo>
                <a:lnTo>
                  <a:pt x="2610" y="5089"/>
                </a:lnTo>
                <a:lnTo>
                  <a:pt x="2666" y="5145"/>
                </a:lnTo>
                <a:lnTo>
                  <a:pt x="2722" y="5182"/>
                </a:lnTo>
                <a:lnTo>
                  <a:pt x="2797" y="5201"/>
                </a:lnTo>
                <a:lnTo>
                  <a:pt x="3169" y="5201"/>
                </a:lnTo>
                <a:lnTo>
                  <a:pt x="3225" y="5182"/>
                </a:lnTo>
                <a:lnTo>
                  <a:pt x="3300" y="5145"/>
                </a:lnTo>
                <a:lnTo>
                  <a:pt x="3337" y="5089"/>
                </a:lnTo>
                <a:lnTo>
                  <a:pt x="3337" y="5014"/>
                </a:lnTo>
                <a:lnTo>
                  <a:pt x="3337" y="3337"/>
                </a:lnTo>
                <a:lnTo>
                  <a:pt x="3337" y="3076"/>
                </a:lnTo>
                <a:lnTo>
                  <a:pt x="3300" y="2815"/>
                </a:lnTo>
                <a:lnTo>
                  <a:pt x="3225" y="2572"/>
                </a:lnTo>
                <a:lnTo>
                  <a:pt x="3151" y="2330"/>
                </a:lnTo>
                <a:lnTo>
                  <a:pt x="3039" y="2106"/>
                </a:lnTo>
                <a:lnTo>
                  <a:pt x="2908" y="1883"/>
                </a:lnTo>
                <a:lnTo>
                  <a:pt x="2759" y="1696"/>
                </a:lnTo>
                <a:lnTo>
                  <a:pt x="2592" y="1510"/>
                </a:lnTo>
                <a:lnTo>
                  <a:pt x="2405" y="1342"/>
                </a:lnTo>
                <a:lnTo>
                  <a:pt x="2200" y="1193"/>
                </a:lnTo>
                <a:lnTo>
                  <a:pt x="1995" y="1063"/>
                </a:lnTo>
                <a:lnTo>
                  <a:pt x="1753" y="951"/>
                </a:lnTo>
                <a:lnTo>
                  <a:pt x="1529" y="857"/>
                </a:lnTo>
                <a:lnTo>
                  <a:pt x="1268" y="802"/>
                </a:lnTo>
                <a:lnTo>
                  <a:pt x="1007" y="764"/>
                </a:lnTo>
                <a:lnTo>
                  <a:pt x="746" y="746"/>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958;p55"/>
          <p:cNvSpPr>
            <a:spLocks noChangeAspect="1"/>
          </p:cNvSpPr>
          <p:nvPr/>
        </p:nvSpPr>
        <p:spPr>
          <a:xfrm flipH="1">
            <a:off x="6440384" y="4056713"/>
            <a:ext cx="351685" cy="352555"/>
          </a:xfrm>
          <a:custGeom>
            <a:avLst/>
            <a:gdLst/>
            <a:ahLst/>
            <a:cxnLst/>
            <a:rect l="l" t="t" r="r" b="b"/>
            <a:pathLst>
              <a:path w="120000" h="120000" extrusionOk="0">
                <a:moveTo>
                  <a:pt x="26390" y="31729"/>
                </a:moveTo>
                <a:cubicBezTo>
                  <a:pt x="26961" y="31729"/>
                  <a:pt x="27531" y="31946"/>
                  <a:pt x="27966" y="32380"/>
                </a:cubicBezTo>
                <a:lnTo>
                  <a:pt x="44210" y="48584"/>
                </a:lnTo>
                <a:lnTo>
                  <a:pt x="55895" y="36927"/>
                </a:lnTo>
                <a:cubicBezTo>
                  <a:pt x="55908" y="36914"/>
                  <a:pt x="55921" y="36902"/>
                  <a:pt x="55941" y="36897"/>
                </a:cubicBezTo>
                <a:lnTo>
                  <a:pt x="56256" y="36524"/>
                </a:lnTo>
                <a:cubicBezTo>
                  <a:pt x="56738" y="36142"/>
                  <a:pt x="57330" y="35992"/>
                  <a:pt x="57896" y="36056"/>
                </a:cubicBezTo>
                <a:cubicBezTo>
                  <a:pt x="58463" y="36121"/>
                  <a:pt x="59004" y="36402"/>
                  <a:pt x="59387" y="36883"/>
                </a:cubicBezTo>
                <a:lnTo>
                  <a:pt x="70086" y="50330"/>
                </a:lnTo>
                <a:lnTo>
                  <a:pt x="79620" y="43487"/>
                </a:lnTo>
                <a:lnTo>
                  <a:pt x="79689" y="43406"/>
                </a:lnTo>
                <a:cubicBezTo>
                  <a:pt x="79964" y="43189"/>
                  <a:pt x="80273" y="43047"/>
                  <a:pt x="80598" y="42997"/>
                </a:cubicBezTo>
                <a:cubicBezTo>
                  <a:pt x="80636" y="42985"/>
                  <a:pt x="80675" y="42977"/>
                  <a:pt x="80717" y="42988"/>
                </a:cubicBezTo>
                <a:cubicBezTo>
                  <a:pt x="80917" y="42922"/>
                  <a:pt x="81125" y="42918"/>
                  <a:pt x="81330" y="42941"/>
                </a:cubicBezTo>
                <a:cubicBezTo>
                  <a:pt x="81357" y="42945"/>
                  <a:pt x="81385" y="42948"/>
                  <a:pt x="81410" y="42967"/>
                </a:cubicBezTo>
                <a:cubicBezTo>
                  <a:pt x="81562" y="42978"/>
                  <a:pt x="81711" y="43014"/>
                  <a:pt x="81842" y="43104"/>
                </a:cubicBezTo>
                <a:cubicBezTo>
                  <a:pt x="81967" y="43110"/>
                  <a:pt x="82075" y="43161"/>
                  <a:pt x="82176" y="43227"/>
                </a:cubicBezTo>
                <a:cubicBezTo>
                  <a:pt x="82420" y="43343"/>
                  <a:pt x="82635" y="43517"/>
                  <a:pt x="82795" y="43750"/>
                </a:cubicBezTo>
                <a:lnTo>
                  <a:pt x="82819" y="43770"/>
                </a:lnTo>
                <a:lnTo>
                  <a:pt x="82825" y="43778"/>
                </a:lnTo>
                <a:lnTo>
                  <a:pt x="82915" y="43861"/>
                </a:lnTo>
                <a:cubicBezTo>
                  <a:pt x="82930" y="43882"/>
                  <a:pt x="82944" y="43902"/>
                  <a:pt x="82947" y="43931"/>
                </a:cubicBezTo>
                <a:lnTo>
                  <a:pt x="94095" y="57993"/>
                </a:lnTo>
                <a:cubicBezTo>
                  <a:pt x="94858" y="58956"/>
                  <a:pt x="94695" y="60354"/>
                  <a:pt x="93730" y="61116"/>
                </a:cubicBezTo>
                <a:cubicBezTo>
                  <a:pt x="92764" y="61877"/>
                  <a:pt x="91363" y="61714"/>
                  <a:pt x="90599" y="60751"/>
                </a:cubicBezTo>
                <a:lnTo>
                  <a:pt x="80662" y="48216"/>
                </a:lnTo>
                <a:lnTo>
                  <a:pt x="71659" y="54678"/>
                </a:lnTo>
                <a:cubicBezTo>
                  <a:pt x="71383" y="54876"/>
                  <a:pt x="71078" y="55001"/>
                  <a:pt x="70762" y="55044"/>
                </a:cubicBezTo>
                <a:cubicBezTo>
                  <a:pt x="69824" y="55706"/>
                  <a:pt x="68523" y="55515"/>
                  <a:pt x="67796" y="54602"/>
                </a:cubicBezTo>
                <a:lnTo>
                  <a:pt x="57478" y="41635"/>
                </a:lnTo>
                <a:lnTo>
                  <a:pt x="45890" y="53194"/>
                </a:lnTo>
                <a:cubicBezTo>
                  <a:pt x="45428" y="53655"/>
                  <a:pt x="44814" y="53871"/>
                  <a:pt x="44210" y="53825"/>
                </a:cubicBezTo>
                <a:cubicBezTo>
                  <a:pt x="43606" y="53872"/>
                  <a:pt x="42991" y="53655"/>
                  <a:pt x="42529" y="53194"/>
                </a:cubicBezTo>
                <a:lnTo>
                  <a:pt x="24815" y="35524"/>
                </a:lnTo>
                <a:cubicBezTo>
                  <a:pt x="23945" y="34656"/>
                  <a:pt x="23945" y="33248"/>
                  <a:pt x="24815" y="32380"/>
                </a:cubicBezTo>
                <a:cubicBezTo>
                  <a:pt x="25250" y="31946"/>
                  <a:pt x="25820" y="31729"/>
                  <a:pt x="26390" y="31729"/>
                </a:cubicBezTo>
                <a:close/>
                <a:moveTo>
                  <a:pt x="103333" y="25846"/>
                </a:moveTo>
                <a:lnTo>
                  <a:pt x="16666" y="25846"/>
                </a:lnTo>
                <a:lnTo>
                  <a:pt x="16666" y="68407"/>
                </a:lnTo>
                <a:lnTo>
                  <a:pt x="103333" y="68407"/>
                </a:lnTo>
                <a:close/>
                <a:moveTo>
                  <a:pt x="110665" y="19193"/>
                </a:moveTo>
                <a:lnTo>
                  <a:pt x="110665" y="75061"/>
                </a:lnTo>
                <a:lnTo>
                  <a:pt x="9334" y="75061"/>
                </a:lnTo>
                <a:lnTo>
                  <a:pt x="9334" y="19193"/>
                </a:lnTo>
                <a:close/>
                <a:moveTo>
                  <a:pt x="60000" y="0"/>
                </a:moveTo>
                <a:cubicBezTo>
                  <a:pt x="57054" y="0"/>
                  <a:pt x="54666" y="2382"/>
                  <a:pt x="54666" y="5320"/>
                </a:cubicBezTo>
                <a:lnTo>
                  <a:pt x="54666" y="9881"/>
                </a:lnTo>
                <a:lnTo>
                  <a:pt x="0" y="9881"/>
                </a:lnTo>
                <a:lnTo>
                  <a:pt x="0" y="84372"/>
                </a:lnTo>
                <a:lnTo>
                  <a:pt x="31559" y="84372"/>
                </a:lnTo>
                <a:lnTo>
                  <a:pt x="11991" y="120000"/>
                </a:lnTo>
                <a:lnTo>
                  <a:pt x="23019" y="120000"/>
                </a:lnTo>
                <a:lnTo>
                  <a:pt x="42587" y="84372"/>
                </a:lnTo>
                <a:lnTo>
                  <a:pt x="77412" y="84372"/>
                </a:lnTo>
                <a:lnTo>
                  <a:pt x="96980" y="120000"/>
                </a:lnTo>
                <a:lnTo>
                  <a:pt x="108008" y="120000"/>
                </a:lnTo>
                <a:lnTo>
                  <a:pt x="88440" y="84372"/>
                </a:lnTo>
                <a:lnTo>
                  <a:pt x="120000" y="84372"/>
                </a:lnTo>
                <a:lnTo>
                  <a:pt x="120000" y="9881"/>
                </a:lnTo>
                <a:lnTo>
                  <a:pt x="65333" y="9881"/>
                </a:lnTo>
                <a:lnTo>
                  <a:pt x="65333" y="5320"/>
                </a:lnTo>
                <a:cubicBezTo>
                  <a:pt x="65333" y="2382"/>
                  <a:pt x="62945" y="0"/>
                  <a:pt x="60000" y="0"/>
                </a:cubicBezTo>
                <a:close/>
              </a:path>
            </a:pathLst>
          </a:custGeom>
          <a:solidFill>
            <a:schemeClr val="accent3"/>
          </a:solidFill>
          <a:ln>
            <a:noFill/>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41" name="Arc plein 40"/>
          <p:cNvSpPr/>
          <p:nvPr/>
        </p:nvSpPr>
        <p:spPr>
          <a:xfrm>
            <a:off x="4845301" y="2835080"/>
            <a:ext cx="2628000" cy="2628000"/>
          </a:xfrm>
          <a:prstGeom prst="blockArc">
            <a:avLst>
              <a:gd name="adj1" fmla="val 10800000"/>
              <a:gd name="adj2" fmla="val 10800000"/>
              <a:gd name="adj3" fmla="val 67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Arc plein 41"/>
          <p:cNvSpPr/>
          <p:nvPr/>
        </p:nvSpPr>
        <p:spPr>
          <a:xfrm>
            <a:off x="3433749" y="2835080"/>
            <a:ext cx="2628000" cy="2628000"/>
          </a:xfrm>
          <a:prstGeom prst="blockArc">
            <a:avLst>
              <a:gd name="adj1" fmla="val 10800000"/>
              <a:gd name="adj2" fmla="val 10800000"/>
              <a:gd name="adj3" fmla="val 6729"/>
            </a:avLst>
          </a:prstGeom>
          <a:solidFill>
            <a:srgbClr val="3B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Arc plein 42"/>
          <p:cNvSpPr/>
          <p:nvPr/>
        </p:nvSpPr>
        <p:spPr>
          <a:xfrm>
            <a:off x="4163103" y="1412776"/>
            <a:ext cx="2628000" cy="2628000"/>
          </a:xfrm>
          <a:prstGeom prst="blockArc">
            <a:avLst>
              <a:gd name="adj1" fmla="val 10800000"/>
              <a:gd name="adj2" fmla="val 10800000"/>
              <a:gd name="adj3" fmla="val 67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053" name="Picture 5" descr="D:\Profile\ALDIMARTINO\Pictures\pastedpic_10022019_17403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978" y="4056842"/>
            <a:ext cx="375015" cy="308262"/>
          </a:xfrm>
          <a:prstGeom prst="rect">
            <a:avLst/>
          </a:prstGeom>
          <a:noFill/>
          <a:extLst>
            <a:ext uri="{909E8E84-426E-40DD-AFC4-6F175D3DCCD1}">
              <a14:hiddenFill xmlns:a14="http://schemas.microsoft.com/office/drawing/2010/main">
                <a:solidFill>
                  <a:srgbClr val="FFFFFF"/>
                </a:solidFill>
              </a14:hiddenFill>
            </a:ext>
          </a:extLst>
        </p:spPr>
      </p:pic>
      <p:sp>
        <p:nvSpPr>
          <p:cNvPr id="2048" name="ZoneTexte 2047"/>
          <p:cNvSpPr txBox="1"/>
          <p:nvPr/>
        </p:nvSpPr>
        <p:spPr>
          <a:xfrm>
            <a:off x="4709905" y="2416075"/>
            <a:ext cx="1534394" cy="276999"/>
          </a:xfrm>
          <a:prstGeom prst="rect">
            <a:avLst/>
          </a:prstGeom>
          <a:noFill/>
        </p:spPr>
        <p:txBody>
          <a:bodyPr wrap="none" rtlCol="0">
            <a:spAutoFit/>
          </a:bodyPr>
          <a:lstStyle/>
          <a:p>
            <a:pPr algn="ctr"/>
            <a:r>
              <a:rPr lang="fr-FR" sz="1200" b="1" dirty="0">
                <a:solidFill>
                  <a:schemeClr val="accent1"/>
                </a:solidFill>
                <a:latin typeface="Arial" panose="020B0604020202020204" pitchFamily="34" charset="0"/>
                <a:cs typeface="Arial" panose="020B0604020202020204" pitchFamily="34" charset="0"/>
              </a:rPr>
              <a:t>ENVIRONNEMENT</a:t>
            </a:r>
          </a:p>
        </p:txBody>
      </p:sp>
      <p:sp>
        <p:nvSpPr>
          <p:cNvPr id="46" name="ZoneTexte 45"/>
          <p:cNvSpPr txBox="1"/>
          <p:nvPr/>
        </p:nvSpPr>
        <p:spPr>
          <a:xfrm>
            <a:off x="5994599" y="4382567"/>
            <a:ext cx="1243252" cy="276999"/>
          </a:xfrm>
          <a:prstGeom prst="rect">
            <a:avLst/>
          </a:prstGeom>
          <a:noFill/>
        </p:spPr>
        <p:txBody>
          <a:bodyPr wrap="square" rtlCol="0">
            <a:spAutoFit/>
          </a:bodyPr>
          <a:lstStyle/>
          <a:p>
            <a:pPr algn="ctr"/>
            <a:r>
              <a:rPr lang="fr-FR" sz="1200" b="1" dirty="0">
                <a:solidFill>
                  <a:schemeClr val="accent3"/>
                </a:solidFill>
                <a:latin typeface="Arial" panose="020B0604020202020204" pitchFamily="34" charset="0"/>
                <a:cs typeface="Arial" panose="020B0604020202020204" pitchFamily="34" charset="0"/>
              </a:rPr>
              <a:t>ÉCONOMIQUE</a:t>
            </a:r>
          </a:p>
        </p:txBody>
      </p:sp>
      <p:sp>
        <p:nvSpPr>
          <p:cNvPr id="47" name="ZoneTexte 46"/>
          <p:cNvSpPr txBox="1"/>
          <p:nvPr/>
        </p:nvSpPr>
        <p:spPr>
          <a:xfrm>
            <a:off x="3928566" y="4382567"/>
            <a:ext cx="766557" cy="276999"/>
          </a:xfrm>
          <a:prstGeom prst="rect">
            <a:avLst/>
          </a:prstGeom>
          <a:noFill/>
        </p:spPr>
        <p:txBody>
          <a:bodyPr wrap="none" rtlCol="0">
            <a:spAutoFit/>
          </a:bodyPr>
          <a:lstStyle/>
          <a:p>
            <a:r>
              <a:rPr lang="fr-FR" sz="1200" b="1" dirty="0">
                <a:solidFill>
                  <a:srgbClr val="3BAAE1"/>
                </a:solidFill>
                <a:latin typeface="Arial" panose="020B0604020202020204" pitchFamily="34" charset="0"/>
                <a:cs typeface="Arial" panose="020B0604020202020204" pitchFamily="34" charset="0"/>
              </a:rPr>
              <a:t>SOCIAL</a:t>
            </a:r>
          </a:p>
        </p:txBody>
      </p:sp>
    </p:spTree>
    <p:extLst>
      <p:ext uri="{BB962C8B-B14F-4D97-AF65-F5344CB8AC3E}">
        <p14:creationId xmlns:p14="http://schemas.microsoft.com/office/powerpoint/2010/main" val="8608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p:cNvSpPr>
            <a:spLocks noGrp="1"/>
          </p:cNvSpPr>
          <p:nvPr>
            <p:ph type="title"/>
          </p:nvPr>
        </p:nvSpPr>
        <p:spPr/>
        <p:txBody>
          <a:bodyPr/>
          <a:lstStyle/>
          <a:p>
            <a:pPr>
              <a:buFont typeface="+mj-lt"/>
              <a:buAutoNum type="arabicPeriod" startAt="2"/>
            </a:pPr>
            <a:br>
              <a:rPr lang="fr-FR" dirty="0"/>
            </a:br>
            <a:r>
              <a:rPr lang="fr-FR" dirty="0"/>
              <a:t>Le réseau des achats responsables</a:t>
            </a:r>
          </a:p>
        </p:txBody>
      </p:sp>
      <p:sp>
        <p:nvSpPr>
          <p:cNvPr id="3" name="Espace réservé du texte 2"/>
          <p:cNvSpPr>
            <a:spLocks noGrp="1"/>
          </p:cNvSpPr>
          <p:nvPr>
            <p:ph type="body" idx="1"/>
          </p:nvPr>
        </p:nvSpPr>
        <p:spPr>
          <a:xfrm>
            <a:off x="1" y="3621022"/>
            <a:ext cx="1475657" cy="369332"/>
          </a:xfrm>
        </p:spPr>
        <p:txBody>
          <a:bodyPr/>
          <a:lstStyle/>
          <a:p>
            <a:pPr algn="ctr"/>
            <a:r>
              <a:rPr lang="fr-FR" dirty="0"/>
              <a:t>Volet social</a:t>
            </a:r>
          </a:p>
        </p:txBody>
      </p:sp>
      <p:pic>
        <p:nvPicPr>
          <p:cNvPr id="11" name="Picture 6" descr="D:\Profile\ALDIMARTINO\Pictures\pastedpic_10022019_174038.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226046" y="4242886"/>
            <a:ext cx="1008112" cy="82866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bwMode="auto">
          <a:xfrm>
            <a:off x="5148064" y="4221869"/>
            <a:ext cx="3520010" cy="1246495"/>
          </a:xfrm>
          <a:prstGeom prst="rect">
            <a:avLst/>
          </a:prstGeom>
          <a:noFill/>
        </p:spPr>
        <p:txBody>
          <a:bodyPr wrap="square">
            <a:spAutoFit/>
          </a:bodyPr>
          <a:lstStyle/>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Coordonner les acteurs départementaux de la clause sociale</a:t>
            </a:r>
          </a:p>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Mobiliser les TPE/PME et les structures de l’ESS sur les marchés publics </a:t>
            </a:r>
            <a:r>
              <a:rPr lang="fr-FR" sz="1400" dirty="0" err="1">
                <a:solidFill>
                  <a:schemeClr val="tx1">
                    <a:lumMod val="65000"/>
                    <a:lumOff val="35000"/>
                  </a:schemeClr>
                </a:solidFill>
                <a:latin typeface="+mj-lt"/>
              </a:rPr>
              <a:t>clausés</a:t>
            </a:r>
            <a:r>
              <a:rPr lang="fr-FR" sz="1400" dirty="0">
                <a:solidFill>
                  <a:schemeClr val="tx1">
                    <a:lumMod val="65000"/>
                    <a:lumOff val="35000"/>
                  </a:schemeClr>
                </a:solidFill>
                <a:latin typeface="+mj-lt"/>
              </a:rPr>
              <a:t> du Grand Paris</a:t>
            </a:r>
          </a:p>
        </p:txBody>
      </p:sp>
      <p:sp>
        <p:nvSpPr>
          <p:cNvPr id="13" name="Rectangle 2"/>
          <p:cNvSpPr>
            <a:spLocks noChangeArrowheads="1"/>
          </p:cNvSpPr>
          <p:nvPr/>
        </p:nvSpPr>
        <p:spPr bwMode="auto">
          <a:xfrm>
            <a:off x="5148064" y="3581122"/>
            <a:ext cx="3520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cap="small" dirty="0">
                <a:latin typeface="Gill Sans MT" panose="020B0502020104020203" pitchFamily="34" charset="0"/>
              </a:rPr>
              <a:t>Mobiliser et coordonner les acteurs sur les aspects sociaux des achats publics</a:t>
            </a:r>
          </a:p>
        </p:txBody>
      </p:sp>
      <p:sp>
        <p:nvSpPr>
          <p:cNvPr id="14" name="ZoneTexte 13"/>
          <p:cNvSpPr txBox="1"/>
          <p:nvPr/>
        </p:nvSpPr>
        <p:spPr bwMode="auto">
          <a:xfrm>
            <a:off x="2555776" y="1984684"/>
            <a:ext cx="3520010" cy="815608"/>
          </a:xfrm>
          <a:prstGeom prst="rect">
            <a:avLst/>
          </a:prstGeom>
          <a:noFill/>
        </p:spPr>
        <p:txBody>
          <a:bodyPr wrap="square">
            <a:spAutoFit/>
          </a:bodyPr>
          <a:lstStyle/>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Accroître le nombre de marchés </a:t>
            </a:r>
            <a:r>
              <a:rPr lang="fr-FR" sz="1400" dirty="0" err="1">
                <a:solidFill>
                  <a:schemeClr val="tx1">
                    <a:lumMod val="65000"/>
                    <a:lumOff val="35000"/>
                  </a:schemeClr>
                </a:solidFill>
                <a:latin typeface="+mj-lt"/>
              </a:rPr>
              <a:t>clausés</a:t>
            </a:r>
            <a:endParaRPr lang="fr-FR" sz="1400" dirty="0">
              <a:solidFill>
                <a:schemeClr val="tx1">
                  <a:lumMod val="65000"/>
                  <a:lumOff val="35000"/>
                </a:schemeClr>
              </a:solidFill>
              <a:latin typeface="+mj-lt"/>
            </a:endParaRPr>
          </a:p>
          <a:p>
            <a:pPr marL="285750" indent="-285750">
              <a:spcAft>
                <a:spcPts val="600"/>
              </a:spcAft>
              <a:buFont typeface="Wingdings" panose="05000000000000000000" pitchFamily="2" charset="2"/>
              <a:buChar char="§"/>
              <a:defRPr/>
            </a:pPr>
            <a:r>
              <a:rPr lang="fr-FR" sz="1400" dirty="0">
                <a:solidFill>
                  <a:schemeClr val="tx1">
                    <a:lumMod val="65000"/>
                    <a:lumOff val="35000"/>
                  </a:schemeClr>
                </a:solidFill>
                <a:latin typeface="+mj-lt"/>
              </a:rPr>
              <a:t>Promouvoir les parcours durables via la création d’un « </a:t>
            </a:r>
            <a:r>
              <a:rPr lang="fr-FR" sz="1400" dirty="0" err="1">
                <a:solidFill>
                  <a:schemeClr val="tx1">
                    <a:lumMod val="65000"/>
                    <a:lumOff val="35000"/>
                  </a:schemeClr>
                </a:solidFill>
                <a:latin typeface="+mj-lt"/>
              </a:rPr>
              <a:t>Opendata</a:t>
            </a:r>
            <a:r>
              <a:rPr lang="fr-FR" sz="1400" dirty="0">
                <a:solidFill>
                  <a:schemeClr val="tx1">
                    <a:lumMod val="65000"/>
                    <a:lumOff val="35000"/>
                  </a:schemeClr>
                </a:solidFill>
                <a:latin typeface="+mj-lt"/>
              </a:rPr>
              <a:t> » social</a:t>
            </a:r>
          </a:p>
        </p:txBody>
      </p:sp>
      <p:sp>
        <p:nvSpPr>
          <p:cNvPr id="15" name="Rectangle 2"/>
          <p:cNvSpPr>
            <a:spLocks noChangeArrowheads="1"/>
          </p:cNvSpPr>
          <p:nvPr/>
        </p:nvSpPr>
        <p:spPr bwMode="auto">
          <a:xfrm>
            <a:off x="2555776" y="1403882"/>
            <a:ext cx="3520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cap="small" dirty="0">
                <a:latin typeface="Gill Sans MT" panose="020B0502020104020203" pitchFamily="34" charset="0"/>
              </a:rPr>
              <a:t>Développer les clauses sociales et l’emploi durable par la commande publique</a:t>
            </a:r>
          </a:p>
        </p:txBody>
      </p:sp>
      <p:cxnSp>
        <p:nvCxnSpPr>
          <p:cNvPr id="16" name="Connecteur droit 15"/>
          <p:cNvCxnSpPr/>
          <p:nvPr/>
        </p:nvCxnSpPr>
        <p:spPr>
          <a:xfrm>
            <a:off x="4934912" y="3466422"/>
            <a:ext cx="0" cy="2534328"/>
          </a:xfrm>
          <a:prstGeom prst="line">
            <a:avLst/>
          </a:prstGeom>
          <a:ln w="12700">
            <a:solidFill>
              <a:srgbClr val="6A1369"/>
            </a:solidFill>
            <a:headEnd type="ova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2303744" y="857252"/>
            <a:ext cx="0" cy="2139700"/>
          </a:xfrm>
          <a:prstGeom prst="line">
            <a:avLst/>
          </a:prstGeom>
          <a:ln w="12700">
            <a:solidFill>
              <a:srgbClr val="6A1369"/>
            </a:solidFill>
            <a:headEnd type="oval"/>
          </a:ln>
        </p:spPr>
        <p:style>
          <a:lnRef idx="1">
            <a:schemeClr val="accent1"/>
          </a:lnRef>
          <a:fillRef idx="0">
            <a:schemeClr val="accent1"/>
          </a:fillRef>
          <a:effectRef idx="0">
            <a:schemeClr val="accent1"/>
          </a:effectRef>
          <a:fontRef idx="minor">
            <a:schemeClr val="tx1"/>
          </a:fontRef>
        </p:style>
      </p:cxnSp>
      <p:pic>
        <p:nvPicPr>
          <p:cNvPr id="18" name="Picture 30" descr="D:\Profile\ALDIMARTINO\Pictures\MACS\Logo MA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319375"/>
            <a:ext cx="24511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93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p:cNvSpPr>
            <a:spLocks noGrp="1"/>
          </p:cNvSpPr>
          <p:nvPr>
            <p:ph type="title"/>
          </p:nvPr>
        </p:nvSpPr>
        <p:spPr/>
        <p:txBody>
          <a:bodyPr/>
          <a:lstStyle/>
          <a:p>
            <a:pPr>
              <a:buFont typeface="+mj-lt"/>
              <a:buAutoNum type="arabicPeriod" startAt="2"/>
            </a:pPr>
            <a:br>
              <a:rPr lang="fr-FR" dirty="0"/>
            </a:br>
            <a:r>
              <a:rPr lang="fr-FR" dirty="0"/>
              <a:t>Le réseau des achats responsables</a:t>
            </a:r>
          </a:p>
        </p:txBody>
      </p:sp>
      <p:sp>
        <p:nvSpPr>
          <p:cNvPr id="3" name="Espace réservé du texte 2"/>
          <p:cNvSpPr>
            <a:spLocks noGrp="1"/>
          </p:cNvSpPr>
          <p:nvPr>
            <p:ph type="body" idx="1"/>
          </p:nvPr>
        </p:nvSpPr>
        <p:spPr>
          <a:xfrm>
            <a:off x="1" y="3621022"/>
            <a:ext cx="1475657" cy="369332"/>
          </a:xfrm>
        </p:spPr>
        <p:txBody>
          <a:bodyPr/>
          <a:lstStyle/>
          <a:p>
            <a:pPr algn="ctr"/>
            <a:r>
              <a:rPr lang="fr-FR" dirty="0"/>
              <a:t>Volet social</a:t>
            </a:r>
          </a:p>
        </p:txBody>
      </p:sp>
      <p:pic>
        <p:nvPicPr>
          <p:cNvPr id="11" name="Picture 6" descr="D:\Profile\ALDIMARTINO\Pictures\pastedpic_10022019_174038.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226046" y="4242886"/>
            <a:ext cx="1008112" cy="82866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bwMode="auto">
          <a:xfrm>
            <a:off x="2123728" y="4589839"/>
            <a:ext cx="6840000" cy="1107996"/>
          </a:xfrm>
          <a:prstGeom prst="rect">
            <a:avLst/>
          </a:prstGeom>
          <a:noFill/>
        </p:spPr>
        <p:txBody>
          <a:bodyPr wrap="square">
            <a:spAutoFit/>
          </a:bodyPr>
          <a:lstStyle/>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Créer et développer des espaces de coopération</a:t>
            </a:r>
          </a:p>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Outiller et appuyer les acheteurs et les </a:t>
            </a:r>
            <a:r>
              <a:rPr lang="fr-FR" sz="1400" dirty="0" err="1">
                <a:solidFill>
                  <a:schemeClr val="tx1">
                    <a:lumMod val="65000"/>
                    <a:lumOff val="35000"/>
                  </a:schemeClr>
                </a:solidFill>
                <a:latin typeface="+mj-lt"/>
              </a:rPr>
              <a:t>donnerus</a:t>
            </a:r>
            <a:r>
              <a:rPr lang="fr-FR" sz="1400" dirty="0">
                <a:solidFill>
                  <a:schemeClr val="tx1">
                    <a:lumMod val="65000"/>
                    <a:lumOff val="35000"/>
                  </a:schemeClr>
                </a:solidFill>
                <a:latin typeface="+mj-lt"/>
              </a:rPr>
              <a:t> d’ordre pour augmenter les clauses sociales</a:t>
            </a:r>
          </a:p>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Mobiliser les TPE/PME et les structures de l’ESS sur les marchés publics </a:t>
            </a:r>
            <a:r>
              <a:rPr lang="fr-FR" sz="1400" dirty="0" err="1">
                <a:solidFill>
                  <a:schemeClr val="tx1">
                    <a:lumMod val="65000"/>
                    <a:lumOff val="35000"/>
                  </a:schemeClr>
                </a:solidFill>
                <a:latin typeface="+mj-lt"/>
              </a:rPr>
              <a:t>clausés</a:t>
            </a:r>
            <a:endParaRPr lang="fr-FR" sz="1400" dirty="0">
              <a:solidFill>
                <a:schemeClr val="tx1">
                  <a:lumMod val="65000"/>
                  <a:lumOff val="35000"/>
                </a:schemeClr>
              </a:solidFill>
              <a:latin typeface="+mj-lt"/>
            </a:endParaRPr>
          </a:p>
        </p:txBody>
      </p:sp>
      <p:sp>
        <p:nvSpPr>
          <p:cNvPr id="13" name="Rectangle 2"/>
          <p:cNvSpPr>
            <a:spLocks noChangeArrowheads="1"/>
          </p:cNvSpPr>
          <p:nvPr/>
        </p:nvSpPr>
        <p:spPr bwMode="auto">
          <a:xfrm>
            <a:off x="2123728" y="4077073"/>
            <a:ext cx="684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600" cap="small" dirty="0">
                <a:solidFill>
                  <a:srgbClr val="3BAAE1"/>
                </a:solidFill>
                <a:latin typeface="Century Gothic" panose="020B0502020202020204" pitchFamily="34" charset="0"/>
              </a:rPr>
              <a:t>Renforcer et accompagner l’écosystème des clauses sociales pour l’emploi</a:t>
            </a:r>
          </a:p>
        </p:txBody>
      </p:sp>
      <p:sp>
        <p:nvSpPr>
          <p:cNvPr id="14" name="ZoneTexte 13"/>
          <p:cNvSpPr txBox="1"/>
          <p:nvPr/>
        </p:nvSpPr>
        <p:spPr bwMode="auto">
          <a:xfrm>
            <a:off x="2123728" y="3212976"/>
            <a:ext cx="6840000" cy="600164"/>
          </a:xfrm>
          <a:prstGeom prst="rect">
            <a:avLst/>
          </a:prstGeom>
          <a:noFill/>
        </p:spPr>
        <p:txBody>
          <a:bodyPr wrap="square">
            <a:spAutoFit/>
          </a:bodyPr>
          <a:lstStyle/>
          <a:p>
            <a:pPr marL="285750" indent="-285750" algn="just">
              <a:spcAft>
                <a:spcPts val="600"/>
              </a:spcAft>
              <a:buFont typeface="Wingdings" panose="05000000000000000000" pitchFamily="2" charset="2"/>
              <a:buChar char="§"/>
              <a:defRPr/>
            </a:pPr>
            <a:r>
              <a:rPr lang="fr-FR" sz="1400" dirty="0">
                <a:solidFill>
                  <a:schemeClr val="tx1">
                    <a:lumMod val="65000"/>
                    <a:lumOff val="35000"/>
                  </a:schemeClr>
                </a:solidFill>
                <a:latin typeface="+mj-lt"/>
              </a:rPr>
              <a:t>Actions de sensibilisation et de promotion</a:t>
            </a:r>
          </a:p>
          <a:p>
            <a:pPr marL="285750" indent="-285750">
              <a:spcAft>
                <a:spcPts val="600"/>
              </a:spcAft>
              <a:buFont typeface="Wingdings" panose="05000000000000000000" pitchFamily="2" charset="2"/>
              <a:buChar char="§"/>
              <a:defRPr/>
            </a:pPr>
            <a:r>
              <a:rPr lang="fr-FR" sz="1400" dirty="0">
                <a:solidFill>
                  <a:schemeClr val="tx1">
                    <a:lumMod val="65000"/>
                    <a:lumOff val="35000"/>
                  </a:schemeClr>
                </a:solidFill>
                <a:latin typeface="+mj-lt"/>
              </a:rPr>
              <a:t>Observatoire régional des clauses sociales</a:t>
            </a:r>
          </a:p>
        </p:txBody>
      </p:sp>
      <p:sp>
        <p:nvSpPr>
          <p:cNvPr id="15" name="Rectangle 2"/>
          <p:cNvSpPr>
            <a:spLocks noChangeArrowheads="1"/>
          </p:cNvSpPr>
          <p:nvPr/>
        </p:nvSpPr>
        <p:spPr bwMode="auto">
          <a:xfrm>
            <a:off x="2123728" y="2675224"/>
            <a:ext cx="684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600" cap="small" dirty="0">
                <a:solidFill>
                  <a:srgbClr val="3BAAE1"/>
                </a:solidFill>
                <a:latin typeface="Century Gothic" panose="020B0502020202020204" pitchFamily="34" charset="0"/>
              </a:rPr>
              <a:t>Faire connaitre et valoriser les clauses sociales au service de l’emploi</a:t>
            </a:r>
          </a:p>
        </p:txBody>
      </p:sp>
      <p:cxnSp>
        <p:nvCxnSpPr>
          <p:cNvPr id="16" name="Connecteur droit 15"/>
          <p:cNvCxnSpPr/>
          <p:nvPr/>
        </p:nvCxnSpPr>
        <p:spPr>
          <a:xfrm>
            <a:off x="2051720" y="2708920"/>
            <a:ext cx="0" cy="3291830"/>
          </a:xfrm>
          <a:prstGeom prst="line">
            <a:avLst/>
          </a:prstGeom>
          <a:ln w="12700">
            <a:solidFill>
              <a:srgbClr val="6A1369"/>
            </a:solidFill>
            <a:headEnd type="ova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6228184" y="844701"/>
            <a:ext cx="0" cy="1563636"/>
          </a:xfrm>
          <a:prstGeom prst="line">
            <a:avLst/>
          </a:prstGeom>
          <a:ln w="12700">
            <a:solidFill>
              <a:srgbClr val="6A1369"/>
            </a:solidFill>
            <a:headEnd type="oval"/>
          </a:ln>
        </p:spPr>
        <p:style>
          <a:lnRef idx="1">
            <a:schemeClr val="accent1"/>
          </a:lnRef>
          <a:fillRef idx="0">
            <a:schemeClr val="accent1"/>
          </a:fillRef>
          <a:effectRef idx="0">
            <a:schemeClr val="accent1"/>
          </a:effectRef>
          <a:fontRef idx="minor">
            <a:schemeClr val="tx1"/>
          </a:fontRef>
        </p:style>
      </p:cxnSp>
      <p:pic>
        <p:nvPicPr>
          <p:cNvPr id="10242" name="Picture 2" descr="T:\Dematerialisation\2.Maximilien\4. Réseau\4.social\MACS\Outils\Communication\Outils de com\Logos_Images\Logos MACS\Logos pour utilisation web\Logo-MACS-RV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1" y="1011250"/>
            <a:ext cx="2279121" cy="123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p:cNvSpPr>
            <a:spLocks noGrp="1"/>
          </p:cNvSpPr>
          <p:nvPr>
            <p:ph type="title"/>
          </p:nvPr>
        </p:nvSpPr>
        <p:spPr/>
        <p:txBody>
          <a:bodyPr/>
          <a:lstStyle/>
          <a:p>
            <a:pPr>
              <a:buFont typeface="+mj-lt"/>
              <a:buAutoNum type="arabicPeriod" startAt="2"/>
            </a:pPr>
            <a:br>
              <a:rPr lang="fr-FR" dirty="0"/>
            </a:br>
            <a:r>
              <a:rPr lang="fr-FR" dirty="0"/>
              <a:t>Le réseau des achats responsables</a:t>
            </a:r>
          </a:p>
        </p:txBody>
      </p:sp>
      <p:sp>
        <p:nvSpPr>
          <p:cNvPr id="3" name="Espace réservé du texte 2"/>
          <p:cNvSpPr>
            <a:spLocks noGrp="1"/>
          </p:cNvSpPr>
          <p:nvPr>
            <p:ph type="body" idx="1"/>
          </p:nvPr>
        </p:nvSpPr>
        <p:spPr>
          <a:xfrm>
            <a:off x="1" y="3621022"/>
            <a:ext cx="1475657" cy="369332"/>
          </a:xfrm>
        </p:spPr>
        <p:txBody>
          <a:bodyPr/>
          <a:lstStyle/>
          <a:p>
            <a:pPr algn="ctr"/>
            <a:r>
              <a:rPr lang="fr-FR" dirty="0"/>
              <a:t>Volet social</a:t>
            </a:r>
          </a:p>
        </p:txBody>
      </p:sp>
      <p:sp>
        <p:nvSpPr>
          <p:cNvPr id="5" name="Rectangle 4"/>
          <p:cNvSpPr/>
          <p:nvPr/>
        </p:nvSpPr>
        <p:spPr bwMode="auto">
          <a:xfrm>
            <a:off x="1619672" y="1196756"/>
            <a:ext cx="1440160" cy="3663575"/>
          </a:xfrm>
          <a:prstGeom prst="rect">
            <a:avLst/>
          </a:prstGeom>
          <a:solidFill>
            <a:schemeClr val="bg1">
              <a:alpha val="3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pic>
        <p:nvPicPr>
          <p:cNvPr id="7" name="Picture 24" descr="D:\Profile\ALDIMARTINO\Pictures\MACS\Logo\4.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852220"/>
            <a:ext cx="1269334" cy="66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D:\Profile\ALDIMARTINO\Pictures\MACS\Logo\4.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1291231"/>
            <a:ext cx="1269334" cy="5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D:\Profile\ALDIMARTINO\Pictures\MACS\Logo\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0096" y="2647539"/>
            <a:ext cx="89250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bwMode="auto">
          <a:xfrm>
            <a:off x="4716016" y="1196754"/>
            <a:ext cx="1872208" cy="3663575"/>
          </a:xfrm>
          <a:prstGeom prst="rect">
            <a:avLst/>
          </a:prstGeom>
          <a:solidFill>
            <a:schemeClr val="bg1">
              <a:alpha val="3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prstClr val="white"/>
              </a:solidFill>
            </a:endParaRPr>
          </a:p>
        </p:txBody>
      </p:sp>
      <p:sp>
        <p:nvSpPr>
          <p:cNvPr id="12" name="Rectangle 11"/>
          <p:cNvSpPr/>
          <p:nvPr/>
        </p:nvSpPr>
        <p:spPr bwMode="auto">
          <a:xfrm>
            <a:off x="3203848" y="1196755"/>
            <a:ext cx="1384078" cy="3663575"/>
          </a:xfrm>
          <a:prstGeom prst="rect">
            <a:avLst/>
          </a:prstGeom>
          <a:solidFill>
            <a:schemeClr val="bg1">
              <a:alpha val="3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prstClr val="white"/>
              </a:solidFill>
            </a:endParaRPr>
          </a:p>
        </p:txBody>
      </p:sp>
      <p:sp>
        <p:nvSpPr>
          <p:cNvPr id="13" name="Rectangle 12"/>
          <p:cNvSpPr/>
          <p:nvPr/>
        </p:nvSpPr>
        <p:spPr bwMode="auto">
          <a:xfrm>
            <a:off x="6732241" y="1196753"/>
            <a:ext cx="2240631" cy="3663575"/>
          </a:xfrm>
          <a:prstGeom prst="rect">
            <a:avLst/>
          </a:prstGeom>
          <a:solidFill>
            <a:schemeClr val="bg1">
              <a:alpha val="3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prstClr val="white"/>
              </a:solidFill>
            </a:endParaRPr>
          </a:p>
        </p:txBody>
      </p:sp>
      <p:pic>
        <p:nvPicPr>
          <p:cNvPr id="17" name="Picture 13" descr="D:\Profile\ALDIMARTINO\Pictures\MACS\Logo\2.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9428" y="2104286"/>
            <a:ext cx="1080000" cy="5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D:\Profile\ALDIMARTINO\Pictures\MACS\Logo\2.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8566" y="2953450"/>
            <a:ext cx="1040862" cy="6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D:\Profile\ALDIMARTINO\Pictures\MACS\Logo\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093" y="1291232"/>
            <a:ext cx="553636" cy="6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D:\Profile\ALDIMARTINO\Pictures\MACS\Logo\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4325" y="4443516"/>
            <a:ext cx="1715592" cy="29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D:\Profile\ALDIMARTINO\Pictures\MACS\Logo\1.1.1.png"/>
          <p:cNvPicPr>
            <a:picLocks noChangeAspect="1" noChangeArrowheads="1"/>
          </p:cNvPicPr>
          <p:nvPr/>
        </p:nvPicPr>
        <p:blipFill>
          <a:blip r:embed="rId9" cstate="print">
            <a:extLst>
              <a:ext uri="{28A0092B-C50C-407E-A947-70E740481C1C}">
                <a14:useLocalDpi xmlns:a14="http://schemas.microsoft.com/office/drawing/2010/main" val="0"/>
              </a:ext>
            </a:extLst>
          </a:blip>
          <a:srcRect t="17130" r="5464" b="18336"/>
          <a:stretch>
            <a:fillRect/>
          </a:stretch>
        </p:blipFill>
        <p:spPr bwMode="auto">
          <a:xfrm>
            <a:off x="4770876" y="1353450"/>
            <a:ext cx="900000" cy="45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D:\Profile\ALDIMARTINO\Pictures\MACS\Logo\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2121" y="1996220"/>
            <a:ext cx="900000" cy="55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descr="D:\Profile\ALDIMARTINO\Pictures\MACS\Logo\1.5.png"/>
          <p:cNvPicPr>
            <a:picLocks noChangeAspect="1" noChangeArrowheads="1"/>
          </p:cNvPicPr>
          <p:nvPr/>
        </p:nvPicPr>
        <p:blipFill>
          <a:blip r:embed="rId11" cstate="print">
            <a:extLst>
              <a:ext uri="{28A0092B-C50C-407E-A947-70E740481C1C}">
                <a14:useLocalDpi xmlns:a14="http://schemas.microsoft.com/office/drawing/2010/main" val="0"/>
              </a:ext>
            </a:extLst>
          </a:blip>
          <a:srcRect t="9604" b="9212"/>
          <a:stretch>
            <a:fillRect/>
          </a:stretch>
        </p:blipFill>
        <p:spPr bwMode="auto">
          <a:xfrm>
            <a:off x="5233120" y="3219215"/>
            <a:ext cx="756000" cy="6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D:\Profile\ALDIMARTINO\Pictures\MACS\Logo\1.6.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66759" y="3916544"/>
            <a:ext cx="1080000" cy="4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D:\Profile\ALDIMARTINO\Pictures\MACS\Logo\1.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70066" y="2104285"/>
            <a:ext cx="900000" cy="3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D:\Profile\ALDIMARTINO\Pictures\MACS\Logo\1.4.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394" y="1232740"/>
            <a:ext cx="695075" cy="79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7" descr="D:\Profile\ALDIMARTINO\Pictures\MACS\Logo\3.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94344" y="1353451"/>
            <a:ext cx="972000" cy="25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 descr="D:\Profile\ALDIMARTINO\Pictures\MACS\Logo\3.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87612" y="1329188"/>
            <a:ext cx="972000" cy="45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 descr="D:\Profile\ALDIMARTINO\Pictures\MACS\Logo\3.3.2.png"/>
          <p:cNvPicPr>
            <a:picLocks noChangeAspect="1" noChangeArrowheads="1"/>
          </p:cNvPicPr>
          <p:nvPr/>
        </p:nvPicPr>
        <p:blipFill>
          <a:blip r:embed="rId17" cstate="print">
            <a:extLst>
              <a:ext uri="{28A0092B-C50C-407E-A947-70E740481C1C}">
                <a14:useLocalDpi xmlns:a14="http://schemas.microsoft.com/office/drawing/2010/main" val="0"/>
              </a:ext>
            </a:extLst>
          </a:blip>
          <a:srcRect l="13699" t="33112" r="16187" b="33446"/>
          <a:stretch>
            <a:fillRect/>
          </a:stretch>
        </p:blipFill>
        <p:spPr bwMode="auto">
          <a:xfrm>
            <a:off x="7215963" y="2923495"/>
            <a:ext cx="1273187" cy="36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D:\Profile\ALDIMARTINO\Pictures\MACS\Logo\3.4.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92295" y="3799372"/>
            <a:ext cx="1720523" cy="34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2" descr="D:\Profile\ALDIMARTINO\Pictures\MACS\Logo\3.6.1.png"/>
          <p:cNvPicPr>
            <a:picLocks noChangeAspect="1" noChangeArrowheads="1"/>
          </p:cNvPicPr>
          <p:nvPr/>
        </p:nvPicPr>
        <p:blipFill>
          <a:blip r:embed="rId19" cstate="print">
            <a:extLst>
              <a:ext uri="{28A0092B-C50C-407E-A947-70E740481C1C}">
                <a14:useLocalDpi xmlns:a14="http://schemas.microsoft.com/office/drawing/2010/main" val="0"/>
              </a:ext>
            </a:extLst>
          </a:blip>
          <a:srcRect l="17387" r="18568"/>
          <a:stretch>
            <a:fillRect/>
          </a:stretch>
        </p:blipFill>
        <p:spPr bwMode="auto">
          <a:xfrm>
            <a:off x="6796643" y="1960371"/>
            <a:ext cx="972000" cy="76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ZoneTexte 71"/>
          <p:cNvSpPr txBox="1">
            <a:spLocks noChangeArrowheads="1"/>
          </p:cNvSpPr>
          <p:nvPr/>
        </p:nvSpPr>
        <p:spPr bwMode="auto">
          <a:xfrm>
            <a:off x="4716016" y="5157264"/>
            <a:ext cx="1872208"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dirty="0">
                <a:latin typeface="Gill Sans MT" panose="020B0502020104020203" pitchFamily="34" charset="0"/>
              </a:rPr>
              <a:t>EXPERTS ASSOCIÉS</a:t>
            </a:r>
          </a:p>
        </p:txBody>
      </p:sp>
      <p:sp>
        <p:nvSpPr>
          <p:cNvPr id="43" name="ZoneTexte 53"/>
          <p:cNvSpPr txBox="1">
            <a:spLocks noChangeArrowheads="1"/>
          </p:cNvSpPr>
          <p:nvPr/>
        </p:nvSpPr>
        <p:spPr bwMode="auto">
          <a:xfrm>
            <a:off x="3203848" y="5157264"/>
            <a:ext cx="1384078"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dirty="0">
                <a:latin typeface="Gill Sans MT" panose="020B0502020104020203" pitchFamily="34" charset="0"/>
              </a:rPr>
              <a:t>MOA</a:t>
            </a:r>
          </a:p>
        </p:txBody>
      </p:sp>
      <p:sp>
        <p:nvSpPr>
          <p:cNvPr id="44" name="ZoneTexte 60"/>
          <p:cNvSpPr txBox="1">
            <a:spLocks noChangeArrowheads="1"/>
          </p:cNvSpPr>
          <p:nvPr/>
        </p:nvSpPr>
        <p:spPr bwMode="auto">
          <a:xfrm>
            <a:off x="6732240" y="5157264"/>
            <a:ext cx="2240630"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dirty="0">
                <a:latin typeface="Gill Sans MT" panose="020B0502020104020203" pitchFamily="34" charset="0"/>
              </a:rPr>
              <a:t>COORDINATIONS DÉPARTEMENTALES</a:t>
            </a:r>
          </a:p>
        </p:txBody>
      </p:sp>
      <p:sp>
        <p:nvSpPr>
          <p:cNvPr id="45" name="ZoneTexte 64"/>
          <p:cNvSpPr txBox="1">
            <a:spLocks noChangeArrowheads="1"/>
          </p:cNvSpPr>
          <p:nvPr/>
        </p:nvSpPr>
        <p:spPr bwMode="auto">
          <a:xfrm>
            <a:off x="1619672" y="5157264"/>
            <a:ext cx="1440160"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buFont typeface="Wingdings" pitchFamily="2" charset="2"/>
              <a:buChar char="v"/>
              <a:defRPr sz="2400" b="1">
                <a:solidFill>
                  <a:srgbClr val="79155E"/>
                </a:solidFill>
                <a:latin typeface="Calibri" pitchFamily="34" charset="0"/>
              </a:defRPr>
            </a:lvl1pPr>
            <a:lvl2pPr marL="742950" indent="-285750" eaLnBrk="0" hangingPunct="0">
              <a:spcBef>
                <a:spcPct val="20000"/>
              </a:spcBef>
              <a:buFont typeface="Arial" pitchFamily="34" charset="0"/>
              <a:buChar char="•"/>
              <a:defRPr sz="2000">
                <a:solidFill>
                  <a:srgbClr val="7F7F7F"/>
                </a:solidFill>
                <a:latin typeface="Calibri" pitchFamily="34" charset="0"/>
              </a:defRPr>
            </a:lvl2pPr>
            <a:lvl3pPr marL="1143000" indent="-228600" eaLnBrk="0" hangingPunct="0">
              <a:spcBef>
                <a:spcPct val="20000"/>
              </a:spcBef>
              <a:buFont typeface="Wingdings" pitchFamily="2" charset="2"/>
              <a:buChar char="§"/>
              <a:defRPr>
                <a:solidFill>
                  <a:srgbClr val="7F7F7F"/>
                </a:solidFill>
                <a:latin typeface="Calibri" pitchFamily="34" charset="0"/>
              </a:defRPr>
            </a:lvl3pPr>
            <a:lvl4pPr marL="1600200" indent="-228600" eaLnBrk="0" hangingPunct="0">
              <a:spcBef>
                <a:spcPct val="20000"/>
              </a:spcBef>
              <a:buFont typeface="Arial" pitchFamily="34" charset="0"/>
              <a:buChar char="–"/>
              <a:defRPr sz="1600">
                <a:solidFill>
                  <a:srgbClr val="7F7F7F"/>
                </a:solidFill>
                <a:latin typeface="Calibri" pitchFamily="34" charset="0"/>
              </a:defRPr>
            </a:lvl4pPr>
            <a:lvl5pPr marL="2057400" indent="-228600" eaLnBrk="0" hangingPunct="0">
              <a:spcBef>
                <a:spcPct val="20000"/>
              </a:spcBef>
              <a:buFont typeface="Arial" pitchFamily="34" charset="0"/>
              <a:buChar char="»"/>
              <a:defRPr sz="1400">
                <a:solidFill>
                  <a:srgbClr val="7F7F7F"/>
                </a:solidFill>
                <a:latin typeface="Calibri" pitchFamily="34" charset="0"/>
              </a:defRPr>
            </a:lvl5pPr>
            <a:lvl6pPr marL="25146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6pPr>
            <a:lvl7pPr marL="29718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7pPr>
            <a:lvl8pPr marL="34290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8pPr>
            <a:lvl9pPr marL="3886200" indent="-228600" eaLnBrk="0" fontAlgn="base" hangingPunct="0">
              <a:spcBef>
                <a:spcPct val="20000"/>
              </a:spcBef>
              <a:spcAft>
                <a:spcPct val="0"/>
              </a:spcAft>
              <a:buFont typeface="Arial" pitchFamily="34" charset="0"/>
              <a:buChar char="»"/>
              <a:defRPr sz="1400">
                <a:solidFill>
                  <a:srgbClr val="7F7F7F"/>
                </a:solidFill>
                <a:latin typeface="Calibri" pitchFamily="34" charset="0"/>
              </a:defRPr>
            </a:lvl9pPr>
          </a:lstStyle>
          <a:p>
            <a:pPr eaLnBrk="1" hangingPunct="1">
              <a:spcBef>
                <a:spcPct val="0"/>
              </a:spcBef>
              <a:buFontTx/>
              <a:buNone/>
            </a:pPr>
            <a:r>
              <a:rPr lang="fr-FR" altLang="fr-FR" sz="1400" b="0" dirty="0">
                <a:latin typeface="Gill Sans MT" panose="020B0502020104020203" pitchFamily="34" charset="0"/>
              </a:rPr>
              <a:t>RÉSEAUX D’ENTREPRISES</a:t>
            </a:r>
          </a:p>
        </p:txBody>
      </p:sp>
      <p:cxnSp>
        <p:nvCxnSpPr>
          <p:cNvPr id="46" name="Connecteur droit 45"/>
          <p:cNvCxnSpPr/>
          <p:nvPr/>
        </p:nvCxnSpPr>
        <p:spPr>
          <a:xfrm>
            <a:off x="1619672" y="5157264"/>
            <a:ext cx="0" cy="928900"/>
          </a:xfrm>
          <a:prstGeom prst="line">
            <a:avLst/>
          </a:prstGeom>
          <a:ln w="12700">
            <a:solidFill>
              <a:srgbClr val="6A1369"/>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3203848" y="5157264"/>
            <a:ext cx="0" cy="928900"/>
          </a:xfrm>
          <a:prstGeom prst="line">
            <a:avLst/>
          </a:prstGeom>
          <a:ln w="12700">
            <a:solidFill>
              <a:srgbClr val="6A1369"/>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4723488" y="5157264"/>
            <a:ext cx="0" cy="928900"/>
          </a:xfrm>
          <a:prstGeom prst="line">
            <a:avLst/>
          </a:prstGeom>
          <a:ln w="12700">
            <a:solidFill>
              <a:srgbClr val="6A1369"/>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6732239" y="5157264"/>
            <a:ext cx="0" cy="928900"/>
          </a:xfrm>
          <a:prstGeom prst="line">
            <a:avLst/>
          </a:prstGeom>
          <a:ln w="12700">
            <a:solidFill>
              <a:srgbClr val="6A1369"/>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pic>
        <p:nvPicPr>
          <p:cNvPr id="65" name="Picture 6" descr="D:\Profile\ALDIMARTINO\Pictures\pastedpic_10022019_174038.png"/>
          <p:cNvPicPr>
            <a:picLocks noChangeAspect="1" noChangeArrowheads="1"/>
          </p:cNvPicPr>
          <p:nvPr/>
        </p:nvPicPr>
        <p:blipFill>
          <a:blip r:embed="rId20" cstate="print">
            <a:biLevel thresh="25000"/>
            <a:extLst>
              <a:ext uri="{28A0092B-C50C-407E-A947-70E740481C1C}">
                <a14:useLocalDpi xmlns:a14="http://schemas.microsoft.com/office/drawing/2010/main" val="0"/>
              </a:ext>
            </a:extLst>
          </a:blip>
          <a:srcRect/>
          <a:stretch>
            <a:fillRect/>
          </a:stretch>
        </p:blipFill>
        <p:spPr bwMode="auto">
          <a:xfrm>
            <a:off x="226046" y="4242886"/>
            <a:ext cx="1008112" cy="8286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64770" y="2551649"/>
            <a:ext cx="774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4" descr="T:\Dematerialisation\2.Maximilien\4. Réseau\4.social\MACS\Outils\Communication\Outils de com\Logos_Images\Logos coord dépt\92_CREPI.pn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378867" y="4258797"/>
            <a:ext cx="1108075" cy="568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8" name="Picture 45" descr="T:\Dematerialisation\2.Maximilien\4. Réseau\4.social\MACS\Outils\Communication\Outils de com\Logos_Images\Logos coord dépt\77_INITIATIVES 77.jp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020272" y="3356993"/>
            <a:ext cx="1695450" cy="314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97350" y="1761341"/>
            <a:ext cx="11525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5" descr="Résultat de recherche d'images pour &quot;SOLIDEO&quot;"/>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rotWithShape="1">
          <a:blip r:embed="rId25">
            <a:extLst>
              <a:ext uri="{28A0092B-C50C-407E-A947-70E740481C1C}">
                <a14:useLocalDpi xmlns:a14="http://schemas.microsoft.com/office/drawing/2010/main" val="0"/>
              </a:ext>
            </a:extLst>
          </a:blip>
          <a:srcRect l="6667" t="28978" r="6000" b="21379"/>
          <a:stretch/>
        </p:blipFill>
        <p:spPr bwMode="auto">
          <a:xfrm>
            <a:off x="3264174" y="3871625"/>
            <a:ext cx="1269726" cy="72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8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284984"/>
            <a:ext cx="8280920" cy="2923877"/>
          </a:xfrm>
          <a:prstGeom prst="rect">
            <a:avLst/>
          </a:prstGeom>
        </p:spPr>
        <p:txBody>
          <a:bodyPr wrap="square" anchor="t">
            <a:spAutoFit/>
          </a:bodyPr>
          <a:lstStyle/>
          <a:p>
            <a:r>
              <a:rPr lang="fr-FR" sz="2800" dirty="0">
                <a:latin typeface="Arial Narrow" panose="020B0606020202030204" pitchFamily="34" charset="0"/>
              </a:rPr>
              <a:t>Présentation </a:t>
            </a:r>
            <a:r>
              <a:rPr lang="fr-FR" sz="2800" dirty="0">
                <a:solidFill>
                  <a:srgbClr val="FF0000"/>
                </a:solidFill>
                <a:latin typeface="Arial Narrow" panose="020B0606020202030204" pitchFamily="34" charset="0"/>
              </a:rPr>
              <a:t>d’une bonne pratique </a:t>
            </a:r>
            <a:r>
              <a:rPr lang="fr-FR" sz="2800" dirty="0">
                <a:latin typeface="Arial Narrow" panose="020B0606020202030204" pitchFamily="34" charset="0"/>
              </a:rPr>
              <a:t>pour l’égal accès des femmes et des hommes aux métiers des clauses sociales</a:t>
            </a:r>
          </a:p>
          <a:p>
            <a:endParaRPr lang="fr-FR" sz="2800" dirty="0">
              <a:latin typeface="Arial Narrow" panose="020B0606020202030204" pitchFamily="34" charset="0"/>
              <a:cs typeface="Calibri"/>
            </a:endParaRPr>
          </a:p>
          <a:p>
            <a:endParaRPr lang="fr-FR" sz="2800" dirty="0">
              <a:latin typeface="Arial Narrow" panose="020B0606020202030204" pitchFamily="34" charset="0"/>
              <a:cs typeface="Calibri"/>
            </a:endParaRPr>
          </a:p>
          <a:p>
            <a:r>
              <a:rPr lang="fr-FR" sz="2400" b="1" dirty="0">
                <a:latin typeface="Arial Narrow" charset="0"/>
                <a:ea typeface="Arial Narrow" charset="0"/>
                <a:cs typeface="Arial Narrow" charset="0"/>
              </a:rPr>
              <a:t>Béatrice </a:t>
            </a:r>
            <a:r>
              <a:rPr lang="fr-FR" sz="2400" b="1" dirty="0" err="1">
                <a:latin typeface="Arial Narrow" charset="0"/>
                <a:ea typeface="Arial Narrow" charset="0"/>
                <a:cs typeface="Arial Narrow" charset="0"/>
              </a:rPr>
              <a:t>Curvale</a:t>
            </a:r>
            <a:r>
              <a:rPr lang="fr-FR" sz="2400" b="1" dirty="0">
                <a:latin typeface="Arial Narrow" charset="0"/>
                <a:ea typeface="Arial Narrow" charset="0"/>
                <a:cs typeface="Arial Narrow" charset="0"/>
              </a:rPr>
              <a:t>, </a:t>
            </a:r>
          </a:p>
          <a:p>
            <a:r>
              <a:rPr lang="fr-FR" sz="2400" b="1" dirty="0">
                <a:latin typeface="Arial Narrow" charset="0"/>
                <a:ea typeface="Arial Narrow" charset="0"/>
                <a:cs typeface="Arial Narrow" charset="0"/>
              </a:rPr>
              <a:t>Directrice du Pôle Moyens Généraux</a:t>
            </a:r>
          </a:p>
          <a:p>
            <a:r>
              <a:rPr lang="fr-FR" sz="2400" b="1" dirty="0">
                <a:latin typeface="Arial Narrow" charset="0"/>
                <a:ea typeface="Arial Narrow" charset="0"/>
                <a:cs typeface="Arial Narrow" charset="0"/>
              </a:rPr>
              <a:t>Ville de Suresnes</a:t>
            </a:r>
          </a:p>
        </p:txBody>
      </p:sp>
      <p:grpSp>
        <p:nvGrpSpPr>
          <p:cNvPr id="3" name="Groupe 4">
            <a:extLst>
              <a:ext uri="{FF2B5EF4-FFF2-40B4-BE49-F238E27FC236}">
                <a16:creationId xmlns:a16="http://schemas.microsoft.com/office/drawing/2014/main" id="{0F18C18B-CB23-46DE-BC6D-8B0C43EC1484}"/>
              </a:ext>
            </a:extLst>
          </p:cNvPr>
          <p:cNvGrpSpPr/>
          <p:nvPr/>
        </p:nvGrpSpPr>
        <p:grpSpPr>
          <a:xfrm>
            <a:off x="1691680" y="836712"/>
            <a:ext cx="5389129" cy="879435"/>
            <a:chOff x="3215319" y="5863961"/>
            <a:chExt cx="5389129" cy="879435"/>
          </a:xfrm>
        </p:grpSpPr>
        <p:pic>
          <p:nvPicPr>
            <p:cNvPr id="4" name="Image 3"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6" name="Image 5"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69977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98180" y="-200000"/>
            <a:ext cx="7388620" cy="3600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100" dirty="0">
              <a:latin typeface="Arial Narrow" panose="020B0606020202030204" pitchFamily="34" charset="0"/>
            </a:endParaRPr>
          </a:p>
        </p:txBody>
      </p:sp>
      <p:sp>
        <p:nvSpPr>
          <p:cNvPr id="6" name="Titre 1"/>
          <p:cNvSpPr txBox="1">
            <a:spLocks/>
          </p:cNvSpPr>
          <p:nvPr/>
        </p:nvSpPr>
        <p:spPr>
          <a:xfrm>
            <a:off x="1043605" y="1340768"/>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algn="just">
              <a:lnSpc>
                <a:spcPct val="90000"/>
              </a:lnSpc>
              <a:spcBef>
                <a:spcPts val="1800"/>
              </a:spcBef>
              <a:buClr>
                <a:srgbClr val="FF0000"/>
              </a:buClr>
              <a:buSzPct val="80000"/>
            </a:pPr>
            <a:r>
              <a:rPr lang="fr-FR" sz="2400" dirty="0">
                <a:solidFill>
                  <a:prstClr val="black"/>
                </a:solidFill>
                <a:latin typeface="Arial Narrow" panose="020B0606020202030204" pitchFamily="34" charset="0"/>
              </a:rPr>
              <a:t>   </a:t>
            </a: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p:txBody>
      </p:sp>
      <p:sp>
        <p:nvSpPr>
          <p:cNvPr id="2" name="Espace réservé du contenu 1"/>
          <p:cNvSpPr>
            <a:spLocks noGrp="1"/>
          </p:cNvSpPr>
          <p:nvPr>
            <p:ph idx="1"/>
          </p:nvPr>
        </p:nvSpPr>
        <p:spPr>
          <a:xfrm>
            <a:off x="615318" y="620688"/>
            <a:ext cx="8229600" cy="4525963"/>
          </a:xfrm>
        </p:spPr>
        <p:txBody>
          <a:bodyPr/>
          <a:lstStyle/>
          <a:p>
            <a:pPr marL="0" indent="0">
              <a:buNone/>
            </a:pPr>
            <a:endParaRPr lang="fr-FR" dirty="0"/>
          </a:p>
          <a:p>
            <a:pPr marL="0" indent="0">
              <a:buNone/>
            </a:pPr>
            <a:endParaRPr lang="fr-FR" dirty="0"/>
          </a:p>
          <a:p>
            <a:pPr marL="0" indent="0" algn="ctr">
              <a:buNone/>
            </a:pPr>
            <a:endParaRPr lang="fr-FR" sz="4000" b="1" dirty="0">
              <a:latin typeface="Arial Narrow" charset="0"/>
              <a:ea typeface="Arial Narrow" charset="0"/>
              <a:cs typeface="Arial Narrow" charset="0"/>
            </a:endParaRPr>
          </a:p>
          <a:p>
            <a:pPr marL="0" indent="0" algn="ctr">
              <a:buNone/>
            </a:pPr>
            <a:r>
              <a:rPr lang="fr-FR" sz="4000" u="sng" dirty="0">
                <a:latin typeface="Arial Narrow" charset="0"/>
                <a:ea typeface="Arial Narrow" charset="0"/>
                <a:cs typeface="Arial Narrow" charset="0"/>
              </a:rPr>
              <a:t>10 min d’échanges</a:t>
            </a:r>
          </a:p>
        </p:txBody>
      </p:sp>
      <p:grpSp>
        <p:nvGrpSpPr>
          <p:cNvPr id="7" name="Groupe 4">
            <a:extLst>
              <a:ext uri="{FF2B5EF4-FFF2-40B4-BE49-F238E27FC236}">
                <a16:creationId xmlns:a16="http://schemas.microsoft.com/office/drawing/2014/main" id="{0F18C18B-CB23-46DE-BC6D-8B0C43EC1484}"/>
              </a:ext>
            </a:extLst>
          </p:cNvPr>
          <p:cNvGrpSpPr/>
          <p:nvPr/>
        </p:nvGrpSpPr>
        <p:grpSpPr>
          <a:xfrm>
            <a:off x="2627784" y="5527621"/>
            <a:ext cx="5389129" cy="879435"/>
            <a:chOff x="3215319" y="5863961"/>
            <a:chExt cx="5389129" cy="879435"/>
          </a:xfrm>
        </p:grpSpPr>
        <p:pic>
          <p:nvPicPr>
            <p:cNvPr id="8" name="Image 7"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0" name="Image 9"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61507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59632" y="214683"/>
            <a:ext cx="7156999" cy="7660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FF0000"/>
                </a:solidFill>
                <a:latin typeface="Arial Narrow" panose="020B0606020202030204" pitchFamily="34" charset="0"/>
              </a:rPr>
              <a:t>Quelques préconisations avant de démarrer</a:t>
            </a:r>
          </a:p>
        </p:txBody>
      </p:sp>
      <p:sp>
        <p:nvSpPr>
          <p:cNvPr id="6" name="Titre 1"/>
          <p:cNvSpPr txBox="1">
            <a:spLocks/>
          </p:cNvSpPr>
          <p:nvPr/>
        </p:nvSpPr>
        <p:spPr>
          <a:xfrm>
            <a:off x="1043605" y="1340768"/>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Fermer toutes les applications/ documents en cours</a:t>
            </a:r>
          </a:p>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Mettre les téléphones sur silencieux</a:t>
            </a:r>
          </a:p>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Privilégier l’utilisation d’écouteurs/ casque</a:t>
            </a:r>
          </a:p>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Gérer son exposition à la lumière</a:t>
            </a:r>
            <a:endParaRPr lang="fr-FR" sz="2400" i="1" dirty="0">
              <a:solidFill>
                <a:prstClr val="black"/>
              </a:solidFill>
              <a:latin typeface="Arial Narrow"/>
            </a:endParaRPr>
          </a:p>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a:rPr>
              <a:t>Utiliser les navigateurs internet </a:t>
            </a:r>
            <a:r>
              <a:rPr lang="fr-FR" sz="2400" i="1" dirty="0">
                <a:solidFill>
                  <a:prstClr val="black"/>
                </a:solidFill>
                <a:latin typeface="Arial Narrow"/>
              </a:rPr>
              <a:t>Chrome, </a:t>
            </a:r>
            <a:r>
              <a:rPr lang="fr-FR" sz="2400" i="1" dirty="0" err="1">
                <a:solidFill>
                  <a:prstClr val="black"/>
                </a:solidFill>
                <a:latin typeface="Arial Narrow"/>
              </a:rPr>
              <a:t>Opera</a:t>
            </a:r>
            <a:endParaRPr lang="fr-FR" sz="2400" i="1" dirty="0">
              <a:solidFill>
                <a:prstClr val="black"/>
              </a:solidFill>
              <a:latin typeface="Arial Narrow"/>
            </a:endParaRPr>
          </a:p>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a:rPr>
              <a:t>Bannir l’utilisation de tablette ou de portable pour suivre le webinar</a:t>
            </a:r>
            <a:endParaRPr lang="fr-FR" sz="2400" dirty="0">
              <a:solidFill>
                <a:prstClr val="black"/>
              </a:solidFill>
              <a:latin typeface="Arial Narrow" panose="020B0606020202030204" pitchFamily="34" charset="0"/>
            </a:endParaRPr>
          </a:p>
        </p:txBody>
      </p:sp>
      <p:sp>
        <p:nvSpPr>
          <p:cNvPr id="9" name="Triangle isocèle 8"/>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grpSp>
        <p:nvGrpSpPr>
          <p:cNvPr id="2" name="Groupe 1">
            <a:extLst>
              <a:ext uri="{FF2B5EF4-FFF2-40B4-BE49-F238E27FC236}">
                <a16:creationId xmlns:a16="http://schemas.microsoft.com/office/drawing/2014/main" id="{02716A43-1043-4A0E-8031-61D1CC9E1238}"/>
              </a:ext>
            </a:extLst>
          </p:cNvPr>
          <p:cNvGrpSpPr/>
          <p:nvPr/>
        </p:nvGrpSpPr>
        <p:grpSpPr>
          <a:xfrm>
            <a:off x="2699792" y="5302228"/>
            <a:ext cx="6129279" cy="1294103"/>
            <a:chOff x="2547177" y="5445224"/>
            <a:chExt cx="6129279" cy="1294103"/>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445224"/>
              <a:ext cx="720080" cy="1294103"/>
            </a:xfrm>
            <a:prstGeom prst="rect">
              <a:avLst/>
            </a:prstGeom>
          </p:spPr>
        </p:pic>
        <p:grpSp>
          <p:nvGrpSpPr>
            <p:cNvPr id="8" name="Groupe 7">
              <a:extLst>
                <a:ext uri="{FF2B5EF4-FFF2-40B4-BE49-F238E27FC236}">
                  <a16:creationId xmlns:a16="http://schemas.microsoft.com/office/drawing/2014/main" id="{6608875F-54AC-49E2-BFE2-1A6698716D35}"/>
                </a:ext>
              </a:extLst>
            </p:cNvPr>
            <p:cNvGrpSpPr/>
            <p:nvPr/>
          </p:nvGrpSpPr>
          <p:grpSpPr>
            <a:xfrm>
              <a:off x="2547177" y="5859892"/>
              <a:ext cx="5389129" cy="879435"/>
              <a:chOff x="3215319" y="5863961"/>
              <a:chExt cx="5389129" cy="879435"/>
            </a:xfrm>
          </p:grpSpPr>
          <p:pic>
            <p:nvPicPr>
              <p:cNvPr id="10" name="Image 9" descr="Une image contenant capture d’écran&#10;&#10;Description générée automatiquement">
                <a:extLst>
                  <a:ext uri="{FF2B5EF4-FFF2-40B4-BE49-F238E27FC236}">
                    <a16:creationId xmlns:a16="http://schemas.microsoft.com/office/drawing/2014/main" id="{15E28F12-A7D8-49C0-A9F2-1AA764A087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1" name="Image 10" descr="Une image contenant dessin&#10;&#10;Description générée automatiquement">
                <a:extLst>
                  <a:ext uri="{FF2B5EF4-FFF2-40B4-BE49-F238E27FC236}">
                    <a16:creationId xmlns:a16="http://schemas.microsoft.com/office/drawing/2014/main" id="{D9ED7E13-B871-4C51-8963-962C15132D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2" name="Image 11" descr="Une image contenant horloge&#10;&#10;Description générée automatiquement">
                <a:extLst>
                  <a:ext uri="{FF2B5EF4-FFF2-40B4-BE49-F238E27FC236}">
                    <a16:creationId xmlns:a16="http://schemas.microsoft.com/office/drawing/2014/main" id="{5D1EF9C7-B49D-4D1C-935C-4D2365D48A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grpSp>
    </p:spTree>
    <p:extLst>
      <p:ext uri="{BB962C8B-B14F-4D97-AF65-F5344CB8AC3E}">
        <p14:creationId xmlns:p14="http://schemas.microsoft.com/office/powerpoint/2010/main" val="1083568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499090"/>
            <a:ext cx="8280920" cy="954107"/>
          </a:xfrm>
          <a:prstGeom prst="rect">
            <a:avLst/>
          </a:prstGeom>
        </p:spPr>
        <p:txBody>
          <a:bodyPr wrap="square" anchor="t">
            <a:spAutoFit/>
          </a:bodyPr>
          <a:lstStyle/>
          <a:p>
            <a:r>
              <a:rPr lang="fr-FR" sz="2800" dirty="0">
                <a:latin typeface="Arial Narrow" panose="020B0606020202030204" pitchFamily="34" charset="0"/>
              </a:rPr>
              <a:t>Etablir un diagnostic </a:t>
            </a:r>
            <a:r>
              <a:rPr lang="fr-FR" sz="2800" dirty="0">
                <a:solidFill>
                  <a:srgbClr val="FF0000"/>
                </a:solidFill>
                <a:latin typeface="Arial Narrow" panose="020B0606020202030204" pitchFamily="34" charset="0"/>
              </a:rPr>
              <a:t>des freins et des ressources </a:t>
            </a:r>
            <a:r>
              <a:rPr lang="fr-FR" sz="2800" dirty="0">
                <a:latin typeface="Arial Narrow" panose="020B0606020202030204" pitchFamily="34" charset="0"/>
              </a:rPr>
              <a:t>sur son territoire pour améliorer la féminisation des clauses</a:t>
            </a:r>
            <a:endParaRPr lang="fr-FR" sz="2800" dirty="0">
              <a:latin typeface="Arial Narrow" panose="020B0606020202030204" pitchFamily="34" charset="0"/>
              <a:cs typeface="Calibri"/>
            </a:endParaRPr>
          </a:p>
        </p:txBody>
      </p:sp>
      <p:grpSp>
        <p:nvGrpSpPr>
          <p:cNvPr id="3" name="Groupe 4">
            <a:extLst>
              <a:ext uri="{FF2B5EF4-FFF2-40B4-BE49-F238E27FC236}">
                <a16:creationId xmlns:a16="http://schemas.microsoft.com/office/drawing/2014/main" id="{0F18C18B-CB23-46DE-BC6D-8B0C43EC1484}"/>
              </a:ext>
            </a:extLst>
          </p:cNvPr>
          <p:cNvGrpSpPr/>
          <p:nvPr/>
        </p:nvGrpSpPr>
        <p:grpSpPr>
          <a:xfrm>
            <a:off x="1691680" y="836712"/>
            <a:ext cx="5389129" cy="879435"/>
            <a:chOff x="3215319" y="5863961"/>
            <a:chExt cx="5389129" cy="879435"/>
          </a:xfrm>
        </p:grpSpPr>
        <p:pic>
          <p:nvPicPr>
            <p:cNvPr id="4" name="Image 3"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6" name="Image 5"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212310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59632" y="214683"/>
            <a:ext cx="7704856" cy="11260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Diagnostiquer les freins sur son territoire</a:t>
            </a:r>
            <a:endParaRPr lang="fr-FR" sz="2500" i="1" dirty="0">
              <a:solidFill>
                <a:prstClr val="black"/>
              </a:solidFill>
              <a:latin typeface="Arial Narrow" panose="020B0606020202030204" pitchFamily="34" charset="0"/>
            </a:endParaRPr>
          </a:p>
          <a:p>
            <a:pPr algn="l"/>
            <a:r>
              <a:rPr lang="fr-FR" sz="2500" i="1" dirty="0">
                <a:solidFill>
                  <a:prstClr val="black"/>
                </a:solidFill>
                <a:latin typeface="Arial Narrow" panose="020B0606020202030204" pitchFamily="34" charset="0"/>
              </a:rPr>
              <a:t>Des freins aux politiques locales d’égalité femmes-hommes</a:t>
            </a:r>
            <a:endParaRPr lang="fr-FR" sz="2100" dirty="0">
              <a:latin typeface="Arial Narrow" panose="020B0606020202030204" pitchFamily="34" charset="0"/>
            </a:endParaRPr>
          </a:p>
        </p:txBody>
      </p:sp>
      <p:sp>
        <p:nvSpPr>
          <p:cNvPr id="6" name="Titre 1"/>
          <p:cNvSpPr txBox="1">
            <a:spLocks/>
          </p:cNvSpPr>
          <p:nvPr/>
        </p:nvSpPr>
        <p:spPr>
          <a:xfrm>
            <a:off x="1043605" y="1340768"/>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algn="just">
              <a:lnSpc>
                <a:spcPct val="90000"/>
              </a:lnSpc>
              <a:spcBef>
                <a:spcPts val="1800"/>
              </a:spcBef>
              <a:buClr>
                <a:srgbClr val="FF0000"/>
              </a:buClr>
              <a:buSzPct val="80000"/>
            </a:pPr>
            <a:r>
              <a:rPr lang="fr-FR" sz="2400" dirty="0">
                <a:solidFill>
                  <a:prstClr val="black"/>
                </a:solidFill>
                <a:latin typeface="Arial Narrow" panose="020B0606020202030204" pitchFamily="34" charset="0"/>
              </a:rPr>
              <a:t>   </a:t>
            </a: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p:txBody>
      </p:sp>
      <p:sp>
        <p:nvSpPr>
          <p:cNvPr id="9" name="Triangle isocèle 8"/>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graphicFrame>
        <p:nvGraphicFramePr>
          <p:cNvPr id="8" name="Espace réservé du contenu 3"/>
          <p:cNvGraphicFramePr>
            <a:graphicFrameLocks noGrp="1"/>
          </p:cNvGraphicFramePr>
          <p:nvPr>
            <p:ph idx="1"/>
            <p:extLst>
              <p:ext uri="{D42A27DB-BD31-4B8C-83A1-F6EECF244321}">
                <p14:modId xmlns:p14="http://schemas.microsoft.com/office/powerpoint/2010/main" val="2023950723"/>
              </p:ext>
            </p:extLst>
          </p:nvPr>
        </p:nvGraphicFramePr>
        <p:xfrm>
          <a:off x="602685" y="1177167"/>
          <a:ext cx="7641723" cy="5420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4">
            <a:extLst>
              <a:ext uri="{FF2B5EF4-FFF2-40B4-BE49-F238E27FC236}">
                <a16:creationId xmlns:a16="http://schemas.microsoft.com/office/drawing/2014/main" id="{0F18C18B-CB23-46DE-BC6D-8B0C43EC1484}"/>
              </a:ext>
            </a:extLst>
          </p:cNvPr>
          <p:cNvGrpSpPr/>
          <p:nvPr/>
        </p:nvGrpSpPr>
        <p:grpSpPr>
          <a:xfrm>
            <a:off x="5008623" y="5975081"/>
            <a:ext cx="3228889" cy="519395"/>
            <a:chOff x="3215319" y="5863961"/>
            <a:chExt cx="5389129" cy="879435"/>
          </a:xfrm>
        </p:grpSpPr>
        <p:pic>
          <p:nvPicPr>
            <p:cNvPr id="10" name="Image 9"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1" name="Image 10"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2" name="Image 11"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8242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183471" y="-1341"/>
            <a:ext cx="7704856" cy="11260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Diagnostiquer les freins sur son territoire</a:t>
            </a:r>
            <a:endParaRPr lang="fr-FR" sz="2500" i="1" dirty="0">
              <a:solidFill>
                <a:prstClr val="black"/>
              </a:solidFill>
              <a:latin typeface="Arial Narrow" panose="020B0606020202030204" pitchFamily="34" charset="0"/>
            </a:endParaRPr>
          </a:p>
        </p:txBody>
      </p:sp>
      <p:sp>
        <p:nvSpPr>
          <p:cNvPr id="6" name="Titre 1"/>
          <p:cNvSpPr txBox="1">
            <a:spLocks/>
          </p:cNvSpPr>
          <p:nvPr/>
        </p:nvSpPr>
        <p:spPr>
          <a:xfrm>
            <a:off x="1043605" y="1340768"/>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algn="just">
              <a:lnSpc>
                <a:spcPct val="90000"/>
              </a:lnSpc>
              <a:spcBef>
                <a:spcPts val="1800"/>
              </a:spcBef>
              <a:buClr>
                <a:srgbClr val="FF0000"/>
              </a:buClr>
              <a:buSzPct val="80000"/>
            </a:pPr>
            <a:r>
              <a:rPr lang="fr-FR" sz="2400" dirty="0">
                <a:solidFill>
                  <a:prstClr val="black"/>
                </a:solidFill>
                <a:latin typeface="Arial Narrow" panose="020B0606020202030204" pitchFamily="34" charset="0"/>
              </a:rPr>
              <a:t>   </a:t>
            </a: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p:txBody>
      </p:sp>
      <p:sp>
        <p:nvSpPr>
          <p:cNvPr id="9" name="Triangle isocèle 8"/>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2" name="Espace réservé du contenu 1"/>
          <p:cNvSpPr>
            <a:spLocks noGrp="1"/>
          </p:cNvSpPr>
          <p:nvPr>
            <p:ph idx="1"/>
          </p:nvPr>
        </p:nvSpPr>
        <p:spPr>
          <a:xfrm>
            <a:off x="658727" y="1180318"/>
            <a:ext cx="8229600" cy="4929411"/>
          </a:xfrm>
        </p:spPr>
        <p:txBody>
          <a:bodyPr>
            <a:normAutofit lnSpcReduction="10000"/>
          </a:bodyPr>
          <a:lstStyle/>
          <a:p>
            <a:pPr algn="just">
              <a:lnSpc>
                <a:spcPct val="90000"/>
              </a:lnSpc>
              <a:spcBef>
                <a:spcPts val="1800"/>
              </a:spcBef>
              <a:buClr>
                <a:srgbClr val="FF0000"/>
              </a:buClr>
              <a:buSzPct val="80000"/>
              <a:buFont typeface="Arial Narrow" panose="020B0606020202030204" pitchFamily="34" charset="0"/>
              <a:buChar char="►"/>
            </a:pPr>
            <a:r>
              <a:rPr lang="fr-FR" sz="2400" dirty="0">
                <a:latin typeface="Arial Narrow" charset="0"/>
                <a:ea typeface="Arial Narrow" charset="0"/>
                <a:cs typeface="Arial Narrow" charset="0"/>
              </a:rPr>
              <a:t>Disparité de la présence des partenaires de l’égalité sur les territoires</a:t>
            </a:r>
          </a:p>
          <a:p>
            <a:pPr algn="just">
              <a:lnSpc>
                <a:spcPct val="90000"/>
              </a:lnSpc>
              <a:spcBef>
                <a:spcPts val="1800"/>
              </a:spcBef>
              <a:buClr>
                <a:srgbClr val="FF0000"/>
              </a:buClr>
              <a:buSzPct val="80000"/>
              <a:buFont typeface="Arial Narrow" panose="020B0606020202030204" pitchFamily="34" charset="0"/>
              <a:buChar char="►"/>
            </a:pPr>
            <a:r>
              <a:rPr lang="fr-FR" sz="2400" dirty="0">
                <a:latin typeface="Arial Narrow" charset="0"/>
                <a:ea typeface="Arial Narrow" charset="0"/>
                <a:cs typeface="Arial Narrow" charset="0"/>
              </a:rPr>
              <a:t>Insécurité juridique – risque d’annulation du marché</a:t>
            </a:r>
          </a:p>
          <a:p>
            <a:pPr algn="just">
              <a:lnSpc>
                <a:spcPct val="90000"/>
              </a:lnSpc>
              <a:spcBef>
                <a:spcPts val="1800"/>
              </a:spcBef>
              <a:buClr>
                <a:srgbClr val="FF0000"/>
              </a:buClr>
              <a:buSzPct val="80000"/>
              <a:buFont typeface="Arial Narrow" panose="020B0606020202030204" pitchFamily="34" charset="0"/>
              <a:buChar char="►"/>
            </a:pPr>
            <a:r>
              <a:rPr lang="fr-FR" sz="2400" dirty="0">
                <a:latin typeface="Arial Narrow" charset="0"/>
                <a:ea typeface="Arial Narrow" charset="0"/>
                <a:cs typeface="Arial Narrow" charset="0"/>
              </a:rPr>
              <a:t>Frilosité politique</a:t>
            </a:r>
          </a:p>
          <a:p>
            <a:pPr algn="just">
              <a:lnSpc>
                <a:spcPct val="90000"/>
              </a:lnSpc>
              <a:spcBef>
                <a:spcPts val="1800"/>
              </a:spcBef>
              <a:buClr>
                <a:srgbClr val="FF0000"/>
              </a:buClr>
              <a:buSzPct val="80000"/>
              <a:buFont typeface="Arial Narrow" panose="020B0606020202030204" pitchFamily="34" charset="0"/>
              <a:buChar char="►"/>
            </a:pPr>
            <a:r>
              <a:rPr lang="fr-FR" sz="2400" dirty="0">
                <a:latin typeface="Arial Narrow" charset="0"/>
                <a:ea typeface="Arial Narrow" charset="0"/>
                <a:cs typeface="Arial Narrow" charset="0"/>
              </a:rPr>
              <a:t>Les stéréotypes sexistes autour des métiers </a:t>
            </a:r>
          </a:p>
          <a:p>
            <a:pPr marL="0" indent="0" algn="just">
              <a:lnSpc>
                <a:spcPct val="90000"/>
              </a:lnSpc>
              <a:spcBef>
                <a:spcPts val="1800"/>
              </a:spcBef>
              <a:buClr>
                <a:srgbClr val="FF0000"/>
              </a:buClr>
              <a:buSzPct val="80000"/>
              <a:buNone/>
            </a:pPr>
            <a:r>
              <a:rPr lang="fr-FR" sz="2400" dirty="0">
                <a:latin typeface="Arial Narrow" charset="0"/>
                <a:ea typeface="Arial Narrow" charset="0"/>
                <a:cs typeface="Arial Narrow" charset="0"/>
              </a:rPr>
              <a:t>Refus de candidates par les entreprises sur certains métiers</a:t>
            </a:r>
          </a:p>
          <a:p>
            <a:pPr marL="0" indent="0" algn="just">
              <a:lnSpc>
                <a:spcPct val="90000"/>
              </a:lnSpc>
              <a:spcBef>
                <a:spcPts val="1800"/>
              </a:spcBef>
              <a:buClr>
                <a:srgbClr val="FF0000"/>
              </a:buClr>
              <a:buSzPct val="80000"/>
              <a:buNone/>
            </a:pPr>
            <a:r>
              <a:rPr lang="fr-FR" sz="2400" dirty="0">
                <a:latin typeface="Arial Narrow" charset="0"/>
                <a:ea typeface="Arial Narrow" charset="0"/>
                <a:cs typeface="Arial Narrow" charset="0"/>
              </a:rPr>
              <a:t>Conditions de travail non adaptées aux candidates (absence de locaux, non prévention des violences sexistes)</a:t>
            </a:r>
            <a:endParaRPr lang="en-US" sz="2400" dirty="0">
              <a:latin typeface="Arial Narrow" charset="0"/>
              <a:ea typeface="Arial Narrow" charset="0"/>
              <a:cs typeface="Arial Narrow" charset="0"/>
            </a:endParaRPr>
          </a:p>
          <a:p>
            <a:pPr marL="0" indent="0" algn="just">
              <a:lnSpc>
                <a:spcPct val="90000"/>
              </a:lnSpc>
              <a:spcBef>
                <a:spcPts val="1800"/>
              </a:spcBef>
              <a:buClr>
                <a:srgbClr val="FF0000"/>
              </a:buClr>
              <a:buSzPct val="80000"/>
              <a:buNone/>
            </a:pPr>
            <a:r>
              <a:rPr lang="fr-FR" sz="2400" dirty="0">
                <a:latin typeface="Arial Narrow" charset="0"/>
                <a:ea typeface="Arial Narrow" charset="0"/>
                <a:cs typeface="Arial Narrow" charset="0"/>
              </a:rPr>
              <a:t>Offres d’emploi écrites au masculin</a:t>
            </a:r>
            <a:endParaRPr lang="en-US" sz="2400" dirty="0">
              <a:latin typeface="Arial Narrow" charset="0"/>
              <a:ea typeface="Arial Narrow" charset="0"/>
              <a:cs typeface="Arial Narrow" charset="0"/>
            </a:endParaRPr>
          </a:p>
          <a:p>
            <a:pPr marL="0" indent="0" algn="just">
              <a:lnSpc>
                <a:spcPct val="90000"/>
              </a:lnSpc>
              <a:spcBef>
                <a:spcPts val="1800"/>
              </a:spcBef>
              <a:buClr>
                <a:srgbClr val="FF0000"/>
              </a:buClr>
              <a:buSzPct val="80000"/>
              <a:buNone/>
            </a:pPr>
            <a:r>
              <a:rPr lang="fr-FR" sz="2400" dirty="0">
                <a:latin typeface="Arial Narrow" charset="0"/>
                <a:ea typeface="Arial Narrow" charset="0"/>
                <a:cs typeface="Arial Narrow" charset="0"/>
              </a:rPr>
              <a:t>Candidates s’orientant vers des métiers dans lesquels elles sont traditionnellement cantonnées</a:t>
            </a:r>
            <a:endParaRPr lang="fr-FR" dirty="0"/>
          </a:p>
        </p:txBody>
      </p:sp>
      <p:grpSp>
        <p:nvGrpSpPr>
          <p:cNvPr id="7" name="Groupe 4">
            <a:extLst>
              <a:ext uri="{FF2B5EF4-FFF2-40B4-BE49-F238E27FC236}">
                <a16:creationId xmlns:a16="http://schemas.microsoft.com/office/drawing/2014/main" id="{0F18C18B-CB23-46DE-BC6D-8B0C43EC1484}"/>
              </a:ext>
            </a:extLst>
          </p:cNvPr>
          <p:cNvGrpSpPr/>
          <p:nvPr/>
        </p:nvGrpSpPr>
        <p:grpSpPr>
          <a:xfrm>
            <a:off x="2771800" y="5713045"/>
            <a:ext cx="5389129" cy="879435"/>
            <a:chOff x="3215319" y="5863961"/>
            <a:chExt cx="5389129" cy="879435"/>
          </a:xfrm>
        </p:grpSpPr>
        <p:pic>
          <p:nvPicPr>
            <p:cNvPr id="8" name="Image 7"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1" name="Image 10"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155665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07598" y="0"/>
            <a:ext cx="7704856" cy="9820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Diagnostiquer les ressources sur son territoire</a:t>
            </a:r>
            <a:endParaRPr lang="fr-FR" sz="2800" i="1" dirty="0">
              <a:solidFill>
                <a:prstClr val="black"/>
              </a:solidFill>
              <a:latin typeface="Arial Narrow" panose="020B0606020202030204" pitchFamily="34" charset="0"/>
            </a:endParaRPr>
          </a:p>
        </p:txBody>
      </p:sp>
      <p:sp>
        <p:nvSpPr>
          <p:cNvPr id="6" name="Titre 1"/>
          <p:cNvSpPr txBox="1">
            <a:spLocks/>
          </p:cNvSpPr>
          <p:nvPr/>
        </p:nvSpPr>
        <p:spPr>
          <a:xfrm>
            <a:off x="978404" y="1772816"/>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342900"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Orienteurs, prescripteurs </a:t>
            </a:r>
            <a:r>
              <a:rPr lang="fr-FR" sz="2400" dirty="0" err="1">
                <a:solidFill>
                  <a:prstClr val="black"/>
                </a:solidFill>
                <a:latin typeface="Arial Narrow" panose="020B0606020202030204" pitchFamily="34" charset="0"/>
              </a:rPr>
              <a:t>sensibilisé.e.s</a:t>
            </a:r>
            <a:r>
              <a:rPr lang="fr-FR" sz="2400" dirty="0">
                <a:solidFill>
                  <a:prstClr val="black"/>
                </a:solidFill>
                <a:latin typeface="Arial Narrow" panose="020B0606020202030204" pitchFamily="34" charset="0"/>
              </a:rPr>
              <a:t> et </a:t>
            </a:r>
            <a:r>
              <a:rPr lang="fr-FR" sz="2400" dirty="0" err="1">
                <a:solidFill>
                  <a:prstClr val="black"/>
                </a:solidFill>
                <a:latin typeface="Arial Narrow" panose="020B0606020202030204" pitchFamily="34" charset="0"/>
              </a:rPr>
              <a:t>formé.es</a:t>
            </a:r>
            <a:r>
              <a:rPr lang="fr-FR" sz="2400" dirty="0">
                <a:solidFill>
                  <a:prstClr val="black"/>
                </a:solidFill>
                <a:latin typeface="Arial Narrow" panose="020B0606020202030204" pitchFamily="34" charset="0"/>
              </a:rPr>
              <a:t> à l’égalité F/H</a:t>
            </a:r>
          </a:p>
          <a:p>
            <a:pPr indent="-342900"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Présence d’acteurs et actrices de l’égalité F/H (</a:t>
            </a:r>
            <a:r>
              <a:rPr lang="fr-FR" sz="2400" dirty="0" err="1">
                <a:solidFill>
                  <a:prstClr val="black"/>
                </a:solidFill>
                <a:latin typeface="Arial Narrow" panose="020B0606020202030204" pitchFamily="34" charset="0"/>
              </a:rPr>
              <a:t>asso</a:t>
            </a:r>
            <a:r>
              <a:rPr lang="fr-FR" sz="2400" dirty="0">
                <a:solidFill>
                  <a:prstClr val="black"/>
                </a:solidFill>
                <a:latin typeface="Arial Narrow" panose="020B0606020202030204" pitchFamily="34" charset="0"/>
              </a:rPr>
              <a:t>, Etat, mission égalité au sein de la collectivité)</a:t>
            </a:r>
          </a:p>
          <a:p>
            <a:pPr indent="-342900"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Un engagement politique sur l’égalité F/H, la lutte contre les </a:t>
            </a:r>
            <a:r>
              <a:rPr lang="fr-FR" sz="2400" dirty="0" err="1">
                <a:solidFill>
                  <a:prstClr val="black"/>
                </a:solidFill>
                <a:latin typeface="Arial Narrow" panose="020B0606020202030204" pitchFamily="34" charset="0"/>
              </a:rPr>
              <a:t>discri</a:t>
            </a: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Des données sexuées disponibles sur les territoires et bassins d’emploi (Pôle Emploi, prescripteur/orienteur)</a:t>
            </a:r>
          </a:p>
          <a:p>
            <a:pPr algn="just">
              <a:lnSpc>
                <a:spcPct val="90000"/>
              </a:lnSpc>
              <a:spcBef>
                <a:spcPts val="1800"/>
              </a:spcBef>
              <a:buClr>
                <a:srgbClr val="FF0000"/>
              </a:buClr>
              <a:buSzPct val="80000"/>
            </a:pPr>
            <a:r>
              <a:rPr lang="fr-FR" sz="2000" u="sng" dirty="0">
                <a:solidFill>
                  <a:prstClr val="black"/>
                </a:solidFill>
                <a:latin typeface="Arial Narrow" panose="020B0606020202030204" pitchFamily="34" charset="0"/>
              </a:rPr>
              <a:t>Deux outils de diagnostic</a:t>
            </a:r>
            <a:endParaRPr lang="fr-FR" sz="2000" u="sng" dirty="0">
              <a:solidFill>
                <a:prstClr val="black"/>
              </a:solidFill>
              <a:latin typeface="Arial Narrow" panose="020B0606020202030204" pitchFamily="34" charset="0"/>
              <a:sym typeface="Wingdings"/>
            </a:endParaRPr>
          </a:p>
          <a:p>
            <a:pPr marL="342900" indent="-342900" algn="just">
              <a:lnSpc>
                <a:spcPct val="90000"/>
              </a:lnSpc>
              <a:spcBef>
                <a:spcPts val="1800"/>
              </a:spcBef>
              <a:buClr>
                <a:srgbClr val="FF0000"/>
              </a:buClr>
              <a:buSzPct val="80000"/>
              <a:buFont typeface="Arial" charset="0"/>
              <a:buChar char="•"/>
            </a:pPr>
            <a:r>
              <a:rPr lang="fr-FR" sz="2000" dirty="0">
                <a:solidFill>
                  <a:prstClr val="black"/>
                </a:solidFill>
                <a:latin typeface="Arial Narrow" panose="020B0606020202030204" pitchFamily="34" charset="0"/>
                <a:sym typeface="Wingdings"/>
                <a:hlinkClick r:id="rId3"/>
              </a:rPr>
              <a:t>Système d’information géographique </a:t>
            </a:r>
            <a:r>
              <a:rPr lang="fr-FR" sz="2000" dirty="0">
                <a:solidFill>
                  <a:prstClr val="black"/>
                </a:solidFill>
                <a:latin typeface="Arial Narrow" panose="020B0606020202030204" pitchFamily="34" charset="0"/>
                <a:sym typeface="Wingdings"/>
              </a:rPr>
              <a:t>pour les QPV</a:t>
            </a:r>
            <a:endParaRPr lang="fr-FR" sz="2000" dirty="0">
              <a:solidFill>
                <a:prstClr val="black"/>
              </a:solidFill>
              <a:latin typeface="Arial Narrow" panose="020B0606020202030204" pitchFamily="34" charset="0"/>
            </a:endParaRPr>
          </a:p>
          <a:p>
            <a:pPr marL="342900" indent="-342900" algn="just">
              <a:lnSpc>
                <a:spcPct val="90000"/>
              </a:lnSpc>
              <a:spcBef>
                <a:spcPts val="1800"/>
              </a:spcBef>
              <a:buClr>
                <a:srgbClr val="FF0000"/>
              </a:buClr>
              <a:buSzPct val="80000"/>
              <a:buFont typeface="Arial" charset="0"/>
              <a:buChar char="•"/>
            </a:pPr>
            <a:r>
              <a:rPr lang="fr-FR" sz="2000" dirty="0">
                <a:solidFill>
                  <a:prstClr val="black"/>
                </a:solidFill>
                <a:latin typeface="Arial Narrow" panose="020B0606020202030204" pitchFamily="34" charset="0"/>
                <a:sym typeface="Wingdings"/>
                <a:hlinkClick r:id="rId4"/>
              </a:rPr>
              <a:t>Sofie</a:t>
            </a:r>
            <a:r>
              <a:rPr lang="fr-FR" sz="2000" dirty="0">
                <a:solidFill>
                  <a:prstClr val="black"/>
                </a:solidFill>
                <a:latin typeface="Arial Narrow" panose="020B0606020202030204" pitchFamily="34" charset="0"/>
                <a:sym typeface="Wingdings"/>
              </a:rPr>
              <a:t> (Système d’Observation sur les femmes et d’information sur l’emploi par EPCI)</a:t>
            </a: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p:txBody>
      </p:sp>
      <p:sp>
        <p:nvSpPr>
          <p:cNvPr id="9" name="Triangle isocèle 8"/>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grpSp>
        <p:nvGrpSpPr>
          <p:cNvPr id="8" name="Groupe 4">
            <a:extLst>
              <a:ext uri="{FF2B5EF4-FFF2-40B4-BE49-F238E27FC236}">
                <a16:creationId xmlns:a16="http://schemas.microsoft.com/office/drawing/2014/main" id="{0F18C18B-CB23-46DE-BC6D-8B0C43EC1484}"/>
              </a:ext>
            </a:extLst>
          </p:cNvPr>
          <p:cNvGrpSpPr/>
          <p:nvPr/>
        </p:nvGrpSpPr>
        <p:grpSpPr>
          <a:xfrm>
            <a:off x="4067944" y="6183932"/>
            <a:ext cx="4020977" cy="692696"/>
            <a:chOff x="3215319" y="5863961"/>
            <a:chExt cx="5389129" cy="879435"/>
          </a:xfrm>
        </p:grpSpPr>
        <p:pic>
          <p:nvPicPr>
            <p:cNvPr id="10" name="Image 9"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1" name="Image 10"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2" name="Image 11"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188709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07598" y="195503"/>
            <a:ext cx="7704856" cy="9820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Diagnostiquer les ressources sur son territoire</a:t>
            </a:r>
          </a:p>
          <a:p>
            <a:pPr algn="l"/>
            <a:endParaRPr lang="fr-FR" sz="2800" i="1" dirty="0">
              <a:solidFill>
                <a:prstClr val="black"/>
              </a:solidFill>
              <a:latin typeface="Arial Narrow" panose="020B0606020202030204" pitchFamily="34" charset="0"/>
            </a:endParaRPr>
          </a:p>
        </p:txBody>
      </p:sp>
      <p:sp>
        <p:nvSpPr>
          <p:cNvPr id="6" name="Titre 1"/>
          <p:cNvSpPr txBox="1">
            <a:spLocks/>
          </p:cNvSpPr>
          <p:nvPr/>
        </p:nvSpPr>
        <p:spPr>
          <a:xfrm>
            <a:off x="966748" y="694950"/>
            <a:ext cx="7373026" cy="53992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spcBef>
                <a:spcPts val="1800"/>
              </a:spcBef>
              <a:buClr>
                <a:srgbClr val="FF0000"/>
              </a:buClr>
              <a:buSzPct val="80000"/>
            </a:pPr>
            <a:r>
              <a:rPr lang="fr-FR" sz="2000" dirty="0">
                <a:solidFill>
                  <a:prstClr val="black"/>
                </a:solidFill>
                <a:latin typeface="Arial Narrow" panose="020B0606020202030204" pitchFamily="34" charset="0"/>
                <a:sym typeface="Wingdings"/>
                <a:hlinkClick r:id="rId3"/>
              </a:rPr>
              <a:t>Sofie</a:t>
            </a:r>
            <a:r>
              <a:rPr lang="fr-FR" sz="2000" dirty="0">
                <a:solidFill>
                  <a:prstClr val="black"/>
                </a:solidFill>
                <a:latin typeface="Arial Narrow" panose="020B0606020202030204" pitchFamily="34" charset="0"/>
                <a:sym typeface="Wingdings"/>
              </a:rPr>
              <a:t> </a:t>
            </a:r>
            <a:r>
              <a:rPr lang="fr-FR" sz="2000" i="1" u="sng" dirty="0">
                <a:solidFill>
                  <a:prstClr val="black"/>
                </a:solidFill>
                <a:latin typeface="Arial Narrow" panose="020B0606020202030204" pitchFamily="34" charset="0"/>
                <a:sym typeface="Wingdings"/>
              </a:rPr>
              <a:t>Exemple pour la Métropole du Grand Paris</a:t>
            </a:r>
            <a:endParaRPr lang="fr-FR" sz="2000" i="1" u="sng" dirty="0">
              <a:solidFill>
                <a:prstClr val="black"/>
              </a:solidFill>
              <a:latin typeface="Arial Narrow" panose="020B0606020202030204" pitchFamily="34" charset="0"/>
            </a:endParaRPr>
          </a:p>
          <a:p>
            <a:pPr algn="just">
              <a:lnSpc>
                <a:spcPct val="90000"/>
              </a:lnSpc>
              <a:spcBef>
                <a:spcPts val="1800"/>
              </a:spcBef>
              <a:buClr>
                <a:srgbClr val="FF0000"/>
              </a:buClr>
              <a:buSzPct val="80000"/>
            </a:pPr>
            <a:endParaRPr lang="fr-FR" sz="2400" dirty="0">
              <a:solidFill>
                <a:prstClr val="black"/>
              </a:solidFill>
              <a:latin typeface="Arial Narrow" panose="020B0606020202030204" pitchFamily="34" charset="0"/>
            </a:endParaRPr>
          </a:p>
          <a:p>
            <a:pPr algn="just">
              <a:lnSpc>
                <a:spcPct val="90000"/>
              </a:lnSpc>
              <a:spcBef>
                <a:spcPts val="1800"/>
              </a:spcBef>
              <a:buClr>
                <a:srgbClr val="FF0000"/>
              </a:buClr>
              <a:buSzPct val="80000"/>
            </a:pP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p:txBody>
      </p:sp>
      <p:sp>
        <p:nvSpPr>
          <p:cNvPr id="9" name="Triangle isocèle 8"/>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273302"/>
            <a:ext cx="8732942" cy="5509099"/>
          </a:xfrm>
          <a:prstGeom prst="rect">
            <a:avLst/>
          </a:prstGeom>
        </p:spPr>
      </p:pic>
    </p:spTree>
    <p:extLst>
      <p:ext uri="{BB962C8B-B14F-4D97-AF65-F5344CB8AC3E}">
        <p14:creationId xmlns:p14="http://schemas.microsoft.com/office/powerpoint/2010/main" val="7691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1134683"/>
            <a:ext cx="7560843" cy="49633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000" dirty="0">
              <a:ea typeface="+mj-ea"/>
              <a:cs typeface="+mj-cs"/>
            </a:endParaRPr>
          </a:p>
          <a:p>
            <a:pPr marL="400050" lvl="1" algn="just">
              <a:lnSpc>
                <a:spcPct val="90000"/>
              </a:lnSpc>
              <a:spcBef>
                <a:spcPts val="1800"/>
              </a:spcBef>
              <a:buClr>
                <a:srgbClr val="FF0000"/>
              </a:buClr>
              <a:buSzPct val="80000"/>
              <a:buFont typeface="Arial Narrow" panose="020B0606020202030204" pitchFamily="34" charset="0"/>
              <a:buChar char="►"/>
            </a:pPr>
            <a:endParaRPr lang="fr-FR" sz="2000" dirty="0">
              <a:ea typeface="+mj-ea"/>
              <a:cs typeface="+mj-cs"/>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Titre 1"/>
          <p:cNvSpPr txBox="1">
            <a:spLocks/>
          </p:cNvSpPr>
          <p:nvPr/>
        </p:nvSpPr>
        <p:spPr>
          <a:xfrm>
            <a:off x="1207598" y="195503"/>
            <a:ext cx="7936402" cy="9820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Diagnostiquer les ressources sur son territoire</a:t>
            </a:r>
          </a:p>
          <a:p>
            <a:pPr algn="l"/>
            <a:r>
              <a:rPr lang="fr-FR" sz="2800" i="1" dirty="0">
                <a:solidFill>
                  <a:prstClr val="black"/>
                </a:solidFill>
                <a:latin typeface="Arial Narrow" panose="020B0606020202030204" pitchFamily="34" charset="0"/>
              </a:rPr>
              <a:t>Actrices et acteurs de l’égalité F/H</a:t>
            </a:r>
          </a:p>
        </p:txBody>
      </p:sp>
      <p:pic>
        <p:nvPicPr>
          <p:cNvPr id="8" name="Imag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568" y="1144993"/>
            <a:ext cx="2500306" cy="2500306"/>
          </a:xfrm>
          <a:prstGeom prst="rect">
            <a:avLst/>
          </a:prstGeom>
        </p:spPr>
      </p:pic>
      <p:pic>
        <p:nvPicPr>
          <p:cNvPr id="7" name="Imag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42" y="5025929"/>
            <a:ext cx="4302569" cy="1632535"/>
          </a:xfrm>
          <a:prstGeom prst="rect">
            <a:avLst/>
          </a:prstGeom>
        </p:spPr>
      </p:pic>
      <p:pic>
        <p:nvPicPr>
          <p:cNvPr id="9" name="Imag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1790" y="662648"/>
            <a:ext cx="1640191" cy="1640191"/>
          </a:xfrm>
          <a:prstGeom prst="rect">
            <a:avLst/>
          </a:prstGeom>
        </p:spPr>
      </p:pic>
      <p:pic>
        <p:nvPicPr>
          <p:cNvPr id="10" name="Image 9">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6582" y="4724332"/>
            <a:ext cx="2453111" cy="1642708"/>
          </a:xfrm>
          <a:prstGeom prst="rect">
            <a:avLst/>
          </a:prstGeom>
        </p:spPr>
      </p:pic>
      <p:pic>
        <p:nvPicPr>
          <p:cNvPr id="14" name="Image 1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1920" y="4133406"/>
            <a:ext cx="4840224" cy="487680"/>
          </a:xfrm>
          <a:prstGeom prst="rect">
            <a:avLst/>
          </a:prstGeom>
        </p:spPr>
      </p:pic>
      <p:pic>
        <p:nvPicPr>
          <p:cNvPr id="15" name="Image 14">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10333" y="2921877"/>
            <a:ext cx="4838700" cy="942975"/>
          </a:xfrm>
          <a:prstGeom prst="rect">
            <a:avLst/>
          </a:prstGeom>
        </p:spPr>
      </p:pic>
      <p:pic>
        <p:nvPicPr>
          <p:cNvPr id="13" name="Image 12">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7219" y="1207438"/>
            <a:ext cx="2530433" cy="3607747"/>
          </a:xfrm>
          <a:prstGeom prst="rect">
            <a:avLst/>
          </a:prstGeom>
        </p:spPr>
      </p:pic>
    </p:spTree>
    <p:extLst>
      <p:ext uri="{BB962C8B-B14F-4D97-AF65-F5344CB8AC3E}">
        <p14:creationId xmlns:p14="http://schemas.microsoft.com/office/powerpoint/2010/main" val="38947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98180" y="-200000"/>
            <a:ext cx="7388620" cy="3600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100" dirty="0">
              <a:latin typeface="Arial Narrow" panose="020B0606020202030204" pitchFamily="34" charset="0"/>
            </a:endParaRPr>
          </a:p>
        </p:txBody>
      </p:sp>
      <p:sp>
        <p:nvSpPr>
          <p:cNvPr id="6" name="Titre 1"/>
          <p:cNvSpPr txBox="1">
            <a:spLocks/>
          </p:cNvSpPr>
          <p:nvPr/>
        </p:nvSpPr>
        <p:spPr>
          <a:xfrm>
            <a:off x="1043605" y="1340768"/>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algn="just">
              <a:lnSpc>
                <a:spcPct val="90000"/>
              </a:lnSpc>
              <a:spcBef>
                <a:spcPts val="1800"/>
              </a:spcBef>
              <a:buClr>
                <a:srgbClr val="FF0000"/>
              </a:buClr>
              <a:buSzPct val="80000"/>
            </a:pPr>
            <a:r>
              <a:rPr lang="fr-FR" sz="2400" dirty="0">
                <a:solidFill>
                  <a:prstClr val="black"/>
                </a:solidFill>
                <a:latin typeface="Arial Narrow" panose="020B0606020202030204" pitchFamily="34" charset="0"/>
              </a:rPr>
              <a:t>   </a:t>
            </a: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p:txBody>
      </p:sp>
      <p:sp>
        <p:nvSpPr>
          <p:cNvPr id="2" name="Espace réservé du contenu 1"/>
          <p:cNvSpPr>
            <a:spLocks noGrp="1"/>
          </p:cNvSpPr>
          <p:nvPr>
            <p:ph idx="1"/>
          </p:nvPr>
        </p:nvSpPr>
        <p:spPr>
          <a:xfrm>
            <a:off x="615318" y="415205"/>
            <a:ext cx="8229600" cy="4525963"/>
          </a:xfrm>
        </p:spPr>
        <p:txBody>
          <a:bodyPr/>
          <a:lstStyle/>
          <a:p>
            <a:pPr marL="0" indent="0">
              <a:buNone/>
            </a:pPr>
            <a:endParaRPr lang="fr-FR" dirty="0"/>
          </a:p>
          <a:p>
            <a:pPr marL="0" indent="0">
              <a:buNone/>
            </a:pPr>
            <a:endParaRPr lang="fr-FR" dirty="0"/>
          </a:p>
          <a:p>
            <a:pPr marL="0" indent="0" algn="ctr">
              <a:buNone/>
            </a:pPr>
            <a:endParaRPr lang="fr-FR" sz="4000" b="1" dirty="0">
              <a:latin typeface="Arial Narrow" charset="0"/>
              <a:ea typeface="Arial Narrow" charset="0"/>
              <a:cs typeface="Arial Narrow" charset="0"/>
            </a:endParaRPr>
          </a:p>
          <a:p>
            <a:pPr marL="0" indent="0" algn="ctr">
              <a:buNone/>
            </a:pPr>
            <a:r>
              <a:rPr lang="fr-FR" sz="4000" u="sng" dirty="0">
                <a:latin typeface="Arial Narrow" charset="0"/>
                <a:ea typeface="Arial Narrow" charset="0"/>
                <a:cs typeface="Arial Narrow" charset="0"/>
              </a:rPr>
              <a:t>Questions et</a:t>
            </a:r>
          </a:p>
          <a:p>
            <a:pPr marL="0" indent="0" algn="ctr">
              <a:buNone/>
            </a:pPr>
            <a:r>
              <a:rPr lang="fr-FR" sz="4000" u="sng" dirty="0">
                <a:latin typeface="Arial Narrow" charset="0"/>
                <a:ea typeface="Arial Narrow" charset="0"/>
                <a:cs typeface="Arial Narrow" charset="0"/>
              </a:rPr>
              <a:t>partages d’expériences  </a:t>
            </a:r>
          </a:p>
        </p:txBody>
      </p:sp>
      <p:grpSp>
        <p:nvGrpSpPr>
          <p:cNvPr id="7" name="Groupe 4">
            <a:extLst>
              <a:ext uri="{FF2B5EF4-FFF2-40B4-BE49-F238E27FC236}">
                <a16:creationId xmlns:a16="http://schemas.microsoft.com/office/drawing/2014/main" id="{0F18C18B-CB23-46DE-BC6D-8B0C43EC1484}"/>
              </a:ext>
            </a:extLst>
          </p:cNvPr>
          <p:cNvGrpSpPr/>
          <p:nvPr/>
        </p:nvGrpSpPr>
        <p:grpSpPr>
          <a:xfrm>
            <a:off x="2555776" y="5509562"/>
            <a:ext cx="5389129" cy="879435"/>
            <a:chOff x="3215319" y="5863961"/>
            <a:chExt cx="5389129" cy="879435"/>
          </a:xfrm>
        </p:grpSpPr>
        <p:pic>
          <p:nvPicPr>
            <p:cNvPr id="8" name="Image 7"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1" name="Image 10"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648790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499090"/>
            <a:ext cx="8280920" cy="954107"/>
          </a:xfrm>
          <a:prstGeom prst="rect">
            <a:avLst/>
          </a:prstGeom>
        </p:spPr>
        <p:txBody>
          <a:bodyPr wrap="square" anchor="t">
            <a:spAutoFit/>
          </a:bodyPr>
          <a:lstStyle/>
          <a:p>
            <a:r>
              <a:rPr lang="fr-FR" sz="2800" dirty="0">
                <a:solidFill>
                  <a:srgbClr val="FF0000"/>
                </a:solidFill>
                <a:latin typeface="Arial Narrow"/>
                <a:cs typeface="Times New Roman"/>
              </a:rPr>
              <a:t>L’argumentaire</a:t>
            </a:r>
            <a:r>
              <a:rPr lang="fr-FR" sz="2800" dirty="0">
                <a:latin typeface="Arial Narrow"/>
                <a:cs typeface="Times New Roman"/>
              </a:rPr>
              <a:t> pour un égal accès des femmes et des hommes aux métiers des clauses sociales</a:t>
            </a:r>
            <a:endParaRPr lang="fr-FR" sz="2800" dirty="0">
              <a:cs typeface="Calibri"/>
            </a:endParaRPr>
          </a:p>
        </p:txBody>
      </p:sp>
      <p:grpSp>
        <p:nvGrpSpPr>
          <p:cNvPr id="3" name="Groupe 4">
            <a:extLst>
              <a:ext uri="{FF2B5EF4-FFF2-40B4-BE49-F238E27FC236}">
                <a16:creationId xmlns:a16="http://schemas.microsoft.com/office/drawing/2014/main" id="{0F18C18B-CB23-46DE-BC6D-8B0C43EC1484}"/>
              </a:ext>
            </a:extLst>
          </p:cNvPr>
          <p:cNvGrpSpPr/>
          <p:nvPr/>
        </p:nvGrpSpPr>
        <p:grpSpPr>
          <a:xfrm>
            <a:off x="1835696" y="764704"/>
            <a:ext cx="5389129" cy="879435"/>
            <a:chOff x="3215319" y="5863961"/>
            <a:chExt cx="5389129" cy="879435"/>
          </a:xfrm>
        </p:grpSpPr>
        <p:pic>
          <p:nvPicPr>
            <p:cNvPr id="4" name="Image 3"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6" name="Image 5"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291123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1378191"/>
            <a:ext cx="7560843" cy="49633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r>
              <a:rPr lang="fr-FR" sz="2400" b="1" dirty="0">
                <a:ea typeface="+mj-ea"/>
                <a:cs typeface="+mj-cs"/>
              </a:rPr>
              <a:t> </a:t>
            </a:r>
          </a:p>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p:txBody>
      </p:sp>
      <p:sp>
        <p:nvSpPr>
          <p:cNvPr id="10" name="Titre 1"/>
          <p:cNvSpPr txBox="1">
            <a:spLocks/>
          </p:cNvSpPr>
          <p:nvPr/>
        </p:nvSpPr>
        <p:spPr>
          <a:xfrm>
            <a:off x="1207598" y="-41192"/>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solidFill>
                  <a:srgbClr val="FF0000"/>
                </a:solidFill>
                <a:latin typeface="Arial Narrow" panose="020B0606020202030204" pitchFamily="34" charset="0"/>
              </a:rPr>
              <a:t>Arguments pour l’égalité F/H dans les clauses sociales </a:t>
            </a:r>
            <a:endParaRPr lang="fr-FR" sz="2800" i="1" dirty="0">
              <a:solidFill>
                <a:prstClr val="black"/>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1081038894"/>
              </p:ext>
            </p:extLst>
          </p:nvPr>
        </p:nvGraphicFramePr>
        <p:xfrm>
          <a:off x="539552" y="793243"/>
          <a:ext cx="8214387" cy="5548338"/>
        </p:xfrm>
        <a:graphic>
          <a:graphicData uri="http://schemas.openxmlformats.org/drawingml/2006/table">
            <a:tbl>
              <a:tblPr firstRow="1" firstCol="1" bandRow="1">
                <a:tableStyleId>{5940675A-B579-460E-94D1-54222C63F5DA}</a:tableStyleId>
              </a:tblPr>
              <a:tblGrid>
                <a:gridCol w="1633759">
                  <a:extLst>
                    <a:ext uri="{9D8B030D-6E8A-4147-A177-3AD203B41FA5}">
                      <a16:colId xmlns:a16="http://schemas.microsoft.com/office/drawing/2014/main" val="20000"/>
                    </a:ext>
                  </a:extLst>
                </a:gridCol>
                <a:gridCol w="6580628">
                  <a:extLst>
                    <a:ext uri="{9D8B030D-6E8A-4147-A177-3AD203B41FA5}">
                      <a16:colId xmlns:a16="http://schemas.microsoft.com/office/drawing/2014/main" val="20001"/>
                    </a:ext>
                  </a:extLst>
                </a:gridCol>
              </a:tblGrid>
              <a:tr h="242317">
                <a:tc>
                  <a:txBody>
                    <a:bodyPr/>
                    <a:lstStyle/>
                    <a:p>
                      <a:pPr algn="ctr">
                        <a:spcAft>
                          <a:spcPts val="0"/>
                        </a:spcAft>
                      </a:pPr>
                      <a:r>
                        <a:rPr lang="fr-FR" sz="1400" dirty="0">
                          <a:effectLst/>
                        </a:rPr>
                        <a:t>Type d’arguments</a:t>
                      </a:r>
                      <a:endParaRPr lang="fr-FR" sz="1400" dirty="0">
                        <a:effectLst/>
                        <a:latin typeface="NewsGoth BT"/>
                        <a:ea typeface="Times New Roman" panose="02020603050405020304" pitchFamily="18" charset="0"/>
                        <a:cs typeface="Times New Roman" panose="02020603050405020304" pitchFamily="18" charset="0"/>
                      </a:endParaRPr>
                    </a:p>
                  </a:txBody>
                  <a:tcPr marL="40457" marR="40457" marT="0" marB="0" anchor="ctr"/>
                </a:tc>
                <a:tc>
                  <a:txBody>
                    <a:bodyPr/>
                    <a:lstStyle/>
                    <a:p>
                      <a:pPr algn="ctr">
                        <a:spcAft>
                          <a:spcPts val="0"/>
                        </a:spcAft>
                      </a:pPr>
                      <a:endParaRPr lang="fr-FR" sz="1400" dirty="0">
                        <a:effectLst/>
                        <a:latin typeface="NewsGoth BT"/>
                        <a:ea typeface="Times New Roman" panose="02020603050405020304" pitchFamily="18" charset="0"/>
                        <a:cs typeface="Times New Roman" panose="02020603050405020304" pitchFamily="18" charset="0"/>
                      </a:endParaRPr>
                    </a:p>
                  </a:txBody>
                  <a:tcPr marL="40457" marR="40457" marT="0" marB="0"/>
                </a:tc>
                <a:extLst>
                  <a:ext uri="{0D108BD9-81ED-4DB2-BD59-A6C34878D82A}">
                    <a16:rowId xmlns:a16="http://schemas.microsoft.com/office/drawing/2014/main" val="10000"/>
                  </a:ext>
                </a:extLst>
              </a:tr>
              <a:tr h="3258902">
                <a:tc>
                  <a:txBody>
                    <a:bodyPr/>
                    <a:lstStyle/>
                    <a:p>
                      <a:pPr algn="ctr">
                        <a:spcAft>
                          <a:spcPts val="0"/>
                        </a:spcAft>
                        <a:buFontTx/>
                        <a:buNone/>
                      </a:pPr>
                      <a:r>
                        <a:rPr lang="fr-FR" sz="1800" b="1" dirty="0">
                          <a:effectLst/>
                          <a:latin typeface="Arial Narrow" panose="020B0606020202030204" pitchFamily="34" charset="0"/>
                        </a:rPr>
                        <a:t>Légalistes / politiques</a:t>
                      </a:r>
                      <a:endParaRPr lang="fr-FR" sz="18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0457" marR="40457" marT="0" marB="0" anchor="ctr"/>
                </a:tc>
                <a:tc>
                  <a:txBody>
                    <a:bodyPr/>
                    <a:lstStyle/>
                    <a:p>
                      <a:pPr marL="285750" lvl="0" indent="-285750">
                        <a:lnSpc>
                          <a:spcPct val="115000"/>
                        </a:lnSpc>
                        <a:spcAft>
                          <a:spcPts val="600"/>
                        </a:spcAft>
                        <a:buFont typeface="Arial" panose="020B0604020202020204" pitchFamily="34" charset="0"/>
                        <a:buChar char="•"/>
                      </a:pPr>
                      <a:r>
                        <a:rPr lang="fr-FR" sz="1800" baseline="0" dirty="0">
                          <a:effectLst/>
                          <a:latin typeface="Arial Narrow" panose="020B0606020202030204" pitchFamily="34" charset="0"/>
                        </a:rPr>
                        <a:t>Egalité d’accès des femmes et des hommes au service public</a:t>
                      </a:r>
                      <a:endParaRPr lang="fr-FR" sz="1800" dirty="0">
                        <a:effectLst/>
                        <a:latin typeface="Arial Narrow" panose="020B0606020202030204" pitchFamily="34" charset="0"/>
                      </a:endParaRPr>
                    </a:p>
                    <a:p>
                      <a:pPr marL="285750" lvl="0" indent="-285750">
                        <a:lnSpc>
                          <a:spcPct val="115000"/>
                        </a:lnSpc>
                        <a:spcAft>
                          <a:spcPts val="600"/>
                        </a:spcAft>
                        <a:buFont typeface="Arial" panose="020B0604020202020204" pitchFamily="34" charset="0"/>
                        <a:buChar char="•"/>
                      </a:pPr>
                      <a:r>
                        <a:rPr lang="fr-FR" sz="1800" b="1" u="sng" dirty="0">
                          <a:effectLst/>
                          <a:latin typeface="Arial Narrow" panose="020B0606020202030204" pitchFamily="34" charset="0"/>
                        </a:rPr>
                        <a:t>Loi  du 4 août 2014, </a:t>
                      </a:r>
                      <a:r>
                        <a:rPr lang="fr-FR" sz="1800" b="1" dirty="0">
                          <a:effectLst/>
                          <a:latin typeface="Arial Narrow" panose="020B0606020202030204" pitchFamily="34" charset="0"/>
                        </a:rPr>
                        <a:t>article 1 </a:t>
                      </a:r>
                      <a:r>
                        <a:rPr lang="fr-FR" sz="1800" dirty="0">
                          <a:effectLst/>
                          <a:latin typeface="Arial Narrow" panose="020B0606020202030204" pitchFamily="34" charset="0"/>
                        </a:rPr>
                        <a:t>sur l’approche intégrée de l’égalité dans toutes les politiques publique, </a:t>
                      </a:r>
                      <a:r>
                        <a:rPr lang="fr-FR" sz="1800" b="1" dirty="0">
                          <a:effectLst/>
                          <a:latin typeface="Arial Narrow" panose="020B0606020202030204" pitchFamily="34" charset="0"/>
                        </a:rPr>
                        <a:t>article 16 </a:t>
                      </a:r>
                      <a:r>
                        <a:rPr lang="fr-FR" sz="1800" dirty="0">
                          <a:effectLst/>
                          <a:latin typeface="Arial Narrow" panose="020B0606020202030204" pitchFamily="34" charset="0"/>
                        </a:rPr>
                        <a:t>sur l’interdiction de soumissionner si entreprise condamnée pour </a:t>
                      </a:r>
                      <a:r>
                        <a:rPr lang="fr-FR" sz="1800" dirty="0" err="1">
                          <a:effectLst/>
                          <a:latin typeface="Arial Narrow" panose="020B0606020202030204" pitchFamily="34" charset="0"/>
                        </a:rPr>
                        <a:t>discri</a:t>
                      </a:r>
                      <a:endParaRPr lang="fr-FR" sz="1800" dirty="0">
                        <a:effectLst/>
                        <a:latin typeface="Arial Narrow" panose="020B0606020202030204" pitchFamily="34" charset="0"/>
                      </a:endParaRPr>
                    </a:p>
                    <a:p>
                      <a:pPr marL="285750" lvl="0" indent="-285750">
                        <a:lnSpc>
                          <a:spcPct val="115000"/>
                        </a:lnSpc>
                        <a:spcAft>
                          <a:spcPts val="600"/>
                        </a:spcAft>
                        <a:buFont typeface="Arial" panose="020B0604020202020204" pitchFamily="34" charset="0"/>
                        <a:buChar char="•"/>
                      </a:pPr>
                      <a:r>
                        <a:rPr lang="fr-FR" sz="1800" dirty="0">
                          <a:effectLst/>
                          <a:latin typeface="Arial Narrow" panose="020B0606020202030204" pitchFamily="34" charset="0"/>
                        </a:rPr>
                        <a:t>Répondre</a:t>
                      </a:r>
                      <a:r>
                        <a:rPr lang="fr-FR" sz="1800" baseline="0" dirty="0">
                          <a:effectLst/>
                          <a:latin typeface="Arial Narrow" panose="020B0606020202030204" pitchFamily="34" charset="0"/>
                        </a:rPr>
                        <a:t> à l’e</a:t>
                      </a:r>
                      <a:r>
                        <a:rPr lang="fr-FR" sz="1800" dirty="0">
                          <a:effectLst/>
                          <a:latin typeface="Arial Narrow" panose="020B0606020202030204" pitchFamily="34" charset="0"/>
                        </a:rPr>
                        <a:t>ngagement</a:t>
                      </a:r>
                      <a:r>
                        <a:rPr lang="fr-FR" sz="1800" baseline="0" dirty="0">
                          <a:effectLst/>
                          <a:latin typeface="Arial Narrow" panose="020B0606020202030204" pitchFamily="34" charset="0"/>
                        </a:rPr>
                        <a:t> politique de la collectivité, du territoire sur l’égalité F/H</a:t>
                      </a:r>
                      <a:endParaRPr lang="fr-FR" sz="1800" dirty="0">
                        <a:effectLst/>
                        <a:latin typeface="Arial Narrow" panose="020B0606020202030204" pitchFamily="34" charset="0"/>
                      </a:endParaRPr>
                    </a:p>
                    <a:p>
                      <a:pPr marL="285750" lvl="0" indent="-285750">
                        <a:lnSpc>
                          <a:spcPct val="115000"/>
                        </a:lnSpc>
                        <a:spcAft>
                          <a:spcPts val="600"/>
                        </a:spcAft>
                        <a:buFont typeface="Arial" panose="020B0604020202020204" pitchFamily="34" charset="0"/>
                        <a:buChar char="•"/>
                      </a:pPr>
                      <a:r>
                        <a:rPr lang="fr-FR" sz="1800" dirty="0">
                          <a:effectLst/>
                          <a:latin typeface="Arial Narrow" panose="020B0606020202030204" pitchFamily="34" charset="0"/>
                        </a:rPr>
                        <a:t>Recommandations du Haut Conseil à</a:t>
                      </a:r>
                      <a:r>
                        <a:rPr lang="fr-FR" sz="1800" baseline="0" dirty="0">
                          <a:effectLst/>
                          <a:latin typeface="Arial Narrow" panose="020B0606020202030204" pitchFamily="34" charset="0"/>
                        </a:rPr>
                        <a:t> l’égalité sur </a:t>
                      </a:r>
                      <a:r>
                        <a:rPr lang="fr-FR" sz="1800" b="1" baseline="0" dirty="0">
                          <a:effectLst/>
                          <a:latin typeface="Arial Narrow" panose="020B0606020202030204" pitchFamily="34" charset="0"/>
                        </a:rPr>
                        <a:t>l’</a:t>
                      </a:r>
                      <a:r>
                        <a:rPr lang="fr-FR" sz="1800" b="1" baseline="0" dirty="0" err="1">
                          <a:effectLst/>
                          <a:latin typeface="Arial Narrow" panose="020B0606020202030204" pitchFamily="34" charset="0"/>
                        </a:rPr>
                        <a:t>éga</a:t>
                      </a:r>
                      <a:r>
                        <a:rPr lang="fr-FR" sz="1800" b="1" baseline="0" dirty="0">
                          <a:effectLst/>
                          <a:latin typeface="Arial Narrow" panose="020B0606020202030204" pitchFamily="34" charset="0"/>
                        </a:rPr>
                        <a:t> conditionnalité</a:t>
                      </a:r>
                      <a:endParaRPr lang="fr-FR" sz="1800" b="1" dirty="0">
                        <a:effectLst/>
                        <a:latin typeface="Arial Narrow" panose="020B0606020202030204" pitchFamily="34" charset="0"/>
                      </a:endParaRPr>
                    </a:p>
                    <a:p>
                      <a:pPr marL="285750" lvl="0" indent="-285750">
                        <a:lnSpc>
                          <a:spcPct val="115000"/>
                        </a:lnSpc>
                        <a:spcAft>
                          <a:spcPts val="600"/>
                        </a:spcAft>
                        <a:buFont typeface="Arial" panose="020B0604020202020204" pitchFamily="34" charset="0"/>
                        <a:buChar char="•"/>
                      </a:pPr>
                      <a:r>
                        <a:rPr lang="fr-FR" sz="1800" baseline="0" dirty="0">
                          <a:effectLst/>
                          <a:latin typeface="Arial Narrow" panose="020B0606020202030204" pitchFamily="34" charset="0"/>
                          <a:ea typeface="Calibri" panose="020F0502020204030204" pitchFamily="34" charset="0"/>
                        </a:rPr>
                        <a:t>L’exemplarité de l’employeur public : le label égalité/diversité par AFNOR</a:t>
                      </a:r>
                    </a:p>
                    <a:p>
                      <a:pPr marL="285750" lvl="0" indent="-285750">
                        <a:lnSpc>
                          <a:spcPct val="115000"/>
                        </a:lnSpc>
                        <a:spcAft>
                          <a:spcPts val="600"/>
                        </a:spcAft>
                        <a:buFont typeface="Arial" panose="020B0604020202020204" pitchFamily="34" charset="0"/>
                        <a:buChar char="•"/>
                      </a:pPr>
                      <a:r>
                        <a:rPr lang="fr-FR" sz="1800" baseline="0" dirty="0">
                          <a:effectLst/>
                          <a:latin typeface="Arial Narrow" panose="020B0606020202030204" pitchFamily="34" charset="0"/>
                          <a:ea typeface="Calibri" panose="020F0502020204030204" pitchFamily="34" charset="0"/>
                        </a:rPr>
                        <a:t>L’exemplarité de l’entreprise (RSE)</a:t>
                      </a:r>
                    </a:p>
                  </a:txBody>
                  <a:tcPr marL="40457" marR="40457" marT="0" marB="0"/>
                </a:tc>
                <a:extLst>
                  <a:ext uri="{0D108BD9-81ED-4DB2-BD59-A6C34878D82A}">
                    <a16:rowId xmlns:a16="http://schemas.microsoft.com/office/drawing/2014/main" val="10001"/>
                  </a:ext>
                </a:extLst>
              </a:tr>
              <a:tr h="381424">
                <a:tc>
                  <a:txBody>
                    <a:bodyPr/>
                    <a:lstStyle/>
                    <a:p>
                      <a:pPr algn="ctr">
                        <a:spcAft>
                          <a:spcPts val="0"/>
                        </a:spcAft>
                        <a:buFontTx/>
                        <a:buNone/>
                      </a:pPr>
                      <a:r>
                        <a:rPr lang="fr-FR" sz="1800" b="1" dirty="0">
                          <a:effectLst/>
                          <a:latin typeface="Arial Narrow" panose="020B0606020202030204" pitchFamily="34" charset="0"/>
                        </a:rPr>
                        <a:t>Sociologiques</a:t>
                      </a:r>
                      <a:endParaRPr lang="fr-FR" sz="18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0457" marR="40457" marT="0" marB="0" anchor="ctr"/>
                </a:tc>
                <a:tc>
                  <a:txBody>
                    <a:bodyPr/>
                    <a:lstStyle/>
                    <a:p>
                      <a:pPr marL="285750" lvl="0" indent="-285750">
                        <a:spcAft>
                          <a:spcPts val="0"/>
                        </a:spcAft>
                        <a:buFont typeface="Arial" panose="020B0604020202020204" pitchFamily="34" charset="0"/>
                        <a:buChar char="•"/>
                        <a:tabLst>
                          <a:tab pos="228600" algn="l"/>
                        </a:tabLst>
                      </a:pPr>
                      <a:r>
                        <a:rPr lang="fr-FR" sz="1800" dirty="0">
                          <a:effectLst/>
                          <a:latin typeface="Arial Narrow" panose="020B0606020202030204" pitchFamily="34" charset="0"/>
                        </a:rPr>
                        <a:t>Situation économique des femmes sur votre territoire (</a:t>
                      </a:r>
                      <a:r>
                        <a:rPr lang="fr-FR" sz="1800" dirty="0" err="1">
                          <a:effectLst/>
                          <a:latin typeface="Arial Narrow" panose="020B0606020202030204" pitchFamily="34" charset="0"/>
                        </a:rPr>
                        <a:t>cf</a:t>
                      </a:r>
                      <a:r>
                        <a:rPr lang="fr-FR" sz="1800" baseline="0" dirty="0">
                          <a:effectLst/>
                          <a:latin typeface="Arial Narrow" panose="020B0606020202030204" pitchFamily="34" charset="0"/>
                        </a:rPr>
                        <a:t> chiffres)</a:t>
                      </a:r>
                      <a:endParaRPr lang="fr-FR" sz="1800" dirty="0">
                        <a:effectLst/>
                        <a:latin typeface="Arial Narrow" panose="020B0606020202030204" pitchFamily="34" charset="0"/>
                      </a:endParaRPr>
                    </a:p>
                  </a:txBody>
                  <a:tcPr marL="40457" marR="40457" marT="0" marB="0"/>
                </a:tc>
                <a:extLst>
                  <a:ext uri="{0D108BD9-81ED-4DB2-BD59-A6C34878D82A}">
                    <a16:rowId xmlns:a16="http://schemas.microsoft.com/office/drawing/2014/main" val="10002"/>
                  </a:ext>
                </a:extLst>
              </a:tr>
              <a:tr h="1665695">
                <a:tc>
                  <a:txBody>
                    <a:bodyPr/>
                    <a:lstStyle/>
                    <a:p>
                      <a:pPr algn="ctr">
                        <a:spcAft>
                          <a:spcPts val="0"/>
                        </a:spcAft>
                        <a:buFontTx/>
                        <a:buNone/>
                      </a:pPr>
                      <a:r>
                        <a:rPr lang="fr-FR" sz="1800" b="1" dirty="0">
                          <a:effectLst/>
                          <a:latin typeface="Arial Narrow" panose="020B0606020202030204" pitchFamily="34" charset="0"/>
                        </a:rPr>
                        <a:t>Qualité / performance de l’action publique</a:t>
                      </a:r>
                      <a:endParaRPr lang="fr-FR" sz="18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0457" marR="40457" marT="0" marB="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8600" algn="l"/>
                        </a:tabLst>
                        <a:defRPr/>
                      </a:pPr>
                      <a:endParaRPr lang="fr-FR" sz="1800" dirty="0">
                        <a:effectLst/>
                        <a:latin typeface="Arial Narrow" panose="020B060602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FR" sz="1800" dirty="0">
                          <a:effectLst/>
                          <a:latin typeface="Arial Narrow" panose="020B0606020202030204" pitchFamily="34" charset="0"/>
                        </a:rPr>
                        <a:t>Pas un travail en plus mais une approche transversale qui donne du sens </a:t>
                      </a:r>
                      <a:r>
                        <a:rPr lang="fr-FR" sz="1800" kern="1200" dirty="0">
                          <a:effectLst/>
                          <a:latin typeface="Arial Narrow" panose="020B0606020202030204" pitchFamily="34" charset="0"/>
                        </a:rPr>
                        <a:t>car une meilleure connaissance des besoins des publics cibles.</a:t>
                      </a:r>
                      <a:endParaRPr lang="fr-FR" sz="1800" dirty="0">
                        <a:effectLst/>
                        <a:latin typeface="Arial Narrow" panose="020B0606020202030204" pitchFamily="34" charset="0"/>
                      </a:endParaRPr>
                    </a:p>
                    <a:p>
                      <a:pPr marL="285750" lvl="0" indent="-285750">
                        <a:spcAft>
                          <a:spcPts val="0"/>
                        </a:spcAft>
                        <a:buFont typeface="Arial" panose="020B0604020202020204" pitchFamily="34" charset="0"/>
                        <a:buChar char="•"/>
                        <a:tabLst>
                          <a:tab pos="228600" algn="l"/>
                        </a:tabLst>
                      </a:pPr>
                      <a:r>
                        <a:rPr lang="fr-FR" sz="1800" dirty="0">
                          <a:effectLst/>
                          <a:latin typeface="Arial Narrow" panose="020B0606020202030204" pitchFamily="34" charset="0"/>
                        </a:rPr>
                        <a:t>Améliorer l’efficacité et l’efficience de l’accès aux clauses sociales : recentrer les moyens vers ceux/celles qui en ont besoin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FR" sz="1800" kern="1200" dirty="0">
                          <a:effectLst/>
                          <a:latin typeface="Arial Narrow" panose="020B0606020202030204" pitchFamily="34" charset="0"/>
                        </a:rPr>
                        <a:t>Enrichir</a:t>
                      </a:r>
                      <a:r>
                        <a:rPr lang="fr-FR" sz="1800" kern="1200" baseline="0" dirty="0">
                          <a:effectLst/>
                          <a:latin typeface="Arial Narrow" panose="020B0606020202030204" pitchFamily="34" charset="0"/>
                        </a:rPr>
                        <a:t> s</a:t>
                      </a:r>
                      <a:r>
                        <a:rPr lang="fr-FR" sz="1800" kern="1200" dirty="0">
                          <a:effectLst/>
                          <a:latin typeface="Arial Narrow" panose="020B0606020202030204" pitchFamily="34" charset="0"/>
                        </a:rPr>
                        <a:t>es partenariats sur le territoire</a:t>
                      </a:r>
                    </a:p>
                  </a:txBody>
                  <a:tcPr marL="40457" marR="40457"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12609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480468" y="6083376"/>
            <a:ext cx="6840760" cy="383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algn="just">
              <a:lnSpc>
                <a:spcPct val="90000"/>
              </a:lnSpc>
              <a:spcBef>
                <a:spcPts val="1800"/>
              </a:spcBef>
              <a:buClr>
                <a:srgbClr val="FF0000"/>
              </a:buClr>
              <a:buSzPct val="80000"/>
              <a:buFont typeface="Arial Narrow" panose="020B0606020202030204" pitchFamily="34" charset="0"/>
              <a:buChar char="►"/>
            </a:pPr>
            <a:r>
              <a:rPr lang="fr-FR" sz="2400" b="1" dirty="0"/>
              <a:t>L’</a:t>
            </a:r>
            <a:r>
              <a:rPr lang="fr-FR" sz="2400" b="1" dirty="0" err="1"/>
              <a:t>éga</a:t>
            </a:r>
            <a:r>
              <a:rPr lang="fr-FR" sz="2400" b="1" dirty="0"/>
              <a:t> conditionnalité des marchés publics  </a:t>
            </a:r>
            <a:endParaRPr lang="fr-FR" sz="2400" dirty="0"/>
          </a:p>
        </p:txBody>
      </p:sp>
      <p:sp>
        <p:nvSpPr>
          <p:cNvPr id="10" name="Titre 1"/>
          <p:cNvSpPr txBox="1">
            <a:spLocks/>
          </p:cNvSpPr>
          <p:nvPr/>
        </p:nvSpPr>
        <p:spPr>
          <a:xfrm>
            <a:off x="1202123" y="171550"/>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solidFill>
                  <a:srgbClr val="FF0000"/>
                </a:solidFill>
                <a:latin typeface="Arial Narrow" panose="020B0606020202030204" pitchFamily="34" charset="0"/>
              </a:rPr>
              <a:t>Arguments pour l’égalité F/H dans les clauses sociales </a:t>
            </a:r>
            <a:endParaRPr lang="fr-FR" sz="2800" i="1" dirty="0">
              <a:solidFill>
                <a:prstClr val="black"/>
              </a:solidFill>
              <a:latin typeface="Arial Narrow" panose="020B0606020202030204" pitchFamily="34" charset="0"/>
            </a:endParaRPr>
          </a:p>
          <a:p>
            <a:pPr algn="l"/>
            <a:r>
              <a:rPr lang="fr-FR" sz="2800" i="1" dirty="0">
                <a:latin typeface="Arial Narrow" panose="020B0606020202030204" pitchFamily="34" charset="0"/>
              </a:rPr>
              <a:t>Ressources argumentatives pour les collectivités</a:t>
            </a:r>
            <a:endParaRPr lang="fr-FR" sz="2800" i="1" dirty="0">
              <a:solidFill>
                <a:prstClr val="black"/>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7" name="Imag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5" y="1268760"/>
            <a:ext cx="3165758" cy="4504127"/>
          </a:xfrm>
          <a:prstGeom prst="rect">
            <a:avLst/>
          </a:prstGeom>
        </p:spPr>
      </p:pic>
      <p:pic>
        <p:nvPicPr>
          <p:cNvPr id="8" name="Imag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1268760"/>
            <a:ext cx="3182291" cy="4483228"/>
          </a:xfrm>
          <a:prstGeom prst="rect">
            <a:avLst/>
          </a:prstGeom>
        </p:spPr>
      </p:pic>
    </p:spTree>
    <p:extLst>
      <p:ext uri="{BB962C8B-B14F-4D97-AF65-F5344CB8AC3E}">
        <p14:creationId xmlns:p14="http://schemas.microsoft.com/office/powerpoint/2010/main" val="165401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59632" y="214683"/>
            <a:ext cx="7156999" cy="7660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FF0000"/>
                </a:solidFill>
                <a:latin typeface="Arial Narrow" panose="020B0606020202030204" pitchFamily="34" charset="0"/>
              </a:rPr>
              <a:t>Les prises de parole : quelques règles du jeu</a:t>
            </a:r>
          </a:p>
        </p:txBody>
      </p:sp>
      <p:sp>
        <p:nvSpPr>
          <p:cNvPr id="6" name="Titre 1"/>
          <p:cNvSpPr txBox="1">
            <a:spLocks/>
          </p:cNvSpPr>
          <p:nvPr/>
        </p:nvSpPr>
        <p:spPr>
          <a:xfrm>
            <a:off x="1043605" y="1340768"/>
            <a:ext cx="7373026" cy="34824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Le tchat : pour réagir, commenter, demander la parole</a:t>
            </a:r>
          </a:p>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Les questions : pour obtenir une réponse</a:t>
            </a:r>
          </a:p>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Les sondages en ligne : pour connaître votre positionnement</a:t>
            </a:r>
          </a:p>
          <a:p>
            <a:pPr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Les invitations « sur scène » (max. 6 personnes) : pour témoigner</a:t>
            </a:r>
          </a:p>
        </p:txBody>
      </p:sp>
      <p:sp>
        <p:nvSpPr>
          <p:cNvPr id="9" name="Triangle isocèle 8"/>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grpSp>
        <p:nvGrpSpPr>
          <p:cNvPr id="13" name="Groupe 1">
            <a:extLst>
              <a:ext uri="{FF2B5EF4-FFF2-40B4-BE49-F238E27FC236}">
                <a16:creationId xmlns:a16="http://schemas.microsoft.com/office/drawing/2014/main" id="{02716A43-1043-4A0E-8031-61D1CC9E1238}"/>
              </a:ext>
            </a:extLst>
          </p:cNvPr>
          <p:cNvGrpSpPr/>
          <p:nvPr/>
        </p:nvGrpSpPr>
        <p:grpSpPr>
          <a:xfrm>
            <a:off x="2771800" y="5373216"/>
            <a:ext cx="6129279" cy="1294103"/>
            <a:chOff x="2547177" y="5445224"/>
            <a:chExt cx="6129279" cy="1294103"/>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445224"/>
              <a:ext cx="720080" cy="1294103"/>
            </a:xfrm>
            <a:prstGeom prst="rect">
              <a:avLst/>
            </a:prstGeom>
          </p:spPr>
        </p:pic>
        <p:grpSp>
          <p:nvGrpSpPr>
            <p:cNvPr id="15" name="Groupe 7">
              <a:extLst>
                <a:ext uri="{FF2B5EF4-FFF2-40B4-BE49-F238E27FC236}">
                  <a16:creationId xmlns:a16="http://schemas.microsoft.com/office/drawing/2014/main" id="{6608875F-54AC-49E2-BFE2-1A6698716D35}"/>
                </a:ext>
              </a:extLst>
            </p:cNvPr>
            <p:cNvGrpSpPr/>
            <p:nvPr/>
          </p:nvGrpSpPr>
          <p:grpSpPr>
            <a:xfrm>
              <a:off x="2547177" y="5859892"/>
              <a:ext cx="5389129" cy="879435"/>
              <a:chOff x="3215319" y="5863961"/>
              <a:chExt cx="5389129" cy="879435"/>
            </a:xfrm>
          </p:grpSpPr>
          <p:pic>
            <p:nvPicPr>
              <p:cNvPr id="16" name="Image 15" descr="Une image contenant capture d’écran&#10;&#10;Description générée automatiquement">
                <a:extLst>
                  <a:ext uri="{FF2B5EF4-FFF2-40B4-BE49-F238E27FC236}">
                    <a16:creationId xmlns:a16="http://schemas.microsoft.com/office/drawing/2014/main" id="{15E28F12-A7D8-49C0-A9F2-1AA764A087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7" name="Image 16" descr="Une image contenant dessin&#10;&#10;Description générée automatiquement">
                <a:extLst>
                  <a:ext uri="{FF2B5EF4-FFF2-40B4-BE49-F238E27FC236}">
                    <a16:creationId xmlns:a16="http://schemas.microsoft.com/office/drawing/2014/main" id="{D9ED7E13-B871-4C51-8963-962C15132D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8" name="Image 17" descr="Une image contenant horloge&#10;&#10;Description générée automatiquement">
                <a:extLst>
                  <a:ext uri="{FF2B5EF4-FFF2-40B4-BE49-F238E27FC236}">
                    <a16:creationId xmlns:a16="http://schemas.microsoft.com/office/drawing/2014/main" id="{5D1EF9C7-B49D-4D1C-935C-4D2365D48A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grpSp>
    </p:spTree>
    <p:extLst>
      <p:ext uri="{BB962C8B-B14F-4D97-AF65-F5344CB8AC3E}">
        <p14:creationId xmlns:p14="http://schemas.microsoft.com/office/powerpoint/2010/main" val="7332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499090"/>
            <a:ext cx="8280920" cy="954107"/>
          </a:xfrm>
          <a:prstGeom prst="rect">
            <a:avLst/>
          </a:prstGeom>
        </p:spPr>
        <p:txBody>
          <a:bodyPr wrap="square" anchor="t">
            <a:spAutoFit/>
          </a:bodyPr>
          <a:lstStyle/>
          <a:p>
            <a:r>
              <a:rPr lang="fr-FR" sz="2800" dirty="0">
                <a:latin typeface="Arial Narrow" panose="020B0606020202030204" pitchFamily="34" charset="0"/>
              </a:rPr>
              <a:t>Connaître </a:t>
            </a:r>
            <a:r>
              <a:rPr lang="fr-FR" sz="2800" dirty="0">
                <a:solidFill>
                  <a:srgbClr val="FF0000"/>
                </a:solidFill>
                <a:latin typeface="Arial Narrow" panose="020B0606020202030204" pitchFamily="34" charset="0"/>
              </a:rPr>
              <a:t>les freins spécifiques </a:t>
            </a:r>
            <a:r>
              <a:rPr lang="fr-FR" sz="2800" dirty="0">
                <a:latin typeface="Arial Narrow" panose="020B0606020202030204" pitchFamily="34" charset="0"/>
              </a:rPr>
              <a:t>rencontrées par le public féminin des clauses sociales </a:t>
            </a:r>
          </a:p>
        </p:txBody>
      </p:sp>
      <p:grpSp>
        <p:nvGrpSpPr>
          <p:cNvPr id="3" name="Groupe 4">
            <a:extLst>
              <a:ext uri="{FF2B5EF4-FFF2-40B4-BE49-F238E27FC236}">
                <a16:creationId xmlns:a16="http://schemas.microsoft.com/office/drawing/2014/main" id="{0F18C18B-CB23-46DE-BC6D-8B0C43EC1484}"/>
              </a:ext>
            </a:extLst>
          </p:cNvPr>
          <p:cNvGrpSpPr/>
          <p:nvPr/>
        </p:nvGrpSpPr>
        <p:grpSpPr>
          <a:xfrm>
            <a:off x="1835696" y="764704"/>
            <a:ext cx="5389129" cy="879435"/>
            <a:chOff x="3215319" y="5863961"/>
            <a:chExt cx="5389129" cy="879435"/>
          </a:xfrm>
        </p:grpSpPr>
        <p:pic>
          <p:nvPicPr>
            <p:cNvPr id="4" name="Image 3"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6" name="Image 5"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95737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12856" y="862500"/>
            <a:ext cx="7560843" cy="49633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400" b="1" dirty="0">
              <a:ea typeface="+mj-ea"/>
              <a:cs typeface="+mj-cs"/>
            </a:endParaRPr>
          </a:p>
          <a:p>
            <a:pPr marL="400050" lvl="1" algn="just">
              <a:lnSpc>
                <a:spcPct val="90000"/>
              </a:lnSpc>
              <a:spcBef>
                <a:spcPts val="1800"/>
              </a:spcBef>
              <a:buClr>
                <a:srgbClr val="FF0000"/>
              </a:buClr>
              <a:buSzPct val="80000"/>
              <a:buFont typeface="Arial Narrow" panose="020B0606020202030204" pitchFamily="34" charset="0"/>
              <a:buChar char="►"/>
            </a:pPr>
            <a:r>
              <a:rPr lang="fr-FR" sz="2400" b="1" dirty="0">
                <a:ea typeface="+mj-ea"/>
                <a:cs typeface="+mj-cs"/>
              </a:rPr>
              <a:t>Orientation scolaire </a:t>
            </a:r>
            <a:r>
              <a:rPr lang="fr-FR" sz="2400" dirty="0">
                <a:ea typeface="+mj-ea"/>
                <a:cs typeface="+mj-cs"/>
              </a:rPr>
              <a:t>stéréotypée</a:t>
            </a:r>
          </a:p>
          <a:p>
            <a:pPr marL="400050" lvl="1" algn="just">
              <a:lnSpc>
                <a:spcPct val="90000"/>
              </a:lnSpc>
              <a:spcBef>
                <a:spcPts val="1800"/>
              </a:spcBef>
              <a:buClr>
                <a:srgbClr val="FF0000"/>
              </a:buClr>
              <a:buSzPct val="80000"/>
              <a:buFont typeface="Arial Narrow" panose="020B0606020202030204" pitchFamily="34" charset="0"/>
              <a:buChar char="►"/>
            </a:pPr>
            <a:r>
              <a:rPr lang="fr-FR" sz="2400" dirty="0">
                <a:ea typeface="+mj-ea"/>
                <a:cs typeface="+mj-cs"/>
              </a:rPr>
              <a:t>Cantonnement des femmes dans </a:t>
            </a:r>
            <a:r>
              <a:rPr lang="fr-FR" sz="2400" b="1" dirty="0">
                <a:ea typeface="+mj-ea"/>
                <a:cs typeface="+mj-cs"/>
              </a:rPr>
              <a:t>les filières les moins rémunératrices </a:t>
            </a:r>
          </a:p>
          <a:p>
            <a:pPr marL="400050" lvl="1" algn="just">
              <a:lnSpc>
                <a:spcPct val="90000"/>
              </a:lnSpc>
              <a:spcBef>
                <a:spcPts val="1800"/>
              </a:spcBef>
              <a:buClr>
                <a:srgbClr val="FF0000"/>
              </a:buClr>
              <a:buSzPct val="80000"/>
              <a:buFont typeface="Arial Narrow" panose="020B0606020202030204" pitchFamily="34" charset="0"/>
              <a:buChar char="►"/>
            </a:pPr>
            <a:r>
              <a:rPr lang="fr-FR" sz="2400" b="1" dirty="0"/>
              <a:t>Travail domestique </a:t>
            </a:r>
            <a:r>
              <a:rPr lang="fr-FR" sz="2400" dirty="0"/>
              <a:t>et parental inégalitaire</a:t>
            </a:r>
            <a:r>
              <a:rPr lang="fr-FR" sz="2400" dirty="0">
                <a:ea typeface="+mj-ea"/>
                <a:cs typeface="+mj-cs"/>
              </a:rPr>
              <a:t> </a:t>
            </a:r>
          </a:p>
          <a:p>
            <a:pPr marL="400050" lvl="1" algn="just">
              <a:lnSpc>
                <a:spcPct val="90000"/>
              </a:lnSpc>
              <a:spcBef>
                <a:spcPts val="1800"/>
              </a:spcBef>
              <a:buClr>
                <a:srgbClr val="FF0000"/>
              </a:buClr>
              <a:buSzPct val="80000"/>
              <a:buFont typeface="Arial Narrow" panose="020B0606020202030204" pitchFamily="34" charset="0"/>
              <a:buChar char="►"/>
            </a:pPr>
            <a:r>
              <a:rPr lang="fr-FR" sz="2400" b="1" dirty="0">
                <a:ea typeface="+mj-ea"/>
                <a:cs typeface="+mj-cs"/>
              </a:rPr>
              <a:t>Familles monoparentales </a:t>
            </a:r>
            <a:r>
              <a:rPr lang="fr-FR" sz="2400" dirty="0">
                <a:ea typeface="+mj-ea"/>
                <a:cs typeface="+mj-cs"/>
              </a:rPr>
              <a:t>féminines sur représentée </a:t>
            </a:r>
          </a:p>
          <a:p>
            <a:pPr marL="400050" lvl="1" algn="just">
              <a:lnSpc>
                <a:spcPct val="90000"/>
              </a:lnSpc>
              <a:spcBef>
                <a:spcPts val="1800"/>
              </a:spcBef>
              <a:buClr>
                <a:srgbClr val="FF0000"/>
              </a:buClr>
              <a:buSzPct val="80000"/>
              <a:buFont typeface="Arial Narrow" panose="020B0606020202030204" pitchFamily="34" charset="0"/>
              <a:buChar char="►"/>
            </a:pPr>
            <a:r>
              <a:rPr lang="fr-FR" sz="2400" dirty="0">
                <a:ea typeface="+mj-ea"/>
                <a:cs typeface="+mj-cs"/>
              </a:rPr>
              <a:t>Insuffisance </a:t>
            </a:r>
            <a:r>
              <a:rPr lang="fr-FR" sz="2400" b="1" dirty="0">
                <a:ea typeface="+mj-ea"/>
                <a:cs typeface="+mj-cs"/>
              </a:rPr>
              <a:t>des modes de garde</a:t>
            </a:r>
          </a:p>
          <a:p>
            <a:pPr marL="400050" lvl="1" algn="just">
              <a:lnSpc>
                <a:spcPct val="90000"/>
              </a:lnSpc>
              <a:spcBef>
                <a:spcPts val="1800"/>
              </a:spcBef>
              <a:buClr>
                <a:srgbClr val="FF0000"/>
              </a:buClr>
              <a:buSzPct val="80000"/>
              <a:buFont typeface="Arial Narrow" panose="020B0606020202030204" pitchFamily="34" charset="0"/>
              <a:buChar char="►"/>
            </a:pPr>
            <a:r>
              <a:rPr lang="fr-FR" sz="2400" b="1" dirty="0"/>
              <a:t>Mobilité</a:t>
            </a:r>
            <a:r>
              <a:rPr lang="fr-FR" sz="2400" dirty="0"/>
              <a:t> plus réduite pour les femmes</a:t>
            </a:r>
          </a:p>
          <a:p>
            <a:pPr marL="400050" lvl="1" algn="just">
              <a:lnSpc>
                <a:spcPct val="90000"/>
              </a:lnSpc>
              <a:spcBef>
                <a:spcPts val="1800"/>
              </a:spcBef>
              <a:buClr>
                <a:srgbClr val="FF0000"/>
              </a:buClr>
              <a:buSzPct val="80000"/>
              <a:buFont typeface="Arial Narrow" panose="020B0606020202030204" pitchFamily="34" charset="0"/>
              <a:buChar char="►"/>
            </a:pPr>
            <a:r>
              <a:rPr lang="fr-FR" sz="2400" dirty="0"/>
              <a:t>Davantage victimes de </a:t>
            </a:r>
            <a:r>
              <a:rPr lang="fr-FR" sz="2400" b="1" dirty="0"/>
              <a:t>violences sexistes et sexuelles </a:t>
            </a:r>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p:txBody>
      </p:sp>
      <p:sp>
        <p:nvSpPr>
          <p:cNvPr id="10" name="Titre 1"/>
          <p:cNvSpPr txBox="1">
            <a:spLocks/>
          </p:cNvSpPr>
          <p:nvPr/>
        </p:nvSpPr>
        <p:spPr>
          <a:xfrm>
            <a:off x="1207598" y="-6485"/>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Connaitre les freins spécifiques rencontrés par les femmes </a:t>
            </a:r>
            <a:endParaRPr lang="fr-FR" sz="2500" dirty="0">
              <a:solidFill>
                <a:srgbClr val="FF0000"/>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6" name="Groupe 4">
            <a:extLst>
              <a:ext uri="{FF2B5EF4-FFF2-40B4-BE49-F238E27FC236}">
                <a16:creationId xmlns:a16="http://schemas.microsoft.com/office/drawing/2014/main" id="{0F18C18B-CB23-46DE-BC6D-8B0C43EC1484}"/>
              </a:ext>
            </a:extLst>
          </p:cNvPr>
          <p:cNvGrpSpPr/>
          <p:nvPr/>
        </p:nvGrpSpPr>
        <p:grpSpPr>
          <a:xfrm>
            <a:off x="2771800" y="5589240"/>
            <a:ext cx="5389129" cy="879435"/>
            <a:chOff x="3215319" y="5863961"/>
            <a:chExt cx="5389129" cy="879435"/>
          </a:xfrm>
        </p:grpSpPr>
        <p:pic>
          <p:nvPicPr>
            <p:cNvPr id="7" name="Image 6"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9" name="Image 8"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318324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908720"/>
            <a:ext cx="7560843" cy="568863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2" indent="-342900" algn="just">
              <a:lnSpc>
                <a:spcPct val="80000"/>
              </a:lnSpc>
              <a:spcBef>
                <a:spcPts val="1800"/>
              </a:spcBef>
              <a:spcAft>
                <a:spcPts val="684"/>
              </a:spcAft>
              <a:buClr>
                <a:srgbClr val="FF0000"/>
              </a:buClr>
              <a:buSzPct val="80000"/>
              <a:buFont typeface="Arial Narrow" panose="020B0606020202030204" pitchFamily="34" charset="0"/>
              <a:buChar char="►"/>
            </a:pPr>
            <a:r>
              <a:rPr lang="fr-FR" sz="2000" b="1" dirty="0"/>
              <a:t>Faible mixité professionnelle</a:t>
            </a:r>
          </a:p>
          <a:p>
            <a:pPr marL="0" lvl="2" indent="0" algn="just">
              <a:lnSpc>
                <a:spcPct val="80000"/>
              </a:lnSpc>
              <a:spcBef>
                <a:spcPts val="1800"/>
              </a:spcBef>
              <a:spcAft>
                <a:spcPts val="684"/>
              </a:spcAft>
              <a:buClr>
                <a:srgbClr val="FF0000"/>
              </a:buClr>
              <a:buSzPct val="80000"/>
              <a:buNone/>
            </a:pPr>
            <a:r>
              <a:rPr lang="fr-FR" sz="2000" dirty="0"/>
              <a:t>50% des femmes se concentrent sur </a:t>
            </a:r>
            <a:r>
              <a:rPr lang="fr-FR" sz="2000" b="1" dirty="0"/>
              <a:t>12 familles professionnelles </a:t>
            </a:r>
            <a:r>
              <a:rPr lang="fr-FR" sz="2000" dirty="0"/>
              <a:t>(santé, social et soins)</a:t>
            </a:r>
          </a:p>
          <a:p>
            <a:pPr marL="0" lvl="2" indent="0" algn="just">
              <a:lnSpc>
                <a:spcPct val="80000"/>
              </a:lnSpc>
              <a:spcBef>
                <a:spcPts val="1800"/>
              </a:spcBef>
              <a:spcAft>
                <a:spcPts val="684"/>
              </a:spcAft>
              <a:buClr>
                <a:srgbClr val="FF0000"/>
              </a:buClr>
              <a:buSzPct val="80000"/>
              <a:buNone/>
            </a:pPr>
            <a:r>
              <a:rPr lang="fr-FR" sz="2000" dirty="0"/>
              <a:t>50% des hommes se concentrent sur </a:t>
            </a:r>
            <a:r>
              <a:rPr lang="fr-FR" sz="2000" b="1" dirty="0"/>
              <a:t>20 familles professionnelles</a:t>
            </a:r>
            <a:r>
              <a:rPr lang="fr-FR" sz="2000" dirty="0"/>
              <a:t> (agriculture, bâtiment, informatique)</a:t>
            </a:r>
          </a:p>
          <a:p>
            <a:pPr marL="0" lvl="2" indent="0" algn="just">
              <a:lnSpc>
                <a:spcPct val="80000"/>
              </a:lnSpc>
              <a:spcBef>
                <a:spcPts val="1800"/>
              </a:spcBef>
              <a:spcAft>
                <a:spcPts val="684"/>
              </a:spcAft>
              <a:buClr>
                <a:srgbClr val="FF0000"/>
              </a:buClr>
              <a:buSzPct val="80000"/>
              <a:buNone/>
            </a:pPr>
            <a:endParaRPr lang="fr-FR" sz="2000" dirty="0"/>
          </a:p>
          <a:p>
            <a:pPr marL="342900" lvl="2" indent="-342900" algn="just">
              <a:lnSpc>
                <a:spcPct val="80000"/>
              </a:lnSpc>
              <a:spcBef>
                <a:spcPts val="1800"/>
              </a:spcBef>
              <a:spcAft>
                <a:spcPts val="684"/>
              </a:spcAft>
              <a:buClr>
                <a:srgbClr val="FF0000"/>
              </a:buClr>
              <a:buSzPct val="80000"/>
              <a:buFont typeface="Arial Narrow" panose="020B0606020202030204" pitchFamily="34" charset="0"/>
              <a:buChar char="►"/>
            </a:pPr>
            <a:r>
              <a:rPr lang="fr-FR" sz="2000" dirty="0"/>
              <a:t>Les femmes sont </a:t>
            </a:r>
            <a:r>
              <a:rPr lang="fr-FR" sz="2000" b="1" dirty="0"/>
              <a:t>sous-représentées dans les secteurs concernés par les clauses</a:t>
            </a:r>
            <a:r>
              <a:rPr lang="fr-FR" sz="2000" dirty="0"/>
              <a:t> (</a:t>
            </a:r>
            <a:r>
              <a:rPr lang="fr-FR" sz="2000" dirty="0">
                <a:hlinkClick r:id="rId3"/>
              </a:rPr>
              <a:t>répartition des heures en 2016</a:t>
            </a:r>
            <a:r>
              <a:rPr lang="fr-FR" sz="2000" dirty="0"/>
              <a:t>)</a:t>
            </a:r>
          </a:p>
          <a:p>
            <a:pPr>
              <a:buFont typeface="Arial" charset="0"/>
              <a:buChar char="•"/>
            </a:pPr>
            <a:r>
              <a:rPr lang="fr-FR" sz="2000" b="1" dirty="0"/>
              <a:t>58 % des heures effectuées dans la construction</a:t>
            </a:r>
            <a:r>
              <a:rPr lang="fr-FR" sz="2000" dirty="0"/>
              <a:t> (46 % bâtiment et 12 % travaux publics) </a:t>
            </a:r>
          </a:p>
          <a:p>
            <a:pPr>
              <a:buFont typeface="Arial" charset="0"/>
              <a:buChar char="•"/>
            </a:pPr>
            <a:r>
              <a:rPr lang="fr-FR" sz="2000" dirty="0"/>
              <a:t>16,5 % dans le nettoyage et les espaces verts </a:t>
            </a:r>
          </a:p>
          <a:p>
            <a:pPr>
              <a:buFont typeface="Arial" charset="0"/>
              <a:buChar char="•"/>
            </a:pPr>
            <a:r>
              <a:rPr lang="fr-FR" sz="2000" dirty="0"/>
              <a:t>7,5 % dans le domaine de l’eau </a:t>
            </a:r>
          </a:p>
          <a:p>
            <a:pPr>
              <a:buFont typeface="Arial" charset="0"/>
              <a:buChar char="•"/>
            </a:pPr>
            <a:r>
              <a:rPr lang="fr-FR" sz="2000" b="1" dirty="0"/>
              <a:t>5 % dans la santé et l’action sociale </a:t>
            </a:r>
          </a:p>
          <a:p>
            <a:pPr>
              <a:buFont typeface="Arial" charset="0"/>
              <a:buChar char="•"/>
            </a:pPr>
            <a:r>
              <a:rPr lang="fr-FR" sz="2000" b="1" dirty="0"/>
              <a:t>4 % dans les prestations intellectuelles</a:t>
            </a:r>
            <a:endParaRPr lang="fr-FR" sz="2000" dirty="0"/>
          </a:p>
          <a:p>
            <a:pPr marL="342900" lvl="2" indent="-342900" algn="just">
              <a:lnSpc>
                <a:spcPct val="80000"/>
              </a:lnSpc>
              <a:spcBef>
                <a:spcPts val="1800"/>
              </a:spcBef>
              <a:spcAft>
                <a:spcPts val="684"/>
              </a:spcAft>
              <a:buClr>
                <a:srgbClr val="FF0000"/>
              </a:buClr>
              <a:buSzPct val="80000"/>
              <a:buFont typeface="Arial Narrow" panose="020B0606020202030204" pitchFamily="34" charset="0"/>
              <a:buChar char="►"/>
            </a:pPr>
            <a:endParaRPr lang="fr-FR" sz="2000" dirty="0"/>
          </a:p>
          <a:p>
            <a:pPr marL="342900" lvl="2" indent="-342900" algn="just">
              <a:lnSpc>
                <a:spcPct val="80000"/>
              </a:lnSpc>
              <a:spcBef>
                <a:spcPts val="1800"/>
              </a:spcBef>
              <a:spcAft>
                <a:spcPts val="684"/>
              </a:spcAft>
              <a:buClr>
                <a:srgbClr val="FF0000"/>
              </a:buClr>
              <a:buSzPct val="80000"/>
              <a:buFont typeface="Arial Narrow" panose="020B0606020202030204" pitchFamily="34" charset="0"/>
              <a:buChar char="►"/>
            </a:pPr>
            <a:endParaRPr lang="fr-FR" sz="2000" dirty="0"/>
          </a:p>
          <a:p>
            <a:pPr marL="0" lvl="2" indent="0" algn="just">
              <a:lnSpc>
                <a:spcPct val="80000"/>
              </a:lnSpc>
              <a:spcBef>
                <a:spcPts val="1800"/>
              </a:spcBef>
              <a:spcAft>
                <a:spcPts val="684"/>
              </a:spcAft>
              <a:buClr>
                <a:srgbClr val="FF0000"/>
              </a:buClr>
              <a:buSzPct val="80000"/>
              <a:buNone/>
            </a:pPr>
            <a:endParaRPr lang="fr-FR" sz="2000" dirty="0"/>
          </a:p>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p:txBody>
      </p:sp>
      <p:sp>
        <p:nvSpPr>
          <p:cNvPr id="10" name="Titre 1"/>
          <p:cNvSpPr txBox="1">
            <a:spLocks/>
          </p:cNvSpPr>
          <p:nvPr/>
        </p:nvSpPr>
        <p:spPr>
          <a:xfrm>
            <a:off x="1207598" y="-65480"/>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Connaitre les freins spécifiques rencontrés par les femmes </a:t>
            </a:r>
            <a:endParaRPr lang="fr-FR" sz="2500" dirty="0">
              <a:solidFill>
                <a:srgbClr val="FF0000"/>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AutoShape 3" descr="data:image/jpg;base64,%20/9j/4AAQSkZJRgABAQEAYABgAAD/2wBDAAUDBAQEAwUEBAQFBQUGBwwIBwcHBw8LCwkMEQ8SEhEPERETFhwXExQaFRERGCEYGh0dHx8fExciJCIeJBweHx7/2wBDAQUFBQcGBw4ICA4eFBEUHh4eHh4eHh4eHh4eHh4eHh4eHh4eHh4eHh4eHh4eHh4eHh4eHh4eHh4eHh4eHh4eHh7/wAARCACw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qGt61pOiwLPq2oW1lE7bVaaQKCfTmmk27IC/RUdvNDcQJPBIskUihkdTkEHuKkpAFFFFABRRRQAUUUUAFFFFABRRRQAUUUUAFFFFABRRRQAUUUUAFFFFABRRRQAUUUUAFFFFABRRRQAUUUUAFYXxE/5J/4i/7BV1/6Kat2sL4if8k/8Rf9gq6/9FNVQ+JCexu0UUVIwooqnrOqado1g9/ql5DaWqYDSysFUZ6c00m3ZAXGIUEnoOtfDf7THjqbxZ4+uLSCVhp2msYYUzwWB5b9K+2Uure/0trmymSeGWImN0bIbjsa/OLxXBPbeJdRt7kETJcur565zX0PD1GLqylLdGNZ6H1X+x341m1nw3deGb6RpJ9N+eFmOSYien5mvfa+Qv2KLed/HWpzoD5Udn857ctxX1Xea/otnq0Gk3Wp2sV9cf6qBpAHf6CuLN6Khi5KC8yqb93U0qKKK8o0CiiigAooqG9uraytXurueOCGMZd3bAA+tCVwJqK8l179oP4d6VeNa/bri7ZTgtbwl0/MV0vgX4o+DfGTiLR9UT7QekE3ySH6A10zweIhHnlB29CeZdztaKKK5igooooAKKKKACiiigAooooAKKKKACiiigAooooAKKKKACiiigAooooAKwviJ/yT/wARf9gq6/8ARTVu1hfET/kn/iL/ALBV1/6Kaqh8SE9jdoooqRhXi/7YUc7fClnj3eWlwpkx6dq9ormPil4cXxZ4E1TRGXc80JMQ/wBscr+tdODqqlXhN7JkyV0z5k/Zk+Lj+HNQj8L6/cFtLuGAglc58hj2J9K2f2l/hHql74kTxP4T0972G/wZ44BuIc/xY9DXztqNpcabqE1ncI0U8EhRgeCCDX2d+yp41k8SfD5rG/m33ekkROzHkx4+Un8BX1GYQeDn9codd138zCD5lys5/wAFR2HwI+Ekuqa2qf27qHzCDPzFv4V+g4Jrwvwbr+teLfjbpGrXtxJLd3F+hUZ4QZ4A/Cpf2iPGVx4u+It7+9JsrGQ29umeAFOCfxOa6z9j/wAIS6t44bxDPCfsemrlGI4Mh6Y+lXGmsPhp4mt8cl+eyC95KK2PsZM7Rnriloor4s6QooooAK+Qv2sviNe6l4lk8I6bcvFYWXFxsbHmSeh+lfXch2xsc4wDX51fFGVpviJr0rNvLXjktnrXvZBQjUruUl8KMqzsjm6sade3WnXsV5ZTyQXETBkdDggiq9FfZNXOY+9v2ffHL+OfAUF5dEfb7Y+Tc+5HRvxxXotfM/7DUx+xeI4DIMebEwXP+ya+mK/Pcyoxo4qcI7HXB3igooorhLCiiq9/e2mn2zXN7cR28K9XkbAppXAsUVz/APwm3hP/AKD9h/39FOi8ZeFZJFjTXrEsxwB5o5NX7Gp/KxXRvUUiurIHVgVIyCDxisa58WeG7aZoZ9askkU4ZTKMipjGUtkM2qKwP+Ez8K/9B6x/7+ij/hM/Cv8A0HrH/v6Kr2NT+ViujforA/4TPwr/ANB6x/7+ij/hM/Cv/Qesf+/oo9jU/lYXRv0Vgf8ACZ+Ff+g9Y/8Af0Ve0rXNH1R2TT9Strll6iOQE0nTmldoLmjRRRUDCiiigAooooAKwviJ/wAk/wDEX/YKuv8A0U1btYXxE/5J/wCIv+wVdf8AopqqHxIT2N2iiipGFecftDeM9U8EeAn1TR/LF48qxozrkL68V6PXmP7TehS658JdSS3TfPbYnUewPzfpXVglB4iCntcmV7Ox82eKYbX4oaFN4r0uCODxHaLnU7SMY85f+eij+da37KN9dWuoeKrePcF/seaUj/bXAH868k8Ka9qHhrXINW02UxzRNyOzr3UjuDX2v8ENO8F6v4ck8VaFpsVvPqsRjvUU8K38agdhmvqcyn9Vw7ptXi9vLy/yMILmZ8beC/DmoeMvEX2aM7EJMt1cN92JOrMTXsngb4pp4e8caP4L8H28C6AlwsFxKyZe5Y8M+fr0rO/aC1jQ/B91deB/BNslmsx36nMh+dieRHn06Vx37Oehza58WdHjRC0dtL9ol/3Vrepy4mg61RWjbRfq/wBBLR2R97KcqD60UDgYor4U6gooooAjuoVuLaS3kyEkUqcHBwa+Kf2oPAuh+CfEVjHoouMXiPJMZpN5LZr7arwf9r3wPeeIPDdpr2mQNNcacT5iKOTGep/CvWybEeyxKTdk/wCkZ1FeJ8eUHpSspVirAgjqDWz4K8N6n4q8Q2ukaXbPNLK4DYHCrnkmvuJSUU5S2OU+wP2cfh7oGieF9J8V2P2pdQ1CwRpw0pKEsASdtew1m+FtKi0Pw5p+jwf6uzt0hX6AYrSr84xNaVarKbdztirIKKKKwGFfOn7bN5ex6PoVjbTSrHPK5ZEJG4jGOn1r6LrwL9qzVrfQde8GaxdWq3cFpdPI8LdHHFejlX+9Rsr7/kRU+E+W18O+JmUMul6iQenyNUd3o/iCyhNxcWN/DGvJdlYAV9Xp+0t8O9g3adqgOOQLZf8AGsL4gftCeBtY8H6lpdhpF7NcXMDRoJ4FVASMZJzX0sMdjHJJ0NDDkj3Oz8M6vqC/sxx6l9pc3aaY2JSfm/Ovl74V+Bde+JHiCe0s7xo1iHmXE8jngE/zr6T8PHP7KJOMZ01+PTmuG/Yf/wCQrr3/AFyX+dcOHqvD0cRUhupFtXcUJ/wy9rP/AEM4/I0f8Mvaz/0M4/I16T4y+Lc3gHx6dF8VWTPpVyBJaXkI5UejD2r0rw14j0XxHYJfaNqEF3C4yCjZI+orkqZjmFOKm3o+tkUoQZ82f8Mvaz/0M4/I0f8ADL2s/wDQzj8jX1RRWH9tYv8Am/BD9lE+Urr9mDXkt5Gg8SLJKFJVTkAn0rz74NNrPhv42abpkk8sUyXf2edd5IYZwa+7q+KYP+TqE/7Co/nXpYDH1sVCrCrr7pE4KLVj7Wooor5c3CiiigAooooAKwviJ/yT/wARf9gq6/8ARTVu1hfET/kn/iL/ALBV1/6Kaqh8SE9jdoooqRhWL421rQ9D8O3N54iuI4NPZfLlL9CG4xW1XjP7YFtNN8J5JowSkNwjP9CcV0YSkqteMG7XYpOyufMnxc8Hp4e1j+0dJmW80HUCZbK6j5Ug/wAJ9CK9W/Y58TSWVj4k0mR8pDbNexqei7Qc/qa8w+GXimxFpL4O8UkyaFfHCSHk2snZx7ete3fA34P614b1LxBdXFxBLZ3unSW1nLG2RIH5DfpX1mYVIxw0qNd69H3/AOD3OeC966PmXxJqFxr/AInvdQbdLNeXLOo6k7m4FfTX7N+l+Hfh/NBbeINQt4fE+tBfKtmPzRofug+hNeeReC4PhDDL4i8W/Z7nVQWXSrIHOW7SMPQda474dXup+JfjLo97dTPPeXN+rMxPTn+QrXEpYuhKMHaCW/e36Cj7r8z9AKKRRhQPalr4Y6grnvEPjbwt4fvRZ6zrVrZ3BXcEkbBxXQ18aftl/wDJToev/Hqv9K78twkcXW9nJ20InLlVz6Y/4Wn8P/8AoaLD/vurWl+PvBetXqaZY69ZXU8/yrEGyW9q/O3J9T+dX/D2q3Oi63Z6raSMk1rKsikH0Ne9Lh2lZ8s3cy9s+x9x+Jfgf8O9evjeXWjtBKxywtpPLBPqQBW54d8J+Dfh7pM11p9lb6fBEmZrl8b9vu1aPgPxBb+KPCen63asCtzEGYA/dbHI/OvFf2yfGn9n6FbeErObE94fNuMHkRjoPx5rxKCxGJqrDSk7Gr5YrmPU/wDhafw//wChosP++6P+Fp/D/wD6Giw/77r898n1P50ZPqfzr3f9XaP87/Ay9s+x+l2iatp+taemoaXdR3Vs/wB2RDkGrteXfst/8kd0v6v/ADr1GvlsRTVKrKC6M3i7q4V81ftx/wDHh4e/35f6V9K181ftx/8AHh4e/wB+X+lduT/75D5/kRU+FnyzRT4YZZm2xRvIfRRmmurKSrAgjqDX3pyn2X4c/wCTTx/2DGrh/wBh/wD5Cmvf9cl/nXceHP8Ak08f9gxq4f8AYf8A+Qpr3/XJf518k/8AdcT/AIv1Oj7UT1D9p3wSPFnw+muraPdf6bmaLA5Zf4lr5x/Z4g1K08eabLc6td6Lp07keZkqk7D+CvuSRFkjaN1DKwIIPcVzXiPwP4e1rws3h97GK3th80BiXaYX6hl981x4TM/ZUHQmtH+BUoXdzpVIKgg5HrS1ynwy07xLpGhyaX4kuortraUpa3Cn5pIh90t711deXUioyaTuWgr4pg/5OoT/ALCo/nX2tXxTB/ydQn/YVH869jJv+Xv+EzqdD7WooorxDUKKKKACiiigArC+In/JP/EX/YKuv/RTVu1hfET/AJJ/4i/7BV1/6Kaqh8SE9jdoooqRhWD8QvD8XijwdqWhyqD9phZUz2fHyn863qKqEnCSkt0B+aOu6Zd6Nq9zpl7E0U9vIUZWGDwa+vP2R/Gb6z4CuNJ1CYtNpBwGY8+UQcfkBUX7TnwkTxLp8nijQrcDVbdSZ41H+vUf1ryH9mTU/wCyNV8UW91cx2m7SJgFlcJmQYAAz3619diK1PMcC5L4lb5M5knCRyvx28WXHi74jalePKWtreVoLZc8KinHH1xmvRf2OfBk2oeKJvFV1CRaWSlISw4aQ9x9K8z+FHgPVviD4rSxhR1gD77u4I4Rc8/jX3h4R8P6b4X0G20bSoFht4FA4HLHuT7mpzXFwwtBYanva3ov+COnFyfMzWooor5E6Ar40/bL/wCSnQ/9eq/0r7Lr5C/bW06aDxzpuoFSYrm1IB7AqQMV7ORNLFr0ZnV+E8Booor7c5T6U/ZB+IEGnWWp+GtWuQkEMZurcueAAPmA/nXivxW8UT+MPHOo61KxKSSFYVzwqA8AVzNvPNbuZIJXiYqVJU4OD1FR1x0sFCniJV1vIpybVgooorsJPur9lv8A5I7pf1f+deo153+zlp82nfCDRI51KvJEZCp6jJNeiV+cY1p4ibXdnZHZBXzV+3H/AMeHh7/fl/pX0rXzV+3H/wAeHh7/AH5f6V1ZP/vkPn+RNX4Wc/8Asnav4D0/T9Uh8RGzj1FpQ0b3Kg5jx0GfevPf2hb7wxf/ABGup/CqxCz2AOYhhGfuRXnf5ig19hDBKGIlX5nr06HO5aWPs3w0C37KICgk/wBmNwK8O/Zr+I2l+AfEN7/bKuLS8jC+YozsIPevpn4B20N58FNFtbmMSQy2pR1PQg5rnr79nHwHcXck8a3MKuxbYr8CvnKWLw9N1qNe9pN7Gzi3Zovf8NB/Dj/oKP8A98Gj/hoP4cf9BR/+/ZrK/wCGavAv/PS7/wC+q474u/s/6Vo/hNrzwpb3d5qAlVfLzn5e5qKdLLKklFOWo25o9G/4aD+HH/QTf/v2aP8AhoP4cf8AQUf/AL4NfKlr8K/HL3MSy+HbsIWAY47V9IWX7Nvgl7OB5pLtZWjUuN3Rsc/rW+JwWW4e3NJu/azFGU2a11+0P8O4rd5I76SV1BIQIcsfSvnDwHrB8RftBWGspEUW51LzFXuFzxXv/wDwzV4F/wCel3/31XSeAPgt4O8Hayur2MEk12gIjeVs7PoKili8Bhqc/ZXbatqDjOTVz0qiiivnjYKKKKACiiigArC+In/JP/EX/YKuv/RTVu1hfET/AJJ/4i/7BV1/6Kaqh8SE9jdoooqRhRRRQAEZGDyK+V/2p/D+j6Z8RPB72GnwW5vpybkRrgSHzU6j8TX1RXiH7RngXxN4s8YeEb/Q9P8AtVvp8ha5bzFXYPMQ9zzwDXpZVVVPEJydlZ/kRUV4nrmg+H9G0GOVNI063sxK5eTy0ALE+tadFFedKTk7tlhRRRSAK86+Pvw/Xx94Le1two1G1Pm2rHuR1X8RmvRaK0o1ZUZqpHdCaurH5oazpl9o+oS6fqNtJb3ETFXR1wciqdfoZ47+G/hLxmmda0uN58cTp8rj8R1rzWb9mDwe8jMmrajGpPCgKcV9dRz/AA8o/vE0zndF9D49or6//wCGXfCP/Qa1L/vlaP8Ahl3wj/0GtS/75Wtv7dwfd/cL2Uj5Ar0b4HfDXUvHfiaDdbyJpMDh7mcjClQfug9ya+itD/Zt8C6fcrNdyXmoKpzskbaP0r17RNJ03RbBLHS7OG0t0GAkagCuLGZ/DkcaC1fUqNF31J7G2hsrKG0t1CRQoEQDsAMVNRRXyjdzoCvGf2pfh/rfjbQNPl0GIXFzZSNmHcAWDdxn6V7NRW+Hryw9RVI7oUldWPgj/hSnxK/6FuX/AL+L/jT4vgj8SpJVj/4R2QbjjJkXA/WvvSivY/1hxH8q/Ey9ijmPhXoFx4Y8AaRod2wa4toAspHTdXT0UV4c5ucnJ7s2SseP/tCWPxP1J7G18CJILYAtO8cqoxPYcmvIf+EQ/aK/vX//AIGL/jX19RXfQzOVGmoKEX6ohwu73PkH/hEP2iv71/8A+Ba/40q+Ef2ilIYNf5H/AE9r/jX17RW39sz/AOfcfuJ9ku5zPwx/4SQeC7FPFkezVkXbMMg5x0PHFdNRRXkzlzycrWuaoKKKKkAooooAKKKKACsL4if8k/8AEX/YKuv/AEU1btYXxE/5J/4i/wCwVdf+imqofEhPY3aKKKkYUUVymtfETwlo+tHR9Q1aOK9BAMZ6gnpVwpyqO0Vdg3ZXOrormh468KnxAug/2xbfb2HEW7v6fWlsfHPhe9u761ttWt3lsVLTgN90Dqafsalr8r7iujpKKr6be2+o2EN9aSeZBMgeNh3B6GnSXVvHcx2zzRrNICUQty2PQVDVnZjTvqTUUVHdXENrA09xKkUSjLOxwBSbsBJRSIyugdGDKRkEdxS0AFFFFABRRRQAUUUUAFFFFABRRRQAUU1pI1dUZ1DN90E8mnUAFFFNWSNnZFdSy/eAPIoAdRRRQAUVn+INZ03QdMk1LVbqO1to/vO5wKxZPiF4QTw8mvNrVt9hd9gfd1b0x61caU5K8VcDqqKo6Vq+nappUeqWN3FNZuu4Sq3y4qxZ3VveQLcWsyTRN0dDkGpaafK9wTurk1FFVLrUtPtZGjuLyCJ1Xcyu4BA6ZqW0gLdFQW97aXEzwwXEUkiAFlVskA9DU9MAooooAKwviJ/yT/xF/wBgq6/9FNW7WF8RP+Sf+Iv+wVdf+imq4fEhPY3aKKKgYV81/FCDWvC/xI1bxdDb6Rd2EksCPHNh5ADgdOor6Urz7xX8JvDviLxR/b15cXyOxRpoI5AIpSpyMjFduArwo1eae1rfiiai5oNHz0ixXfiiK+2KlxL4hADj7wBUcZ9K6DxZ4F1TwTK0lxfW8seoO9vCsKkSNGzCRy3rgIR+NevD4NeFV8Zx+Jle8WSOYTLahx5O8d8YrpvEPg/S9d1m11K/aZ2toJIY4gw2DeMFseuK9CWZwXJybW108tF/XcnlblK/9at/hf8AA5z4RePtJ8TWkuk6bp89l/Z1unlrJ/HEAArD9K4u78Ra0deTxDc3CS+UtytvEF/1e3ivRPh38N9F8E3F5cafcXdxJdKIyZ2B2IOijA6UyP4Z6It/Nctc3jpJ5mIS42Lv644rwczhGrXUsPt59zWhaMHGX9I4+08V+NZfDdxMq3DjzEb7SbcgqhHOB3xXR+Ib6bUvg5dXU15HdyPCcyoMA8+nrWjD8O9Pj0mSwGqakSzhll835kA6AcYxWnF4R02Pwk3htXmFqykM+RvJPU1yOjUlCUX1RpGSUkzzW08VeJrXTn0Vb6NrgXUcEVwV+6pVj/7LTbvxl4qntbVbfUI4ZYraZ5m2ZEhjfH613d58O9HuIrlftF2jzSJJ5isNyMoIGOPc0J8O9FSCKETXXyW7wZ3DLBjkk8dc1MqVZ3s/6t/mNSgrf16nCL4u8WYNg2pR+fJJblJgn3RIBx+tO0nxr4otSbi+vI7lGhnCpsxhk6H9a7v/AIV7o32tLnz7repiwNwx+7xjt7UsPw90WPZmS5cKJRhmGDv69qPY1ruz/Hy0DmhZfL/gnC6f4s8bT+HrqZI7iQEo4uTbkFEP3to74rtrHV9XuPhvJqNjcR6hqAjOx0XGT9PWkt/h1psOmS2S6nqR3spWTzfmjA6AcYxWrYeFNPsvC7eH4ZJxA4O6QNhyT3yO9WqdTlkr9NNSbxuvU8xuPG3iJNHtraHUjNdyzsrFLcmWPAJ2FfqK7DV/EGtw/Dqxvtv2bU7l44WLpjYWYKTinj4Y6OLPy1vr4XJm803QceZnBGM49Ca3L/wtYXnhiPQZJZxDGF2S7v3gZTkNn1zQqdXllfrb/gg3G6t5nBeI9b8Y6SbfT5NSgM8Nu91JMqf61R0U1Uk8aeJDrC3iXaC0WWFGtyvXeDnmutufhppE9rBFJf6gXi3B5TIC0inqDx0q3L8P9FeVn8y5UNLHJtDDAKDAHTpUqlW5r36/1+A3KNjmrHxB4q/sPVfEz3kD2aLKsdvt5QqcAise38XeL5NDAaeWN5ruNIbmWAplWViRg9cYFd1b/DzSIZ7xvtV48NyrL5DSfIm7qQKbafDzS4LNLeS+v59k6zK0kgJBAIA6dOaFSq6XfRdfPUHKOtvP/gHDjUtc1PUPDtxcakyzxT3ETFRgPs38kfQU668V+K4vD1ldHUN0moXUscflwlmRUYjoOucV3r+AtJNrBCs90jQXD3CSKw3AuSSOnTk0278A6XPoVrpS3V3ELWVpYpkYeYpZiTzj3qFRrJPX8fS/6j543/rzt+hwep+L/FwNu/2g2jw2SzzxPHgud2Onbiuj+Hhv5vHOvXE148iFI28s9MkZrXn+H2jzJte4vCTbC3JLgkqDnPTrWppvhmx0/WpNVtpJlllhWKRN3ysB0J963hSmp8zff8b/APAIk01ZeX6f8E4GLxR4kh1DWk1C8W3lhikeG1ePHAPDKe9Vbrxn4iNhcGG7VZRDalGK8BpMAn9a7SP4faR/aVzeTXN5OZ0dAkj5EYbrt71Wsvhno9tbzQm+v5hKYyS7jICEFQOOnFZKlWsk3+PqXKUNbf1sN+IdrpMfw5e68ZMt7FZKLhv4RJIOVGPrgV8/zeHZNP0rwjLqEKpHq2qzXQtiPlRCBtBH0FfSvxC8Gad428Of2HqVxdQ225WJgYKxx06j2rlrr4LeH7rw9FpFxq2rzeRL5sFw8wMkRwBgHHTivo8FiqdGDUpbv8Lf5/kc8k2kvJ/r/XzOW+EyzN+zrfrBO0JWacAjsM9KuN4g1Pw3Y6Ja2epoyLFEXt1izkN13HtXoug+CNH0XwV/wilkZlsipDOW+diepJ9az9R+GujXl3BcG7vYvKREKo4w+zpnivIx/NWxc61PZtfhc0ptKnyvfX8bHE3HirxdPqT/AGfVUihluJokQpnYEGar63rVzq+lSSXccRmk0pHeQDknzFFejJ8P9HSVZBNdZWWSUfMOrjB7UkXw90RIDC0ly6G1+y4Zh93Oc9Oua4fYVeVJv+rP9TXnjzX/AK3/AMjg5tautCn168sTicwWkattzt3KBnFTzeKfGa6FbSzGa2hW4ZZbxrc7tnG0lew612M/w40aZJA1zeZkhWJ23jJ2/dbp1H9KSf4d6dNpcVi2p6llHLNL5uWfOMg8YxxVypVbuz/HzEpR0/rodTodw11pFrcPMkzSRKxkT7rHHUVcqtpVjBpunQWNsCIYECJn0FWa7nuYLYKwviJ/yT/xF/2Crr/0U1btYXxE/wCSf+Iv+wVdf+impw+JA9jdqtql9b6bp819dvsghUs7Y6AVZrnfiX/yImr9/wDRmrGtNwpuS6FwXNJIqx/ELwu9k12L4iNZBGcoc5PTirEvjfw9HqEVg94RPKoZV2nuOAfQ15VoekanqU9nqCaNOlsbq2+VosAhQctj0rY8RaHqsnjma3h0qV47i8inS5VPkRFAyM9q5/bVNNN3b8v8/wACko6+hu+HviRbTQ399rDrbWyXJht0WM7zj19a6Gbxt4diuLWA3wLXSh49oyMHoT6V5dqPhzV00i1mfTr7bFqMzSJAg8wq2MEAjpxVi70XULC70htJ0LUI7nyolZpAJEZeMq/HBFTCtU0TXb8UVOEbu3n+Z6FqPjXSd19Y2N7H9ut42ILqdmVGTzRa+NtHieysr++j+23EasfLU7Mnpz2rz3UdK1ldc1aDTdFu4oJ45jOsiBkLFTho29z2qpL4f1tb2Cz/ALIuGa5W3ZZtnEe3qCe1Ea9TTTt+onBa/P8AQ9RtfHXhy5vp7OO8PmwhiwKED5euPWm2Pjzw1eWd1dRX2I7ZQ0m5SDg9MetebweHdYSaNv7KnB3Xe5vL/vD5fzqC68L60+l3Cx6ZcRkWUBIVMFirEkD3pLEVeVNr+tSnCN7f1vY72/8AHUc95pP9ivFNbXbyLKXUhlKrnGO1P0Xx9Yp4ctNQ16aOCe4kdVWNSeAxGcelcXp2g6hBDpWpWuk6jtF3L5yzgeZ8y43YHQVm33h/WFttPjutJ1Ix2xngkW3Ubm3MSCMjofWm61SOv9dAUYtf15nrv/CY6AdWh0tb0NcTBSm0ZHzDIye1ULjV7v8A4WP/AGe1z5Vhb2JmdR/EfU1xkWk6jp/i/Tf7L0W9hz5InaUB4mQAZJOOGH9K6DWVuofiRdSRQFnn0plgyMqzjPFX7WVlJ9G/wTsSorVeS/NG3D478Ny2d1dLfYjtSBJlSDz0wO9Rx/EDwzJbwzLeNtmkMcY8s5LDGRj8a8mg0jXZhf315ZXMbBYmxcII1dlblV4xWr4BsrrUNb0+8/s4+TFfztKAoZYyQuPapp16k5KIThGKb/rY76DxrZ2cF5caxeQbEumhhEKktgZ4I9eKvjxp4fIYreZCiMnCn+MgL/MV5zc6Vq2n6zJq76LcXcEOrTSGFY8l1bdggenIqDX7DWZtblki8O3UMd+LZ1WNMrFtdSQcdOlKNepZadvyBwWvz/M6d/iJPawSS3Vssg/tT7JH5an7mF5PvzXTt4y0JSytckMsnlMCp4bGcV57Po2tQ2t3B/ZM8rQatFeAhc+YmFzj6Yqhq2l61J4guYE0W8KS3n2hZBGdoUoRjPrShWqRir6vT8l/wRuMW2/66/8AAPST4+8Nf2a2ofbGMAfywQhyW9AO9dBpl9balYxXtnIJIJV3Iw7ivIdX8PakvgPw/jT7tXtZ3a4jgjHmgHvgiux8BahDpwsPDH2G6t5TamfExBKjPQ47810U6knNxl8vuuROKSTX9ajdA8eW8/iTUtF1OSOGaG5aO2wpAZQCeT68VnR/EJoLfWbiaSG5+yqXijjUg9SMe4461zs+la0/jK4ih0a4z/ab3KXDR/IV2MBz7nFUdN0XxHqV7qrXOm3ayvYSx/vIgib9zYVeOeMVye2quK72f5X/AD0NZRipPtdfmeg2HjqDdJe380UNgtskuzYfMUtnr7Vf0vx/4Z1G9jtLe+PmvkAMhAyOxrzq+0fWb2O4kXRrpN1pbx7TH1Kscil/4RnV21A+XpcqbtRdg4jxhSmAfpWvtql9Fp/wTNRXLd/1oejRePPDUsV5Il7lbQZk+U9M4yPWszWfiRpMOnW15pu+6WS7W3cbCCmfavPdO8M6l/ZGoRHSdUN5HEI90gARvnzhRjJ+tas3h/V0ttQmj0qY+XqcM6oEwXQDkqPxpQrVJWv5fmr/AIFOEVf5/kevzTn+z3uIsA+WXXcOnGea5O08faTaWNp/bN5H9qnUtmFCUxuIz+laGj68niHS9TjgtZYnt90JVhyW215d/wAI3rTWCK2k3BYaXLHgx9HLsQPrV1as1O8NrX/NijBNe9uduvj6P/hL7+zmZIdLsoA7ylDuZj6GtYePfDRsoLz7afLnkMaDYc7h2xXB6p4f1eSPWHTTZmzb2xUbPv7fvAeppnhzQ9Um1bTb+bR5oYJL95TG8f8Aq124BI7UoVKnMoP7/mS0uXm/rY7ef4keFYZ3hkvHDoSCPLPUdRVy58b+Hbc2fmXvF2oaMhSRgnAz6V5y/h3VG1XzDpMpX7fdPkxfwlTtP0rL1TSvE39ladpx0q9EQhj2iKEElg4JDnGRxURxFXlTa3sXKnG+j7/md7L4+a4fV4LNYoHsZ0RZJ1OxlOK2f+E68PLqX9myXmbpeGCodu7GSM1wWr6LrCW+uWS6TO5uZLeaJ0TIIAUEfUYNZFzY31t4oh0yfTZo5Zr15I5mT5XBQAAGk69SCS3/AMwUItXPW18ZaA0LTfbAEWDzySuPkrC8SeLo7rR7DWNAvmMS3yQzIVxuB6gg159b6Fr99p11B/ZF7A0FisWWjxvKuCdvr0rTh06SDwrbQrY6hDcXWqRNtuQN7YHJwBwKtVpzeu2n/pX+QnFJff8Ake1odyK3qM1h/ET/AJJ/4i/7BV1/6KatuMYjUHqAKxPiJ/yT/wARf9gq6/8ARTV6EPjRi9jdqvqVnb6hYy2d0m+GVdrr6irFFZtJqzGnYitII7W2jt4V2xxqFUegFS0UUwCiiigAooooAKKKKACiiigAppRC4copYdCRyKdRQBU1fTrTVbCSyvohLA/Vc4qPQ9IsNFsFstOgEMIOcdcn1NX6KXKr3C4UUUUwCiiigAqIW1v9qN15KecV278c49KlooAKKKKACiiigAooooAit7eC3D+RCke9izbRjJ9TUtFFABRRRQAUUUUAFUr7TLO9u7W6uI98tq++I/3TV2ik0mAU1kRiCyKxHQkZxTqKYBWF8RP+Sf8AiL/sFXX/AKKat2sL4if8k/8AEf8A2Crr/wBFNVQ+JCex/9k="/>
          <p:cNvSpPr>
            <a:spLocks noChangeAspect="1" noChangeArrowheads="1"/>
          </p:cNvSpPr>
          <p:nvPr/>
        </p:nvSpPr>
        <p:spPr bwMode="auto">
          <a:xfrm>
            <a:off x="152400" y="152400"/>
            <a:ext cx="1971328" cy="1971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Cs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mTSxwxtJM6oijJZjgCgTdtWPormrnxz4Zgm8o6kjnuUGQK19K1fTdUjMmn3kVwB12nkVpKjUiruLsYU8XQqS5YTTfqXqKKKzOgKKKKACiiigAooooAKKKKACiiigAIBHIzRRRQAUUUUAFFFFABRRRQAUUUUAFFFFABRRRQAUUUUAFFFFABRRRQAUUUUAFFFFACMQqlmOABkmvDviV4qudY1SWyt5WSxhYqqqfvkdzXqXxC1UaT4WuplbbLIvlx+5P/ANbNfPZOTk9a9fLKCd6j+R8lxJjZJxw8X5v9Aq3pGpXml3sd3ZTNFIh7Hr7GqdFew0mrM+TTcXdbn0d4Q1qPXtDhv0wHPyyL6MOta9eQfBHVRBqdzpcjYWdQ6ZP8Q7fjn9K9fr5nF0fY1XFbH6PlWLeKw0Zy32fqFFFFcx6QUUUUAFFFFABRWZ4k1ux0HT2vL18Doqjqx9BXn/8Awtk/av8AkE/uc/8APXnH5V0UsLVqq8VocGKzPDYWXJVlr956nRWZ4b1yx17T1vLJ8joyHqp9DWnWMouLs9zsp1I1YqcHdMKKKKksKKKKACiiigAooooAKKKKACiiigAopCwHUgfWlBB6EGgAopGYKpY9AMmvJtf+J19HrRTTYohaRPtO9cs+Ov0rehh5121E4cbmFHBJOq9z1qiszw1rVprumR3tqw5HzpnlT6GtOspRcXZ7nXTqRqwU4O6YUUUVJYUUUUAFFFFAHkvxqvbm51GDTYYpGigXe5C5BY9P0rzU8HB619QvDDISXiRiepKg14v8S/B9zpuoy6jYwtJZTMXO0Z8snqD7V7eAxcGlStb9T4vPMsrRlLE35k322XQ4WilrQ0LR7/Wb1LWygZyTy2OFHqTXqNpK7Pm4xcmoxV2L4emu7LVbbULaKRjDIDlRmvo+0mW4to51ztkUMM+9ZnhnQrTRdHhsVjR2QZdyoyzdzWuAAMAAD0FfO43ExryVlsffZNl1TBQfPL4radmFFFFcR7QUUUUAFFFNkDGNghAbHBPY0AeJ/F/WDf8AiQ2cbkw2g2Yzxu7muIrsfH/g/UNFb+0JZxdxzOd7qp+U+9cdX1OG5PZJQeh+Y4/2rxE3WVpNnbfCHWDp/iQWkj4huxswTwG7Gvb68K8AeENQ1tv7QinFrHBICjspO4g9q9zhDLEiuwZgACR3NeRmfJ7S8Xr1PrOHParDuM17u6f5jqKKK80+iCiis/U9a0rTWCX19BAx6KzgH8qcYuTskROpGmuaTsjQoqCyvLW9gE1pcRzxn+JGBFT0NNblRkpK6egUUU2YuIXMYBfadoPc9qQ2x1FcL4V8aXEutzaL4giS1ud5ERxgH25ruq1q0ZUnaRzYXF0sVDmpv/NBTJ5FhheaQ4VFLE+wp9cb8WtY/s3w01tG+J7o7BzyF7mlSpupNRXUeLxCw9GVV9EeYeMvFGoa1q0rrcSR2ysRFGpwAPWqmleJtc01h9l1GZV/ulsg1mWlvPd3KW9vG0srnCqoySam1TTL7TJvJvraSBzyAwxmvp1TppKFj81lWrSk613fuehaD8Uptyw6zaI6NwZIuMD3HesTx/4ZS0I1rSW8/Tbn5wV52E9q4yuu8C+KF07dpWqL5+l3Hyurc7M9xWLoexfPSXqu52LGvFR9jiZekuz8+67md4N8R3Xh3U1uIiWgY4ljzww/xr3zRtStdW0+K9s5A8Ugzx2Poa8N8b+GW0e4W6s28/Tbj5oZV5AB7Gu1+CdjqUFrc3M+9LOXHlq3c+orkx1OnUp+2T1PTyTEV8PiPqsldP8ADz9Gek0UUV4p9mFFFFABVDU9Z0zTZFjvryGBmGQHbGav14j8Z7gTeLfKU5EUKr+POa6sJQVepys8zNcdLBUPaRV3ex67p+uaTfuyWd9DMUXc21s4HrU9neWOpRSfZpobmNTtfaQwz6V4neSN4f8ABlrb25C3Oqr5ssg6iPsvt1rW+CWq+Rq9xpkjfLcLuQHuw/8ArZrpqYBRpynF7f0zzcNnkp1oUakUubf57Hotz4T8O3Exml0uAuTnIyP0FaVlY2Wnw7LW3igQDnaoFWa534jap/ZfhS6lVsSSDykx1ye9cUXOrJQuezUhQwsJVlBKyvsadvrOl3FtLcw30MkUX+sZXB2/Wqv/AAlPh7/oLWv/AH8FeGeE9Yl0rVlY/Nbzfu54zyGU9eKZ4u01dK1+5s4+Yw26M/7J5H6V6ay2HPytnzj4jrOmpxguz3+R9GQSxzwpNC6vG4yrA5BFPrn/AIdzef4O09+uI9v5HFdBXk1I8k3HsfU4er7alGp3SYUUUVBsFQzXVtCwWaeONj0DMBU1eMfE+4kvPH0VmkjjaY4gAcdT/wDXrpwtD28+W9jzszxzwVJTSu27HreoSabNC1reyW7I4+ZJGHIrlf8AhDvBX2rzv3O3OfL8/wCX+dea/ES4l/4Sq6iEr4ixGPmPYVz3nTf89ZP++jXpUcDJRTjNq583jM6pzqNVKKlZ9f8Ahj6V099NhhW1sZLdUQcJGw4FTw3VtM5SKeN2HUKwJrwX4b3Ei+L7ONpX2ylozlj3U1rfD+eS1+JL2rSNtaSRCC3pmuerl/Lze9srnfhs+c1TXs7Jy5d9tv8AM9pooorzD6YrarcfZNNubkdY4mYfUCvm3VL641C+lurqRpJHYkkmvpLVbf7XptzbDrJEyj6kV826pY3Gn30trcxtHIjEEEV7OVctpdz5Difn5qf8uv3nV/CPVrm08TxWQkY29wCrJnjOODXuFeHfCPSbm88TxXojYW9uCzPjjOOBXuNc+Z8vtdOx3cN8/wBVfNtfQKKKK84+hOS+IPhOPXLX7XaARajCMo44347GqHw78WSXDnQtazFfw/KrPxvx2+td5XJ+MfDGlXV3Frk9ybF7Yh5JF43Af1rspVYzh7Kpt08jx8XhJ0av1rD7/aWya/zOsrxv41x3jeI4iyyGAxAR8cZ71vWHxMgn12OxWzb7I7iNZSfm+tegzQW9wFM0MUuOV3oDj86qnz4OopTjuRiPY5vQdOjPZo80+D/he4gnbWr6Ep8u2BXHP+9Xc+KdBs9f017W5QB8fu5Mcoa1wAoAUAAdAKKxq4mdSp7TZnXhcto0MN9Xaunv5nzX4g0m70XUpLG7Qq6ng9mHqKzq+gvHXhi38RaaVwEu4wTDJjv6H2rxbTvDepXmv/2P5DJOr4kJHCj1r3MNi41YXejW58VmOV1MJWUIq6e3+Xqdp8HL2/u3l0u4txdacg3ZkUERt7Zr1eNEjQJGqqo6BRgCs3w1otpoWlx2Nqo4Hzv3du5NadeJiqyq1HKK0PtMswk8Nh4wqO7/AC8gooormPRCiiigAr558f3H2nxjqMgO5RMVH0FfQc7rHA8jHAVSSa+ZdQmM99PM3V5CT+detlUfelI+V4nqe5Th6v8Ar7zofHCl7DQ7pf8AVvZKox0BUYIrF8PX76brVpeoxBikBP07/pmoJby5ltYrWSVmhiJKKei561Xr1owtHlZ8rOrepzx02+8+obWZLi2injOUkQMv0Iryj44ap5t/a6XG3yxKZHwe56fy/Wuq+FusLeeD18+T5rPKSEnsOR+lc/4Q0XT/ABhq+qa1qgMq+eVSINjHvXi4eCoVZTntE+xx9eWOw1KlS3qa/dq/xPM7O2uLiZBDDJJ8wHyqT3re+JWF8SGHgtFBEjfUIM10/wAQNRu/CmqW9joXkWtuYgdqxqWJ9yRmq/iXQ9Q13wxD4iksDDfgZmCjHmp/fx616Sr3caj0T2PnJ4RwjUoxu5R1emml9vv8jsPhDN5ngu3TvG7g/wDfRNdhXn/wPlLeH7qM/wDLOfH5ivQK8TFq1eXqfa5TPnwVN+X5aBRRRXMeiFeITsdU+K4Yc/6WD/3z/wDqr2y4kEMEkp6IpY/gK8R+Hzed48mvm5WITSnP0NelgFaNSXkfOZ8+apQpd5f5HP8Aiuf7T4jvp+u6Zqy6mvW8y8mf1cn9ahr3YqySPipy5pOXc0fDc5ttfsZgcbZ1/U4rpb4HS/iqpHGbpT/33j/GuNt38ueOT+64b8jXXfEFjF4nsdS/57QQzA/QD/CsaivNLumdVGVqLl/LJP8AP/gHuY6VR1zVrHRbL7ZqMxih3Bd20nk/SrFhJ51jBL13xq35iuO+NP8AyJw/6+U/ka+co01OqoM/QsZiJUcNKtDdK5px+OfDEkQkXUlCkkDKMP6VQ1TXfAmpkNfS20zD+IxnP54rxi4i26Zay/32f9DVSvZjltNO8ZM+QnxDiJx5Zwi15p/5nvdl4s8H2UIhtLuCGMfwpGR/SrFx428NwWqXL6h+6diilY2PI69vevnytm5Tb4Psm/vXcv8A6CtTLLaV1dvUuHEOJ5WlGKsuz/zPoTTry31CxivbR/MglXcjYxkVYrA+Hn/Il6X/ANcBW/Xi1IqM3FdD7LD1HUoxm92kwrzT43PqZitIYVkNm2S+wdW969Lpssccq7ZEV19GGRV4er7Kop2uY4/CvF0JUlK1z540+JdHSPUrxAbnO63gb1/vN7V6F8LvF2qazqU9lqLLIoQusm0Db7Vz3jrwnrk3ie7ulty9rIxdZcjai/0xXMXWofZE+xaXK8cY/wBZKpKtI3+Fe7OEMTT7t/gfD0q1bLq/VJPba/8AX4H0fSOyohZ2CqBkknAFcF8OPEUUGhW9rrWoKty7kRCRvmK54zW/qur6NeXc3hua88u4mj2+nUdjXiTw84zcbH2lHMaVWiqiaTfRvr0RleN/FGpaHdWl1aW8Vzpj/wCskU55+oqve/EDw7bql5YwG4vZwqsqx4YD0JrlJ7q/8G3NzoGpwjUNPnU+WhOfoR6Vs/CLw5E0c+qX9gOX/wBH8xeg9cGu+VCjTpc8ldLa3U8GGNxdfE+ypuze6avyNdv0PSbKb7RaRT7Gj8xQ21uozUtFFeQz61JpahRRRQMKKKKAK2qQtcadcQKcNJGyg/UV80XUbxXMkcilWViCD619QV5l8SfAk11cyato8e935lhHUn1Fenl2IjTk4y6nzfEOBqV4Rq01dx3XkeT0VYns7uCQxzW8qMDggqaj8mb/AJ5P/wB8mvdufFPQ1tA16fSdO1G0jyReReX9PU/lUfh/xBqmhSvJp9wY94+ZSMg/hWb5M3/PJ/8Avk0eTN/zyf8A75NQ6cXe63NFWqR5bStbbyLeqare6pqP26/mM0uQST0wO1es/wDCw9Bbw2WLkXRhKfZ9v8WMfTFeNiCYnAhkJ/3TXSeE/Beq63cozQvb2mfnlcY49q58TRoyinPRI7svxeKpzkqCu579fmd78FIJBo97dupVJ7jKDtgCvQKq6TYW+madDY2q7Yol2j396tV4GIqe1qOR93gMM8Nh4UnugooorE7DM8VTi28OahMeMW7gfUjFeRfDZdttr963/LOxbafc5r1Px9a3l94VvLSxiMs8gUKo78jNcR4c8L61ZeC9Xgezdby4YKiZ5K4Gf616eElGNCSb1bR8zm1OrPGwcYtqMW9uuv8AwDy9juYn1NJXTf8ACC+KP+gXL+Yo/wCEF8Uf9AuX8xXse3p/zL7z5P6piP8An2/uZzNdh47P2nQNAvv+nXyc+6mqv/CC+KP+gXL+YrptR8K65c+AdNsfsLm7tp3LJkZ2k8VlUrU+aL5lv+h1UMJXcKkeR7dn0aPQfBVz9r8LafNnOYQPy4rA+NP/ACJw/wCvlP5GtX4d2d9p/hW2s9QhMM0WRtPpnNVfippt9qnhcWun27zzeerbV64ANeLT5Y4rfS59hWU55Xazvyr12PH7+P8A4pTTJf8AprMD+dY1egzeENdl8E2dqNPkF1HcuzRnGQp71if8IL4o/wCgXL+Yr3KdenZ+8t2fFVcHXTXuPZdH2OZrotVj2eB9Ib+/PKf0FSf8IL4o/wCgXL+YroNf8K64/g3RLODT5ZLiEyGZFxlc4xmlOvT5o+8t/wBGVRwdflm3B7dn3R6B8PP+RL0v/rgK36xvBNrcWXhXT7W6jMU0cIV0PUGtmvnKzvUl6n6Fg01h6afZfkFFFFZnSVtUtFv9Pns5GKrMhQkds14x4h8Hv4WgOoX00VwpfbAi55Pq1e4Vm+ItFstd082V8hKZ3Ag4Kn1rrwuJdGVuj3PJzTLI4yHMl76Wh4BpNjqHiDWUhgVpJnYZbso9fYCvTPiB4etG0SLUIbyOPUbCNQzh+Xx/Wur8MeGtM8PQsljGd7/fkbljXM6p8N0vtUluTq86wzOXeMrn8OtdssbCpVT5uVLy3PHhk9ahhnHk55S31tbsZHgDRb/xNfw+IdaufPhg+WNW6sR0/CvVwAoAAwB2qno2m22k6dFY2i7Yoxgep96uV5+Jr+1nfp0Pey7BLCUrPWT1b8wooornPQCiiigAooooAKKq6rfW+m2Et7dMViiG5iKw7TxvoVzbT3AmkjjhALF1xnPpWkaU5q8Uc9XFUaUlGpJJs6Ga3t5v9dDG/wDvKDUf9n2P/PnB/wB8CsRPGugvpT6iLkiNXCFSPmz6Y/A1ds/Eel3ZslgmLteAmIAc8dc1bpVo9GZLFYSo1aSd/Tvb8y9/Z9j/AM+cH/fAo/s+x/584P8AvgVZqrp2o2OoiU2Vwk4icxybT91h2rHnd7XOr2UP5V9w5LGzVgy2sII6EIKsDiiqWpatp+myQR3t1HC9w+yJWPLn0FJy7sqMEvhRdooooGFFFFABRRRQAUUUUAFFFFABRRRQAUVFBcwTSSRxSq7Rna4B+6fepaACikZgqlmOABkmmW08NzCJoJFkjPRlOQaAJKKKKACis3xBrmnaHarcahN5asdqjux9qpar4u0XTY7Z7m4I+0KHRQMnae5rSNKcrcq3Oepi6FJtTmlbc36KoXWs6ba6Wup3F3HFaNjEjHg56VchkSaJJY2DI4DKR3FZ9WuxumpJSWzH0UVlXviLRbO4lt7rUIYpYdvmKx5Xd0pNpblWNWiqljqdjfTzwWlzHLJAQsqqeVPvVumIKKKKACiiigAooooAxfG9sbzwxeW6yxxF04aQ4UfU15Nq15fw6ZdaNdywTJFJEyPGBjHPeva9Ss4NQsZbO5UtFKpVgD2rnrXwHoUNlc2pWaQXGNzu+WGOmDiu/CYiFKL5+54ObZdXxVRSpaaNN3/C3mcP4e0Ftdm1m3t51geK5EiEjK/xDH60zTr7/hGdZdjF9vNoGgjIO0Z+85/DmvTPDfhzT9Bt5YrLzCZTl3dssapXvgrR7qz+zP56/vWlLh/mJbOecdOa2eNg5tP4f+BZnCsjrQpQlTsqiu9/O6Xb/hjL8b6/dTeCLS+0uZrSS9nii390DMAa8xs9V13Trc6Vp15dNNNezM8kCbndlVMfhzXtep+F9M1Dw6mhyiVbZNpQo2GUg5Bz65rEPwy8PfYEtFlvlKytIJRN8+WABGcdOBXz+IozlWlKG3T00/yPrcNKUaMI1fitr62OUm1zxTDrOkzavfTadbyRxAER5RnP3lfnitf4g2zy/EXw/OLlwEglkCjplVJrdufh7oNxeW1w32oC3CgRCX5H29Nw71tX+g2F9q1pqc4kM1ojJGA3y4YYORVeym1rve5akk/lY8fsPFHi2S11XUPOvGtjBMQ7JhI2VmxtOfQCootc8UWl08j69NMlvLbnYw+8JOoNekQ/DrQI2vcNdlLtGQoZflQMSTtGOOSamk8A6DIZN32n94Yi37z/AJ5/d7VjGhVVnft182VKcXf5/oeXxa14pupI5F8QTxrcPONoH3Qm3GPzqxceLPFd9d6bHYzXTypaQyssMeVkLY3FueB1r0iDwDoMIiCfaf3RkK5k/v43dvYVDP8ADnw/K9m267j+yxrGAkuPMVcYDcc9KI0Kqtr26+oSnFt/M57QNY15fiCLbWtQltlmc+TblMxSJjoDn71SeJ9W1yx+IMa3OoS2ems6Lb7U3RyZ6q3PBrp7TwPott4hGtIbkzKxdI2kzGrEYJApdV8E6PqWvJrFwbgyqyuYxJ+7Zl6EitVTqcsfJk8yu/Q4rwD4g8Tap4z82V7qawkkkSQFMRJjG3ac/WtO8vNe1DxpqptNY+yW+lhcQEfLIMHOefaui0fwTo2l66+r2puRKSxWMyfu0J64H4UmqeB9F1HXv7YnNyspwXjSTCSEAgEjv1NKNKooQV9V5/1cblFuT7nmMXirxJFa3Fy+qvJ9rtXmRcf6khwBj8Kmg8ReJILObTH1eSSSaa3Vbhh80YkCk4/Ou9t/hv4dhN3t+1FblSm0ycRqTkheOOanuPAOgzwTxt9pBmEfzCTlSgAUjjrwKzVCrbX8/MbnF/16HE+M9R8VaT/ZmiwapcXdw0cknm28eXcjoDz09ao6v4i8ULqbTtqEtsbZLffb44YvuBz+Vd9c/DnQZ9PtrMyXi/Z92JVl/eMG6gnFT3HgLQZmkZluB5gjDASf3M47e9V7GpzXv17i5o2+R5nJNqunz69cWOqzRTS6nHFnOcBs5OK0LvWfFcPjUafa3d5dJZvEjhY/kdWA3FjnjrXe33gTQ7u+ku3+0o8jpI6pJhSy9DjFO1HwRo19r6azK1ysylSyJJhHK9CR3oVColGz2/y/4ccpxdzzjTNZ8QXWqlLjV5nt7w3MRix9wKDjFdJ4ETU7X4RPJptw016Udot5ztOegrpLLwRolpdQ3EazloXkdQz5GX+9nirFj4U0uz0S60eLz/slyWLKX+7n+76UQoVFF33tbcTmnJep5tY+JNYi0WFW1ieS6GoJHNHKm148hsqeeRxUtjrXiDU9T0qxj1aSAT3sySMBnKqxwP0rsI/hxoC6VNYF7xvNlErTGX95uHTnHvVrR/Aui6XLZS27XTPZu7xl5M5Ldc8c9aqNKpzrmen/AA3+QnKNnb+t/wDMrfFWygk8GyzTL5ktvt2OeoOeTWH4oWybw7pNvHAj6peQrFG56qnc16BrmmW2sabLp93v8mTG7YcHisXVfBGj6jJbSTSXSNbxCJCkmOB+Fezh68IxUZPZ3/A+fzDAVatSc6SWsUte99/u2OZ+JmkGHwpoNity6ql5EjbTwetZer+I9S0/xjFbWmrTzwq5geIR4iTCHjOfvcV6Pe+GtPvNMs9PnadorSRZIzv+YsvTJ71l3Pw90K41ttWZ7tZWkMhRZcJuxjOMe9eRWp1JVZSi93f8v+Ce3QShRjC1rRtbseXjXPFUkfnr4gnUSQTT7cdNjEAfpVjXNWutQS5+1FDmO0kJAwSSwzXpKfD/AEFYljH2naIniH7z+Fzk9vent4B0Bop42SdhNCkTZfoF6EcdayVCouv9a/8AAN3ON3/Xb/gnnmo6vfaSPEDafI8c019FHujGXAK9h60t1rHjSPQrKa9uLy0to5WEs/l/vNo+6WGeld9dfD3QbgT7muw0wUOwk5yvRunWo7j4c6DNp0FkZb5VhJO8TfM+eoY45o9jVtv26iUonS6FP9p0e0uPPW43xBvNUYDe9Xag0+0gsbKGztl2QwqFQegFT13vcxWwUUUUhhRRRQAUUUUAFBOBmikk/wBW30NKTsmwRykPxB8NS3NxbrdOHt1dnyhA+TO7Hr0pZviD4ai02K/a6fyZXKphDlsYyQPTmvI7Gzv9W+1Q2Ol3D/Z2vt0yx/K5bcAoPc5rqPFWlaha6R4euIdInuFhs5IZYY4ssrsBgkfhXAsRVdPmt2/G/wDlY2cI8/L6/gb914/VvGcOn28iLpi2v2iadkJ3A9MHtWrF8QPDUmlS6it4wijcIVK/OSemB3rgE8L6z5M9t9hlDnQ0jDbeN4IO3PrVKw0Fv+EXuZ5dD1x5xJH87YEisq43KuOQOlU6tSN16/8ApTQcsXZ/1sj06bx94biW0Zrxj9qGUAUkqM4+b05qD/hMLaxn1SbVL2BrWCZUhWJcvyAcH1PNedXlnr/2PS7v+xb0arjakqRZR13nAkXHHHParGr6PrS6je6lJpNxIseoQzNGkZO8BVztHfGDQ69Tf+uglFHoN38QvDNta2ty905juVLJtQngdc+nWn3nj7w3aX8VnNdt5kqoykLlcN0JNeY2vhzWfsUDSaTcfPZXBCGP7hYphfY8GnXvh7WJLWcDSrkubSzVT5Rzlcbh+FCxFXt/Wv8AkNwj3/rT/M9G1Lx3o+NRs7C6V762gkdAy/IzKCcA9+lUNJ8YX82q6NDd/Z0t7uxa4nbbjBGenoOK4fR/C+oNq19az6dqhuFFw0chwsA3BsduSc+tXn0vWpLfSWGlXSldPmsnGw5VyGAJ9uetJVqluZ/18X62BRje39dP+Cd9beP/AA1PZ3V0l4RHbEb9y4Jz0wO/Sn6l4mt7vwRfa1o8pby4ztLDBVunI/GvLtE8PudAvzeaHrc0scaI24hTkFuUGOcZ9+tdZosGsS/CnVYb61lWUh/JDx7ZHQEYLD1xVOrNwlfsEYrnj6mvo/i/TdK0XSLfWL+SW9uoEdm25PzdzjoOa1H8ZaCms/2S10ftGODt+XOM4z64rzTVoLqa10C+0nS72S8+yxIJo03RsARlXGOP/rVDq9n4lvfGEH2rTbweVcbgIof3IXYOc46596c681JpLq18iVBct/I7+b4i6DJZ3zWMkktxbQtIEKEbsZ6evSs9/iJZzaNpM/nC0uLtlaVXQnYnc/8A165bRvDmrNJaxnTZoy2n3EbFo8AMWbANZl3oepyyacbrR9WEX2VbZo7dMEsp7kg4HvUe2q6edvzf/AL5I6/P9P8AgnviSI0IlDAoV3bu2PWuch8deHJZruNbzH2VS0jFcKQDg4PepPDWsQX5vdHjtpFbT1EThz97jpmvLLjR9akn1ex0zR72K0Ks7RTpnDB84Rsc5ratWaa5NmmRCF172+h6WvxA8NNpDamLtvKWTy9uz5930qL/AIS63k1a3mivrcaY9o07Bl/ecd683g0vVxs17+wrvyIr1Ga18o7yAignb9RWzrsWtXWpxarp/h+a1J0xwsJjyFbPT6+1Z+3na7/r3b/mUoLb+tzo9U8e21xZ2c+hSq5e+S3mWVCCoOe34V0PiXxNpPh2KF9TmKGY4VVXJPvj0rxzSNH1547nUG03UJCl7BMRNFtdwM5wMe9dX8X9NvL670i/js9Qlt1iaOVLVcyAsOhyDij21RU3Lrdfkv1EoJzt0sdHp3ja3vvGo0K3iZ4XtlmSYLwc1oSeL9Dj1/8AsRrr/SgcHj5QfQn1rlPC2l3ek+M9Pm/s25W0m05YgzDcYmHOGIrO1mw1NPiK7aTpN3GJ5P8ASHdd0Drj7wOOD+NV7WcVHrq/z0FZO/ovyOru/HWk3NtqEOlX0a3dqhYGVfkODgkeop0Xj3Q7ee3sL+7xduq72VDsyRnr2rzK30LWpYbq2GjXUb2tpJGzGMjzWLDG31qzf+H9XkW6/wCJTcuS1rt/dnkAfNWcK9Rtab2/UbhG9v66HpDeLNJ1iPUdN0y9dbqKFyrqMDIB5U96n+HGo3WqeErW6vJPMn+ZGf8AvYOM15/4Zgv9N1vUxHpd3aaattK0ouU4RsH7jY5BruPhPDJD4JtBLGyFmdgGGDgtxW1Cbm7vt+rFNJK3n+h1dFFFdJmFFFFABRRRQAUUUUAFFFFABQeRiiigCjo2lWek2z29lHsR5GkYZ/iJyavUUULTQAooooAKKKKACiiigAooooAKCAQQQCD1BoooAbGiRoEjRUUdAowBTqKKACiiigCG3tbe3klkhhRHlbc7AcsfepqKKACiiigAooooAKKKKACiiigBHVXUq6hlPUEZBoRVRQqqFUdABgClooAKKKKACiiigAooooAKKKKACiiigAooooAKKKKACiiigAooooAKKKKACiiigAooooAKKKKACiiigAooooAKKKKACiiigAooooAKKKKACiiigAooooAKKKKACiiigD//2Q=="/>
          <p:cNvSpPr>
            <a:spLocks noChangeAspect="1" noChangeArrowheads="1"/>
          </p:cNvSpPr>
          <p:nvPr/>
        </p:nvSpPr>
        <p:spPr bwMode="auto">
          <a:xfrm>
            <a:off x="152400" y="152400"/>
            <a:ext cx="1971328" cy="1971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4407607" y="6068175"/>
            <a:ext cx="7097537" cy="400110"/>
          </a:xfrm>
          <a:prstGeom prst="rect">
            <a:avLst/>
          </a:prstGeom>
        </p:spPr>
        <p:txBody>
          <a:bodyPr wrap="square">
            <a:spAutoFit/>
          </a:bodyPr>
          <a:lstStyle/>
          <a:p>
            <a:r>
              <a:rPr lang="fr-FR" sz="2000" b="1" dirty="0">
                <a:latin typeface="Arial Narrow" panose="020B0606020202030204" pitchFamily="34" charset="0"/>
              </a:rPr>
              <a:t>.</a:t>
            </a:r>
          </a:p>
        </p:txBody>
      </p:sp>
      <p:grpSp>
        <p:nvGrpSpPr>
          <p:cNvPr id="14" name="Groupe 4">
            <a:extLst>
              <a:ext uri="{FF2B5EF4-FFF2-40B4-BE49-F238E27FC236}">
                <a16:creationId xmlns:a16="http://schemas.microsoft.com/office/drawing/2014/main" id="{0F18C18B-CB23-46DE-BC6D-8B0C43EC1484}"/>
              </a:ext>
            </a:extLst>
          </p:cNvPr>
          <p:cNvGrpSpPr/>
          <p:nvPr/>
        </p:nvGrpSpPr>
        <p:grpSpPr>
          <a:xfrm>
            <a:off x="4801989" y="5969750"/>
            <a:ext cx="3300897" cy="375379"/>
            <a:chOff x="3215319" y="5863961"/>
            <a:chExt cx="5389129" cy="879435"/>
          </a:xfrm>
        </p:grpSpPr>
        <p:pic>
          <p:nvPicPr>
            <p:cNvPr id="15" name="Image 14"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6" name="Image 15"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7" name="Image 16"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72424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1378191"/>
            <a:ext cx="7560843" cy="49633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0" lvl="2" indent="0" algn="just">
              <a:lnSpc>
                <a:spcPct val="80000"/>
              </a:lnSpc>
              <a:spcBef>
                <a:spcPts val="1800"/>
              </a:spcBef>
              <a:spcAft>
                <a:spcPts val="684"/>
              </a:spcAft>
              <a:buClr>
                <a:srgbClr val="FF0000"/>
              </a:buClr>
              <a:buSzPct val="80000"/>
              <a:buNone/>
            </a:pPr>
            <a:endParaRPr lang="fr-FR" sz="2000" dirty="0">
              <a:ea typeface="+mj-ea"/>
              <a:cs typeface="+mj-cs"/>
            </a:endParaRPr>
          </a:p>
          <a:p>
            <a:pPr marL="0" lvl="2" indent="0" algn="just">
              <a:lnSpc>
                <a:spcPct val="80000"/>
              </a:lnSpc>
              <a:spcBef>
                <a:spcPts val="1800"/>
              </a:spcBef>
              <a:spcAft>
                <a:spcPts val="684"/>
              </a:spcAft>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p:txBody>
      </p:sp>
      <p:sp>
        <p:nvSpPr>
          <p:cNvPr id="10" name="Titre 1"/>
          <p:cNvSpPr txBox="1">
            <a:spLocks/>
          </p:cNvSpPr>
          <p:nvPr/>
        </p:nvSpPr>
        <p:spPr>
          <a:xfrm>
            <a:off x="1211198" y="-71031"/>
            <a:ext cx="7546341" cy="123358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Connaitre les freins spécifiques rencontrés par les femmes</a:t>
            </a:r>
          </a:p>
          <a:p>
            <a:pPr algn="l"/>
            <a:r>
              <a:rPr lang="fr-FR" sz="2800" i="1" dirty="0">
                <a:latin typeface="Arial Narrow" panose="020B0606020202030204" pitchFamily="34" charset="0"/>
              </a:rPr>
              <a:t>Le recul de l’activité des femmes dans les QPV</a:t>
            </a:r>
            <a:endParaRPr lang="fr-FR" sz="2500" i="1" dirty="0">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AutoShape 3" descr="data:image/jpg;base64,%20/9j/4AAQSkZJRgABAQEAYABgAAD/2wBDAAUDBAQEAwUEBAQFBQUGBwwIBwcHBw8LCwkMEQ8SEhEPERETFhwXExQaFRERGCEYGh0dHx8fExciJCIeJBweHx7/2wBDAQUFBQcGBw4ICA4eFBEUHh4eHh4eHh4eHh4eHh4eHh4eHh4eHh4eHh4eHh4eHh4eHh4eHh4eHh4eHh4eHh4eHh7/wAARCACw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qGt61pOiwLPq2oW1lE7bVaaQKCfTmmk27IC/RUdvNDcQJPBIskUihkdTkEHuKkpAFFFFABRRRQAUUUUAFFFFABRRRQAUUUUAFFFFABRRRQAUUUUAFFFFABRRRQAUUUUAFFFFABRRRQAUUUUAFYXxE/5J/4i/7BV1/6Kat2sL4if8k/8Rf9gq6/9FNVQ+JCexu0UUVIwooqnrOqado1g9/ql5DaWqYDSysFUZ6c00m3ZAXGIUEnoOtfDf7THjqbxZ4+uLSCVhp2msYYUzwWB5b9K+2Uure/0trmymSeGWImN0bIbjsa/OLxXBPbeJdRt7kETJcur565zX0PD1GLqylLdGNZ6H1X+x341m1nw3deGb6RpJ9N+eFmOSYien5mvfa+Qv2KLed/HWpzoD5Udn857ctxX1Xea/otnq0Gk3Wp2sV9cf6qBpAHf6CuLN6Khi5KC8yqb93U0qKKK8o0CiiigAooqG9uraytXurueOCGMZd3bAA+tCVwJqK8l179oP4d6VeNa/bri7ZTgtbwl0/MV0vgX4o+DfGTiLR9UT7QekE3ySH6A10zweIhHnlB29CeZdztaKKK5igooooAKKKKACiiigAooooAKKKKACiiigAooooAKKKKACiiigAooooAKwviJ/yT/wARf9gq6/8ARTVu1hfET/kn/iL/ALBV1/6Kaqh8SE9jdoooqRhXi/7YUc7fClnj3eWlwpkx6dq9ormPil4cXxZ4E1TRGXc80JMQ/wBscr+tdODqqlXhN7JkyV0z5k/Zk+Lj+HNQj8L6/cFtLuGAglc58hj2J9K2f2l/hHql74kTxP4T0972G/wZ44BuIc/xY9DXztqNpcabqE1ncI0U8EhRgeCCDX2d+yp41k8SfD5rG/m33ekkROzHkx4+Un8BX1GYQeDn9codd138zCD5lys5/wAFR2HwI+Ekuqa2qf27qHzCDPzFv4V+g4Jrwvwbr+teLfjbpGrXtxJLd3F+hUZ4QZ4A/Cpf2iPGVx4u+It7+9JsrGQ29umeAFOCfxOa6z9j/wAIS6t44bxDPCfsemrlGI4Mh6Y+lXGmsPhp4mt8cl+eyC95KK2PsZM7Rnriloor4s6QooooAK+Qv2sviNe6l4lk8I6bcvFYWXFxsbHmSeh+lfXch2xsc4wDX51fFGVpviJr0rNvLXjktnrXvZBQjUruUl8KMqzsjm6sade3WnXsV5ZTyQXETBkdDggiq9FfZNXOY+9v2ffHL+OfAUF5dEfb7Y+Tc+5HRvxxXotfM/7DUx+xeI4DIMebEwXP+ya+mK/Pcyoxo4qcI7HXB3igooorhLCiiq9/e2mn2zXN7cR28K9XkbAppXAsUVz/APwm3hP/AKD9h/39FOi8ZeFZJFjTXrEsxwB5o5NX7Gp/KxXRvUUiurIHVgVIyCDxisa58WeG7aZoZ9askkU4ZTKMipjGUtkM2qKwP+Ez8K/9B6x/7+ij/hM/Cv8A0HrH/v6Kr2NT+ViujforA/4TPwr/ANB6x/7+ij/hM/Cv/Qesf+/oo9jU/lYXRv0Vgf8ACZ+Ff+g9Y/8Af0Ve0rXNH1R2TT9Strll6iOQE0nTmldoLmjRRRUDCiiigAooooAKwviJ/wAk/wDEX/YKuv8A0U1btYXxE/5J/wCIv+wVdf8AopqqHxIT2N2iiipGFecftDeM9U8EeAn1TR/LF48qxozrkL68V6PXmP7TehS658JdSS3TfPbYnUewPzfpXVglB4iCntcmV7Ox82eKYbX4oaFN4r0uCODxHaLnU7SMY85f+eij+da37KN9dWuoeKrePcF/seaUj/bXAH868k8Ka9qHhrXINW02UxzRNyOzr3UjuDX2v8ENO8F6v4ck8VaFpsVvPqsRjvUU8K38agdhmvqcyn9Vw7ptXi9vLy/yMILmZ8beC/DmoeMvEX2aM7EJMt1cN92JOrMTXsngb4pp4e8caP4L8H28C6AlwsFxKyZe5Y8M+fr0rO/aC1jQ/B91deB/BNslmsx36nMh+dieRHn06Vx37Oehza58WdHjRC0dtL9ol/3Vrepy4mg61RWjbRfq/wBBLR2R97KcqD60UDgYor4U6gooooAjuoVuLaS3kyEkUqcHBwa+Kf2oPAuh+CfEVjHoouMXiPJMZpN5LZr7arwf9r3wPeeIPDdpr2mQNNcacT5iKOTGep/CvWybEeyxKTdk/wCkZ1FeJ8eUHpSspVirAgjqDWz4K8N6n4q8Q2ukaXbPNLK4DYHCrnkmvuJSUU5S2OU+wP2cfh7oGieF9J8V2P2pdQ1CwRpw0pKEsASdtew1m+FtKi0Pw5p+jwf6uzt0hX6AYrSr84xNaVarKbdztirIKKKKwGFfOn7bN5ex6PoVjbTSrHPK5ZEJG4jGOn1r6LrwL9qzVrfQde8GaxdWq3cFpdPI8LdHHFejlX+9Rsr7/kRU+E+W18O+JmUMul6iQenyNUd3o/iCyhNxcWN/DGvJdlYAV9Xp+0t8O9g3adqgOOQLZf8AGsL4gftCeBtY8H6lpdhpF7NcXMDRoJ4FVASMZJzX0sMdjHJJ0NDDkj3Oz8M6vqC/sxx6l9pc3aaY2JSfm/Ovl74V+Bde+JHiCe0s7xo1iHmXE8jngE/zr6T8PHP7KJOMZ01+PTmuG/Yf/wCQrr3/AFyX+dcOHqvD0cRUhupFtXcUJ/wy9rP/AEM4/I0f8Mvaz/0M4/I16T4y+Lc3gHx6dF8VWTPpVyBJaXkI5UejD2r0rw14j0XxHYJfaNqEF3C4yCjZI+orkqZjmFOKm3o+tkUoQZ82f8Mvaz/0M4/I0f8ADL2s/wDQzj8jX1RRWH9tYv8Am/BD9lE+Urr9mDXkt5Gg8SLJKFJVTkAn0rz74NNrPhv42abpkk8sUyXf2edd5IYZwa+7q+KYP+TqE/7Co/nXpYDH1sVCrCrr7pE4KLVj7Wooor5c3CiiigAooooAKwviJ/yT/wARf9gq6/8ARTVu1hfET/kn/iL/ALBV1/6Kaqh8SE9jdoooqRhWL421rQ9D8O3N54iuI4NPZfLlL9CG4xW1XjP7YFtNN8J5JowSkNwjP9CcV0YSkqteMG7XYpOyufMnxc8Hp4e1j+0dJmW80HUCZbK6j5Ug/wAJ9CK9W/Y58TSWVj4k0mR8pDbNexqei7Qc/qa8w+GXimxFpL4O8UkyaFfHCSHk2snZx7ete3fA34P614b1LxBdXFxBLZ3unSW1nLG2RIH5DfpX1mYVIxw0qNd69H3/AOD3OeC966PmXxJqFxr/AInvdQbdLNeXLOo6k7m4FfTX7N+l+Hfh/NBbeINQt4fE+tBfKtmPzRofug+hNeeReC4PhDDL4i8W/Z7nVQWXSrIHOW7SMPQda474dXup+JfjLo97dTPPeXN+rMxPTn+QrXEpYuhKMHaCW/e36Cj7r8z9AKKRRhQPalr4Y6grnvEPjbwt4fvRZ6zrVrZ3BXcEkbBxXQ18aftl/wDJToev/Hqv9K78twkcXW9nJ20InLlVz6Y/4Wn8P/8AoaLD/vurWl+PvBetXqaZY69ZXU8/yrEGyW9q/O3J9T+dX/D2q3Oi63Z6raSMk1rKsikH0Ne9Lh2lZ8s3cy9s+x9x+Jfgf8O9evjeXWjtBKxywtpPLBPqQBW54d8J+Dfh7pM11p9lb6fBEmZrl8b9vu1aPgPxBb+KPCen63asCtzEGYA/dbHI/OvFf2yfGn9n6FbeErObE94fNuMHkRjoPx5rxKCxGJqrDSk7Gr5YrmPU/wDhafw//wChosP++6P+Fp/D/wD6Giw/77r898n1P50ZPqfzr3f9XaP87/Ay9s+x+l2iatp+taemoaXdR3Vs/wB2RDkGrteXfst/8kd0v6v/ADr1GvlsRTVKrKC6M3i7q4V81ftx/wDHh4e/35f6V9K181ftx/8AHh4e/wB+X+lduT/75D5/kRU+FnyzRT4YZZm2xRvIfRRmmurKSrAgjqDX3pyn2X4c/wCTTx/2DGrh/wBh/wD5Cmvf9cl/nXceHP8Ak08f9gxq4f8AYf8A+Qpr3/XJf518k/8AdcT/AIv1Oj7UT1D9p3wSPFnw+muraPdf6bmaLA5Zf4lr5x/Z4g1K08eabLc6td6Lp07keZkqk7D+CvuSRFkjaN1DKwIIPcVzXiPwP4e1rws3h97GK3th80BiXaYX6hl981x4TM/ZUHQmtH+BUoXdzpVIKgg5HrS1ynwy07xLpGhyaX4kuortraUpa3Cn5pIh90t711deXUioyaTuWgr4pg/5OoT/ALCo/nX2tXxTB/ydQn/YVH869jJv+Xv+EzqdD7WooorxDUKKKKACiiigArC+In/JP/EX/YKuv/RTVu1hfET/AJJ/4i/7BV1/6Kaqh8SE9jdoooqRhWD8QvD8XijwdqWhyqD9phZUz2fHyn863qKqEnCSkt0B+aOu6Zd6Nq9zpl7E0U9vIUZWGDwa+vP2R/Gb6z4CuNJ1CYtNpBwGY8+UQcfkBUX7TnwkTxLp8nijQrcDVbdSZ41H+vUf1ryH9mTU/wCyNV8UW91cx2m7SJgFlcJmQYAAz3619diK1PMcC5L4lb5M5knCRyvx28WXHi74jalePKWtreVoLZc8KinHH1xmvRf2OfBk2oeKJvFV1CRaWSlISw4aQ9x9K8z+FHgPVviD4rSxhR1gD77u4I4Rc8/jX3h4R8P6b4X0G20bSoFht4FA4HLHuT7mpzXFwwtBYanva3ov+COnFyfMzWooor5E6Ar40/bL/wCSnQ/9eq/0r7Lr5C/bW06aDxzpuoFSYrm1IB7AqQMV7ORNLFr0ZnV+E8Booor7c5T6U/ZB+IEGnWWp+GtWuQkEMZurcueAAPmA/nXivxW8UT+MPHOo61KxKSSFYVzwqA8AVzNvPNbuZIJXiYqVJU4OD1FR1x0sFCniJV1vIpybVgooorsJPur9lv8A5I7pf1f+deo153+zlp82nfCDRI51KvJEZCp6jJNeiV+cY1p4ibXdnZHZBXzV+3H/AMeHh7/fl/pX0rXzV+3H/wAeHh7/AH5f6V1ZP/vkPn+RNX4Wc/8Asnav4D0/T9Uh8RGzj1FpQ0b3Kg5jx0GfevPf2hb7wxf/ABGup/CqxCz2AOYhhGfuRXnf5ig19hDBKGIlX5nr06HO5aWPs3w0C37KICgk/wBmNwK8O/Zr+I2l+AfEN7/bKuLS8jC+YozsIPevpn4B20N58FNFtbmMSQy2pR1PQg5rnr79nHwHcXck8a3MKuxbYr8CvnKWLw9N1qNe9pN7Gzi3Zovf8NB/Dj/oKP8A98Gj/hoP4cf9BR/+/ZrK/wCGavAv/PS7/wC+q474u/s/6Vo/hNrzwpb3d5qAlVfLzn5e5qKdLLKklFOWo25o9G/4aD+HH/QTf/v2aP8AhoP4cf8AQUf/AL4NfKlr8K/HL3MSy+HbsIWAY47V9IWX7Nvgl7OB5pLtZWjUuN3Rsc/rW+JwWW4e3NJu/azFGU2a11+0P8O4rd5I76SV1BIQIcsfSvnDwHrB8RftBWGspEUW51LzFXuFzxXv/wDwzV4F/wCel3/31XSeAPgt4O8Hayur2MEk12gIjeVs7PoKili8Bhqc/ZXbatqDjOTVz0qiiivnjYKKKKACiiigArC+In/JP/EX/YKuv/RTVu1hfET/AJJ/4i/7BV1/6Kaqh8SE9jdoooqRhRRRQAEZGDyK+V/2p/D+j6Z8RPB72GnwW5vpybkRrgSHzU6j8TX1RXiH7RngXxN4s8YeEb/Q9P8AtVvp8ha5bzFXYPMQ9zzwDXpZVVVPEJydlZ/kRUV4nrmg+H9G0GOVNI063sxK5eTy0ALE+tadFFedKTk7tlhRRRSAK86+Pvw/Xx94Le1two1G1Pm2rHuR1X8RmvRaK0o1ZUZqpHdCaurH5oazpl9o+oS6fqNtJb3ETFXR1wciqdfoZ47+G/hLxmmda0uN58cTp8rj8R1rzWb9mDwe8jMmrajGpPCgKcV9dRz/AA8o/vE0zndF9D49or6//wCGXfCP/Qa1L/vlaP8Ahl3wj/0GtS/75Wtv7dwfd/cL2Uj5Ar0b4HfDXUvHfiaDdbyJpMDh7mcjClQfug9ya+itD/Zt8C6fcrNdyXmoKpzskbaP0r17RNJ03RbBLHS7OG0t0GAkagCuLGZ/DkcaC1fUqNF31J7G2hsrKG0t1CRQoEQDsAMVNRRXyjdzoCvGf2pfh/rfjbQNPl0GIXFzZSNmHcAWDdxn6V7NRW+Hryw9RVI7oUldWPgj/hSnxK/6FuX/AL+L/jT4vgj8SpJVj/4R2QbjjJkXA/WvvSivY/1hxH8q/Ey9ijmPhXoFx4Y8AaRod2wa4toAspHTdXT0UV4c5ucnJ7s2SseP/tCWPxP1J7G18CJILYAtO8cqoxPYcmvIf+EQ/aK/vX//AIGL/jX19RXfQzOVGmoKEX6ohwu73PkH/hEP2iv71/8A+Ba/40q+Ef2ilIYNf5H/AE9r/jX17RW39sz/AOfcfuJ9ku5zPwx/4SQeC7FPFkezVkXbMMg5x0PHFdNRRXkzlzycrWuaoKKKKkAooooAKKKKACsL4if8k/8AEX/YKuv/AEU1btYXxE/5J/4i/wCwVdf+imqofEhPY3aKKKkYUUVymtfETwlo+tHR9Q1aOK9BAMZ6gnpVwpyqO0Vdg3ZXOrormh468KnxAug/2xbfb2HEW7v6fWlsfHPhe9u761ttWt3lsVLTgN90Dqafsalr8r7iujpKKr6be2+o2EN9aSeZBMgeNh3B6GnSXVvHcx2zzRrNICUQty2PQVDVnZjTvqTUUVHdXENrA09xKkUSjLOxwBSbsBJRSIyugdGDKRkEdxS0AFFFFABRRRQAUUUUAFFFFABRRRQAUU1pI1dUZ1DN90E8mnUAFFFNWSNnZFdSy/eAPIoAdRRRQAUVn+INZ03QdMk1LVbqO1to/vO5wKxZPiF4QTw8mvNrVt9hd9gfd1b0x61caU5K8VcDqqKo6Vq+nappUeqWN3FNZuu4Sq3y4qxZ3VveQLcWsyTRN0dDkGpaafK9wTurk1FFVLrUtPtZGjuLyCJ1Xcyu4BA6ZqW0gLdFQW97aXEzwwXEUkiAFlVskA9DU9MAooooAKwviJ/yT/xF/wBgq6/9FNW7WF8RP+Sf+Iv+wVdf+imq4fEhPY3aKKKgYV81/FCDWvC/xI1bxdDb6Rd2EksCPHNh5ADgdOor6Urz7xX8JvDviLxR/b15cXyOxRpoI5AIpSpyMjFduArwo1eae1rfiiai5oNHz0ixXfiiK+2KlxL4hADj7wBUcZ9K6DxZ4F1TwTK0lxfW8seoO9vCsKkSNGzCRy3rgIR+NevD4NeFV8Zx+Jle8WSOYTLahx5O8d8YrpvEPg/S9d1m11K/aZ2toJIY4gw2DeMFseuK9CWZwXJybW108tF/XcnlblK/9at/hf8AA5z4RePtJ8TWkuk6bp89l/Z1unlrJ/HEAArD9K4u78Ra0deTxDc3CS+UtytvEF/1e3ivRPh38N9F8E3F5cafcXdxJdKIyZ2B2IOijA6UyP4Z6It/Nctc3jpJ5mIS42Lv644rwczhGrXUsPt59zWhaMHGX9I4+08V+NZfDdxMq3DjzEb7SbcgqhHOB3xXR+Ib6bUvg5dXU15HdyPCcyoMA8+nrWjD8O9Pj0mSwGqakSzhll835kA6AcYxWnF4R02Pwk3htXmFqykM+RvJPU1yOjUlCUX1RpGSUkzzW08VeJrXTn0Vb6NrgXUcEVwV+6pVj/7LTbvxl4qntbVbfUI4ZYraZ5m2ZEhjfH613d58O9HuIrlftF2jzSJJ5isNyMoIGOPc0J8O9FSCKETXXyW7wZ3DLBjkk8dc1MqVZ3s/6t/mNSgrf16nCL4u8WYNg2pR+fJJblJgn3RIBx+tO0nxr4otSbi+vI7lGhnCpsxhk6H9a7v/AIV7o32tLnz7repiwNwx+7xjt7UsPw90WPZmS5cKJRhmGDv69qPY1ruz/Hy0DmhZfL/gnC6f4s8bT+HrqZI7iQEo4uTbkFEP3to74rtrHV9XuPhvJqNjcR6hqAjOx0XGT9PWkt/h1psOmS2S6nqR3spWTzfmjA6AcYxWrYeFNPsvC7eH4ZJxA4O6QNhyT3yO9WqdTlkr9NNSbxuvU8xuPG3iJNHtraHUjNdyzsrFLcmWPAJ2FfqK7DV/EGtw/Dqxvtv2bU7l44WLpjYWYKTinj4Y6OLPy1vr4XJm803QceZnBGM49Ca3L/wtYXnhiPQZJZxDGF2S7v3gZTkNn1zQqdXllfrb/gg3G6t5nBeI9b8Y6SbfT5NSgM8Nu91JMqf61R0U1Uk8aeJDrC3iXaC0WWFGtyvXeDnmutufhppE9rBFJf6gXi3B5TIC0inqDx0q3L8P9FeVn8y5UNLHJtDDAKDAHTpUqlW5r36/1+A3KNjmrHxB4q/sPVfEz3kD2aLKsdvt5QqcAise38XeL5NDAaeWN5ruNIbmWAplWViRg9cYFd1b/DzSIZ7xvtV48NyrL5DSfIm7qQKbafDzS4LNLeS+v59k6zK0kgJBAIA6dOaFSq6XfRdfPUHKOtvP/gHDjUtc1PUPDtxcakyzxT3ETFRgPs38kfQU668V+K4vD1ldHUN0moXUscflwlmRUYjoOucV3r+AtJNrBCs90jQXD3CSKw3AuSSOnTk0278A6XPoVrpS3V3ELWVpYpkYeYpZiTzj3qFRrJPX8fS/6j543/rzt+hwep+L/FwNu/2g2jw2SzzxPHgud2Onbiuj+Hhv5vHOvXE148iFI28s9MkZrXn+H2jzJte4vCTbC3JLgkqDnPTrWppvhmx0/WpNVtpJlllhWKRN3ysB0J963hSmp8zff8b/APAIk01ZeX6f8E4GLxR4kh1DWk1C8W3lhikeG1ePHAPDKe9Vbrxn4iNhcGG7VZRDalGK8BpMAn9a7SP4faR/aVzeTXN5OZ0dAkj5EYbrt71Wsvhno9tbzQm+v5hKYyS7jICEFQOOnFZKlWsk3+PqXKUNbf1sN+IdrpMfw5e68ZMt7FZKLhv4RJIOVGPrgV8/zeHZNP0rwjLqEKpHq2qzXQtiPlRCBtBH0FfSvxC8Gad428Of2HqVxdQ225WJgYKxx06j2rlrr4LeH7rw9FpFxq2rzeRL5sFw8wMkRwBgHHTivo8FiqdGDUpbv8Lf5/kc8k2kvJ/r/XzOW+EyzN+zrfrBO0JWacAjsM9KuN4g1Pw3Y6Ja2epoyLFEXt1izkN13HtXoug+CNH0XwV/wilkZlsipDOW+diepJ9az9R+GujXl3BcG7vYvKREKo4w+zpnivIx/NWxc61PZtfhc0ptKnyvfX8bHE3HirxdPqT/AGfVUihluJokQpnYEGar63rVzq+lSSXccRmk0pHeQDknzFFejJ8P9HSVZBNdZWWSUfMOrjB7UkXw90RIDC0ly6G1+y4Zh93Oc9Oua4fYVeVJv+rP9TXnjzX/AK3/AMjg5tautCn168sTicwWkattzt3KBnFTzeKfGa6FbSzGa2hW4ZZbxrc7tnG0lew612M/w40aZJA1zeZkhWJ23jJ2/dbp1H9KSf4d6dNpcVi2p6llHLNL5uWfOMg8YxxVypVbuz/HzEpR0/rodTodw11pFrcPMkzSRKxkT7rHHUVcqtpVjBpunQWNsCIYECJn0FWa7nuYLYKwviJ/yT/xF/2Crr/0U1btYXxE/wCSf+Iv+wVdf+impw+JA9jdqtql9b6bp819dvsghUs7Y6AVZrnfiX/yImr9/wDRmrGtNwpuS6FwXNJIqx/ELwu9k12L4iNZBGcoc5PTirEvjfw9HqEVg94RPKoZV2nuOAfQ15VoekanqU9nqCaNOlsbq2+VosAhQctj0rY8RaHqsnjma3h0qV47i8inS5VPkRFAyM9q5/bVNNN3b8v8/wACko6+hu+HviRbTQ399rDrbWyXJht0WM7zj19a6Gbxt4diuLWA3wLXSh49oyMHoT6V5dqPhzV00i1mfTr7bFqMzSJAg8wq2MEAjpxVi70XULC70htJ0LUI7nyolZpAJEZeMq/HBFTCtU0TXb8UVOEbu3n+Z6FqPjXSd19Y2N7H9ut42ILqdmVGTzRa+NtHieysr++j+23EasfLU7Mnpz2rz3UdK1ldc1aDTdFu4oJ45jOsiBkLFTho29z2qpL4f1tb2Cz/ALIuGa5W3ZZtnEe3qCe1Ea9TTTt+onBa/P8AQ9RtfHXhy5vp7OO8PmwhiwKED5euPWm2Pjzw1eWd1dRX2I7ZQ0m5SDg9MetebweHdYSaNv7KnB3Xe5vL/vD5fzqC68L60+l3Cx6ZcRkWUBIVMFirEkD3pLEVeVNr+tSnCN7f1vY72/8AHUc95pP9ivFNbXbyLKXUhlKrnGO1P0Xx9Yp4ctNQ16aOCe4kdVWNSeAxGcelcXp2g6hBDpWpWuk6jtF3L5yzgeZ8y43YHQVm33h/WFttPjutJ1Ix2xngkW3Ubm3MSCMjofWm61SOv9dAUYtf15nrv/CY6AdWh0tb0NcTBSm0ZHzDIye1ULjV7v8A4WP/AGe1z5Vhb2JmdR/EfU1xkWk6jp/i/Tf7L0W9hz5InaUB4mQAZJOOGH9K6DWVuofiRdSRQFnn0plgyMqzjPFX7WVlJ9G/wTsSorVeS/NG3D478Ny2d1dLfYjtSBJlSDz0wO9Rx/EDwzJbwzLeNtmkMcY8s5LDGRj8a8mg0jXZhf315ZXMbBYmxcII1dlblV4xWr4BsrrUNb0+8/s4+TFfztKAoZYyQuPapp16k5KIThGKb/rY76DxrZ2cF5caxeQbEumhhEKktgZ4I9eKvjxp4fIYreZCiMnCn+MgL/MV5zc6Vq2n6zJq76LcXcEOrTSGFY8l1bdggenIqDX7DWZtblki8O3UMd+LZ1WNMrFtdSQcdOlKNepZadvyBwWvz/M6d/iJPawSS3Vssg/tT7JH5an7mF5PvzXTt4y0JSytckMsnlMCp4bGcV57Po2tQ2t3B/ZM8rQatFeAhc+YmFzj6Yqhq2l61J4guYE0W8KS3n2hZBGdoUoRjPrShWqRir6vT8l/wRuMW2/66/8AAPST4+8Nf2a2ofbGMAfywQhyW9AO9dBpl9balYxXtnIJIJV3Iw7ivIdX8PakvgPw/jT7tXtZ3a4jgjHmgHvgiux8BahDpwsPDH2G6t5TamfExBKjPQ47810U6knNxl8vuuROKSTX9ajdA8eW8/iTUtF1OSOGaG5aO2wpAZQCeT68VnR/EJoLfWbiaSG5+yqXijjUg9SMe4461zs+la0/jK4ih0a4z/ab3KXDR/IV2MBz7nFUdN0XxHqV7qrXOm3ayvYSx/vIgib9zYVeOeMVye2quK72f5X/AD0NZRipPtdfmeg2HjqDdJe380UNgtskuzYfMUtnr7Vf0vx/4Z1G9jtLe+PmvkAMhAyOxrzq+0fWb2O4kXRrpN1pbx7TH1Kscil/4RnV21A+XpcqbtRdg4jxhSmAfpWvtql9Fp/wTNRXLd/1oejRePPDUsV5Il7lbQZk+U9M4yPWszWfiRpMOnW15pu+6WS7W3cbCCmfavPdO8M6l/ZGoRHSdUN5HEI90gARvnzhRjJ+tas3h/V0ttQmj0qY+XqcM6oEwXQDkqPxpQrVJWv5fmr/AIFOEVf5/kevzTn+z3uIsA+WXXcOnGea5O08faTaWNp/bN5H9qnUtmFCUxuIz+laGj68niHS9TjgtZYnt90JVhyW215d/wAI3rTWCK2k3BYaXLHgx9HLsQPrV1as1O8NrX/NijBNe9uduvj6P/hL7+zmZIdLsoA7ylDuZj6GtYePfDRsoLz7afLnkMaDYc7h2xXB6p4f1eSPWHTTZmzb2xUbPv7fvAeppnhzQ9Um1bTb+bR5oYJL95TG8f8Aq124BI7UoVKnMoP7/mS0uXm/rY7ef4keFYZ3hkvHDoSCPLPUdRVy58b+Hbc2fmXvF2oaMhSRgnAz6V5y/h3VG1XzDpMpX7fdPkxfwlTtP0rL1TSvE39ladpx0q9EQhj2iKEElg4JDnGRxURxFXlTa3sXKnG+j7/md7L4+a4fV4LNYoHsZ0RZJ1OxlOK2f+E68PLqX9myXmbpeGCodu7GSM1wWr6LrCW+uWS6TO5uZLeaJ0TIIAUEfUYNZFzY31t4oh0yfTZo5Zr15I5mT5XBQAAGk69SCS3/AMwUItXPW18ZaA0LTfbAEWDzySuPkrC8SeLo7rR7DWNAvmMS3yQzIVxuB6gg159b6Fr99p11B/ZF7A0FisWWjxvKuCdvr0rTh06SDwrbQrY6hDcXWqRNtuQN7YHJwBwKtVpzeu2n/pX+QnFJff8Ake1odyK3qM1h/ET/AJJ/4i/7BV1/6KatuMYjUHqAKxPiJ/yT/wARf9gq6/8ARTV6EPjRi9jdqvqVnb6hYy2d0m+GVdrr6irFFZtJqzGnYitII7W2jt4V2xxqFUegFS0UUwCiiigAooooAKKKKACiiigAppRC4copYdCRyKdRQBU1fTrTVbCSyvohLA/Vc4qPQ9IsNFsFstOgEMIOcdcn1NX6KXKr3C4UUUUwCiiigAqIW1v9qN15KecV278c49KlooAKKKKACiiigAooooAit7eC3D+RCke9izbRjJ9TUtFFABRRRQAUUUUAFUr7TLO9u7W6uI98tq++I/3TV2ik0mAU1kRiCyKxHQkZxTqKYBWF8RP+Sf8AiL/sFXX/AKKat2sL4if8k/8AEf8A2Crr/wBFNVQ+JCex/9k="/>
          <p:cNvSpPr>
            <a:spLocks noChangeAspect="1" noChangeArrowheads="1"/>
          </p:cNvSpPr>
          <p:nvPr/>
        </p:nvSpPr>
        <p:spPr bwMode="auto">
          <a:xfrm>
            <a:off x="152400" y="152400"/>
            <a:ext cx="1971328" cy="1971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Cs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mTSxwxtJM6oijJZjgCgTdtWPormrnxz4Zgm8o6kjnuUGQK19K1fTdUjMmn3kVwB12nkVpKjUiruLsYU8XQqS5YTTfqXqKKKzOgKKKKACiiigAooooAKKKKACiiigAIBHIzRRRQAUUUUAFFFFABRRRQAUUUUAFFFFABRRRQAUUUUAFFFFABRRRQAUUUUAFFFFACMQqlmOABkmvDviV4qudY1SWyt5WSxhYqqqfvkdzXqXxC1UaT4WuplbbLIvlx+5P/ANbNfPZOTk9a9fLKCd6j+R8lxJjZJxw8X5v9Aq3pGpXml3sd3ZTNFIh7Hr7GqdFew0mrM+TTcXdbn0d4Q1qPXtDhv0wHPyyL6MOta9eQfBHVRBqdzpcjYWdQ6ZP8Q7fjn9K9fr5nF0fY1XFbH6PlWLeKw0Zy32fqFFFFcx6QUUUUAFFFFABRWZ4k1ux0HT2vL18Doqjqx9BXn/8Awtk/av8AkE/uc/8APXnH5V0UsLVqq8VocGKzPDYWXJVlr956nRWZ4b1yx17T1vLJ8joyHqp9DWnWMouLs9zsp1I1YqcHdMKKKKksKKKKACiiigAooooAKKKKACiiigAopCwHUgfWlBB6EGgAopGYKpY9AMmvJtf+J19HrRTTYohaRPtO9cs+Ov0rehh5121E4cbmFHBJOq9z1qiszw1rVprumR3tqw5HzpnlT6GtOspRcXZ7nXTqRqwU4O6YUUUVJYUUUUAFFFFAHkvxqvbm51GDTYYpGigXe5C5BY9P0rzU8HB619QvDDISXiRiepKg14v8S/B9zpuoy6jYwtJZTMXO0Z8snqD7V7eAxcGlStb9T4vPMsrRlLE35k322XQ4WilrQ0LR7/Wb1LWygZyTy2OFHqTXqNpK7Pm4xcmoxV2L4emu7LVbbULaKRjDIDlRmvo+0mW4to51ztkUMM+9ZnhnQrTRdHhsVjR2QZdyoyzdzWuAAMAAD0FfO43ExryVlsffZNl1TBQfPL4radmFFFFcR7QUUUUAFFFNkDGNghAbHBPY0AeJ/F/WDf8AiQ2cbkw2g2Yzxu7muIrsfH/g/UNFb+0JZxdxzOd7qp+U+9cdX1OG5PZJQeh+Y4/2rxE3WVpNnbfCHWDp/iQWkj4huxswTwG7Gvb68K8AeENQ1tv7QinFrHBICjspO4g9q9zhDLEiuwZgACR3NeRmfJ7S8Xr1PrOHParDuM17u6f5jqKKK80+iCiis/U9a0rTWCX19BAx6KzgH8qcYuTskROpGmuaTsjQoqCyvLW9gE1pcRzxn+JGBFT0NNblRkpK6egUUU2YuIXMYBfadoPc9qQ2x1FcL4V8aXEutzaL4giS1ud5ERxgH25ruq1q0ZUnaRzYXF0sVDmpv/NBTJ5FhheaQ4VFLE+wp9cb8WtY/s3w01tG+J7o7BzyF7mlSpupNRXUeLxCw9GVV9EeYeMvFGoa1q0rrcSR2ysRFGpwAPWqmleJtc01h9l1GZV/ulsg1mWlvPd3KW9vG0srnCqoySam1TTL7TJvJvraSBzyAwxmvp1TppKFj81lWrSk613fuehaD8Uptyw6zaI6NwZIuMD3HesTx/4ZS0I1rSW8/Tbn5wV52E9q4yuu8C+KF07dpWqL5+l3Hyurc7M9xWLoexfPSXqu52LGvFR9jiZekuz8+67md4N8R3Xh3U1uIiWgY4ljzww/xr3zRtStdW0+K9s5A8Ugzx2Poa8N8b+GW0e4W6s28/Tbj5oZV5AB7Gu1+CdjqUFrc3M+9LOXHlq3c+orkx1OnUp+2T1PTyTEV8PiPqsldP8ADz9Gek0UUV4p9mFFFFABVDU9Z0zTZFjvryGBmGQHbGav14j8Z7gTeLfKU5EUKr+POa6sJQVepys8zNcdLBUPaRV3ex67p+uaTfuyWd9DMUXc21s4HrU9neWOpRSfZpobmNTtfaQwz6V4neSN4f8ABlrb25C3Oqr5ssg6iPsvt1rW+CWq+Rq9xpkjfLcLuQHuw/8ArZrpqYBRpynF7f0zzcNnkp1oUakUubf57Hotz4T8O3Exml0uAuTnIyP0FaVlY2Wnw7LW3igQDnaoFWa534jap/ZfhS6lVsSSDykx1ye9cUXOrJQuezUhQwsJVlBKyvsadvrOl3FtLcw30MkUX+sZXB2/Wqv/AAlPh7/oLWv/AH8FeGeE9Yl0rVlY/Nbzfu54zyGU9eKZ4u01dK1+5s4+Yw26M/7J5H6V6ay2HPytnzj4jrOmpxguz3+R9GQSxzwpNC6vG4yrA5BFPrn/AIdzef4O09+uI9v5HFdBXk1I8k3HsfU4er7alGp3SYUUUVBsFQzXVtCwWaeONj0DMBU1eMfE+4kvPH0VmkjjaY4gAcdT/wDXrpwtD28+W9jzszxzwVJTSu27HreoSabNC1reyW7I4+ZJGHIrlf8AhDvBX2rzv3O3OfL8/wCX+dea/ES4l/4Sq6iEr4ixGPmPYVz3nTf89ZP++jXpUcDJRTjNq583jM6pzqNVKKlZ9f8Ahj6V099NhhW1sZLdUQcJGw4FTw3VtM5SKeN2HUKwJrwX4b3Ei+L7ONpX2ylozlj3U1rfD+eS1+JL2rSNtaSRCC3pmuerl/Lze9srnfhs+c1TXs7Jy5d9tv8AM9pooorzD6YrarcfZNNubkdY4mYfUCvm3VL641C+lurqRpJHYkkmvpLVbf7XptzbDrJEyj6kV826pY3Gn30trcxtHIjEEEV7OVctpdz5Difn5qf8uv3nV/CPVrm08TxWQkY29wCrJnjOODXuFeHfCPSbm88TxXojYW9uCzPjjOOBXuNc+Z8vtdOx3cN8/wBVfNtfQKKKK84+hOS+IPhOPXLX7XaARajCMo44347GqHw78WSXDnQtazFfw/KrPxvx2+td5XJ+MfDGlXV3Frk9ybF7Yh5JF43Af1rspVYzh7Kpt08jx8XhJ0av1rD7/aWya/zOsrxv41x3jeI4iyyGAxAR8cZ71vWHxMgn12OxWzb7I7iNZSfm+tegzQW9wFM0MUuOV3oDj86qnz4OopTjuRiPY5vQdOjPZo80+D/he4gnbWr6Ep8u2BXHP+9Xc+KdBs9f017W5QB8fu5Mcoa1wAoAUAAdAKKxq4mdSp7TZnXhcto0MN9Xaunv5nzX4g0m70XUpLG7Qq6ng9mHqKzq+gvHXhi38RaaVwEu4wTDJjv6H2rxbTvDepXmv/2P5DJOr4kJHCj1r3MNi41YXejW58VmOV1MJWUIq6e3+Xqdp8HL2/u3l0u4txdacg3ZkUERt7Zr1eNEjQJGqqo6BRgCs3w1otpoWlx2Nqo4Hzv3du5NadeJiqyq1HKK0PtMswk8Nh4wqO7/AC8gooormPRCiiigAr558f3H2nxjqMgO5RMVH0FfQc7rHA8jHAVSSa+ZdQmM99PM3V5CT+detlUfelI+V4nqe5Th6v8Ar7zofHCl7DQ7pf8AVvZKox0BUYIrF8PX76brVpeoxBikBP07/pmoJby5ltYrWSVmhiJKKei561Xr1owtHlZ8rOrepzx02+8+obWZLi2injOUkQMv0Iryj44ap5t/a6XG3yxKZHwe56fy/Wuq+FusLeeD18+T5rPKSEnsOR+lc/4Q0XT/ABhq+qa1qgMq+eVSINjHvXi4eCoVZTntE+xx9eWOw1KlS3qa/dq/xPM7O2uLiZBDDJJ8wHyqT3re+JWF8SGHgtFBEjfUIM10/wAQNRu/CmqW9joXkWtuYgdqxqWJ9yRmq/iXQ9Q13wxD4iksDDfgZmCjHmp/fx616Sr3caj0T2PnJ4RwjUoxu5R1emml9vv8jsPhDN5ngu3TvG7g/wDfRNdhXn/wPlLeH7qM/wDLOfH5ivQK8TFq1eXqfa5TPnwVN+X5aBRRRXMeiFeITsdU+K4Yc/6WD/3z/wDqr2y4kEMEkp6IpY/gK8R+Hzed48mvm5WITSnP0NelgFaNSXkfOZ8+apQpd5f5HP8Aiuf7T4jvp+u6Zqy6mvW8y8mf1cn9ahr3YqySPipy5pOXc0fDc5ttfsZgcbZ1/U4rpb4HS/iqpHGbpT/33j/GuNt38ueOT+64b8jXXfEFjF4nsdS/57QQzA/QD/CsaivNLumdVGVqLl/LJP8AP/gHuY6VR1zVrHRbL7ZqMxih3Bd20nk/SrFhJ51jBL13xq35iuO+NP8AyJw/6+U/ka+co01OqoM/QsZiJUcNKtDdK5px+OfDEkQkXUlCkkDKMP6VQ1TXfAmpkNfS20zD+IxnP54rxi4i26Zay/32f9DVSvZjltNO8ZM+QnxDiJx5Zwi15p/5nvdl4s8H2UIhtLuCGMfwpGR/SrFx428NwWqXL6h+6diilY2PI69vevnytm5Tb4Psm/vXcv8A6CtTLLaV1dvUuHEOJ5WlGKsuz/zPoTTry31CxivbR/MglXcjYxkVYrA+Hn/Il6X/ANcBW/Xi1IqM3FdD7LD1HUoxm92kwrzT43PqZitIYVkNm2S+wdW969Lpssccq7ZEV19GGRV4er7Kop2uY4/CvF0JUlK1z540+JdHSPUrxAbnO63gb1/vN7V6F8LvF2qazqU9lqLLIoQusm0Db7Vz3jrwnrk3ie7ulty9rIxdZcjai/0xXMXWofZE+xaXK8cY/wBZKpKtI3+Fe7OEMTT7t/gfD0q1bLq/VJPba/8AX4H0fSOyohZ2CqBkknAFcF8OPEUUGhW9rrWoKty7kRCRvmK54zW/qur6NeXc3hua88u4mj2+nUdjXiTw84zcbH2lHMaVWiqiaTfRvr0RleN/FGpaHdWl1aW8Vzpj/wCskU55+oqve/EDw7bql5YwG4vZwqsqx4YD0JrlJ7q/8G3NzoGpwjUNPnU+WhOfoR6Vs/CLw5E0c+qX9gOX/wBH8xeg9cGu+VCjTpc8ldLa3U8GGNxdfE+ypuze6avyNdv0PSbKb7RaRT7Gj8xQ21uozUtFFeQz61JpahRRRQMKKKKAK2qQtcadcQKcNJGyg/UV80XUbxXMkcilWViCD619QV5l8SfAk11cyato8e935lhHUn1Fenl2IjTk4y6nzfEOBqV4Rq01dx3XkeT0VYns7uCQxzW8qMDggqaj8mb/AJ5P/wB8mvdufFPQ1tA16fSdO1G0jyReReX9PU/lUfh/xBqmhSvJp9wY94+ZSMg/hWb5M3/PJ/8Avk0eTN/zyf8A75NQ6cXe63NFWqR5bStbbyLeqare6pqP26/mM0uQST0wO1es/wDCw9Bbw2WLkXRhKfZ9v8WMfTFeNiCYnAhkJ/3TXSeE/Beq63cozQvb2mfnlcY49q58TRoyinPRI7svxeKpzkqCu579fmd78FIJBo97dupVJ7jKDtgCvQKq6TYW+madDY2q7Yol2j396tV4GIqe1qOR93gMM8Nh4UnugooorE7DM8VTi28OahMeMW7gfUjFeRfDZdttr963/LOxbafc5r1Px9a3l94VvLSxiMs8gUKo78jNcR4c8L61ZeC9Xgezdby4YKiZ5K4Gf616eElGNCSb1bR8zm1OrPGwcYtqMW9uuv8AwDy9juYn1NJXTf8ACC+KP+gXL+Yo/wCEF8Uf9AuX8xXse3p/zL7z5P6piP8An2/uZzNdh47P2nQNAvv+nXyc+6mqv/CC+KP+gXL+YrptR8K65c+AdNsfsLm7tp3LJkZ2k8VlUrU+aL5lv+h1UMJXcKkeR7dn0aPQfBVz9r8LafNnOYQPy4rA+NP/ACJw/wCvlP5GtX4d2d9p/hW2s9QhMM0WRtPpnNVfippt9qnhcWun27zzeerbV64ANeLT5Y4rfS59hWU55Xazvyr12PH7+P8A4pTTJf8AprMD+dY1egzeENdl8E2dqNPkF1HcuzRnGQp71if8IL4o/wCgXL+Yr3KdenZ+8t2fFVcHXTXuPZdH2OZrotVj2eB9Ib+/PKf0FSf8IL4o/wCgXL+YroNf8K64/g3RLODT5ZLiEyGZFxlc4xmlOvT5o+8t/wBGVRwdflm3B7dn3R6B8PP+RL0v/rgK36xvBNrcWXhXT7W6jMU0cIV0PUGtmvnKzvUl6n6Fg01h6afZfkFFFFZnSVtUtFv9Pns5GKrMhQkds14x4h8Hv4WgOoX00VwpfbAi55Pq1e4Vm+ItFstd082V8hKZ3Ag4Kn1rrwuJdGVuj3PJzTLI4yHMl76Wh4BpNjqHiDWUhgVpJnYZbso9fYCvTPiB4etG0SLUIbyOPUbCNQzh+Xx/Wur8MeGtM8PQsljGd7/fkbljXM6p8N0vtUluTq86wzOXeMrn8OtdssbCpVT5uVLy3PHhk9ahhnHk55S31tbsZHgDRb/xNfw+IdaufPhg+WNW6sR0/CvVwAoAAwB2qno2m22k6dFY2i7Yoxgep96uV5+Jr+1nfp0Pey7BLCUrPWT1b8wooornPQCiiigAooooAKKq6rfW+m2Et7dMViiG5iKw7TxvoVzbT3AmkjjhALF1xnPpWkaU5q8Uc9XFUaUlGpJJs6Ga3t5v9dDG/wDvKDUf9n2P/PnB/wB8CsRPGugvpT6iLkiNXCFSPmz6Y/A1ds/Eel3ZslgmLteAmIAc8dc1bpVo9GZLFYSo1aSd/Tvb8y9/Z9j/AM+cH/fAo/s+x/584P8AvgVZqrp2o2OoiU2Vwk4icxybT91h2rHnd7XOr2UP5V9w5LGzVgy2sII6EIKsDiiqWpatp+myQR3t1HC9w+yJWPLn0FJy7sqMEvhRdooooGFFFFABRRRQAUUUUAFFFFABRRRQAUVFBcwTSSRxSq7Rna4B+6fepaACikZgqlmOABkmmW08NzCJoJFkjPRlOQaAJKKKKACis3xBrmnaHarcahN5asdqjux9qpar4u0XTY7Z7m4I+0KHRQMnae5rSNKcrcq3Oepi6FJtTmlbc36KoXWs6ba6Wup3F3HFaNjEjHg56VchkSaJJY2DI4DKR3FZ9WuxumpJSWzH0UVlXviLRbO4lt7rUIYpYdvmKx5Xd0pNpblWNWiqljqdjfTzwWlzHLJAQsqqeVPvVumIKKKKACiiigAooooAxfG9sbzwxeW6yxxF04aQ4UfU15Nq15fw6ZdaNdywTJFJEyPGBjHPeva9Ss4NQsZbO5UtFKpVgD2rnrXwHoUNlc2pWaQXGNzu+WGOmDiu/CYiFKL5+54ObZdXxVRSpaaNN3/C3mcP4e0Ftdm1m3t51geK5EiEjK/xDH60zTr7/hGdZdjF9vNoGgjIO0Z+85/DmvTPDfhzT9Bt5YrLzCZTl3dssapXvgrR7qz+zP56/vWlLh/mJbOecdOa2eNg5tP4f+BZnCsjrQpQlTsqiu9/O6Xb/hjL8b6/dTeCLS+0uZrSS9nii390DMAa8xs9V13Trc6Vp15dNNNezM8kCbndlVMfhzXtep+F9M1Dw6mhyiVbZNpQo2GUg5Bz65rEPwy8PfYEtFlvlKytIJRN8+WABGcdOBXz+IozlWlKG3T00/yPrcNKUaMI1fitr62OUm1zxTDrOkzavfTadbyRxAER5RnP3lfnitf4g2zy/EXw/OLlwEglkCjplVJrdufh7oNxeW1w32oC3CgRCX5H29Nw71tX+g2F9q1pqc4kM1ojJGA3y4YYORVeym1rve5akk/lY8fsPFHi2S11XUPOvGtjBMQ7JhI2VmxtOfQCootc8UWl08j69NMlvLbnYw+8JOoNekQ/DrQI2vcNdlLtGQoZflQMSTtGOOSamk8A6DIZN32n94Yi37z/AJ5/d7VjGhVVnft182VKcXf5/oeXxa14pupI5F8QTxrcPONoH3Qm3GPzqxceLPFd9d6bHYzXTypaQyssMeVkLY3FueB1r0iDwDoMIiCfaf3RkK5k/v43dvYVDP8ADnw/K9m267j+yxrGAkuPMVcYDcc9KI0Kqtr26+oSnFt/M57QNY15fiCLbWtQltlmc+TblMxSJjoDn71SeJ9W1yx+IMa3OoS2ems6Lb7U3RyZ6q3PBrp7TwPott4hGtIbkzKxdI2kzGrEYJApdV8E6PqWvJrFwbgyqyuYxJ+7Zl6EitVTqcsfJk8yu/Q4rwD4g8Tap4z82V7qawkkkSQFMRJjG3ac/WtO8vNe1DxpqptNY+yW+lhcQEfLIMHOefaui0fwTo2l66+r2puRKSxWMyfu0J64H4UmqeB9F1HXv7YnNyspwXjSTCSEAgEjv1NKNKooQV9V5/1cblFuT7nmMXirxJFa3Fy+qvJ9rtXmRcf6khwBj8Kmg8ReJILObTH1eSSSaa3Vbhh80YkCk4/Ou9t/hv4dhN3t+1FblSm0ycRqTkheOOanuPAOgzwTxt9pBmEfzCTlSgAUjjrwKzVCrbX8/MbnF/16HE+M9R8VaT/ZmiwapcXdw0cknm28eXcjoDz09ao6v4i8ULqbTtqEtsbZLffb44YvuBz+Vd9c/DnQZ9PtrMyXi/Z92JVl/eMG6gnFT3HgLQZmkZluB5gjDASf3M47e9V7GpzXv17i5o2+R5nJNqunz69cWOqzRTS6nHFnOcBs5OK0LvWfFcPjUafa3d5dJZvEjhY/kdWA3FjnjrXe33gTQ7u+ku3+0o8jpI6pJhSy9DjFO1HwRo19r6azK1ysylSyJJhHK9CR3oVColGz2/y/4ccpxdzzjTNZ8QXWqlLjV5nt7w3MRix9wKDjFdJ4ETU7X4RPJptw016Udot5ztOegrpLLwRolpdQ3EazloXkdQz5GX+9nirFj4U0uz0S60eLz/slyWLKX+7n+76UQoVFF33tbcTmnJep5tY+JNYi0WFW1ieS6GoJHNHKm148hsqeeRxUtjrXiDU9T0qxj1aSAT3sySMBnKqxwP0rsI/hxoC6VNYF7xvNlErTGX95uHTnHvVrR/Aui6XLZS27XTPZu7xl5M5Ldc8c9aqNKpzrmen/AA3+QnKNnb+t/wDMrfFWygk8GyzTL5ktvt2OeoOeTWH4oWybw7pNvHAj6peQrFG56qnc16BrmmW2sabLp93v8mTG7YcHisXVfBGj6jJbSTSXSNbxCJCkmOB+Fezh68IxUZPZ3/A+fzDAVatSc6SWsUte99/u2OZ+JmkGHwpoNity6ql5EjbTwetZer+I9S0/xjFbWmrTzwq5geIR4iTCHjOfvcV6Pe+GtPvNMs9PnadorSRZIzv+YsvTJ71l3Pw90K41ttWZ7tZWkMhRZcJuxjOMe9eRWp1JVZSi93f8v+Ce3QShRjC1rRtbseXjXPFUkfnr4gnUSQTT7cdNjEAfpVjXNWutQS5+1FDmO0kJAwSSwzXpKfD/AEFYljH2naIniH7z+Fzk9vent4B0Bop42SdhNCkTZfoF6EcdayVCouv9a/8AAN3ON3/Xb/gnnmo6vfaSPEDafI8c019FHujGXAK9h60t1rHjSPQrKa9uLy0to5WEs/l/vNo+6WGeld9dfD3QbgT7muw0wUOwk5yvRunWo7j4c6DNp0FkZb5VhJO8TfM+eoY45o9jVtv26iUonS6FP9p0e0uPPW43xBvNUYDe9Xag0+0gsbKGztl2QwqFQegFT13vcxWwUUUUhhRRRQAUUUUAFBOBmikk/wBW30NKTsmwRykPxB8NS3NxbrdOHt1dnyhA+TO7Hr0pZviD4ai02K/a6fyZXKphDlsYyQPTmvI7Gzv9W+1Q2Ol3D/Z2vt0yx/K5bcAoPc5rqPFWlaha6R4euIdInuFhs5IZYY4ssrsBgkfhXAsRVdPmt2/G/wDlY2cI8/L6/gb914/VvGcOn28iLpi2v2iadkJ3A9MHtWrF8QPDUmlS6it4wijcIVK/OSemB3rgE8L6z5M9t9hlDnQ0jDbeN4IO3PrVKw0Fv+EXuZ5dD1x5xJH87YEisq43KuOQOlU6tSN16/8ApTQcsXZ/1sj06bx94biW0Zrxj9qGUAUkqM4+b05qD/hMLaxn1SbVL2BrWCZUhWJcvyAcH1PNedXlnr/2PS7v+xb0arjakqRZR13nAkXHHHParGr6PrS6je6lJpNxIseoQzNGkZO8BVztHfGDQ69Tf+uglFHoN38QvDNta2ty905juVLJtQngdc+nWn3nj7w3aX8VnNdt5kqoykLlcN0JNeY2vhzWfsUDSaTcfPZXBCGP7hYphfY8GnXvh7WJLWcDSrkubSzVT5Rzlcbh+FCxFXt/Wv8AkNwj3/rT/M9G1Lx3o+NRs7C6V762gkdAy/IzKCcA9+lUNJ8YX82q6NDd/Z0t7uxa4nbbjBGenoOK4fR/C+oNq19az6dqhuFFw0chwsA3BsduSc+tXn0vWpLfSWGlXSldPmsnGw5VyGAJ9uetJVqluZ/18X62BRje39dP+Cd9beP/AA1PZ3V0l4RHbEb9y4Jz0wO/Sn6l4mt7vwRfa1o8pby4ztLDBVunI/GvLtE8PudAvzeaHrc0scaI24hTkFuUGOcZ9+tdZosGsS/CnVYb61lWUh/JDx7ZHQEYLD1xVOrNwlfsEYrnj6mvo/i/TdK0XSLfWL+SW9uoEdm25PzdzjoOa1H8ZaCms/2S10ftGODt+XOM4z64rzTVoLqa10C+0nS72S8+yxIJo03RsARlXGOP/rVDq9n4lvfGEH2rTbweVcbgIof3IXYOc46596c681JpLq18iVBct/I7+b4i6DJZ3zWMkktxbQtIEKEbsZ6evSs9/iJZzaNpM/nC0uLtlaVXQnYnc/8A165bRvDmrNJaxnTZoy2n3EbFo8AMWbANZl3oepyyacbrR9WEX2VbZo7dMEsp7kg4HvUe2q6edvzf/AL5I6/P9P8AgnviSI0IlDAoV3bu2PWuch8deHJZruNbzH2VS0jFcKQDg4PepPDWsQX5vdHjtpFbT1EThz97jpmvLLjR9akn1ex0zR72K0Ks7RTpnDB84Rsc5ratWaa5NmmRCF172+h6WvxA8NNpDamLtvKWTy9uz5930qL/AIS63k1a3mivrcaY9o07Bl/ecd683g0vVxs17+wrvyIr1Ga18o7yAignb9RWzrsWtXWpxarp/h+a1J0xwsJjyFbPT6+1Z+3na7/r3b/mUoLb+tzo9U8e21xZ2c+hSq5e+S3mWVCCoOe34V0PiXxNpPh2KF9TmKGY4VVXJPvj0rxzSNH1547nUG03UJCl7BMRNFtdwM5wMe9dX8X9NvL670i/js9Qlt1iaOVLVcyAsOhyDij21RU3Lrdfkv1EoJzt0sdHp3ja3vvGo0K3iZ4XtlmSYLwc1oSeL9Dj1/8AsRrr/SgcHj5QfQn1rlPC2l3ek+M9Pm/s25W0m05YgzDcYmHOGIrO1mw1NPiK7aTpN3GJ5P8ASHdd0Drj7wOOD+NV7WcVHrq/z0FZO/ovyOru/HWk3NtqEOlX0a3dqhYGVfkODgkeop0Xj3Q7ee3sL+7xduq72VDsyRnr2rzK30LWpYbq2GjXUb2tpJGzGMjzWLDG31qzf+H9XkW6/wCJTcuS1rt/dnkAfNWcK9Rtab2/UbhG9v66HpDeLNJ1iPUdN0y9dbqKFyrqMDIB5U96n+HGo3WqeErW6vJPMn+ZGf8AvYOM15/4Zgv9N1vUxHpd3aaattK0ouU4RsH7jY5BruPhPDJD4JtBLGyFmdgGGDgtxW1Cbm7vt+rFNJK3n+h1dFFFdJmFFFFABRRRQAUUUUAFFFFABQeRiiigCjo2lWek2z29lHsR5GkYZ/iJyavUUULTQAooooAKKKKACiiigAooooAKCAQQQCD1BoooAbGiRoEjRUUdAowBTqKKACiiigCG3tbe3klkhhRHlbc7AcsfepqKKACiiigAooooAKKKKACiiigBHVXUq6hlPUEZBoRVRQqqFUdABgClooAKKKKACiiigAooooAKKKKACiiigAooooAKKKKACiiigAooooAKKKKACiiigAooooAKKKKACiiigAooooAKKKKACiiigAooooAKKKKACiiigAooooAKKKKACiiigD//2Q=="/>
          <p:cNvSpPr>
            <a:spLocks noChangeAspect="1" noChangeArrowheads="1"/>
          </p:cNvSpPr>
          <p:nvPr/>
        </p:nvSpPr>
        <p:spPr bwMode="auto">
          <a:xfrm>
            <a:off x="152400" y="152400"/>
            <a:ext cx="1971328" cy="1971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 name="Image 1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486" y="1166871"/>
            <a:ext cx="2895986" cy="4062715"/>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40526"/>
            <a:ext cx="5497230" cy="289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e 4">
            <a:extLst>
              <a:ext uri="{FF2B5EF4-FFF2-40B4-BE49-F238E27FC236}">
                <a16:creationId xmlns:a16="http://schemas.microsoft.com/office/drawing/2014/main" id="{0F18C18B-CB23-46DE-BC6D-8B0C43EC1484}"/>
              </a:ext>
            </a:extLst>
          </p:cNvPr>
          <p:cNvGrpSpPr/>
          <p:nvPr/>
        </p:nvGrpSpPr>
        <p:grpSpPr>
          <a:xfrm>
            <a:off x="2771800" y="5589240"/>
            <a:ext cx="5389129" cy="879435"/>
            <a:chOff x="3215319" y="5863961"/>
            <a:chExt cx="5389129" cy="879435"/>
          </a:xfrm>
        </p:grpSpPr>
        <p:pic>
          <p:nvPicPr>
            <p:cNvPr id="13" name="Image 12"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6" name="Image 15"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7" name="Image 16"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734673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1378191"/>
            <a:ext cx="7560843" cy="49633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0" lvl="2" indent="0" algn="just">
              <a:lnSpc>
                <a:spcPct val="80000"/>
              </a:lnSpc>
              <a:spcBef>
                <a:spcPts val="1800"/>
              </a:spcBef>
              <a:spcAft>
                <a:spcPts val="684"/>
              </a:spcAft>
              <a:buClr>
                <a:srgbClr val="FF0000"/>
              </a:buClr>
              <a:buSzPct val="80000"/>
              <a:buNone/>
            </a:pPr>
            <a:endParaRPr lang="fr-FR" sz="2000" dirty="0">
              <a:ea typeface="+mj-ea"/>
              <a:cs typeface="+mj-cs"/>
            </a:endParaRPr>
          </a:p>
          <a:p>
            <a:pPr marL="0" lvl="2" indent="0" algn="just">
              <a:lnSpc>
                <a:spcPct val="80000"/>
              </a:lnSpc>
              <a:spcBef>
                <a:spcPts val="1800"/>
              </a:spcBef>
              <a:spcAft>
                <a:spcPts val="684"/>
              </a:spcAft>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p:txBody>
      </p:sp>
      <p:sp>
        <p:nvSpPr>
          <p:cNvPr id="10" name="Titre 1"/>
          <p:cNvSpPr txBox="1">
            <a:spLocks/>
          </p:cNvSpPr>
          <p:nvPr/>
        </p:nvSpPr>
        <p:spPr>
          <a:xfrm>
            <a:off x="1202123" y="171550"/>
            <a:ext cx="7546341" cy="109721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Connaitre les freins spécifiques rencontrés par les femmes</a:t>
            </a:r>
          </a:p>
          <a:p>
            <a:pPr algn="l"/>
            <a:r>
              <a:rPr lang="fr-FR" sz="2800" i="1" dirty="0">
                <a:latin typeface="Arial Narrow" panose="020B0606020202030204" pitchFamily="34" charset="0"/>
              </a:rPr>
              <a:t>Répondre aux freins par une approche spécifique</a:t>
            </a:r>
          </a:p>
          <a:p>
            <a:pPr algn="l"/>
            <a:r>
              <a:rPr lang="fr-FR" sz="2800" dirty="0">
                <a:solidFill>
                  <a:srgbClr val="FF0000"/>
                </a:solidFill>
                <a:latin typeface="Arial Narrow" panose="020B0606020202030204" pitchFamily="34" charset="0"/>
              </a:rPr>
              <a:t> </a:t>
            </a:r>
            <a:endParaRPr lang="fr-FR" sz="2500" dirty="0">
              <a:solidFill>
                <a:srgbClr val="FF0000"/>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AutoShape 3" descr="data:image/jpg;base64,%20/9j/4AAQSkZJRgABAQEAYABgAAD/2wBDAAUDBAQEAwUEBAQFBQUGBwwIBwcHBw8LCwkMEQ8SEhEPERETFhwXExQaFRERGCEYGh0dHx8fExciJCIeJBweHx7/2wBDAQUFBQcGBw4ICA4eFBEUHh4eHh4eHh4eHh4eHh4eHh4eHh4eHh4eHh4eHh4eHh4eHh4eHh4eHh4eHh4eHh4eHh7/wAARCACw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qGt61pOiwLPq2oW1lE7bVaaQKCfTmmk27IC/RUdvNDcQJPBIskUihkdTkEHuKkpAFFFFABRRRQAUUUUAFFFFABRRRQAUUUUAFFFFABRRRQAUUUUAFFFFABRRRQAUUUUAFFFFABRRRQAUUUUAFYXxE/5J/4i/7BV1/6Kat2sL4if8k/8Rf9gq6/9FNVQ+JCexu0UUVIwooqnrOqado1g9/ql5DaWqYDSysFUZ6c00m3ZAXGIUEnoOtfDf7THjqbxZ4+uLSCVhp2msYYUzwWB5b9K+2Uure/0trmymSeGWImN0bIbjsa/OLxXBPbeJdRt7kETJcur565zX0PD1GLqylLdGNZ6H1X+x341m1nw3deGb6RpJ9N+eFmOSYien5mvfa+Qv2KLed/HWpzoD5Udn857ctxX1Xea/otnq0Gk3Wp2sV9cf6qBpAHf6CuLN6Khi5KC8yqb93U0qKKK8o0CiiigAooqG9uraytXurueOCGMZd3bAA+tCVwJqK8l179oP4d6VeNa/bri7ZTgtbwl0/MV0vgX4o+DfGTiLR9UT7QekE3ySH6A10zweIhHnlB29CeZdztaKKK5igooooAKKKKACiiigAooooAKKKKACiiigAooooAKKKKACiiigAooooAKwviJ/yT/wARf9gq6/8ARTVu1hfET/kn/iL/ALBV1/6Kaqh8SE9jdoooqRhXi/7YUc7fClnj3eWlwpkx6dq9ormPil4cXxZ4E1TRGXc80JMQ/wBscr+tdODqqlXhN7JkyV0z5k/Zk+Lj+HNQj8L6/cFtLuGAglc58hj2J9K2f2l/hHql74kTxP4T0972G/wZ44BuIc/xY9DXztqNpcabqE1ncI0U8EhRgeCCDX2d+yp41k8SfD5rG/m33ekkROzHkx4+Un8BX1GYQeDn9codd138zCD5lys5/wAFR2HwI+Ekuqa2qf27qHzCDPzFv4V+g4Jrwvwbr+teLfjbpGrXtxJLd3F+hUZ4QZ4A/Cpf2iPGVx4u+It7+9JsrGQ29umeAFOCfxOa6z9j/wAIS6t44bxDPCfsemrlGI4Mh6Y+lXGmsPhp4mt8cl+eyC95KK2PsZM7Rnriloor4s6QooooAK+Qv2sviNe6l4lk8I6bcvFYWXFxsbHmSeh+lfXch2xsc4wDX51fFGVpviJr0rNvLXjktnrXvZBQjUruUl8KMqzsjm6sade3WnXsV5ZTyQXETBkdDggiq9FfZNXOY+9v2ffHL+OfAUF5dEfb7Y+Tc+5HRvxxXotfM/7DUx+xeI4DIMebEwXP+ya+mK/Pcyoxo4qcI7HXB3igooorhLCiiq9/e2mn2zXN7cR28K9XkbAppXAsUVz/APwm3hP/AKD9h/39FOi8ZeFZJFjTXrEsxwB5o5NX7Gp/KxXRvUUiurIHVgVIyCDxisa58WeG7aZoZ9askkU4ZTKMipjGUtkM2qKwP+Ez8K/9B6x/7+ij/hM/Cv8A0HrH/v6Kr2NT+ViujforA/4TPwr/ANB6x/7+ij/hM/Cv/Qesf+/oo9jU/lYXRv0Vgf8ACZ+Ff+g9Y/8Af0Ve0rXNH1R2TT9Strll6iOQE0nTmldoLmjRRRUDCiiigAooooAKwviJ/wAk/wDEX/YKuv8A0U1btYXxE/5J/wCIv+wVdf8AopqqHxIT2N2iiipGFecftDeM9U8EeAn1TR/LF48qxozrkL68V6PXmP7TehS658JdSS3TfPbYnUewPzfpXVglB4iCntcmV7Ox82eKYbX4oaFN4r0uCODxHaLnU7SMY85f+eij+da37KN9dWuoeKrePcF/seaUj/bXAH868k8Ka9qHhrXINW02UxzRNyOzr3UjuDX2v8ENO8F6v4ck8VaFpsVvPqsRjvUU8K38agdhmvqcyn9Vw7ptXi9vLy/yMILmZ8beC/DmoeMvEX2aM7EJMt1cN92JOrMTXsngb4pp4e8caP4L8H28C6AlwsFxKyZe5Y8M+fr0rO/aC1jQ/B91deB/BNslmsx36nMh+dieRHn06Vx37Oehza58WdHjRC0dtL9ol/3Vrepy4mg61RWjbRfq/wBBLR2R97KcqD60UDgYor4U6gooooAjuoVuLaS3kyEkUqcHBwa+Kf2oPAuh+CfEVjHoouMXiPJMZpN5LZr7arwf9r3wPeeIPDdpr2mQNNcacT5iKOTGep/CvWybEeyxKTdk/wCkZ1FeJ8eUHpSspVirAgjqDWz4K8N6n4q8Q2ukaXbPNLK4DYHCrnkmvuJSUU5S2OU+wP2cfh7oGieF9J8V2P2pdQ1CwRpw0pKEsASdtew1m+FtKi0Pw5p+jwf6uzt0hX6AYrSr84xNaVarKbdztirIKKKKwGFfOn7bN5ex6PoVjbTSrHPK5ZEJG4jGOn1r6LrwL9qzVrfQde8GaxdWq3cFpdPI8LdHHFejlX+9Rsr7/kRU+E+W18O+JmUMul6iQenyNUd3o/iCyhNxcWN/DGvJdlYAV9Xp+0t8O9g3adqgOOQLZf8AGsL4gftCeBtY8H6lpdhpF7NcXMDRoJ4FVASMZJzX0sMdjHJJ0NDDkj3Oz8M6vqC/sxx6l9pc3aaY2JSfm/Ovl74V+Bde+JHiCe0s7xo1iHmXE8jngE/zr6T8PHP7KJOMZ01+PTmuG/Yf/wCQrr3/AFyX+dcOHqvD0cRUhupFtXcUJ/wy9rP/AEM4/I0f8Mvaz/0M4/I16T4y+Lc3gHx6dF8VWTPpVyBJaXkI5UejD2r0rw14j0XxHYJfaNqEF3C4yCjZI+orkqZjmFOKm3o+tkUoQZ82f8Mvaz/0M4/I0f8ADL2s/wDQzj8jX1RRWH9tYv8Am/BD9lE+Urr9mDXkt5Gg8SLJKFJVTkAn0rz74NNrPhv42abpkk8sUyXf2edd5IYZwa+7q+KYP+TqE/7Co/nXpYDH1sVCrCrr7pE4KLVj7Wooor5c3CiiigAooooAKwviJ/yT/wARf9gq6/8ARTVu1hfET/kn/iL/ALBV1/6Kaqh8SE9jdoooqRhWL421rQ9D8O3N54iuI4NPZfLlL9CG4xW1XjP7YFtNN8J5JowSkNwjP9CcV0YSkqteMG7XYpOyufMnxc8Hp4e1j+0dJmW80HUCZbK6j5Ug/wAJ9CK9W/Y58TSWVj4k0mR8pDbNexqei7Qc/qa8w+GXimxFpL4O8UkyaFfHCSHk2snZx7ete3fA34P614b1LxBdXFxBLZ3unSW1nLG2RIH5DfpX1mYVIxw0qNd69H3/AOD3OeC966PmXxJqFxr/AInvdQbdLNeXLOo6k7m4FfTX7N+l+Hfh/NBbeINQt4fE+tBfKtmPzRofug+hNeeReC4PhDDL4i8W/Z7nVQWXSrIHOW7SMPQda474dXup+JfjLo97dTPPeXN+rMxPTn+QrXEpYuhKMHaCW/e36Cj7r8z9AKKRRhQPalr4Y6grnvEPjbwt4fvRZ6zrVrZ3BXcEkbBxXQ18aftl/wDJToev/Hqv9K78twkcXW9nJ20InLlVz6Y/4Wn8P/8AoaLD/vurWl+PvBetXqaZY69ZXU8/yrEGyW9q/O3J9T+dX/D2q3Oi63Z6raSMk1rKsikH0Ne9Lh2lZ8s3cy9s+x9x+Jfgf8O9evjeXWjtBKxywtpPLBPqQBW54d8J+Dfh7pM11p9lb6fBEmZrl8b9vu1aPgPxBb+KPCen63asCtzEGYA/dbHI/OvFf2yfGn9n6FbeErObE94fNuMHkRjoPx5rxKCxGJqrDSk7Gr5YrmPU/wDhafw//wChosP++6P+Fp/D/wD6Giw/77r898n1P50ZPqfzr3f9XaP87/Ay9s+x+l2iatp+taemoaXdR3Vs/wB2RDkGrteXfst/8kd0v6v/ADr1GvlsRTVKrKC6M3i7q4V81ftx/wDHh4e/35f6V9K181ftx/8AHh4e/wB+X+lduT/75D5/kRU+FnyzRT4YZZm2xRvIfRRmmurKSrAgjqDX3pyn2X4c/wCTTx/2DGrh/wBh/wD5Cmvf9cl/nXceHP8Ak08f9gxq4f8AYf8A+Qpr3/XJf518k/8AdcT/AIv1Oj7UT1D9p3wSPFnw+muraPdf6bmaLA5Zf4lr5x/Z4g1K08eabLc6td6Lp07keZkqk7D+CvuSRFkjaN1DKwIIPcVzXiPwP4e1rws3h97GK3th80BiXaYX6hl981x4TM/ZUHQmtH+BUoXdzpVIKgg5HrS1ynwy07xLpGhyaX4kuortraUpa3Cn5pIh90t711deXUioyaTuWgr4pg/5OoT/ALCo/nX2tXxTB/ydQn/YVH869jJv+Xv+EzqdD7WooorxDUKKKKACiiigArC+In/JP/EX/YKuv/RTVu1hfET/AJJ/4i/7BV1/6Kaqh8SE9jdoooqRhWD8QvD8XijwdqWhyqD9phZUz2fHyn863qKqEnCSkt0B+aOu6Zd6Nq9zpl7E0U9vIUZWGDwa+vP2R/Gb6z4CuNJ1CYtNpBwGY8+UQcfkBUX7TnwkTxLp8nijQrcDVbdSZ41H+vUf1ryH9mTU/wCyNV8UW91cx2m7SJgFlcJmQYAAz3619diK1PMcC5L4lb5M5knCRyvx28WXHi74jalePKWtreVoLZc8KinHH1xmvRf2OfBk2oeKJvFV1CRaWSlISw4aQ9x9K8z+FHgPVviD4rSxhR1gD77u4I4Rc8/jX3h4R8P6b4X0G20bSoFht4FA4HLHuT7mpzXFwwtBYanva3ov+COnFyfMzWooor5E6Ar40/bL/wCSnQ/9eq/0r7Lr5C/bW06aDxzpuoFSYrm1IB7AqQMV7ORNLFr0ZnV+E8Booor7c5T6U/ZB+IEGnWWp+GtWuQkEMZurcueAAPmA/nXivxW8UT+MPHOo61KxKSSFYVzwqA8AVzNvPNbuZIJXiYqVJU4OD1FR1x0sFCniJV1vIpybVgooorsJPur9lv8A5I7pf1f+deo153+zlp82nfCDRI51KvJEZCp6jJNeiV+cY1p4ibXdnZHZBXzV+3H/AMeHh7/fl/pX0rXzV+3H/wAeHh7/AH5f6V1ZP/vkPn+RNX4Wc/8Asnav4D0/T9Uh8RGzj1FpQ0b3Kg5jx0GfevPf2hb7wxf/ABGup/CqxCz2AOYhhGfuRXnf5ig19hDBKGIlX5nr06HO5aWPs3w0C37KICgk/wBmNwK8O/Zr+I2l+AfEN7/bKuLS8jC+YozsIPevpn4B20N58FNFtbmMSQy2pR1PQg5rnr79nHwHcXck8a3MKuxbYr8CvnKWLw9N1qNe9pN7Gzi3Zovf8NB/Dj/oKP8A98Gj/hoP4cf9BR/+/ZrK/wCGavAv/PS7/wC+q474u/s/6Vo/hNrzwpb3d5qAlVfLzn5e5qKdLLKklFOWo25o9G/4aD+HH/QTf/v2aP8AhoP4cf8AQUf/AL4NfKlr8K/HL3MSy+HbsIWAY47V9IWX7Nvgl7OB5pLtZWjUuN3Rsc/rW+JwWW4e3NJu/azFGU2a11+0P8O4rd5I76SV1BIQIcsfSvnDwHrB8RftBWGspEUW51LzFXuFzxXv/wDwzV4F/wCel3/31XSeAPgt4O8Hayur2MEk12gIjeVs7PoKili8Bhqc/ZXbatqDjOTVz0qiiivnjYKKKKACiiigArC+In/JP/EX/YKuv/RTVu1hfET/AJJ/4i/7BV1/6Kaqh8SE9jdoooqRhRRRQAEZGDyK+V/2p/D+j6Z8RPB72GnwW5vpybkRrgSHzU6j8TX1RXiH7RngXxN4s8YeEb/Q9P8AtVvp8ha5bzFXYPMQ9zzwDXpZVVVPEJydlZ/kRUV4nrmg+H9G0GOVNI063sxK5eTy0ALE+tadFFedKTk7tlhRRRSAK86+Pvw/Xx94Le1two1G1Pm2rHuR1X8RmvRaK0o1ZUZqpHdCaurH5oazpl9o+oS6fqNtJb3ETFXR1wciqdfoZ47+G/hLxmmda0uN58cTp8rj8R1rzWb9mDwe8jMmrajGpPCgKcV9dRz/AA8o/vE0zndF9D49or6//wCGXfCP/Qa1L/vlaP8Ahl3wj/0GtS/75Wtv7dwfd/cL2Uj5Ar0b4HfDXUvHfiaDdbyJpMDh7mcjClQfug9ya+itD/Zt8C6fcrNdyXmoKpzskbaP0r17RNJ03RbBLHS7OG0t0GAkagCuLGZ/DkcaC1fUqNF31J7G2hsrKG0t1CRQoEQDsAMVNRRXyjdzoCvGf2pfh/rfjbQNPl0GIXFzZSNmHcAWDdxn6V7NRW+Hryw9RVI7oUldWPgj/hSnxK/6FuX/AL+L/jT4vgj8SpJVj/4R2QbjjJkXA/WvvSivY/1hxH8q/Ey9ijmPhXoFx4Y8AaRod2wa4toAspHTdXT0UV4c5ucnJ7s2SseP/tCWPxP1J7G18CJILYAtO8cqoxPYcmvIf+EQ/aK/vX//AIGL/jX19RXfQzOVGmoKEX6ohwu73PkH/hEP2iv71/8A+Ba/40q+Ef2ilIYNf5H/AE9r/jX17RW39sz/AOfcfuJ9ku5zPwx/4SQeC7FPFkezVkXbMMg5x0PHFdNRRXkzlzycrWuaoKKKKkAooooAKKKKACsL4if8k/8AEX/YKuv/AEU1btYXxE/5J/4i/wCwVdf+imqofEhPY3aKKKkYUUVymtfETwlo+tHR9Q1aOK9BAMZ6gnpVwpyqO0Vdg3ZXOrormh468KnxAug/2xbfb2HEW7v6fWlsfHPhe9u761ttWt3lsVLTgN90Dqafsalr8r7iujpKKr6be2+o2EN9aSeZBMgeNh3B6GnSXVvHcx2zzRrNICUQty2PQVDVnZjTvqTUUVHdXENrA09xKkUSjLOxwBSbsBJRSIyugdGDKRkEdxS0AFFFFABRRRQAUUUUAFFFFABRRRQAUU1pI1dUZ1DN90E8mnUAFFFNWSNnZFdSy/eAPIoAdRRRQAUVn+INZ03QdMk1LVbqO1to/vO5wKxZPiF4QTw8mvNrVt9hd9gfd1b0x61caU5K8VcDqqKo6Vq+nappUeqWN3FNZuu4Sq3y4qxZ3VveQLcWsyTRN0dDkGpaafK9wTurk1FFVLrUtPtZGjuLyCJ1Xcyu4BA6ZqW0gLdFQW97aXEzwwXEUkiAFlVskA9DU9MAooooAKwviJ/yT/xF/wBgq6/9FNW7WF8RP+Sf+Iv+wVdf+imq4fEhPY3aKKKgYV81/FCDWvC/xI1bxdDb6Rd2EksCPHNh5ADgdOor6Urz7xX8JvDviLxR/b15cXyOxRpoI5AIpSpyMjFduArwo1eae1rfiiai5oNHz0ixXfiiK+2KlxL4hADj7wBUcZ9K6DxZ4F1TwTK0lxfW8seoO9vCsKkSNGzCRy3rgIR+NevD4NeFV8Zx+Jle8WSOYTLahx5O8d8YrpvEPg/S9d1m11K/aZ2toJIY4gw2DeMFseuK9CWZwXJybW108tF/XcnlblK/9at/hf8AA5z4RePtJ8TWkuk6bp89l/Z1unlrJ/HEAArD9K4u78Ra0deTxDc3CS+UtytvEF/1e3ivRPh38N9F8E3F5cafcXdxJdKIyZ2B2IOijA6UyP4Z6It/Nctc3jpJ5mIS42Lv644rwczhGrXUsPt59zWhaMHGX9I4+08V+NZfDdxMq3DjzEb7SbcgqhHOB3xXR+Ib6bUvg5dXU15HdyPCcyoMA8+nrWjD8O9Pj0mSwGqakSzhll835kA6AcYxWnF4R02Pwk3htXmFqykM+RvJPU1yOjUlCUX1RpGSUkzzW08VeJrXTn0Vb6NrgXUcEVwV+6pVj/7LTbvxl4qntbVbfUI4ZYraZ5m2ZEhjfH613d58O9HuIrlftF2jzSJJ5isNyMoIGOPc0J8O9FSCKETXXyW7wZ3DLBjkk8dc1MqVZ3s/6t/mNSgrf16nCL4u8WYNg2pR+fJJblJgn3RIBx+tO0nxr4otSbi+vI7lGhnCpsxhk6H9a7v/AIV7o32tLnz7repiwNwx+7xjt7UsPw90WPZmS5cKJRhmGDv69qPY1ruz/Hy0DmhZfL/gnC6f4s8bT+HrqZI7iQEo4uTbkFEP3to74rtrHV9XuPhvJqNjcR6hqAjOx0XGT9PWkt/h1psOmS2S6nqR3spWTzfmjA6AcYxWrYeFNPsvC7eH4ZJxA4O6QNhyT3yO9WqdTlkr9NNSbxuvU8xuPG3iJNHtraHUjNdyzsrFLcmWPAJ2FfqK7DV/EGtw/Dqxvtv2bU7l44WLpjYWYKTinj4Y6OLPy1vr4XJm803QceZnBGM49Ca3L/wtYXnhiPQZJZxDGF2S7v3gZTkNn1zQqdXllfrb/gg3G6t5nBeI9b8Y6SbfT5NSgM8Nu91JMqf61R0U1Uk8aeJDrC3iXaC0WWFGtyvXeDnmutufhppE9rBFJf6gXi3B5TIC0inqDx0q3L8P9FeVn8y5UNLHJtDDAKDAHTpUqlW5r36/1+A3KNjmrHxB4q/sPVfEz3kD2aLKsdvt5QqcAise38XeL5NDAaeWN5ruNIbmWAplWViRg9cYFd1b/DzSIZ7xvtV48NyrL5DSfIm7qQKbafDzS4LNLeS+v59k6zK0kgJBAIA6dOaFSq6XfRdfPUHKOtvP/gHDjUtc1PUPDtxcakyzxT3ETFRgPs38kfQU668V+K4vD1ldHUN0moXUscflwlmRUYjoOucV3r+AtJNrBCs90jQXD3CSKw3AuSSOnTk0278A6XPoVrpS3V3ELWVpYpkYeYpZiTzj3qFRrJPX8fS/6j543/rzt+hwep+L/FwNu/2g2jw2SzzxPHgud2Onbiuj+Hhv5vHOvXE148iFI28s9MkZrXn+H2jzJte4vCTbC3JLgkqDnPTrWppvhmx0/WpNVtpJlllhWKRN3ysB0J963hSmp8zff8b/APAIk01ZeX6f8E4GLxR4kh1DWk1C8W3lhikeG1ePHAPDKe9Vbrxn4iNhcGG7VZRDalGK8BpMAn9a7SP4faR/aVzeTXN5OZ0dAkj5EYbrt71Wsvhno9tbzQm+v5hKYyS7jICEFQOOnFZKlWsk3+PqXKUNbf1sN+IdrpMfw5e68ZMt7FZKLhv4RJIOVGPrgV8/zeHZNP0rwjLqEKpHq2qzXQtiPlRCBtBH0FfSvxC8Gad428Of2HqVxdQ225WJgYKxx06j2rlrr4LeH7rw9FpFxq2rzeRL5sFw8wMkRwBgHHTivo8FiqdGDUpbv8Lf5/kc8k2kvJ/r/XzOW+EyzN+zrfrBO0JWacAjsM9KuN4g1Pw3Y6Ja2epoyLFEXt1izkN13HtXoug+CNH0XwV/wilkZlsipDOW+diepJ9az9R+GujXl3BcG7vYvKREKo4w+zpnivIx/NWxc61PZtfhc0ptKnyvfX8bHE3HirxdPqT/AGfVUihluJokQpnYEGar63rVzq+lSSXccRmk0pHeQDknzFFejJ8P9HSVZBNdZWWSUfMOrjB7UkXw90RIDC0ly6G1+y4Zh93Oc9Oua4fYVeVJv+rP9TXnjzX/AK3/AMjg5tautCn168sTicwWkattzt3KBnFTzeKfGa6FbSzGa2hW4ZZbxrc7tnG0lew612M/w40aZJA1zeZkhWJ23jJ2/dbp1H9KSf4d6dNpcVi2p6llHLNL5uWfOMg8YxxVypVbuz/HzEpR0/rodTodw11pFrcPMkzSRKxkT7rHHUVcqtpVjBpunQWNsCIYECJn0FWa7nuYLYKwviJ/yT/xF/2Crr/0U1btYXxE/wCSf+Iv+wVdf+impw+JA9jdqtql9b6bp819dvsghUs7Y6AVZrnfiX/yImr9/wDRmrGtNwpuS6FwXNJIqx/ELwu9k12L4iNZBGcoc5PTirEvjfw9HqEVg94RPKoZV2nuOAfQ15VoekanqU9nqCaNOlsbq2+VosAhQctj0rY8RaHqsnjma3h0qV47i8inS5VPkRFAyM9q5/bVNNN3b8v8/wACko6+hu+HviRbTQ399rDrbWyXJht0WM7zj19a6Gbxt4diuLWA3wLXSh49oyMHoT6V5dqPhzV00i1mfTr7bFqMzSJAg8wq2MEAjpxVi70XULC70htJ0LUI7nyolZpAJEZeMq/HBFTCtU0TXb8UVOEbu3n+Z6FqPjXSd19Y2N7H9ut42ILqdmVGTzRa+NtHieysr++j+23EasfLU7Mnpz2rz3UdK1ldc1aDTdFu4oJ45jOsiBkLFTho29z2qpL4f1tb2Cz/ALIuGa5W3ZZtnEe3qCe1Ea9TTTt+onBa/P8AQ9RtfHXhy5vp7OO8PmwhiwKED5euPWm2Pjzw1eWd1dRX2I7ZQ0m5SDg9MetebweHdYSaNv7KnB3Xe5vL/vD5fzqC68L60+l3Cx6ZcRkWUBIVMFirEkD3pLEVeVNr+tSnCN7f1vY72/8AHUc95pP9ivFNbXbyLKXUhlKrnGO1P0Xx9Yp4ctNQ16aOCe4kdVWNSeAxGcelcXp2g6hBDpWpWuk6jtF3L5yzgeZ8y43YHQVm33h/WFttPjutJ1Ix2xngkW3Ubm3MSCMjofWm61SOv9dAUYtf15nrv/CY6AdWh0tb0NcTBSm0ZHzDIye1ULjV7v8A4WP/AGe1z5Vhb2JmdR/EfU1xkWk6jp/i/Tf7L0W9hz5InaUB4mQAZJOOGH9K6DWVuofiRdSRQFnn0plgyMqzjPFX7WVlJ9G/wTsSorVeS/NG3D478Ny2d1dLfYjtSBJlSDz0wO9Rx/EDwzJbwzLeNtmkMcY8s5LDGRj8a8mg0jXZhf315ZXMbBYmxcII1dlblV4xWr4BsrrUNb0+8/s4+TFfztKAoZYyQuPapp16k5KIThGKb/rY76DxrZ2cF5caxeQbEumhhEKktgZ4I9eKvjxp4fIYreZCiMnCn+MgL/MV5zc6Vq2n6zJq76LcXcEOrTSGFY8l1bdggenIqDX7DWZtblki8O3UMd+LZ1WNMrFtdSQcdOlKNepZadvyBwWvz/M6d/iJPawSS3Vssg/tT7JH5an7mF5PvzXTt4y0JSytckMsnlMCp4bGcV57Po2tQ2t3B/ZM8rQatFeAhc+YmFzj6Yqhq2l61J4guYE0W8KS3n2hZBGdoUoRjPrShWqRir6vT8l/wRuMW2/66/8AAPST4+8Nf2a2ofbGMAfywQhyW9AO9dBpl9balYxXtnIJIJV3Iw7ivIdX8PakvgPw/jT7tXtZ3a4jgjHmgHvgiux8BahDpwsPDH2G6t5TamfExBKjPQ47810U6knNxl8vuuROKSTX9ajdA8eW8/iTUtF1OSOGaG5aO2wpAZQCeT68VnR/EJoLfWbiaSG5+yqXijjUg9SMe4461zs+la0/jK4ih0a4z/ab3KXDR/IV2MBz7nFUdN0XxHqV7qrXOm3ayvYSx/vIgib9zYVeOeMVye2quK72f5X/AD0NZRipPtdfmeg2HjqDdJe380UNgtskuzYfMUtnr7Vf0vx/4Z1G9jtLe+PmvkAMhAyOxrzq+0fWb2O4kXRrpN1pbx7TH1Kscil/4RnV21A+XpcqbtRdg4jxhSmAfpWvtql9Fp/wTNRXLd/1oejRePPDUsV5Il7lbQZk+U9M4yPWszWfiRpMOnW15pu+6WS7W3cbCCmfavPdO8M6l/ZGoRHSdUN5HEI90gARvnzhRjJ+tas3h/V0ttQmj0qY+XqcM6oEwXQDkqPxpQrVJWv5fmr/AIFOEVf5/kevzTn+z3uIsA+WXXcOnGea5O08faTaWNp/bN5H9qnUtmFCUxuIz+laGj68niHS9TjgtZYnt90JVhyW215d/wAI3rTWCK2k3BYaXLHgx9HLsQPrV1as1O8NrX/NijBNe9uduvj6P/hL7+zmZIdLsoA7ylDuZj6GtYePfDRsoLz7afLnkMaDYc7h2xXB6p4f1eSPWHTTZmzb2xUbPv7fvAeppnhzQ9Um1bTb+bR5oYJL95TG8f8Aq124BI7UoVKnMoP7/mS0uXm/rY7ef4keFYZ3hkvHDoSCPLPUdRVy58b+Hbc2fmXvF2oaMhSRgnAz6V5y/h3VG1XzDpMpX7fdPkxfwlTtP0rL1TSvE39ladpx0q9EQhj2iKEElg4JDnGRxURxFXlTa3sXKnG+j7/md7L4+a4fV4LNYoHsZ0RZJ1OxlOK2f+E68PLqX9myXmbpeGCodu7GSM1wWr6LrCW+uWS6TO5uZLeaJ0TIIAUEfUYNZFzY31t4oh0yfTZo5Zr15I5mT5XBQAAGk69SCS3/AMwUItXPW18ZaA0LTfbAEWDzySuPkrC8SeLo7rR7DWNAvmMS3yQzIVxuB6gg159b6Fr99p11B/ZF7A0FisWWjxvKuCdvr0rTh06SDwrbQrY6hDcXWqRNtuQN7YHJwBwKtVpzeu2n/pX+QnFJff8Ake1odyK3qM1h/ET/AJJ/4i/7BV1/6KatuMYjUHqAKxPiJ/yT/wARf9gq6/8ARTV6EPjRi9jdqvqVnb6hYy2d0m+GVdrr6irFFZtJqzGnYitII7W2jt4V2xxqFUegFS0UUwCiiigAooooAKKKKACiiigAppRC4copYdCRyKdRQBU1fTrTVbCSyvohLA/Vc4qPQ9IsNFsFstOgEMIOcdcn1NX6KXKr3C4UUUUwCiiigAqIW1v9qN15KecV278c49KlooAKKKKACiiigAooooAit7eC3D+RCke9izbRjJ9TUtFFABRRRQAUUUUAFUr7TLO9u7W6uI98tq++I/3TV2ik0mAU1kRiCyKxHQkZxTqKYBWF8RP+Sf8AiL/sFXX/AKKat2sL4if8k/8AEf8A2Crr/wBFNVQ+JCex/9k="/>
          <p:cNvSpPr>
            <a:spLocks noChangeAspect="1" noChangeArrowheads="1"/>
          </p:cNvSpPr>
          <p:nvPr/>
        </p:nvSpPr>
        <p:spPr bwMode="auto">
          <a:xfrm>
            <a:off x="152400" y="152400"/>
            <a:ext cx="1971328" cy="1971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Cs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mTSxwxtJM6oijJZjgCgTdtWPormrnxz4Zgm8o6kjnuUGQK19K1fTdUjMmn3kVwB12nkVpKjUiruLsYU8XQqS5YTTfqXqKKKzOgKKKKACiiigAooooAKKKKACiiigAIBHIzRRRQAUUUUAFFFFABRRRQAUUUUAFFFFABRRRQAUUUUAFFFFABRRRQAUUUUAFFFFACMQqlmOABkmvDviV4qudY1SWyt5WSxhYqqqfvkdzXqXxC1UaT4WuplbbLIvlx+5P/ANbNfPZOTk9a9fLKCd6j+R8lxJjZJxw8X5v9Aq3pGpXml3sd3ZTNFIh7Hr7GqdFew0mrM+TTcXdbn0d4Q1qPXtDhv0wHPyyL6MOta9eQfBHVRBqdzpcjYWdQ6ZP8Q7fjn9K9fr5nF0fY1XFbH6PlWLeKw0Zy32fqFFFFcx6QUUUUAFFFFABRWZ4k1ux0HT2vL18Doqjqx9BXn/8Awtk/av8AkE/uc/8APXnH5V0UsLVqq8VocGKzPDYWXJVlr956nRWZ4b1yx17T1vLJ8joyHqp9DWnWMouLs9zsp1I1YqcHdMKKKKksKKKKACiiigAooooAKKKKACiiigAopCwHUgfWlBB6EGgAopGYKpY9AMmvJtf+J19HrRTTYohaRPtO9cs+Ov0rehh5121E4cbmFHBJOq9z1qiszw1rVprumR3tqw5HzpnlT6GtOspRcXZ7nXTqRqwU4O6YUUUVJYUUUUAFFFFAHkvxqvbm51GDTYYpGigXe5C5BY9P0rzU8HB619QvDDISXiRiepKg14v8S/B9zpuoy6jYwtJZTMXO0Z8snqD7V7eAxcGlStb9T4vPMsrRlLE35k322XQ4WilrQ0LR7/Wb1LWygZyTy2OFHqTXqNpK7Pm4xcmoxV2L4emu7LVbbULaKRjDIDlRmvo+0mW4to51ztkUMM+9ZnhnQrTRdHhsVjR2QZdyoyzdzWuAAMAAD0FfO43ExryVlsffZNl1TBQfPL4radmFFFFcR7QUUUUAFFFNkDGNghAbHBPY0AeJ/F/WDf8AiQ2cbkw2g2Yzxu7muIrsfH/g/UNFb+0JZxdxzOd7qp+U+9cdX1OG5PZJQeh+Y4/2rxE3WVpNnbfCHWDp/iQWkj4huxswTwG7Gvb68K8AeENQ1tv7QinFrHBICjspO4g9q9zhDLEiuwZgACR3NeRmfJ7S8Xr1PrOHParDuM17u6f5jqKKK80+iCiis/U9a0rTWCX19BAx6KzgH8qcYuTskROpGmuaTsjQoqCyvLW9gE1pcRzxn+JGBFT0NNblRkpK6egUUU2YuIXMYBfadoPc9qQ2x1FcL4V8aXEutzaL4giS1ud5ERxgH25ruq1q0ZUnaRzYXF0sVDmpv/NBTJ5FhheaQ4VFLE+wp9cb8WtY/s3w01tG+J7o7BzyF7mlSpupNRXUeLxCw9GVV9EeYeMvFGoa1q0rrcSR2ysRFGpwAPWqmleJtc01h9l1GZV/ulsg1mWlvPd3KW9vG0srnCqoySam1TTL7TJvJvraSBzyAwxmvp1TppKFj81lWrSk613fuehaD8Uptyw6zaI6NwZIuMD3HesTx/4ZS0I1rSW8/Tbn5wV52E9q4yuu8C+KF07dpWqL5+l3Hyurc7M9xWLoexfPSXqu52LGvFR9jiZekuz8+67md4N8R3Xh3U1uIiWgY4ljzww/xr3zRtStdW0+K9s5A8Ugzx2Poa8N8b+GW0e4W6s28/Tbj5oZV5AB7Gu1+CdjqUFrc3M+9LOXHlq3c+orkx1OnUp+2T1PTyTEV8PiPqsldP8ADz9Gek0UUV4p9mFFFFABVDU9Z0zTZFjvryGBmGQHbGav14j8Z7gTeLfKU5EUKr+POa6sJQVepys8zNcdLBUPaRV3ex67p+uaTfuyWd9DMUXc21s4HrU9neWOpRSfZpobmNTtfaQwz6V4neSN4f8ABlrb25C3Oqr5ssg6iPsvt1rW+CWq+Rq9xpkjfLcLuQHuw/8ArZrpqYBRpynF7f0zzcNnkp1oUakUubf57Hotz4T8O3Exml0uAuTnIyP0FaVlY2Wnw7LW3igQDnaoFWa534jap/ZfhS6lVsSSDykx1ye9cUXOrJQuezUhQwsJVlBKyvsadvrOl3FtLcw30MkUX+sZXB2/Wqv/AAlPh7/oLWv/AH8FeGeE9Yl0rVlY/Nbzfu54zyGU9eKZ4u01dK1+5s4+Yw26M/7J5H6V6ay2HPytnzj4jrOmpxguz3+R9GQSxzwpNC6vG4yrA5BFPrn/AIdzef4O09+uI9v5HFdBXk1I8k3HsfU4er7alGp3SYUUUVBsFQzXVtCwWaeONj0DMBU1eMfE+4kvPH0VmkjjaY4gAcdT/wDXrpwtD28+W9jzszxzwVJTSu27HreoSabNC1reyW7I4+ZJGHIrlf8AhDvBX2rzv3O3OfL8/wCX+dea/ES4l/4Sq6iEr4ixGPmPYVz3nTf89ZP++jXpUcDJRTjNq583jM6pzqNVKKlZ9f8Ahj6V099NhhW1sZLdUQcJGw4FTw3VtM5SKeN2HUKwJrwX4b3Ei+L7ONpX2ylozlj3U1rfD+eS1+JL2rSNtaSRCC3pmuerl/Lze9srnfhs+c1TXs7Jy5d9tv8AM9pooorzD6YrarcfZNNubkdY4mYfUCvm3VL641C+lurqRpJHYkkmvpLVbf7XptzbDrJEyj6kV826pY3Gn30trcxtHIjEEEV7OVctpdz5Difn5qf8uv3nV/CPVrm08TxWQkY29wCrJnjOODXuFeHfCPSbm88TxXojYW9uCzPjjOOBXuNc+Z8vtdOx3cN8/wBVfNtfQKKKK84+hOS+IPhOPXLX7XaARajCMo44347GqHw78WSXDnQtazFfw/KrPxvx2+td5XJ+MfDGlXV3Frk9ybF7Yh5JF43Af1rspVYzh7Kpt08jx8XhJ0av1rD7/aWya/zOsrxv41x3jeI4iyyGAxAR8cZ71vWHxMgn12OxWzb7I7iNZSfm+tegzQW9wFM0MUuOV3oDj86qnz4OopTjuRiPY5vQdOjPZo80+D/he4gnbWr6Ep8u2BXHP+9Xc+KdBs9f017W5QB8fu5Mcoa1wAoAUAAdAKKxq4mdSp7TZnXhcto0MN9Xaunv5nzX4g0m70XUpLG7Qq6ng9mHqKzq+gvHXhi38RaaVwEu4wTDJjv6H2rxbTvDepXmv/2P5DJOr4kJHCj1r3MNi41YXejW58VmOV1MJWUIq6e3+Xqdp8HL2/u3l0u4txdacg3ZkUERt7Zr1eNEjQJGqqo6BRgCs3w1otpoWlx2Nqo4Hzv3du5NadeJiqyq1HKK0PtMswk8Nh4wqO7/AC8gooormPRCiiigAr558f3H2nxjqMgO5RMVH0FfQc7rHA8jHAVSSa+ZdQmM99PM3V5CT+detlUfelI+V4nqe5Th6v8Ar7zofHCl7DQ7pf8AVvZKox0BUYIrF8PX76brVpeoxBikBP07/pmoJby5ltYrWSVmhiJKKei561Xr1owtHlZ8rOrepzx02+8+obWZLi2injOUkQMv0Iryj44ap5t/a6XG3yxKZHwe56fy/Wuq+FusLeeD18+T5rPKSEnsOR+lc/4Q0XT/ABhq+qa1qgMq+eVSINjHvXi4eCoVZTntE+xx9eWOw1KlS3qa/dq/xPM7O2uLiZBDDJJ8wHyqT3re+JWF8SGHgtFBEjfUIM10/wAQNRu/CmqW9joXkWtuYgdqxqWJ9yRmq/iXQ9Q13wxD4iksDDfgZmCjHmp/fx616Sr3caj0T2PnJ4RwjUoxu5R1emml9vv8jsPhDN5ngu3TvG7g/wDfRNdhXn/wPlLeH7qM/wDLOfH5ivQK8TFq1eXqfa5TPnwVN+X5aBRRRXMeiFeITsdU+K4Yc/6WD/3z/wDqr2y4kEMEkp6IpY/gK8R+Hzed48mvm5WITSnP0NelgFaNSXkfOZ8+apQpd5f5HP8Aiuf7T4jvp+u6Zqy6mvW8y8mf1cn9ahr3YqySPipy5pOXc0fDc5ttfsZgcbZ1/U4rpb4HS/iqpHGbpT/33j/GuNt38ueOT+64b8jXXfEFjF4nsdS/57QQzA/QD/CsaivNLumdVGVqLl/LJP8AP/gHuY6VR1zVrHRbL7ZqMxih3Bd20nk/SrFhJ51jBL13xq35iuO+NP8AyJw/6+U/ka+co01OqoM/QsZiJUcNKtDdK5px+OfDEkQkXUlCkkDKMP6VQ1TXfAmpkNfS20zD+IxnP54rxi4i26Zay/32f9DVSvZjltNO8ZM+QnxDiJx5Zwi15p/5nvdl4s8H2UIhtLuCGMfwpGR/SrFx428NwWqXL6h+6diilY2PI69vevnytm5Tb4Psm/vXcv8A6CtTLLaV1dvUuHEOJ5WlGKsuz/zPoTTry31CxivbR/MglXcjYxkVYrA+Hn/Il6X/ANcBW/Xi1IqM3FdD7LD1HUoxm92kwrzT43PqZitIYVkNm2S+wdW969Lpssccq7ZEV19GGRV4er7Kop2uY4/CvF0JUlK1z540+JdHSPUrxAbnO63gb1/vN7V6F8LvF2qazqU9lqLLIoQusm0Db7Vz3jrwnrk3ie7ulty9rIxdZcjai/0xXMXWofZE+xaXK8cY/wBZKpKtI3+Fe7OEMTT7t/gfD0q1bLq/VJPba/8AX4H0fSOyohZ2CqBkknAFcF8OPEUUGhW9rrWoKty7kRCRvmK54zW/qur6NeXc3hua88u4mj2+nUdjXiTw84zcbH2lHMaVWiqiaTfRvr0RleN/FGpaHdWl1aW8Vzpj/wCskU55+oqve/EDw7bql5YwG4vZwqsqx4YD0JrlJ7q/8G3NzoGpwjUNPnU+WhOfoR6Vs/CLw5E0c+qX9gOX/wBH8xeg9cGu+VCjTpc8ldLa3U8GGNxdfE+ypuze6avyNdv0PSbKb7RaRT7Gj8xQ21uozUtFFeQz61JpahRRRQMKKKKAK2qQtcadcQKcNJGyg/UV80XUbxXMkcilWViCD619QV5l8SfAk11cyato8e935lhHUn1Fenl2IjTk4y6nzfEOBqV4Rq01dx3XkeT0VYns7uCQxzW8qMDggqaj8mb/AJ5P/wB8mvdufFPQ1tA16fSdO1G0jyReReX9PU/lUfh/xBqmhSvJp9wY94+ZSMg/hWb5M3/PJ/8Avk0eTN/zyf8A75NQ6cXe63NFWqR5bStbbyLeqare6pqP26/mM0uQST0wO1es/wDCw9Bbw2WLkXRhKfZ9v8WMfTFeNiCYnAhkJ/3TXSeE/Beq63cozQvb2mfnlcY49q58TRoyinPRI7svxeKpzkqCu579fmd78FIJBo97dupVJ7jKDtgCvQKq6TYW+madDY2q7Yol2j396tV4GIqe1qOR93gMM8Nh4UnugooorE7DM8VTi28OahMeMW7gfUjFeRfDZdttr963/LOxbafc5r1Px9a3l94VvLSxiMs8gUKo78jNcR4c8L61ZeC9Xgezdby4YKiZ5K4Gf616eElGNCSb1bR8zm1OrPGwcYtqMW9uuv8AwDy9juYn1NJXTf8ACC+KP+gXL+Yo/wCEF8Uf9AuX8xXse3p/zL7z5P6piP8An2/uZzNdh47P2nQNAvv+nXyc+6mqv/CC+KP+gXL+YrptR8K65c+AdNsfsLm7tp3LJkZ2k8VlUrU+aL5lv+h1UMJXcKkeR7dn0aPQfBVz9r8LafNnOYQPy4rA+NP/ACJw/wCvlP5GtX4d2d9p/hW2s9QhMM0WRtPpnNVfippt9qnhcWun27zzeerbV64ANeLT5Y4rfS59hWU55Xazvyr12PH7+P8A4pTTJf8AprMD+dY1egzeENdl8E2dqNPkF1HcuzRnGQp71if8IL4o/wCgXL+Yr3KdenZ+8t2fFVcHXTXuPZdH2OZrotVj2eB9Ib+/PKf0FSf8IL4o/wCgXL+YroNf8K64/g3RLODT5ZLiEyGZFxlc4xmlOvT5o+8t/wBGVRwdflm3B7dn3R6B8PP+RL0v/rgK36xvBNrcWXhXT7W6jMU0cIV0PUGtmvnKzvUl6n6Fg01h6afZfkFFFFZnSVtUtFv9Pns5GKrMhQkds14x4h8Hv4WgOoX00VwpfbAi55Pq1e4Vm+ItFstd082V8hKZ3Ag4Kn1rrwuJdGVuj3PJzTLI4yHMl76Wh4BpNjqHiDWUhgVpJnYZbso9fYCvTPiB4etG0SLUIbyOPUbCNQzh+Xx/Wur8MeGtM8PQsljGd7/fkbljXM6p8N0vtUluTq86wzOXeMrn8OtdssbCpVT5uVLy3PHhk9ahhnHk55S31tbsZHgDRb/xNfw+IdaufPhg+WNW6sR0/CvVwAoAAwB2qno2m22k6dFY2i7Yoxgep96uV5+Jr+1nfp0Pey7BLCUrPWT1b8wooornPQCiiigAooooAKKq6rfW+m2Et7dMViiG5iKw7TxvoVzbT3AmkjjhALF1xnPpWkaU5q8Uc9XFUaUlGpJJs6Ga3t5v9dDG/wDvKDUf9n2P/PnB/wB8CsRPGugvpT6iLkiNXCFSPmz6Y/A1ds/Eel3ZslgmLteAmIAc8dc1bpVo9GZLFYSo1aSd/Tvb8y9/Z9j/AM+cH/fAo/s+x/584P8AvgVZqrp2o2OoiU2Vwk4icxybT91h2rHnd7XOr2UP5V9w5LGzVgy2sII6EIKsDiiqWpatp+myQR3t1HC9w+yJWPLn0FJy7sqMEvhRdooooGFFFFABRRRQAUUUUAFFFFABRRRQAUVFBcwTSSRxSq7Rna4B+6fepaACikZgqlmOABkmmW08NzCJoJFkjPRlOQaAJKKKKACis3xBrmnaHarcahN5asdqjux9qpar4u0XTY7Z7m4I+0KHRQMnae5rSNKcrcq3Oepi6FJtTmlbc36KoXWs6ba6Wup3F3HFaNjEjHg56VchkSaJJY2DI4DKR3FZ9WuxumpJSWzH0UVlXviLRbO4lt7rUIYpYdvmKx5Xd0pNpblWNWiqljqdjfTzwWlzHLJAQsqqeVPvVumIKKKKACiiigAooooAxfG9sbzwxeW6yxxF04aQ4UfU15Nq15fw6ZdaNdywTJFJEyPGBjHPeva9Ss4NQsZbO5UtFKpVgD2rnrXwHoUNlc2pWaQXGNzu+WGOmDiu/CYiFKL5+54ObZdXxVRSpaaNN3/C3mcP4e0Ftdm1m3t51geK5EiEjK/xDH60zTr7/hGdZdjF9vNoGgjIO0Z+85/DmvTPDfhzT9Bt5YrLzCZTl3dssapXvgrR7qz+zP56/vWlLh/mJbOecdOa2eNg5tP4f+BZnCsjrQpQlTsqiu9/O6Xb/hjL8b6/dTeCLS+0uZrSS9nii390DMAa8xs9V13Trc6Vp15dNNNezM8kCbndlVMfhzXtep+F9M1Dw6mhyiVbZNpQo2GUg5Bz65rEPwy8PfYEtFlvlKytIJRN8+WABGcdOBXz+IozlWlKG3T00/yPrcNKUaMI1fitr62OUm1zxTDrOkzavfTadbyRxAER5RnP3lfnitf4g2zy/EXw/OLlwEglkCjplVJrdufh7oNxeW1w32oC3CgRCX5H29Nw71tX+g2F9q1pqc4kM1ojJGA3y4YYORVeym1rve5akk/lY8fsPFHi2S11XUPOvGtjBMQ7JhI2VmxtOfQCootc8UWl08j69NMlvLbnYw+8JOoNekQ/DrQI2vcNdlLtGQoZflQMSTtGOOSamk8A6DIZN32n94Yi37z/AJ5/d7VjGhVVnft182VKcXf5/oeXxa14pupI5F8QTxrcPONoH3Qm3GPzqxceLPFd9d6bHYzXTypaQyssMeVkLY3FueB1r0iDwDoMIiCfaf3RkK5k/v43dvYVDP8ADnw/K9m267j+yxrGAkuPMVcYDcc9KI0Kqtr26+oSnFt/M57QNY15fiCLbWtQltlmc+TblMxSJjoDn71SeJ9W1yx+IMa3OoS2ems6Lb7U3RyZ6q3PBrp7TwPott4hGtIbkzKxdI2kzGrEYJApdV8E6PqWvJrFwbgyqyuYxJ+7Zl6EitVTqcsfJk8yu/Q4rwD4g8Tap4z82V7qawkkkSQFMRJjG3ac/WtO8vNe1DxpqptNY+yW+lhcQEfLIMHOefaui0fwTo2l66+r2puRKSxWMyfu0J64H4UmqeB9F1HXv7YnNyspwXjSTCSEAgEjv1NKNKooQV9V5/1cblFuT7nmMXirxJFa3Fy+qvJ9rtXmRcf6khwBj8Kmg8ReJILObTH1eSSSaa3Vbhh80YkCk4/Ou9t/hv4dhN3t+1FblSm0ycRqTkheOOanuPAOgzwTxt9pBmEfzCTlSgAUjjrwKzVCrbX8/MbnF/16HE+M9R8VaT/ZmiwapcXdw0cknm28eXcjoDz09ao6v4i8ULqbTtqEtsbZLffb44YvuBz+Vd9c/DnQZ9PtrMyXi/Z92JVl/eMG6gnFT3HgLQZmkZluB5gjDASf3M47e9V7GpzXv17i5o2+R5nJNqunz69cWOqzRTS6nHFnOcBs5OK0LvWfFcPjUafa3d5dJZvEjhY/kdWA3FjnjrXe33gTQ7u+ku3+0o8jpI6pJhSy9DjFO1HwRo19r6azK1ysylSyJJhHK9CR3oVColGz2/y/4ccpxdzzjTNZ8QXWqlLjV5nt7w3MRix9wKDjFdJ4ETU7X4RPJptw016Udot5ztOegrpLLwRolpdQ3EazloXkdQz5GX+9nirFj4U0uz0S60eLz/slyWLKX+7n+76UQoVFF33tbcTmnJep5tY+JNYi0WFW1ieS6GoJHNHKm148hsqeeRxUtjrXiDU9T0qxj1aSAT3sySMBnKqxwP0rsI/hxoC6VNYF7xvNlErTGX95uHTnHvVrR/Aui6XLZS27XTPZu7xl5M5Ldc8c9aqNKpzrmen/AA3+QnKNnb+t/wDMrfFWygk8GyzTL5ktvt2OeoOeTWH4oWybw7pNvHAj6peQrFG56qnc16BrmmW2sabLp93v8mTG7YcHisXVfBGj6jJbSTSXSNbxCJCkmOB+Fezh68IxUZPZ3/A+fzDAVatSc6SWsUte99/u2OZ+JmkGHwpoNity6ql5EjbTwetZer+I9S0/xjFbWmrTzwq5geIR4iTCHjOfvcV6Pe+GtPvNMs9PnadorSRZIzv+YsvTJ71l3Pw90K41ttWZ7tZWkMhRZcJuxjOMe9eRWp1JVZSi93f8v+Ce3QShRjC1rRtbseXjXPFUkfnr4gnUSQTT7cdNjEAfpVjXNWutQS5+1FDmO0kJAwSSwzXpKfD/AEFYljH2naIniH7z+Fzk9vent4B0Bop42SdhNCkTZfoF6EcdayVCouv9a/8AAN3ON3/Xb/gnnmo6vfaSPEDafI8c019FHujGXAK9h60t1rHjSPQrKa9uLy0to5WEs/l/vNo+6WGeld9dfD3QbgT7muw0wUOwk5yvRunWo7j4c6DNp0FkZb5VhJO8TfM+eoY45o9jVtv26iUonS6FP9p0e0uPPW43xBvNUYDe9Xag0+0gsbKGztl2QwqFQegFT13vcxWwUUUUhhRRRQAUUUUAFBOBmikk/wBW30NKTsmwRykPxB8NS3NxbrdOHt1dnyhA+TO7Hr0pZviD4ai02K/a6fyZXKphDlsYyQPTmvI7Gzv9W+1Q2Ol3D/Z2vt0yx/K5bcAoPc5rqPFWlaha6R4euIdInuFhs5IZYY4ssrsBgkfhXAsRVdPmt2/G/wDlY2cI8/L6/gb914/VvGcOn28iLpi2v2iadkJ3A9MHtWrF8QPDUmlS6it4wijcIVK/OSemB3rgE8L6z5M9t9hlDnQ0jDbeN4IO3PrVKw0Fv+EXuZ5dD1x5xJH87YEisq43KuOQOlU6tSN16/8ApTQcsXZ/1sj06bx94biW0Zrxj9qGUAUkqM4+b05qD/hMLaxn1SbVL2BrWCZUhWJcvyAcH1PNedXlnr/2PS7v+xb0arjakqRZR13nAkXHHHParGr6PrS6je6lJpNxIseoQzNGkZO8BVztHfGDQ69Tf+uglFHoN38QvDNta2ty905juVLJtQngdc+nWn3nj7w3aX8VnNdt5kqoykLlcN0JNeY2vhzWfsUDSaTcfPZXBCGP7hYphfY8GnXvh7WJLWcDSrkubSzVT5Rzlcbh+FCxFXt/Wv8AkNwj3/rT/M9G1Lx3o+NRs7C6V762gkdAy/IzKCcA9+lUNJ8YX82q6NDd/Z0t7uxa4nbbjBGenoOK4fR/C+oNq19az6dqhuFFw0chwsA3BsduSc+tXn0vWpLfSWGlXSldPmsnGw5VyGAJ9uetJVqluZ/18X62BRje39dP+Cd9beP/AA1PZ3V0l4RHbEb9y4Jz0wO/Sn6l4mt7vwRfa1o8pby4ztLDBVunI/GvLtE8PudAvzeaHrc0scaI24hTkFuUGOcZ9+tdZosGsS/CnVYb61lWUh/JDx7ZHQEYLD1xVOrNwlfsEYrnj6mvo/i/TdK0XSLfWL+SW9uoEdm25PzdzjoOa1H8ZaCms/2S10ftGODt+XOM4z64rzTVoLqa10C+0nS72S8+yxIJo03RsARlXGOP/rVDq9n4lvfGEH2rTbweVcbgIof3IXYOc46596c681JpLq18iVBct/I7+b4i6DJZ3zWMkktxbQtIEKEbsZ6evSs9/iJZzaNpM/nC0uLtlaVXQnYnc/8A165bRvDmrNJaxnTZoy2n3EbFo8AMWbANZl3oepyyacbrR9WEX2VbZo7dMEsp7kg4HvUe2q6edvzf/AL5I6/P9P8AgnviSI0IlDAoV3bu2PWuch8deHJZruNbzH2VS0jFcKQDg4PepPDWsQX5vdHjtpFbT1EThz97jpmvLLjR9akn1ex0zR72K0Ks7RTpnDB84Rsc5ratWaa5NmmRCF172+h6WvxA8NNpDamLtvKWTy9uz5930qL/AIS63k1a3mivrcaY9o07Bl/ecd683g0vVxs17+wrvyIr1Ga18o7yAignb9RWzrsWtXWpxarp/h+a1J0xwsJjyFbPT6+1Z+3na7/r3b/mUoLb+tzo9U8e21xZ2c+hSq5e+S3mWVCCoOe34V0PiXxNpPh2KF9TmKGY4VVXJPvj0rxzSNH1547nUG03UJCl7BMRNFtdwM5wMe9dX8X9NvL670i/js9Qlt1iaOVLVcyAsOhyDij21RU3Lrdfkv1EoJzt0sdHp3ja3vvGo0K3iZ4XtlmSYLwc1oSeL9Dj1/8AsRrr/SgcHj5QfQn1rlPC2l3ek+M9Pm/s25W0m05YgzDcYmHOGIrO1mw1NPiK7aTpN3GJ5P8ASHdd0Drj7wOOD+NV7WcVHrq/z0FZO/ovyOru/HWk3NtqEOlX0a3dqhYGVfkODgkeop0Xj3Q7ee3sL+7xduq72VDsyRnr2rzK30LWpYbq2GjXUb2tpJGzGMjzWLDG31qzf+H9XkW6/wCJTcuS1rt/dnkAfNWcK9Rtab2/UbhG9v66HpDeLNJ1iPUdN0y9dbqKFyrqMDIB5U96n+HGo3WqeErW6vJPMn+ZGf8AvYOM15/4Zgv9N1vUxHpd3aaattK0ouU4RsH7jY5BruPhPDJD4JtBLGyFmdgGGDgtxW1Cbm7vt+rFNJK3n+h1dFFFdJmFFFFABRRRQAUUUUAFFFFABQeRiiigCjo2lWek2z29lHsR5GkYZ/iJyavUUULTQAooooAKKKKACiiigAooooAKCAQQQCD1BoooAbGiRoEjRUUdAowBTqKKACiiigCG3tbe3klkhhRHlbc7AcsfepqKKACiiigAooooAKKKKACiiigBHVXUq6hlPUEZBoRVRQqqFUdABgClooAKKKKACiiigAooooAKKKKACiiigAooooAKKKKACiiigAooooAKKKKACiiigAooooAKKKKACiiigAooooAKKKKACiiigAooooAKKKKACiiigAooooAKKKKACiiigD//2Q=="/>
          <p:cNvSpPr>
            <a:spLocks noChangeAspect="1" noChangeArrowheads="1"/>
          </p:cNvSpPr>
          <p:nvPr/>
        </p:nvSpPr>
        <p:spPr bwMode="auto">
          <a:xfrm>
            <a:off x="152400" y="152400"/>
            <a:ext cx="1971328" cy="1971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Rectangle 14"/>
          <p:cNvSpPr/>
          <p:nvPr/>
        </p:nvSpPr>
        <p:spPr>
          <a:xfrm>
            <a:off x="467544" y="1029774"/>
            <a:ext cx="6192688" cy="3739485"/>
          </a:xfrm>
          <a:prstGeom prst="rect">
            <a:avLst/>
          </a:prstGeom>
        </p:spPr>
        <p:txBody>
          <a:bodyPr wrap="square">
            <a:spAutoFit/>
          </a:bodyPr>
          <a:lstStyle/>
          <a:p>
            <a:pPr marL="400050" lvl="1" algn="just">
              <a:lnSpc>
                <a:spcPct val="90000"/>
              </a:lnSpc>
              <a:spcBef>
                <a:spcPts val="1800"/>
              </a:spcBef>
              <a:buClr>
                <a:srgbClr val="FF0000"/>
              </a:buClr>
              <a:buSzPct val="80000"/>
              <a:buFont typeface="Arial Narrow" panose="020B0606020202030204" pitchFamily="34" charset="0"/>
              <a:buChar char="►"/>
            </a:pPr>
            <a:r>
              <a:rPr lang="fr-FR" sz="2000" dirty="0">
                <a:latin typeface="Arial Narrow" panose="020B0606020202030204" pitchFamily="34" charset="0"/>
              </a:rPr>
              <a:t>Adopter une approche globale et individualisée </a:t>
            </a:r>
          </a:p>
          <a:p>
            <a:pPr marL="400050" lvl="1" algn="just">
              <a:lnSpc>
                <a:spcPct val="90000"/>
              </a:lnSpc>
              <a:spcBef>
                <a:spcPts val="1800"/>
              </a:spcBef>
              <a:buClr>
                <a:srgbClr val="FF0000"/>
              </a:buClr>
              <a:buSzPct val="80000"/>
              <a:buFont typeface="Arial Narrow" panose="020B0606020202030204" pitchFamily="34" charset="0"/>
              <a:buChar char="►"/>
            </a:pPr>
            <a:r>
              <a:rPr lang="fr-FR" sz="2000" dirty="0">
                <a:latin typeface="Arial Narrow" panose="020B0606020202030204" pitchFamily="34" charset="0"/>
              </a:rPr>
              <a:t>Communiquer sans stéréotype de sexe</a:t>
            </a:r>
          </a:p>
          <a:p>
            <a:pPr marL="400050" lvl="1" algn="just">
              <a:lnSpc>
                <a:spcPct val="90000"/>
              </a:lnSpc>
              <a:spcBef>
                <a:spcPts val="1800"/>
              </a:spcBef>
              <a:buClr>
                <a:srgbClr val="FF0000"/>
              </a:buClr>
              <a:buSzPct val="80000"/>
              <a:buFont typeface="Arial Narrow" panose="020B0606020202030204" pitchFamily="34" charset="0"/>
              <a:buChar char="►"/>
            </a:pPr>
            <a:r>
              <a:rPr lang="fr-FR" sz="2000" dirty="0">
                <a:latin typeface="Arial Narrow" panose="020B0606020202030204" pitchFamily="34" charset="0"/>
              </a:rPr>
              <a:t>Limiter l’impact des responsabilités familiales </a:t>
            </a:r>
          </a:p>
          <a:p>
            <a:pPr marL="400050" lvl="1" algn="just">
              <a:lnSpc>
                <a:spcPct val="90000"/>
              </a:lnSpc>
              <a:spcBef>
                <a:spcPts val="1800"/>
              </a:spcBef>
              <a:buClr>
                <a:srgbClr val="FF0000"/>
              </a:buClr>
              <a:buSzPct val="80000"/>
              <a:buFont typeface="Arial Narrow" panose="020B0606020202030204" pitchFamily="34" charset="0"/>
              <a:buChar char="►"/>
            </a:pPr>
            <a:r>
              <a:rPr lang="fr-FR" sz="2000" dirty="0">
                <a:latin typeface="Arial Narrow" panose="020B0606020202030204" pitchFamily="34" charset="0"/>
              </a:rPr>
              <a:t>Améliorer la mobilité des femmes : les inciter à élargir leur zone de déplacement</a:t>
            </a:r>
          </a:p>
          <a:p>
            <a:pPr marL="400050" lvl="1" algn="just">
              <a:lnSpc>
                <a:spcPct val="90000"/>
              </a:lnSpc>
              <a:spcBef>
                <a:spcPts val="1800"/>
              </a:spcBef>
              <a:buClr>
                <a:srgbClr val="FF0000"/>
              </a:buClr>
              <a:buSzPct val="80000"/>
              <a:buFont typeface="Arial Narrow" panose="020B0606020202030204" pitchFamily="34" charset="0"/>
              <a:buChar char="►"/>
            </a:pPr>
            <a:r>
              <a:rPr lang="fr-FR" sz="2000" dirty="0">
                <a:latin typeface="Arial Narrow" panose="020B0606020202030204" pitchFamily="34" charset="0"/>
              </a:rPr>
              <a:t> Elargir les choix professionnels des femmes</a:t>
            </a:r>
          </a:p>
          <a:p>
            <a:pPr marL="400050" lvl="1" algn="just">
              <a:lnSpc>
                <a:spcPct val="90000"/>
              </a:lnSpc>
              <a:spcBef>
                <a:spcPts val="1800"/>
              </a:spcBef>
              <a:buClr>
                <a:srgbClr val="FF0000"/>
              </a:buClr>
              <a:buSzPct val="80000"/>
              <a:buFont typeface="Arial Narrow" panose="020B0606020202030204" pitchFamily="34" charset="0"/>
              <a:buChar char="►"/>
            </a:pPr>
            <a:r>
              <a:rPr lang="fr-FR" sz="2000" dirty="0">
                <a:latin typeface="Arial Narrow" panose="020B0606020202030204" pitchFamily="34" charset="0"/>
              </a:rPr>
              <a:t>Prendre en compte les besoins en santé et les violences faites aux femmes en amont et/ou en parallèle de leur accompagnement vers l’</a:t>
            </a:r>
            <a:r>
              <a:rPr lang="fr-FR" sz="2000" dirty="0" err="1">
                <a:latin typeface="Arial Narrow" panose="020B0606020202030204" pitchFamily="34" charset="0"/>
              </a:rPr>
              <a:t>emplo</a:t>
            </a:r>
            <a:endParaRPr lang="fr-FR" sz="2000" dirty="0">
              <a:latin typeface="Arial Narrow" panose="020B0606020202030204" pitchFamily="34" charset="0"/>
            </a:endParaRPr>
          </a:p>
        </p:txBody>
      </p:sp>
      <p:pic>
        <p:nvPicPr>
          <p:cNvPr id="9" name="Image 8">
            <a:hlinkClick r:id="rId3" invalidUrl="http://www.prefectures-regions.gouv.fr/ile-de-france/content/download/42097/281858/file/MEP Guide jaune bleu VF3.pdf"/>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1043973"/>
            <a:ext cx="2470951" cy="3440376"/>
          </a:xfrm>
          <a:prstGeom prst="rect">
            <a:avLst/>
          </a:prstGeom>
        </p:spPr>
      </p:pic>
      <p:grpSp>
        <p:nvGrpSpPr>
          <p:cNvPr id="12" name="Groupe 4">
            <a:extLst>
              <a:ext uri="{FF2B5EF4-FFF2-40B4-BE49-F238E27FC236}">
                <a16:creationId xmlns:a16="http://schemas.microsoft.com/office/drawing/2014/main" id="{0F18C18B-CB23-46DE-BC6D-8B0C43EC1484}"/>
              </a:ext>
            </a:extLst>
          </p:cNvPr>
          <p:cNvGrpSpPr/>
          <p:nvPr/>
        </p:nvGrpSpPr>
        <p:grpSpPr>
          <a:xfrm>
            <a:off x="2771800" y="5589240"/>
            <a:ext cx="5389129" cy="879435"/>
            <a:chOff x="3215319" y="5863961"/>
            <a:chExt cx="5389129" cy="879435"/>
          </a:xfrm>
        </p:grpSpPr>
        <p:pic>
          <p:nvPicPr>
            <p:cNvPr id="13" name="Image 12"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6" name="Image 15"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557867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5577" y="1376010"/>
            <a:ext cx="5598520" cy="49633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r>
              <a:rPr lang="fr-FR" sz="2000" b="1" dirty="0">
                <a:ea typeface="+mj-ea"/>
                <a:cs typeface="+mj-cs"/>
              </a:rPr>
              <a:t>Institut d’éducation et des pratiques citoyennes (IEPC) a créé la crèche Arc-en-ciel à Bagneux </a:t>
            </a:r>
            <a:r>
              <a:rPr lang="fr-FR" sz="2000" dirty="0">
                <a:ea typeface="+mj-ea"/>
                <a:cs typeface="+mj-cs"/>
              </a:rPr>
              <a:t>(92) : </a:t>
            </a:r>
          </a:p>
          <a:p>
            <a:pPr marL="114300" lvl="1" indent="0" algn="just">
              <a:lnSpc>
                <a:spcPct val="90000"/>
              </a:lnSpc>
              <a:spcBef>
                <a:spcPts val="1800"/>
              </a:spcBef>
              <a:buClr>
                <a:srgbClr val="FF0000"/>
              </a:buClr>
              <a:buSzPct val="80000"/>
              <a:buNone/>
            </a:pPr>
            <a:r>
              <a:rPr lang="fr-FR" sz="2000" dirty="0"/>
              <a:t>Structure d’accueil à horaires élargis avec 50 % des places réservées aux enfants de parents s’engageant dans un projet d’insertion professionnelle.</a:t>
            </a:r>
            <a:endParaRPr lang="fr-FR" sz="2000" dirty="0">
              <a:ea typeface="+mj-ea"/>
              <a:cs typeface="+mj-cs"/>
            </a:endParaRPr>
          </a:p>
          <a:p>
            <a:pPr marL="114300" lvl="1" indent="0" algn="just">
              <a:lnSpc>
                <a:spcPct val="90000"/>
              </a:lnSpc>
              <a:spcBef>
                <a:spcPts val="1800"/>
              </a:spcBef>
              <a:buClr>
                <a:srgbClr val="FF0000"/>
              </a:buClr>
              <a:buSzPct val="80000"/>
              <a:buNone/>
            </a:pPr>
            <a:r>
              <a:rPr lang="fr-FR" sz="2000" dirty="0">
                <a:ea typeface="+mj-ea"/>
                <a:cs typeface="+mj-cs"/>
              </a:rPr>
              <a:t>+ </a:t>
            </a:r>
            <a:r>
              <a:rPr lang="fr-FR" sz="2000" dirty="0" err="1">
                <a:ea typeface="+mj-ea"/>
                <a:cs typeface="+mj-cs"/>
              </a:rPr>
              <a:t>Aggrée</a:t>
            </a:r>
            <a:r>
              <a:rPr lang="fr-FR" sz="2000" dirty="0">
                <a:ea typeface="+mj-ea"/>
                <a:cs typeface="+mj-cs"/>
              </a:rPr>
              <a:t> pour la formation « assistantes de vie aux familles », </a:t>
            </a:r>
            <a:r>
              <a:rPr lang="fr-FR" sz="2000" dirty="0"/>
              <a:t>accueille stagiaires et/ou </a:t>
            </a:r>
            <a:r>
              <a:rPr lang="fr-FR" sz="2000" dirty="0" err="1"/>
              <a:t>salarié.e.s</a:t>
            </a:r>
            <a:r>
              <a:rPr lang="fr-FR" sz="2000" dirty="0"/>
              <a:t> des chantiers d’insertion.</a:t>
            </a:r>
            <a:endParaRPr lang="fr-FR" sz="2000" dirty="0">
              <a:ea typeface="+mj-ea"/>
              <a:cs typeface="+mj-cs"/>
            </a:endParaRPr>
          </a:p>
          <a:p>
            <a:pPr marL="114300" lvl="1" indent="0" algn="just">
              <a:lnSpc>
                <a:spcPct val="90000"/>
              </a:lnSpc>
              <a:spcBef>
                <a:spcPts val="1800"/>
              </a:spcBef>
              <a:buClr>
                <a:srgbClr val="FF0000"/>
              </a:buClr>
              <a:buSzPct val="80000"/>
              <a:buNone/>
            </a:pPr>
            <a:r>
              <a:rPr lang="fr-FR" sz="2000" dirty="0"/>
              <a:t>85 à 90 % des familles concrétisent leur projet professionnel</a:t>
            </a: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a:p>
            <a:pPr marL="0" lvl="2" indent="0" algn="just">
              <a:lnSpc>
                <a:spcPct val="80000"/>
              </a:lnSpc>
              <a:spcBef>
                <a:spcPts val="1800"/>
              </a:spcBef>
              <a:spcAft>
                <a:spcPts val="684"/>
              </a:spcAft>
              <a:buClr>
                <a:srgbClr val="FF0000"/>
              </a:buClr>
              <a:buSzPct val="80000"/>
              <a:buNone/>
            </a:pPr>
            <a:endParaRPr lang="fr-FR" sz="2000" dirty="0">
              <a:ea typeface="+mj-ea"/>
              <a:cs typeface="+mj-cs"/>
            </a:endParaRPr>
          </a:p>
          <a:p>
            <a:pPr marL="0" lvl="2" indent="0" algn="just">
              <a:lnSpc>
                <a:spcPct val="80000"/>
              </a:lnSpc>
              <a:spcBef>
                <a:spcPts val="1800"/>
              </a:spcBef>
              <a:spcAft>
                <a:spcPts val="684"/>
              </a:spcAft>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p:txBody>
      </p:sp>
      <p:sp>
        <p:nvSpPr>
          <p:cNvPr id="10" name="Titre 1"/>
          <p:cNvSpPr txBox="1">
            <a:spLocks/>
          </p:cNvSpPr>
          <p:nvPr/>
        </p:nvSpPr>
        <p:spPr>
          <a:xfrm>
            <a:off x="1202123" y="171550"/>
            <a:ext cx="7546341" cy="109721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rgbClr val="FF0000"/>
                </a:solidFill>
                <a:latin typeface="Arial Narrow" panose="020B0606020202030204" pitchFamily="34" charset="0"/>
              </a:rPr>
              <a:t>Connaitre les freins spécifiques rencontrés par les femmes</a:t>
            </a:r>
          </a:p>
          <a:p>
            <a:pPr algn="l"/>
            <a:r>
              <a:rPr lang="fr-FR" sz="2800" i="1" dirty="0">
                <a:latin typeface="Arial Narrow" panose="020B0606020202030204" pitchFamily="34" charset="0"/>
              </a:rPr>
              <a:t>L’accueil des jeunes enfants pour faciliter l’insertion</a:t>
            </a:r>
          </a:p>
          <a:p>
            <a:pPr algn="l"/>
            <a:r>
              <a:rPr lang="fr-FR" sz="2800" dirty="0">
                <a:solidFill>
                  <a:srgbClr val="FF0000"/>
                </a:solidFill>
                <a:latin typeface="Arial Narrow" panose="020B0606020202030204" pitchFamily="34" charset="0"/>
              </a:rPr>
              <a:t> </a:t>
            </a:r>
            <a:endParaRPr lang="fr-FR" sz="2500" dirty="0">
              <a:solidFill>
                <a:srgbClr val="FF0000"/>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AutoShape 3" descr="data:image/jpg;base64,%20/9j/4AAQSkZJRgABAQEAYABgAAD/2wBDAAUDBAQEAwUEBAQFBQUGBwwIBwcHBw8LCwkMEQ8SEhEPERETFhwXExQaFRERGCEYGh0dHx8fExciJCIeJBweHx7/2wBDAQUFBQcGBw4ICA4eFBEUHh4eHh4eHh4eHh4eHh4eHh4eHh4eHh4eHh4eHh4eHh4eHh4eHh4eHh4eHh4eHh4eHh7/wAARCACw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qGt61pOiwLPq2oW1lE7bVaaQKCfTmmk27IC/RUdvNDcQJPBIskUihkdTkEHuKkpAFFFFABRRRQAUUUUAFFFFABRRRQAUUUUAFFFFABRRRQAUUUUAFFFFABRRRQAUUUUAFFFFABRRRQAUUUUAFYXxE/5J/4i/7BV1/6Kat2sL4if8k/8Rf9gq6/9FNVQ+JCexu0UUVIwooqnrOqado1g9/ql5DaWqYDSysFUZ6c00m3ZAXGIUEnoOtfDf7THjqbxZ4+uLSCVhp2msYYUzwWB5b9K+2Uure/0trmymSeGWImN0bIbjsa/OLxXBPbeJdRt7kETJcur565zX0PD1GLqylLdGNZ6H1X+x341m1nw3deGb6RpJ9N+eFmOSYien5mvfa+Qv2KLed/HWpzoD5Udn857ctxX1Xea/otnq0Gk3Wp2sV9cf6qBpAHf6CuLN6Khi5KC8yqb93U0qKKK8o0CiiigAooqG9uraytXurueOCGMZd3bAA+tCVwJqK8l179oP4d6VeNa/bri7ZTgtbwl0/MV0vgX4o+DfGTiLR9UT7QekE3ySH6A10zweIhHnlB29CeZdztaKKK5igooooAKKKKACiiigAooooAKKKKACiiigAooooAKKKKACiiigAooooAKwviJ/yT/wARf9gq6/8ARTVu1hfET/kn/iL/ALBV1/6Kaqh8SE9jdoooqRhXi/7YUc7fClnj3eWlwpkx6dq9ormPil4cXxZ4E1TRGXc80JMQ/wBscr+tdODqqlXhN7JkyV0z5k/Zk+Lj+HNQj8L6/cFtLuGAglc58hj2J9K2f2l/hHql74kTxP4T0972G/wZ44BuIc/xY9DXztqNpcabqE1ncI0U8EhRgeCCDX2d+yp41k8SfD5rG/m33ekkROzHkx4+Un8BX1GYQeDn9codd138zCD5lys5/wAFR2HwI+Ekuqa2qf27qHzCDPzFv4V+g4Jrwvwbr+teLfjbpGrXtxJLd3F+hUZ4QZ4A/Cpf2iPGVx4u+It7+9JsrGQ29umeAFOCfxOa6z9j/wAIS6t44bxDPCfsemrlGI4Mh6Y+lXGmsPhp4mt8cl+eyC95KK2PsZM7Rnriloor4s6QooooAK+Qv2sviNe6l4lk8I6bcvFYWXFxsbHmSeh+lfXch2xsc4wDX51fFGVpviJr0rNvLXjktnrXvZBQjUruUl8KMqzsjm6sade3WnXsV5ZTyQXETBkdDggiq9FfZNXOY+9v2ffHL+OfAUF5dEfb7Y+Tc+5HRvxxXotfM/7DUx+xeI4DIMebEwXP+ya+mK/Pcyoxo4qcI7HXB3igooorhLCiiq9/e2mn2zXN7cR28K9XkbAppXAsUVz/APwm3hP/AKD9h/39FOi8ZeFZJFjTXrEsxwB5o5NX7Gp/KxXRvUUiurIHVgVIyCDxisa58WeG7aZoZ9askkU4ZTKMipjGUtkM2qKwP+Ez8K/9B6x/7+ij/hM/Cv8A0HrH/v6Kr2NT+ViujforA/4TPwr/ANB6x/7+ij/hM/Cv/Qesf+/oo9jU/lYXRv0Vgf8ACZ+Ff+g9Y/8Af0Ve0rXNH1R2TT9Strll6iOQE0nTmldoLmjRRRUDCiiigAooooAKwviJ/wAk/wDEX/YKuv8A0U1btYXxE/5J/wCIv+wVdf8AopqqHxIT2N2iiipGFecftDeM9U8EeAn1TR/LF48qxozrkL68V6PXmP7TehS658JdSS3TfPbYnUewPzfpXVglB4iCntcmV7Ox82eKYbX4oaFN4r0uCODxHaLnU7SMY85f+eij+da37KN9dWuoeKrePcF/seaUj/bXAH868k8Ka9qHhrXINW02UxzRNyOzr3UjuDX2v8ENO8F6v4ck8VaFpsVvPqsRjvUU8K38agdhmvqcyn9Vw7ptXi9vLy/yMILmZ8beC/DmoeMvEX2aM7EJMt1cN92JOrMTXsngb4pp4e8caP4L8H28C6AlwsFxKyZe5Y8M+fr0rO/aC1jQ/B91deB/BNslmsx36nMh+dieRHn06Vx37Oehza58WdHjRC0dtL9ol/3Vrepy4mg61RWjbRfq/wBBLR2R97KcqD60UDgYor4U6gooooAjuoVuLaS3kyEkUqcHBwa+Kf2oPAuh+CfEVjHoouMXiPJMZpN5LZr7arwf9r3wPeeIPDdpr2mQNNcacT5iKOTGep/CvWybEeyxKTdk/wCkZ1FeJ8eUHpSspVirAgjqDWz4K8N6n4q8Q2ukaXbPNLK4DYHCrnkmvuJSUU5S2OU+wP2cfh7oGieF9J8V2P2pdQ1CwRpw0pKEsASdtew1m+FtKi0Pw5p+jwf6uzt0hX6AYrSr84xNaVarKbdztirIKKKKwGFfOn7bN5ex6PoVjbTSrHPK5ZEJG4jGOn1r6LrwL9qzVrfQde8GaxdWq3cFpdPI8LdHHFejlX+9Rsr7/kRU+E+W18O+JmUMul6iQenyNUd3o/iCyhNxcWN/DGvJdlYAV9Xp+0t8O9g3adqgOOQLZf8AGsL4gftCeBtY8H6lpdhpF7NcXMDRoJ4FVASMZJzX0sMdjHJJ0NDDkj3Oz8M6vqC/sxx6l9pc3aaY2JSfm/Ovl74V+Bde+JHiCe0s7xo1iHmXE8jngE/zr6T8PHP7KJOMZ01+PTmuG/Yf/wCQrr3/AFyX+dcOHqvD0cRUhupFtXcUJ/wy9rP/AEM4/I0f8Mvaz/0M4/I16T4y+Lc3gHx6dF8VWTPpVyBJaXkI5UejD2r0rw14j0XxHYJfaNqEF3C4yCjZI+orkqZjmFOKm3o+tkUoQZ82f8Mvaz/0M4/I0f8ADL2s/wDQzj8jX1RRWH9tYv8Am/BD9lE+Urr9mDXkt5Gg8SLJKFJVTkAn0rz74NNrPhv42abpkk8sUyXf2edd5IYZwa+7q+KYP+TqE/7Co/nXpYDH1sVCrCrr7pE4KLVj7Wooor5c3CiiigAooooAKwviJ/yT/wARf9gq6/8ARTVu1hfET/kn/iL/ALBV1/6Kaqh8SE9jdoooqRhWL421rQ9D8O3N54iuI4NPZfLlL9CG4xW1XjP7YFtNN8J5JowSkNwjP9CcV0YSkqteMG7XYpOyufMnxc8Hp4e1j+0dJmW80HUCZbK6j5Ug/wAJ9CK9W/Y58TSWVj4k0mR8pDbNexqei7Qc/qa8w+GXimxFpL4O8UkyaFfHCSHk2snZx7ete3fA34P614b1LxBdXFxBLZ3unSW1nLG2RIH5DfpX1mYVIxw0qNd69H3/AOD3OeC966PmXxJqFxr/AInvdQbdLNeXLOo6k7m4FfTX7N+l+Hfh/NBbeINQt4fE+tBfKtmPzRofug+hNeeReC4PhDDL4i8W/Z7nVQWXSrIHOW7SMPQda474dXup+JfjLo97dTPPeXN+rMxPTn+QrXEpYuhKMHaCW/e36Cj7r8z9AKKRRhQPalr4Y6grnvEPjbwt4fvRZ6zrVrZ3BXcEkbBxXQ18aftl/wDJToev/Hqv9K78twkcXW9nJ20InLlVz6Y/4Wn8P/8AoaLD/vurWl+PvBetXqaZY69ZXU8/yrEGyW9q/O3J9T+dX/D2q3Oi63Z6raSMk1rKsikH0Ne9Lh2lZ8s3cy9s+x9x+Jfgf8O9evjeXWjtBKxywtpPLBPqQBW54d8J+Dfh7pM11p9lb6fBEmZrl8b9vu1aPgPxBb+KPCen63asCtzEGYA/dbHI/OvFf2yfGn9n6FbeErObE94fNuMHkRjoPx5rxKCxGJqrDSk7Gr5YrmPU/wDhafw//wChosP++6P+Fp/D/wD6Giw/77r898n1P50ZPqfzr3f9XaP87/Ay9s+x+l2iatp+taemoaXdR3Vs/wB2RDkGrteXfst/8kd0v6v/ADr1GvlsRTVKrKC6M3i7q4V81ftx/wDHh4e/35f6V9K181ftx/8AHh4e/wB+X+lduT/75D5/kRU+FnyzRT4YZZm2xRvIfRRmmurKSrAgjqDX3pyn2X4c/wCTTx/2DGrh/wBh/wD5Cmvf9cl/nXceHP8Ak08f9gxq4f8AYf8A+Qpr3/XJf518k/8AdcT/AIv1Oj7UT1D9p3wSPFnw+muraPdf6bmaLA5Zf4lr5x/Z4g1K08eabLc6td6Lp07keZkqk7D+CvuSRFkjaN1DKwIIPcVzXiPwP4e1rws3h97GK3th80BiXaYX6hl981x4TM/ZUHQmtH+BUoXdzpVIKgg5HrS1ynwy07xLpGhyaX4kuortraUpa3Cn5pIh90t711deXUioyaTuWgr4pg/5OoT/ALCo/nX2tXxTB/ydQn/YVH869jJv+Xv+EzqdD7WooorxDUKKKKACiiigArC+In/JP/EX/YKuv/RTVu1hfET/AJJ/4i/7BV1/6Kaqh8SE9jdoooqRhWD8QvD8XijwdqWhyqD9phZUz2fHyn863qKqEnCSkt0B+aOu6Zd6Nq9zpl7E0U9vIUZWGDwa+vP2R/Gb6z4CuNJ1CYtNpBwGY8+UQcfkBUX7TnwkTxLp8nijQrcDVbdSZ41H+vUf1ryH9mTU/wCyNV8UW91cx2m7SJgFlcJmQYAAz3619diK1PMcC5L4lb5M5knCRyvx28WXHi74jalePKWtreVoLZc8KinHH1xmvRf2OfBk2oeKJvFV1CRaWSlISw4aQ9x9K8z+FHgPVviD4rSxhR1gD77u4I4Rc8/jX3h4R8P6b4X0G20bSoFht4FA4HLHuT7mpzXFwwtBYanva3ov+COnFyfMzWooor5E6Ar40/bL/wCSnQ/9eq/0r7Lr5C/bW06aDxzpuoFSYrm1IB7AqQMV7ORNLFr0ZnV+E8Booor7c5T6U/ZB+IEGnWWp+GtWuQkEMZurcueAAPmA/nXivxW8UT+MPHOo61KxKSSFYVzwqA8AVzNvPNbuZIJXiYqVJU4OD1FR1x0sFCniJV1vIpybVgooorsJPur9lv8A5I7pf1f+deo153+zlp82nfCDRI51KvJEZCp6jJNeiV+cY1p4ibXdnZHZBXzV+3H/AMeHh7/fl/pX0rXzV+3H/wAeHh7/AH5f6V1ZP/vkPn+RNX4Wc/8Asnav4D0/T9Uh8RGzj1FpQ0b3Kg5jx0GfevPf2hb7wxf/ABGup/CqxCz2AOYhhGfuRXnf5ig19hDBKGIlX5nr06HO5aWPs3w0C37KICgk/wBmNwK8O/Zr+I2l+AfEN7/bKuLS8jC+YozsIPevpn4B20N58FNFtbmMSQy2pR1PQg5rnr79nHwHcXck8a3MKuxbYr8CvnKWLw9N1qNe9pN7Gzi3Zovf8NB/Dj/oKP8A98Gj/hoP4cf9BR/+/ZrK/wCGavAv/PS7/wC+q474u/s/6Vo/hNrzwpb3d5qAlVfLzn5e5qKdLLKklFOWo25o9G/4aD+HH/QTf/v2aP8AhoP4cf8AQUf/AL4NfKlr8K/HL3MSy+HbsIWAY47V9IWX7Nvgl7OB5pLtZWjUuN3Rsc/rW+JwWW4e3NJu/azFGU2a11+0P8O4rd5I76SV1BIQIcsfSvnDwHrB8RftBWGspEUW51LzFXuFzxXv/wDwzV4F/wCel3/31XSeAPgt4O8Hayur2MEk12gIjeVs7PoKili8Bhqc/ZXbatqDjOTVz0qiiivnjYKKKKACiiigArC+In/JP/EX/YKuv/RTVu1hfET/AJJ/4i/7BV1/6Kaqh8SE9jdoooqRhRRRQAEZGDyK+V/2p/D+j6Z8RPB72GnwW5vpybkRrgSHzU6j8TX1RXiH7RngXxN4s8YeEb/Q9P8AtVvp8ha5bzFXYPMQ9zzwDXpZVVVPEJydlZ/kRUV4nrmg+H9G0GOVNI063sxK5eTy0ALE+tadFFedKTk7tlhRRRSAK86+Pvw/Xx94Le1two1G1Pm2rHuR1X8RmvRaK0o1ZUZqpHdCaurH5oazpl9o+oS6fqNtJb3ETFXR1wciqdfoZ47+G/hLxmmda0uN58cTp8rj8R1rzWb9mDwe8jMmrajGpPCgKcV9dRz/AA8o/vE0zndF9D49or6//wCGXfCP/Qa1L/vlaP8Ahl3wj/0GtS/75Wtv7dwfd/cL2Uj5Ar0b4HfDXUvHfiaDdbyJpMDh7mcjClQfug9ya+itD/Zt8C6fcrNdyXmoKpzskbaP0r17RNJ03RbBLHS7OG0t0GAkagCuLGZ/DkcaC1fUqNF31J7G2hsrKG0t1CRQoEQDsAMVNRRXyjdzoCvGf2pfh/rfjbQNPl0GIXFzZSNmHcAWDdxn6V7NRW+Hryw9RVI7oUldWPgj/hSnxK/6FuX/AL+L/jT4vgj8SpJVj/4R2QbjjJkXA/WvvSivY/1hxH8q/Ey9ijmPhXoFx4Y8AaRod2wa4toAspHTdXT0UV4c5ucnJ7s2SseP/tCWPxP1J7G18CJILYAtO8cqoxPYcmvIf+EQ/aK/vX//AIGL/jX19RXfQzOVGmoKEX6ohwu73PkH/hEP2iv71/8A+Ba/40q+Ef2ilIYNf5H/AE9r/jX17RW39sz/AOfcfuJ9ku5zPwx/4SQeC7FPFkezVkXbMMg5x0PHFdNRRXkzlzycrWuaoKKKKkAooooAKKKKACsL4if8k/8AEX/YKuv/AEU1btYXxE/5J/4i/wCwVdf+imqofEhPY3aKKKkYUUVymtfETwlo+tHR9Q1aOK9BAMZ6gnpVwpyqO0Vdg3ZXOrormh468KnxAug/2xbfb2HEW7v6fWlsfHPhe9u761ttWt3lsVLTgN90Dqafsalr8r7iujpKKr6be2+o2EN9aSeZBMgeNh3B6GnSXVvHcx2zzRrNICUQty2PQVDVnZjTvqTUUVHdXENrA09xKkUSjLOxwBSbsBJRSIyugdGDKRkEdxS0AFFFFABRRRQAUUUUAFFFFABRRRQAUU1pI1dUZ1DN90E8mnUAFFFNWSNnZFdSy/eAPIoAdRRRQAUVn+INZ03QdMk1LVbqO1to/vO5wKxZPiF4QTw8mvNrVt9hd9gfd1b0x61caU5K8VcDqqKo6Vq+nappUeqWN3FNZuu4Sq3y4qxZ3VveQLcWsyTRN0dDkGpaafK9wTurk1FFVLrUtPtZGjuLyCJ1Xcyu4BA6ZqW0gLdFQW97aXEzwwXEUkiAFlVskA9DU9MAooooAKwviJ/yT/xF/wBgq6/9FNW7WF8RP+Sf+Iv+wVdf+imq4fEhPY3aKKKgYV81/FCDWvC/xI1bxdDb6Rd2EksCPHNh5ADgdOor6Urz7xX8JvDviLxR/b15cXyOxRpoI5AIpSpyMjFduArwo1eae1rfiiai5oNHz0ixXfiiK+2KlxL4hADj7wBUcZ9K6DxZ4F1TwTK0lxfW8seoO9vCsKkSNGzCRy3rgIR+NevD4NeFV8Zx+Jle8WSOYTLahx5O8d8YrpvEPg/S9d1m11K/aZ2toJIY4gw2DeMFseuK9CWZwXJybW108tF/XcnlblK/9at/hf8AA5z4RePtJ8TWkuk6bp89l/Z1unlrJ/HEAArD9K4u78Ra0deTxDc3CS+UtytvEF/1e3ivRPh38N9F8E3F5cafcXdxJdKIyZ2B2IOijA6UyP4Z6It/Nctc3jpJ5mIS42Lv644rwczhGrXUsPt59zWhaMHGX9I4+08V+NZfDdxMq3DjzEb7SbcgqhHOB3xXR+Ib6bUvg5dXU15HdyPCcyoMA8+nrWjD8O9Pj0mSwGqakSzhll835kA6AcYxWnF4R02Pwk3htXmFqykM+RvJPU1yOjUlCUX1RpGSUkzzW08VeJrXTn0Vb6NrgXUcEVwV+6pVj/7LTbvxl4qntbVbfUI4ZYraZ5m2ZEhjfH613d58O9HuIrlftF2jzSJJ5isNyMoIGOPc0J8O9FSCKETXXyW7wZ3DLBjkk8dc1MqVZ3s/6t/mNSgrf16nCL4u8WYNg2pR+fJJblJgn3RIBx+tO0nxr4otSbi+vI7lGhnCpsxhk6H9a7v/AIV7o32tLnz7repiwNwx+7xjt7UsPw90WPZmS5cKJRhmGDv69qPY1ruz/Hy0DmhZfL/gnC6f4s8bT+HrqZI7iQEo4uTbkFEP3to74rtrHV9XuPhvJqNjcR6hqAjOx0XGT9PWkt/h1psOmS2S6nqR3spWTzfmjA6AcYxWrYeFNPsvC7eH4ZJxA4O6QNhyT3yO9WqdTlkr9NNSbxuvU8xuPG3iJNHtraHUjNdyzsrFLcmWPAJ2FfqK7DV/EGtw/Dqxvtv2bU7l44WLpjYWYKTinj4Y6OLPy1vr4XJm803QceZnBGM49Ca3L/wtYXnhiPQZJZxDGF2S7v3gZTkNn1zQqdXllfrb/gg3G6t5nBeI9b8Y6SbfT5NSgM8Nu91JMqf61R0U1Uk8aeJDrC3iXaC0WWFGtyvXeDnmutufhppE9rBFJf6gXi3B5TIC0inqDx0q3L8P9FeVn8y5UNLHJtDDAKDAHTpUqlW5r36/1+A3KNjmrHxB4q/sPVfEz3kD2aLKsdvt5QqcAise38XeL5NDAaeWN5ruNIbmWAplWViRg9cYFd1b/DzSIZ7xvtV48NyrL5DSfIm7qQKbafDzS4LNLeS+v59k6zK0kgJBAIA6dOaFSq6XfRdfPUHKOtvP/gHDjUtc1PUPDtxcakyzxT3ETFRgPs38kfQU668V+K4vD1ldHUN0moXUscflwlmRUYjoOucV3r+AtJNrBCs90jQXD3CSKw3AuSSOnTk0278A6XPoVrpS3V3ELWVpYpkYeYpZiTzj3qFRrJPX8fS/6j543/rzt+hwep+L/FwNu/2g2jw2SzzxPHgud2Onbiuj+Hhv5vHOvXE148iFI28s9MkZrXn+H2jzJte4vCTbC3JLgkqDnPTrWppvhmx0/WpNVtpJlllhWKRN3ysB0J963hSmp8zff8b/APAIk01ZeX6f8E4GLxR4kh1DWk1C8W3lhikeG1ePHAPDKe9Vbrxn4iNhcGG7VZRDalGK8BpMAn9a7SP4faR/aVzeTXN5OZ0dAkj5EYbrt71Wsvhno9tbzQm+v5hKYyS7jICEFQOOnFZKlWsk3+PqXKUNbf1sN+IdrpMfw5e68ZMt7FZKLhv4RJIOVGPrgV8/zeHZNP0rwjLqEKpHq2qzXQtiPlRCBtBH0FfSvxC8Gad428Of2HqVxdQ225WJgYKxx06j2rlrr4LeH7rw9FpFxq2rzeRL5sFw8wMkRwBgHHTivo8FiqdGDUpbv8Lf5/kc8k2kvJ/r/XzOW+EyzN+zrfrBO0JWacAjsM9KuN4g1Pw3Y6Ja2epoyLFEXt1izkN13HtXoug+CNH0XwV/wilkZlsipDOW+diepJ9az9R+GujXl3BcG7vYvKREKo4w+zpnivIx/NWxc61PZtfhc0ptKnyvfX8bHE3HirxdPqT/AGfVUihluJokQpnYEGar63rVzq+lSSXccRmk0pHeQDknzFFejJ8P9HSVZBNdZWWSUfMOrjB7UkXw90RIDC0ly6G1+y4Zh93Oc9Oua4fYVeVJv+rP9TXnjzX/AK3/AMjg5tautCn168sTicwWkattzt3KBnFTzeKfGa6FbSzGa2hW4ZZbxrc7tnG0lew612M/w40aZJA1zeZkhWJ23jJ2/dbp1H9KSf4d6dNpcVi2p6llHLNL5uWfOMg8YxxVypVbuz/HzEpR0/rodTodw11pFrcPMkzSRKxkT7rHHUVcqtpVjBpunQWNsCIYECJn0FWa7nuYLYKwviJ/yT/xF/2Crr/0U1btYXxE/wCSf+Iv+wVdf+impw+JA9jdqtql9b6bp819dvsghUs7Y6AVZrnfiX/yImr9/wDRmrGtNwpuS6FwXNJIqx/ELwu9k12L4iNZBGcoc5PTirEvjfw9HqEVg94RPKoZV2nuOAfQ15VoekanqU9nqCaNOlsbq2+VosAhQctj0rY8RaHqsnjma3h0qV47i8inS5VPkRFAyM9q5/bVNNN3b8v8/wACko6+hu+HviRbTQ399rDrbWyXJht0WM7zj19a6Gbxt4diuLWA3wLXSh49oyMHoT6V5dqPhzV00i1mfTr7bFqMzSJAg8wq2MEAjpxVi70XULC70htJ0LUI7nyolZpAJEZeMq/HBFTCtU0TXb8UVOEbu3n+Z6FqPjXSd19Y2N7H9ut42ILqdmVGTzRa+NtHieysr++j+23EasfLU7Mnpz2rz3UdK1ldc1aDTdFu4oJ45jOsiBkLFTho29z2qpL4f1tb2Cz/ALIuGa5W3ZZtnEe3qCe1Ea9TTTt+onBa/P8AQ9RtfHXhy5vp7OO8PmwhiwKED5euPWm2Pjzw1eWd1dRX2I7ZQ0m5SDg9MetebweHdYSaNv7KnB3Xe5vL/vD5fzqC68L60+l3Cx6ZcRkWUBIVMFirEkD3pLEVeVNr+tSnCN7f1vY72/8AHUc95pP9ivFNbXbyLKXUhlKrnGO1P0Xx9Yp4ctNQ16aOCe4kdVWNSeAxGcelcXp2g6hBDpWpWuk6jtF3L5yzgeZ8y43YHQVm33h/WFttPjutJ1Ix2xngkW3Ubm3MSCMjofWm61SOv9dAUYtf15nrv/CY6AdWh0tb0NcTBSm0ZHzDIye1ULjV7v8A4WP/AGe1z5Vhb2JmdR/EfU1xkWk6jp/i/Tf7L0W9hz5InaUB4mQAZJOOGH9K6DWVuofiRdSRQFnn0plgyMqzjPFX7WVlJ9G/wTsSorVeS/NG3D478Ny2d1dLfYjtSBJlSDz0wO9Rx/EDwzJbwzLeNtmkMcY8s5LDGRj8a8mg0jXZhf315ZXMbBYmxcII1dlblV4xWr4BsrrUNb0+8/s4+TFfztKAoZYyQuPapp16k5KIThGKb/rY76DxrZ2cF5caxeQbEumhhEKktgZ4I9eKvjxp4fIYreZCiMnCn+MgL/MV5zc6Vq2n6zJq76LcXcEOrTSGFY8l1bdggenIqDX7DWZtblki8O3UMd+LZ1WNMrFtdSQcdOlKNepZadvyBwWvz/M6d/iJPawSS3Vssg/tT7JH5an7mF5PvzXTt4y0JSytckMsnlMCp4bGcV57Po2tQ2t3B/ZM8rQatFeAhc+YmFzj6Yqhq2l61J4guYE0W8KS3n2hZBGdoUoRjPrShWqRir6vT8l/wRuMW2/66/8AAPST4+8Nf2a2ofbGMAfywQhyW9AO9dBpl9balYxXtnIJIJV3Iw7ivIdX8PakvgPw/jT7tXtZ3a4jgjHmgHvgiux8BahDpwsPDH2G6t5TamfExBKjPQ47810U6knNxl8vuuROKSTX9ajdA8eW8/iTUtF1OSOGaG5aO2wpAZQCeT68VnR/EJoLfWbiaSG5+yqXijjUg9SMe4461zs+la0/jK4ih0a4z/ab3KXDR/IV2MBz7nFUdN0XxHqV7qrXOm3ayvYSx/vIgib9zYVeOeMVye2quK72f5X/AD0NZRipPtdfmeg2HjqDdJe380UNgtskuzYfMUtnr7Vf0vx/4Z1G9jtLe+PmvkAMhAyOxrzq+0fWb2O4kXRrpN1pbx7TH1Kscil/4RnV21A+XpcqbtRdg4jxhSmAfpWvtql9Fp/wTNRXLd/1oejRePPDUsV5Il7lbQZk+U9M4yPWszWfiRpMOnW15pu+6WS7W3cbCCmfavPdO8M6l/ZGoRHSdUN5HEI90gARvnzhRjJ+tas3h/V0ttQmj0qY+XqcM6oEwXQDkqPxpQrVJWv5fmr/AIFOEVf5/kevzTn+z3uIsA+WXXcOnGea5O08faTaWNp/bN5H9qnUtmFCUxuIz+laGj68niHS9TjgtZYnt90JVhyW215d/wAI3rTWCK2k3BYaXLHgx9HLsQPrV1as1O8NrX/NijBNe9uduvj6P/hL7+zmZIdLsoA7ylDuZj6GtYePfDRsoLz7afLnkMaDYc7h2xXB6p4f1eSPWHTTZmzb2xUbPv7fvAeppnhzQ9Um1bTb+bR5oYJL95TG8f8Aq124BI7UoVKnMoP7/mS0uXm/rY7ef4keFYZ3hkvHDoSCPLPUdRVy58b+Hbc2fmXvF2oaMhSRgnAz6V5y/h3VG1XzDpMpX7fdPkxfwlTtP0rL1TSvE39ladpx0q9EQhj2iKEElg4JDnGRxURxFXlTa3sXKnG+j7/md7L4+a4fV4LNYoHsZ0RZJ1OxlOK2f+E68PLqX9myXmbpeGCodu7GSM1wWr6LrCW+uWS6TO5uZLeaJ0TIIAUEfUYNZFzY31t4oh0yfTZo5Zr15I5mT5XBQAAGk69SCS3/AMwUItXPW18ZaA0LTfbAEWDzySuPkrC8SeLo7rR7DWNAvmMS3yQzIVxuB6gg159b6Fr99p11B/ZF7A0FisWWjxvKuCdvr0rTh06SDwrbQrY6hDcXWqRNtuQN7YHJwBwKtVpzeu2n/pX+QnFJff8Ake1odyK3qM1h/ET/AJJ/4i/7BV1/6KatuMYjUHqAKxPiJ/yT/wARf9gq6/8ARTV6EPjRi9jdqvqVnb6hYy2d0m+GVdrr6irFFZtJqzGnYitII7W2jt4V2xxqFUegFS0UUwCiiigAooooAKKKKACiiigAppRC4copYdCRyKdRQBU1fTrTVbCSyvohLA/Vc4qPQ9IsNFsFstOgEMIOcdcn1NX6KXKr3C4UUUUwCiiigAqIW1v9qN15KecV278c49KlooAKKKKACiiigAooooAit7eC3D+RCke9izbRjJ9TUtFFABRRRQAUUUUAFUr7TLO9u7W6uI98tq++I/3TV2ik0mAU1kRiCyKxHQkZxTqKYBWF8RP+Sf8AiL/sFXX/AKKat2sL4if8k/8AEf8A2Crr/wBFNVQ+JCex/9k="/>
          <p:cNvSpPr>
            <a:spLocks noChangeAspect="1" noChangeArrowheads="1"/>
          </p:cNvSpPr>
          <p:nvPr/>
        </p:nvSpPr>
        <p:spPr bwMode="auto">
          <a:xfrm>
            <a:off x="152400" y="152400"/>
            <a:ext cx="1971328" cy="1971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Cs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mTSxwxtJM6oijJZjgCgTdtWPormrnxz4Zgm8o6kjnuUGQK19K1fTdUjMmn3kVwB12nkVpKjUiruLsYU8XQqS5YTTfqXqKKKzOgKKKKACiiigAooooAKKKKACiiigAIBHIzRRRQAUUUUAFFFFABRRRQAUUUUAFFFFABRRRQAUUUUAFFFFABRRRQAUUUUAFFFFACMQqlmOABkmvDviV4qudY1SWyt5WSxhYqqqfvkdzXqXxC1UaT4WuplbbLIvlx+5P/ANbNfPZOTk9a9fLKCd6j+R8lxJjZJxw8X5v9Aq3pGpXml3sd3ZTNFIh7Hr7GqdFew0mrM+TTcXdbn0d4Q1qPXtDhv0wHPyyL6MOta9eQfBHVRBqdzpcjYWdQ6ZP8Q7fjn9K9fr5nF0fY1XFbH6PlWLeKw0Zy32fqFFFFcx6QUUUUAFFFFABRWZ4k1ux0HT2vL18Doqjqx9BXn/8Awtk/av8AkE/uc/8APXnH5V0UsLVqq8VocGKzPDYWXJVlr956nRWZ4b1yx17T1vLJ8joyHqp9DWnWMouLs9zsp1I1YqcHdMKKKKksKKKKACiiigAooooAKKKKACiiigAopCwHUgfWlBB6EGgAopGYKpY9AMmvJtf+J19HrRTTYohaRPtO9cs+Ov0rehh5121E4cbmFHBJOq9z1qiszw1rVprumR3tqw5HzpnlT6GtOspRcXZ7nXTqRqwU4O6YUUUVJYUUUUAFFFFAHkvxqvbm51GDTYYpGigXe5C5BY9P0rzU8HB619QvDDISXiRiepKg14v8S/B9zpuoy6jYwtJZTMXO0Z8snqD7V7eAxcGlStb9T4vPMsrRlLE35k322XQ4WilrQ0LR7/Wb1LWygZyTy2OFHqTXqNpK7Pm4xcmoxV2L4emu7LVbbULaKRjDIDlRmvo+0mW4to51ztkUMM+9ZnhnQrTRdHhsVjR2QZdyoyzdzWuAAMAAD0FfO43ExryVlsffZNl1TBQfPL4radmFFFFcR7QUUUUAFFFNkDGNghAbHBPY0AeJ/F/WDf8AiQ2cbkw2g2Yzxu7muIrsfH/g/UNFb+0JZxdxzOd7qp+U+9cdX1OG5PZJQeh+Y4/2rxE3WVpNnbfCHWDp/iQWkj4huxswTwG7Gvb68K8AeENQ1tv7QinFrHBICjspO4g9q9zhDLEiuwZgACR3NeRmfJ7S8Xr1PrOHParDuM17u6f5jqKKK80+iCiis/U9a0rTWCX19BAx6KzgH8qcYuTskROpGmuaTsjQoqCyvLW9gE1pcRzxn+JGBFT0NNblRkpK6egUUU2YuIXMYBfadoPc9qQ2x1FcL4V8aXEutzaL4giS1ud5ERxgH25ruq1q0ZUnaRzYXF0sVDmpv/NBTJ5FhheaQ4VFLE+wp9cb8WtY/s3w01tG+J7o7BzyF7mlSpupNRXUeLxCw9GVV9EeYeMvFGoa1q0rrcSR2ysRFGpwAPWqmleJtc01h9l1GZV/ulsg1mWlvPd3KW9vG0srnCqoySam1TTL7TJvJvraSBzyAwxmvp1TppKFj81lWrSk613fuehaD8Uptyw6zaI6NwZIuMD3HesTx/4ZS0I1rSW8/Tbn5wV52E9q4yuu8C+KF07dpWqL5+l3Hyurc7M9xWLoexfPSXqu52LGvFR9jiZekuz8+67md4N8R3Xh3U1uIiWgY4ljzww/xr3zRtStdW0+K9s5A8Ugzx2Poa8N8b+GW0e4W6s28/Tbj5oZV5AB7Gu1+CdjqUFrc3M+9LOXHlq3c+orkx1OnUp+2T1PTyTEV8PiPqsldP8ADz9Gek0UUV4p9mFFFFABVDU9Z0zTZFjvryGBmGQHbGav14j8Z7gTeLfKU5EUKr+POa6sJQVepys8zNcdLBUPaRV3ex67p+uaTfuyWd9DMUXc21s4HrU9neWOpRSfZpobmNTtfaQwz6V4neSN4f8ABlrb25C3Oqr5ssg6iPsvt1rW+CWq+Rq9xpkjfLcLuQHuw/8ArZrpqYBRpynF7f0zzcNnkp1oUakUubf57Hotz4T8O3Exml0uAuTnIyP0FaVlY2Wnw7LW3igQDnaoFWa534jap/ZfhS6lVsSSDykx1ye9cUXOrJQuezUhQwsJVlBKyvsadvrOl3FtLcw30MkUX+sZXB2/Wqv/AAlPh7/oLWv/AH8FeGeE9Yl0rVlY/Nbzfu54zyGU9eKZ4u01dK1+5s4+Yw26M/7J5H6V6ay2HPytnzj4jrOmpxguz3+R9GQSxzwpNC6vG4yrA5BFPrn/AIdzef4O09+uI9v5HFdBXk1I8k3HsfU4er7alGp3SYUUUVBsFQzXVtCwWaeONj0DMBU1eMfE+4kvPH0VmkjjaY4gAcdT/wDXrpwtD28+W9jzszxzwVJTSu27HreoSabNC1reyW7I4+ZJGHIrlf8AhDvBX2rzv3O3OfL8/wCX+dea/ES4l/4Sq6iEr4ixGPmPYVz3nTf89ZP++jXpUcDJRTjNq583jM6pzqNVKKlZ9f8Ahj6V099NhhW1sZLdUQcJGw4FTw3VtM5SKeN2HUKwJrwX4b3Ei+L7ONpX2ylozlj3U1rfD+eS1+JL2rSNtaSRCC3pmuerl/Lze9srnfhs+c1TXs7Jy5d9tv8AM9pooorzD6YrarcfZNNubkdY4mYfUCvm3VL641C+lurqRpJHYkkmvpLVbf7XptzbDrJEyj6kV826pY3Gn30trcxtHIjEEEV7OVctpdz5Difn5qf8uv3nV/CPVrm08TxWQkY29wCrJnjOODXuFeHfCPSbm88TxXojYW9uCzPjjOOBXuNc+Z8vtdOx3cN8/wBVfNtfQKKKK84+hOS+IPhOPXLX7XaARajCMo44347GqHw78WSXDnQtazFfw/KrPxvx2+td5XJ+MfDGlXV3Frk9ybF7Yh5JF43Af1rspVYzh7Kpt08jx8XhJ0av1rD7/aWya/zOsrxv41x3jeI4iyyGAxAR8cZ71vWHxMgn12OxWzb7I7iNZSfm+tegzQW9wFM0MUuOV3oDj86qnz4OopTjuRiPY5vQdOjPZo80+D/he4gnbWr6Ep8u2BXHP+9Xc+KdBs9f017W5QB8fu5Mcoa1wAoAUAAdAKKxq4mdSp7TZnXhcto0MN9Xaunv5nzX4g0m70XUpLG7Qq6ng9mHqKzq+gvHXhi38RaaVwEu4wTDJjv6H2rxbTvDepXmv/2P5DJOr4kJHCj1r3MNi41YXejW58VmOV1MJWUIq6e3+Xqdp8HL2/u3l0u4txdacg3ZkUERt7Zr1eNEjQJGqqo6BRgCs3w1otpoWlx2Nqo4Hzv3du5NadeJiqyq1HKK0PtMswk8Nh4wqO7/AC8gooormPRCiiigAr558f3H2nxjqMgO5RMVH0FfQc7rHA8jHAVSSa+ZdQmM99PM3V5CT+detlUfelI+V4nqe5Th6v8Ar7zofHCl7DQ7pf8AVvZKox0BUYIrF8PX76brVpeoxBikBP07/pmoJby5ltYrWSVmhiJKKei561Xr1owtHlZ8rOrepzx02+8+obWZLi2injOUkQMv0Iryj44ap5t/a6XG3yxKZHwe56fy/Wuq+FusLeeD18+T5rPKSEnsOR+lc/4Q0XT/ABhq+qa1qgMq+eVSINjHvXi4eCoVZTntE+xx9eWOw1KlS3qa/dq/xPM7O2uLiZBDDJJ8wHyqT3re+JWF8SGHgtFBEjfUIM10/wAQNRu/CmqW9joXkWtuYgdqxqWJ9yRmq/iXQ9Q13wxD4iksDDfgZmCjHmp/fx616Sr3caj0T2PnJ4RwjUoxu5R1emml9vv8jsPhDN5ngu3TvG7g/wDfRNdhXn/wPlLeH7qM/wDLOfH5ivQK8TFq1eXqfa5TPnwVN+X5aBRRRXMeiFeITsdU+K4Yc/6WD/3z/wDqr2y4kEMEkp6IpY/gK8R+Hzed48mvm5WITSnP0NelgFaNSXkfOZ8+apQpd5f5HP8Aiuf7T4jvp+u6Zqy6mvW8y8mf1cn9ahr3YqySPipy5pOXc0fDc5ttfsZgcbZ1/U4rpb4HS/iqpHGbpT/33j/GuNt38ueOT+64b8jXXfEFjF4nsdS/57QQzA/QD/CsaivNLumdVGVqLl/LJP8AP/gHuY6VR1zVrHRbL7ZqMxih3Bd20nk/SrFhJ51jBL13xq35iuO+NP8AyJw/6+U/ka+co01OqoM/QsZiJUcNKtDdK5px+OfDEkQkXUlCkkDKMP6VQ1TXfAmpkNfS20zD+IxnP54rxi4i26Zay/32f9DVSvZjltNO8ZM+QnxDiJx5Zwi15p/5nvdl4s8H2UIhtLuCGMfwpGR/SrFx428NwWqXL6h+6diilY2PI69vevnytm5Tb4Psm/vXcv8A6CtTLLaV1dvUuHEOJ5WlGKsuz/zPoTTry31CxivbR/MglXcjYxkVYrA+Hn/Il6X/ANcBW/Xi1IqM3FdD7LD1HUoxm92kwrzT43PqZitIYVkNm2S+wdW969Lpssccq7ZEV19GGRV4er7Kop2uY4/CvF0JUlK1z540+JdHSPUrxAbnO63gb1/vN7V6F8LvF2qazqU9lqLLIoQusm0Db7Vz3jrwnrk3ie7ulty9rIxdZcjai/0xXMXWofZE+xaXK8cY/wBZKpKtI3+Fe7OEMTT7t/gfD0q1bLq/VJPba/8AX4H0fSOyohZ2CqBkknAFcF8OPEUUGhW9rrWoKty7kRCRvmK54zW/qur6NeXc3hua88u4mj2+nUdjXiTw84zcbH2lHMaVWiqiaTfRvr0RleN/FGpaHdWl1aW8Vzpj/wCskU55+oqve/EDw7bql5YwG4vZwqsqx4YD0JrlJ7q/8G3NzoGpwjUNPnU+WhOfoR6Vs/CLw5E0c+qX9gOX/wBH8xeg9cGu+VCjTpc8ldLa3U8GGNxdfE+ypuze6avyNdv0PSbKb7RaRT7Gj8xQ21uozUtFFeQz61JpahRRRQMKKKKAK2qQtcadcQKcNJGyg/UV80XUbxXMkcilWViCD619QV5l8SfAk11cyato8e935lhHUn1Fenl2IjTk4y6nzfEOBqV4Rq01dx3XkeT0VYns7uCQxzW8qMDggqaj8mb/AJ5P/wB8mvdufFPQ1tA16fSdO1G0jyReReX9PU/lUfh/xBqmhSvJp9wY94+ZSMg/hWb5M3/PJ/8Avk0eTN/zyf8A75NQ6cXe63NFWqR5bStbbyLeqare6pqP26/mM0uQST0wO1es/wDCw9Bbw2WLkXRhKfZ9v8WMfTFeNiCYnAhkJ/3TXSeE/Beq63cozQvb2mfnlcY49q58TRoyinPRI7svxeKpzkqCu579fmd78FIJBo97dupVJ7jKDtgCvQKq6TYW+madDY2q7Yol2j396tV4GIqe1qOR93gMM8Nh4UnugooorE7DM8VTi28OahMeMW7gfUjFeRfDZdttr963/LOxbafc5r1Px9a3l94VvLSxiMs8gUKo78jNcR4c8L61ZeC9Xgezdby4YKiZ5K4Gf616eElGNCSb1bR8zm1OrPGwcYtqMW9uuv8AwDy9juYn1NJXTf8ACC+KP+gXL+Yo/wCEF8Uf9AuX8xXse3p/zL7z5P6piP8An2/uZzNdh47P2nQNAvv+nXyc+6mqv/CC+KP+gXL+YrptR8K65c+AdNsfsLm7tp3LJkZ2k8VlUrU+aL5lv+h1UMJXcKkeR7dn0aPQfBVz9r8LafNnOYQPy4rA+NP/ACJw/wCvlP5GtX4d2d9p/hW2s9QhMM0WRtPpnNVfippt9qnhcWun27zzeerbV64ANeLT5Y4rfS59hWU55Xazvyr12PH7+P8A4pTTJf8AprMD+dY1egzeENdl8E2dqNPkF1HcuzRnGQp71if8IL4o/wCgXL+Yr3KdenZ+8t2fFVcHXTXuPZdH2OZrotVj2eB9Ib+/PKf0FSf8IL4o/wCgXL+YroNf8K64/g3RLODT5ZLiEyGZFxlc4xmlOvT5o+8t/wBGVRwdflm3B7dn3R6B8PP+RL0v/rgK36xvBNrcWXhXT7W6jMU0cIV0PUGtmvnKzvUl6n6Fg01h6afZfkFFFFZnSVtUtFv9Pns5GKrMhQkds14x4h8Hv4WgOoX00VwpfbAi55Pq1e4Vm+ItFstd082V8hKZ3Ag4Kn1rrwuJdGVuj3PJzTLI4yHMl76Wh4BpNjqHiDWUhgVpJnYZbso9fYCvTPiB4etG0SLUIbyOPUbCNQzh+Xx/Wur8MeGtM8PQsljGd7/fkbljXM6p8N0vtUluTq86wzOXeMrn8OtdssbCpVT5uVLy3PHhk9ahhnHk55S31tbsZHgDRb/xNfw+IdaufPhg+WNW6sR0/CvVwAoAAwB2qno2m22k6dFY2i7Yoxgep96uV5+Jr+1nfp0Pey7BLCUrPWT1b8wooornPQCiiigAooooAKKq6rfW+m2Et7dMViiG5iKw7TxvoVzbT3AmkjjhALF1xnPpWkaU5q8Uc9XFUaUlGpJJs6Ga3t5v9dDG/wDvKDUf9n2P/PnB/wB8CsRPGugvpT6iLkiNXCFSPmz6Y/A1ds/Eel3ZslgmLteAmIAc8dc1bpVo9GZLFYSo1aSd/Tvb8y9/Z9j/AM+cH/fAo/s+x/584P8AvgVZqrp2o2OoiU2Vwk4icxybT91h2rHnd7XOr2UP5V9w5LGzVgy2sII6EIKsDiiqWpatp+myQR3t1HC9w+yJWPLn0FJy7sqMEvhRdooooGFFFFABRRRQAUUUUAFFFFABRRRQAUVFBcwTSSRxSq7Rna4B+6fepaACikZgqlmOABkmmW08NzCJoJFkjPRlOQaAJKKKKACis3xBrmnaHarcahN5asdqjux9qpar4u0XTY7Z7m4I+0KHRQMnae5rSNKcrcq3Oepi6FJtTmlbc36KoXWs6ba6Wup3F3HFaNjEjHg56VchkSaJJY2DI4DKR3FZ9WuxumpJSWzH0UVlXviLRbO4lt7rUIYpYdvmKx5Xd0pNpblWNWiqljqdjfTzwWlzHLJAQsqqeVPvVumIKKKKACiiigAooooAxfG9sbzwxeW6yxxF04aQ4UfU15Nq15fw6ZdaNdywTJFJEyPGBjHPeva9Ss4NQsZbO5UtFKpVgD2rnrXwHoUNlc2pWaQXGNzu+WGOmDiu/CYiFKL5+54ObZdXxVRSpaaNN3/C3mcP4e0Ftdm1m3t51geK5EiEjK/xDH60zTr7/hGdZdjF9vNoGgjIO0Z+85/DmvTPDfhzT9Bt5YrLzCZTl3dssapXvgrR7qz+zP56/vWlLh/mJbOecdOa2eNg5tP4f+BZnCsjrQpQlTsqiu9/O6Xb/hjL8b6/dTeCLS+0uZrSS9nii390DMAa8xs9V13Trc6Vp15dNNNezM8kCbndlVMfhzXtep+F9M1Dw6mhyiVbZNpQo2GUg5Bz65rEPwy8PfYEtFlvlKytIJRN8+WABGcdOBXz+IozlWlKG3T00/yPrcNKUaMI1fitr62OUm1zxTDrOkzavfTadbyRxAER5RnP3lfnitf4g2zy/EXw/OLlwEglkCjplVJrdufh7oNxeW1w32oC3CgRCX5H29Nw71tX+g2F9q1pqc4kM1ojJGA3y4YYORVeym1rve5akk/lY8fsPFHi2S11XUPOvGtjBMQ7JhI2VmxtOfQCootc8UWl08j69NMlvLbnYw+8JOoNekQ/DrQI2vcNdlLtGQoZflQMSTtGOOSamk8A6DIZN32n94Yi37z/AJ5/d7VjGhVVnft182VKcXf5/oeXxa14pupI5F8QTxrcPONoH3Qm3GPzqxceLPFd9d6bHYzXTypaQyssMeVkLY3FueB1r0iDwDoMIiCfaf3RkK5k/v43dvYVDP8ADnw/K9m267j+yxrGAkuPMVcYDcc9KI0Kqtr26+oSnFt/M57QNY15fiCLbWtQltlmc+TblMxSJjoDn71SeJ9W1yx+IMa3OoS2ems6Lb7U3RyZ6q3PBrp7TwPott4hGtIbkzKxdI2kzGrEYJApdV8E6PqWvJrFwbgyqyuYxJ+7Zl6EitVTqcsfJk8yu/Q4rwD4g8Tap4z82V7qawkkkSQFMRJjG3ac/WtO8vNe1DxpqptNY+yW+lhcQEfLIMHOefaui0fwTo2l66+r2puRKSxWMyfu0J64H4UmqeB9F1HXv7YnNyspwXjSTCSEAgEjv1NKNKooQV9V5/1cblFuT7nmMXirxJFa3Fy+qvJ9rtXmRcf6khwBj8Kmg8ReJILObTH1eSSSaa3Vbhh80YkCk4/Ou9t/hv4dhN3t+1FblSm0ycRqTkheOOanuPAOgzwTxt9pBmEfzCTlSgAUjjrwKzVCrbX8/MbnF/16HE+M9R8VaT/ZmiwapcXdw0cknm28eXcjoDz09ao6v4i8ULqbTtqEtsbZLffb44YvuBz+Vd9c/DnQZ9PtrMyXi/Z92JVl/eMG6gnFT3HgLQZmkZluB5gjDASf3M47e9V7GpzXv17i5o2+R5nJNqunz69cWOqzRTS6nHFnOcBs5OK0LvWfFcPjUafa3d5dJZvEjhY/kdWA3FjnjrXe33gTQ7u+ku3+0o8jpI6pJhSy9DjFO1HwRo19r6azK1ysylSyJJhHK9CR3oVColGz2/y/4ccpxdzzjTNZ8QXWqlLjV5nt7w3MRix9wKDjFdJ4ETU7X4RPJptw016Udot5ztOegrpLLwRolpdQ3EazloXkdQz5GX+9nirFj4U0uz0S60eLz/slyWLKX+7n+76UQoVFF33tbcTmnJep5tY+JNYi0WFW1ieS6GoJHNHKm148hsqeeRxUtjrXiDU9T0qxj1aSAT3sySMBnKqxwP0rsI/hxoC6VNYF7xvNlErTGX95uHTnHvVrR/Aui6XLZS27XTPZu7xl5M5Ldc8c9aqNKpzrmen/AA3+QnKNnb+t/wDMrfFWygk8GyzTL5ktvt2OeoOeTWH4oWybw7pNvHAj6peQrFG56qnc16BrmmW2sabLp93v8mTG7YcHisXVfBGj6jJbSTSXSNbxCJCkmOB+Fezh68IxUZPZ3/A+fzDAVatSc6SWsUte99/u2OZ+JmkGHwpoNity6ql5EjbTwetZer+I9S0/xjFbWmrTzwq5geIR4iTCHjOfvcV6Pe+GtPvNMs9PnadorSRZIzv+YsvTJ71l3Pw90K41ttWZ7tZWkMhRZcJuxjOMe9eRWp1JVZSi93f8v+Ce3QShRjC1rRtbseXjXPFUkfnr4gnUSQTT7cdNjEAfpVjXNWutQS5+1FDmO0kJAwSSwzXpKfD/AEFYljH2naIniH7z+Fzk9vent4B0Bop42SdhNCkTZfoF6EcdayVCouv9a/8AAN3ON3/Xb/gnnmo6vfaSPEDafI8c019FHujGXAK9h60t1rHjSPQrKa9uLy0to5WEs/l/vNo+6WGeld9dfD3QbgT7muw0wUOwk5yvRunWo7j4c6DNp0FkZb5VhJO8TfM+eoY45o9jVtv26iUonS6FP9p0e0uPPW43xBvNUYDe9Xag0+0gsbKGztl2QwqFQegFT13vcxWwUUUUhhRRRQAUUUUAFBOBmikk/wBW30NKTsmwRykPxB8NS3NxbrdOHt1dnyhA+TO7Hr0pZviD4ai02K/a6fyZXKphDlsYyQPTmvI7Gzv9W+1Q2Ol3D/Z2vt0yx/K5bcAoPc5rqPFWlaha6R4euIdInuFhs5IZYY4ssrsBgkfhXAsRVdPmt2/G/wDlY2cI8/L6/gb914/VvGcOn28iLpi2v2iadkJ3A9MHtWrF8QPDUmlS6it4wijcIVK/OSemB3rgE8L6z5M9t9hlDnQ0jDbeN4IO3PrVKw0Fv+EXuZ5dD1x5xJH87YEisq43KuOQOlU6tSN16/8ApTQcsXZ/1sj06bx94biW0Zrxj9qGUAUkqM4+b05qD/hMLaxn1SbVL2BrWCZUhWJcvyAcH1PNedXlnr/2PS7v+xb0arjakqRZR13nAkXHHHParGr6PrS6je6lJpNxIseoQzNGkZO8BVztHfGDQ69Tf+uglFHoN38QvDNta2ty905juVLJtQngdc+nWn3nj7w3aX8VnNdt5kqoykLlcN0JNeY2vhzWfsUDSaTcfPZXBCGP7hYphfY8GnXvh7WJLWcDSrkubSzVT5Rzlcbh+FCxFXt/Wv8AkNwj3/rT/M9G1Lx3o+NRs7C6V762gkdAy/IzKCcA9+lUNJ8YX82q6NDd/Z0t7uxa4nbbjBGenoOK4fR/C+oNq19az6dqhuFFw0chwsA3BsduSc+tXn0vWpLfSWGlXSldPmsnGw5VyGAJ9uetJVqluZ/18X62BRje39dP+Cd9beP/AA1PZ3V0l4RHbEb9y4Jz0wO/Sn6l4mt7vwRfa1o8pby4ztLDBVunI/GvLtE8PudAvzeaHrc0scaI24hTkFuUGOcZ9+tdZosGsS/CnVYb61lWUh/JDx7ZHQEYLD1xVOrNwlfsEYrnj6mvo/i/TdK0XSLfWL+SW9uoEdm25PzdzjoOa1H8ZaCms/2S10ftGODt+XOM4z64rzTVoLqa10C+0nS72S8+yxIJo03RsARlXGOP/rVDq9n4lvfGEH2rTbweVcbgIof3IXYOc46596c681JpLq18iVBct/I7+b4i6DJZ3zWMkktxbQtIEKEbsZ6evSs9/iJZzaNpM/nC0uLtlaVXQnYnc/8A165bRvDmrNJaxnTZoy2n3EbFo8AMWbANZl3oepyyacbrR9WEX2VbZo7dMEsp7kg4HvUe2q6edvzf/AL5I6/P9P8AgnviSI0IlDAoV3bu2PWuch8deHJZruNbzH2VS0jFcKQDg4PepPDWsQX5vdHjtpFbT1EThz97jpmvLLjR9akn1ex0zR72K0Ks7RTpnDB84Rsc5ratWaa5NmmRCF172+h6WvxA8NNpDamLtvKWTy9uz5930qL/AIS63k1a3mivrcaY9o07Bl/ecd683g0vVxs17+wrvyIr1Ga18o7yAignb9RWzrsWtXWpxarp/h+a1J0xwsJjyFbPT6+1Z+3na7/r3b/mUoLb+tzo9U8e21xZ2c+hSq5e+S3mWVCCoOe34V0PiXxNpPh2KF9TmKGY4VVXJPvj0rxzSNH1547nUG03UJCl7BMRNFtdwM5wMe9dX8X9NvL670i/js9Qlt1iaOVLVcyAsOhyDij21RU3Lrdfkv1EoJzt0sdHp3ja3vvGo0K3iZ4XtlmSYLwc1oSeL9Dj1/8AsRrr/SgcHj5QfQn1rlPC2l3ek+M9Pm/s25W0m05YgzDcYmHOGIrO1mw1NPiK7aTpN3GJ5P8ASHdd0Drj7wOOD+NV7WcVHrq/z0FZO/ovyOru/HWk3NtqEOlX0a3dqhYGVfkODgkeop0Xj3Q7ee3sL+7xduq72VDsyRnr2rzK30LWpYbq2GjXUb2tpJGzGMjzWLDG31qzf+H9XkW6/wCJTcuS1rt/dnkAfNWcK9Rtab2/UbhG9v66HpDeLNJ1iPUdN0y9dbqKFyrqMDIB5U96n+HGo3WqeErW6vJPMn+ZGf8AvYOM15/4Zgv9N1vUxHpd3aaattK0ouU4RsH7jY5BruPhPDJD4JtBLGyFmdgGGDgtxW1Cbm7vt+rFNJK3n+h1dFFFdJmFFFFABRRRQAUUUUAFFFFABQeRiiigCjo2lWek2z29lHsR5GkYZ/iJyavUUULTQAooooAKKKKACiiigAooooAKCAQQQCD1BoooAbGiRoEjRUUdAowBTqKKACiiigCG3tbe3klkhhRHlbc7AcsfepqKKACiiigAooooAKKKKACiiigBHVXUq6hlPUEZBoRVRQqqFUdABgClooAKKKKACiiigAooooAKKKKACiiigAooooAKKKKACiiigAooooAKKKKACiiigAooooAKKKKACiiigAooooAKKKKACiiigAooooAKKKKACiiigAooooAKKKKACiiigD//2Q=="/>
          <p:cNvSpPr>
            <a:spLocks noChangeAspect="1" noChangeArrowheads="1"/>
          </p:cNvSpPr>
          <p:nvPr/>
        </p:nvSpPr>
        <p:spPr bwMode="auto">
          <a:xfrm>
            <a:off x="152400" y="152400"/>
            <a:ext cx="1971328" cy="1971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860" y="1041036"/>
            <a:ext cx="2324122" cy="3225018"/>
          </a:xfrm>
          <a:prstGeom prst="rect">
            <a:avLst/>
          </a:prstGeom>
        </p:spPr>
      </p:pic>
      <p:grpSp>
        <p:nvGrpSpPr>
          <p:cNvPr id="12" name="Groupe 4">
            <a:extLst>
              <a:ext uri="{FF2B5EF4-FFF2-40B4-BE49-F238E27FC236}">
                <a16:creationId xmlns:a16="http://schemas.microsoft.com/office/drawing/2014/main" id="{0F18C18B-CB23-46DE-BC6D-8B0C43EC1484}"/>
              </a:ext>
            </a:extLst>
          </p:cNvPr>
          <p:cNvGrpSpPr/>
          <p:nvPr/>
        </p:nvGrpSpPr>
        <p:grpSpPr>
          <a:xfrm>
            <a:off x="2771800" y="5589240"/>
            <a:ext cx="5389129" cy="879435"/>
            <a:chOff x="3215319" y="5863961"/>
            <a:chExt cx="5389129" cy="879435"/>
          </a:xfrm>
        </p:grpSpPr>
        <p:pic>
          <p:nvPicPr>
            <p:cNvPr id="13" name="Image 12"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5" name="Image 14"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1555917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98180" y="-200000"/>
            <a:ext cx="7388620" cy="3600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100" dirty="0">
              <a:latin typeface="Arial Narrow" panose="020B0606020202030204" pitchFamily="34" charset="0"/>
            </a:endParaRPr>
          </a:p>
        </p:txBody>
      </p:sp>
      <p:sp>
        <p:nvSpPr>
          <p:cNvPr id="6" name="Titre 1"/>
          <p:cNvSpPr txBox="1">
            <a:spLocks/>
          </p:cNvSpPr>
          <p:nvPr/>
        </p:nvSpPr>
        <p:spPr>
          <a:xfrm>
            <a:off x="1043605" y="1340768"/>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endParaRPr lang="fr-FR" sz="2400" dirty="0">
              <a:solidFill>
                <a:prstClr val="black"/>
              </a:solidFill>
              <a:latin typeface="Arial Narrow" panose="020B0606020202030204" pitchFamily="34" charset="0"/>
            </a:endParaRPr>
          </a:p>
          <a:p>
            <a:pPr algn="just">
              <a:lnSpc>
                <a:spcPct val="90000"/>
              </a:lnSpc>
              <a:spcBef>
                <a:spcPts val="1800"/>
              </a:spcBef>
              <a:buClr>
                <a:srgbClr val="FF0000"/>
              </a:buClr>
              <a:buSzPct val="80000"/>
            </a:pPr>
            <a:r>
              <a:rPr lang="fr-FR" sz="2400" dirty="0">
                <a:solidFill>
                  <a:prstClr val="black"/>
                </a:solidFill>
                <a:latin typeface="Arial Narrow" panose="020B0606020202030204" pitchFamily="34" charset="0"/>
              </a:rPr>
              <a:t>   </a:t>
            </a:r>
          </a:p>
          <a:p>
            <a:pPr indent="-342900" algn="just">
              <a:lnSpc>
                <a:spcPct val="90000"/>
              </a:lnSpc>
              <a:spcBef>
                <a:spcPts val="1800"/>
              </a:spcBef>
              <a:buClr>
                <a:srgbClr val="FF0000"/>
              </a:buClr>
              <a:buSzPct val="80000"/>
              <a:buFont typeface="Arial Narrow" panose="020B0606020202030204" pitchFamily="34" charset="0"/>
              <a:buChar char="►"/>
            </a:pPr>
            <a:endParaRPr lang="fr-FR" sz="2000" dirty="0">
              <a:solidFill>
                <a:prstClr val="black"/>
              </a:solidFill>
              <a:latin typeface="Arial Narrow" panose="020B0606020202030204" pitchFamily="34" charset="0"/>
            </a:endParaRPr>
          </a:p>
        </p:txBody>
      </p:sp>
      <p:sp>
        <p:nvSpPr>
          <p:cNvPr id="2" name="Espace réservé du contenu 1"/>
          <p:cNvSpPr>
            <a:spLocks noGrp="1"/>
          </p:cNvSpPr>
          <p:nvPr>
            <p:ph idx="1"/>
          </p:nvPr>
        </p:nvSpPr>
        <p:spPr>
          <a:xfrm>
            <a:off x="615318" y="415205"/>
            <a:ext cx="8229600" cy="4525963"/>
          </a:xfrm>
        </p:spPr>
        <p:txBody>
          <a:bodyPr/>
          <a:lstStyle/>
          <a:p>
            <a:pPr marL="0" indent="0">
              <a:buNone/>
            </a:pPr>
            <a:endParaRPr lang="fr-FR" dirty="0"/>
          </a:p>
          <a:p>
            <a:pPr marL="0" indent="0">
              <a:buNone/>
            </a:pPr>
            <a:endParaRPr lang="fr-FR" dirty="0"/>
          </a:p>
          <a:p>
            <a:pPr marL="0" indent="0" algn="ctr">
              <a:buNone/>
            </a:pPr>
            <a:endParaRPr lang="fr-FR" sz="4000" b="1" dirty="0">
              <a:latin typeface="Arial Narrow" charset="0"/>
              <a:ea typeface="Arial Narrow" charset="0"/>
              <a:cs typeface="Arial Narrow" charset="0"/>
            </a:endParaRPr>
          </a:p>
          <a:p>
            <a:pPr marL="0" indent="0" algn="ctr">
              <a:buNone/>
            </a:pPr>
            <a:r>
              <a:rPr lang="fr-FR" sz="4000" u="sng" dirty="0">
                <a:latin typeface="Arial Narrow" charset="0"/>
                <a:ea typeface="Arial Narrow" charset="0"/>
                <a:cs typeface="Arial Narrow" charset="0"/>
              </a:rPr>
              <a:t>Questions et</a:t>
            </a:r>
          </a:p>
          <a:p>
            <a:pPr marL="0" indent="0" algn="ctr">
              <a:buNone/>
            </a:pPr>
            <a:r>
              <a:rPr lang="fr-FR" sz="4000" u="sng" dirty="0">
                <a:latin typeface="Arial Narrow" charset="0"/>
                <a:ea typeface="Arial Narrow" charset="0"/>
                <a:cs typeface="Arial Narrow" charset="0"/>
              </a:rPr>
              <a:t>partages d’expériences  </a:t>
            </a:r>
          </a:p>
        </p:txBody>
      </p:sp>
      <p:grpSp>
        <p:nvGrpSpPr>
          <p:cNvPr id="7" name="Groupe 4">
            <a:extLst>
              <a:ext uri="{FF2B5EF4-FFF2-40B4-BE49-F238E27FC236}">
                <a16:creationId xmlns:a16="http://schemas.microsoft.com/office/drawing/2014/main" id="{0F18C18B-CB23-46DE-BC6D-8B0C43EC1484}"/>
              </a:ext>
            </a:extLst>
          </p:cNvPr>
          <p:cNvGrpSpPr/>
          <p:nvPr/>
        </p:nvGrpSpPr>
        <p:grpSpPr>
          <a:xfrm>
            <a:off x="2555776" y="5509562"/>
            <a:ext cx="5389129" cy="879435"/>
            <a:chOff x="3215319" y="5863961"/>
            <a:chExt cx="5389129" cy="879435"/>
          </a:xfrm>
        </p:grpSpPr>
        <p:pic>
          <p:nvPicPr>
            <p:cNvPr id="8" name="Image 7"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1" name="Image 10"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809028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499090"/>
            <a:ext cx="8280920" cy="954107"/>
          </a:xfrm>
          <a:prstGeom prst="rect">
            <a:avLst/>
          </a:prstGeom>
        </p:spPr>
        <p:txBody>
          <a:bodyPr wrap="square" anchor="t">
            <a:spAutoFit/>
          </a:bodyPr>
          <a:lstStyle/>
          <a:p>
            <a:r>
              <a:rPr lang="fr-FR" sz="2800" dirty="0">
                <a:latin typeface="Arial Narrow" panose="020B0606020202030204" pitchFamily="34" charset="0"/>
              </a:rPr>
              <a:t>Connaitre le </a:t>
            </a:r>
            <a:r>
              <a:rPr lang="fr-FR" sz="2800" dirty="0">
                <a:solidFill>
                  <a:srgbClr val="FF0000"/>
                </a:solidFill>
                <a:latin typeface="Arial Narrow" panose="020B0606020202030204" pitchFamily="34" charset="0"/>
              </a:rPr>
              <a:t>cadre juridique </a:t>
            </a:r>
            <a:r>
              <a:rPr lang="fr-FR" sz="2800" dirty="0">
                <a:latin typeface="Arial Narrow" panose="020B0606020202030204" pitchFamily="34" charset="0"/>
              </a:rPr>
              <a:t>de l’égalité F/H dans la commande publique </a:t>
            </a:r>
            <a:endParaRPr lang="fr-FR" sz="2800" dirty="0">
              <a:latin typeface="Arial Narrow" panose="020B0606020202030204" pitchFamily="34" charset="0"/>
              <a:cs typeface="Calibri"/>
            </a:endParaRPr>
          </a:p>
        </p:txBody>
      </p:sp>
      <p:grpSp>
        <p:nvGrpSpPr>
          <p:cNvPr id="3" name="Groupe 4">
            <a:extLst>
              <a:ext uri="{FF2B5EF4-FFF2-40B4-BE49-F238E27FC236}">
                <a16:creationId xmlns:a16="http://schemas.microsoft.com/office/drawing/2014/main" id="{0F18C18B-CB23-46DE-BC6D-8B0C43EC1484}"/>
              </a:ext>
            </a:extLst>
          </p:cNvPr>
          <p:cNvGrpSpPr/>
          <p:nvPr/>
        </p:nvGrpSpPr>
        <p:grpSpPr>
          <a:xfrm>
            <a:off x="1835696" y="908720"/>
            <a:ext cx="5389129" cy="879435"/>
            <a:chOff x="3215319" y="5863961"/>
            <a:chExt cx="5389129" cy="879435"/>
          </a:xfrm>
        </p:grpSpPr>
        <p:pic>
          <p:nvPicPr>
            <p:cNvPr id="4" name="Image 3"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6" name="Image 5"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
        <p:nvSpPr>
          <p:cNvPr id="7" name="Rectangle 6"/>
          <p:cNvSpPr/>
          <p:nvPr/>
        </p:nvSpPr>
        <p:spPr>
          <a:xfrm>
            <a:off x="993616" y="4797152"/>
            <a:ext cx="5090551" cy="1446550"/>
          </a:xfrm>
          <a:prstGeom prst="rect">
            <a:avLst/>
          </a:prstGeom>
        </p:spPr>
        <p:txBody>
          <a:bodyPr wrap="square">
            <a:spAutoFit/>
          </a:bodyPr>
          <a:lstStyle/>
          <a:p>
            <a:r>
              <a:rPr lang="fr-FR" sz="2000" b="1" dirty="0">
                <a:latin typeface="Arial Narrow" charset="0"/>
                <a:ea typeface="Arial Narrow" charset="0"/>
                <a:cs typeface="Arial Narrow" charset="0"/>
              </a:rPr>
              <a:t>François CURAN</a:t>
            </a:r>
          </a:p>
          <a:p>
            <a:r>
              <a:rPr lang="fr-FR" b="1" dirty="0">
                <a:latin typeface="Arial Narrow" charset="0"/>
                <a:ea typeface="Arial Narrow" charset="0"/>
                <a:cs typeface="Arial Narrow" charset="0"/>
              </a:rPr>
              <a:t>Juriste droit public / Marchés publics</a:t>
            </a:r>
          </a:p>
          <a:p>
            <a:r>
              <a:rPr lang="fr-FR" b="1" dirty="0">
                <a:latin typeface="Arial Narrow" charset="0"/>
                <a:ea typeface="Arial Narrow" charset="0"/>
                <a:cs typeface="Arial Narrow" charset="0"/>
              </a:rPr>
              <a:t>GIP Maximilien </a:t>
            </a:r>
            <a:endParaRPr lang="fr-FR" dirty="0">
              <a:latin typeface="Arial Narrow" charset="0"/>
              <a:ea typeface="Arial Narrow" charset="0"/>
              <a:cs typeface="Arial Narrow" charset="0"/>
            </a:endParaRPr>
          </a:p>
          <a:p>
            <a:endParaRPr lang="fr-FR" sz="3200" b="0" dirty="0">
              <a:effectLst/>
              <a:latin typeface="Arial Narrow" charset="0"/>
              <a:ea typeface="Arial Narrow" charset="0"/>
              <a:cs typeface="Arial Narrow" charset="0"/>
            </a:endParaRPr>
          </a:p>
        </p:txBody>
      </p:sp>
    </p:spTree>
    <p:extLst>
      <p:ext uri="{BB962C8B-B14F-4D97-AF65-F5344CB8AC3E}">
        <p14:creationId xmlns:p14="http://schemas.microsoft.com/office/powerpoint/2010/main" val="1579789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t>Egalité F/H</a:t>
            </a:r>
            <a:br>
              <a:rPr lang="fr-FR" dirty="0"/>
            </a:br>
            <a:r>
              <a:rPr lang="fr-FR" dirty="0"/>
              <a:t>dans </a:t>
            </a:r>
            <a:br>
              <a:rPr lang="fr-FR" dirty="0"/>
            </a:br>
            <a:r>
              <a:rPr lang="fr-FR" dirty="0"/>
              <a:t>la CP</a:t>
            </a:r>
          </a:p>
        </p:txBody>
      </p:sp>
      <p:sp>
        <p:nvSpPr>
          <p:cNvPr id="145" name="Espace réservé du contenu 3">
            <a:extLst>
              <a:ext uri="{FF2B5EF4-FFF2-40B4-BE49-F238E27FC236}">
                <a16:creationId xmlns:a16="http://schemas.microsoft.com/office/drawing/2014/main" id="{DEBC2551-E0E4-4545-8D55-073157B76F89}"/>
              </a:ext>
            </a:extLst>
          </p:cNvPr>
          <p:cNvSpPr txBox="1">
            <a:spLocks/>
          </p:cNvSpPr>
          <p:nvPr/>
        </p:nvSpPr>
        <p:spPr>
          <a:xfrm>
            <a:off x="1475658" y="857251"/>
            <a:ext cx="7668343" cy="5613845"/>
          </a:xfrm>
          <a:prstGeom prst="rect">
            <a:avLst/>
          </a:prstGeom>
          <a:noFill/>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lang="fr-FR" sz="1800" kern="1200" smtClean="0">
                <a:solidFill>
                  <a:schemeClr val="bg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fr-FR" sz="2000" b="1" dirty="0">
                <a:solidFill>
                  <a:srgbClr val="7030A0"/>
                </a:solidFill>
              </a:rPr>
              <a:t>Développement durable dans la commande publique</a:t>
            </a:r>
          </a:p>
          <a:p>
            <a:pPr indent="-285750" algn="just"/>
            <a:r>
              <a:rPr lang="fr-FR" dirty="0">
                <a:solidFill>
                  <a:schemeClr val="tx1"/>
                </a:solidFill>
              </a:rPr>
              <a:t>Art. L.2111-1 CCP : « </a:t>
            </a:r>
            <a:r>
              <a:rPr lang="fr-FR" i="1" dirty="0">
                <a:solidFill>
                  <a:schemeClr val="tx1"/>
                </a:solidFill>
              </a:rPr>
              <a:t>La nature et l'étendue des besoins à satisfaire sont déterminées avec précision avant le lancement de la consultation en prenant en compte des objectifs de développement durable dans leurs dimensions économique, sociale et environnementale » </a:t>
            </a:r>
            <a:endParaRPr lang="fr-FR" sz="4000" dirty="0">
              <a:solidFill>
                <a:schemeClr val="tx1"/>
              </a:solidFill>
            </a:endParaRPr>
          </a:p>
          <a:p>
            <a:pPr lvl="1" algn="just"/>
            <a:r>
              <a:rPr lang="fr-FR" sz="1800" dirty="0"/>
              <a:t>Lutte contre le changement climatique – épanouissement des être humains etc.</a:t>
            </a:r>
          </a:p>
          <a:p>
            <a:pPr lvl="1" algn="just"/>
            <a:r>
              <a:rPr lang="fr-FR" sz="1800" dirty="0"/>
              <a:t>Le plan </a:t>
            </a:r>
            <a:r>
              <a:rPr lang="fr-FR" sz="1800" dirty="0">
                <a:hlinkClick r:id="rId2"/>
              </a:rPr>
              <a:t>national pour les achats durable définit l’achat durable comme un achat </a:t>
            </a:r>
            <a:r>
              <a:rPr lang="fr-FR" sz="1800" dirty="0"/>
              <a:t>« - intégrant </a:t>
            </a:r>
            <a:r>
              <a:rPr lang="fr-FR" sz="1800" u="sng" dirty="0"/>
              <a:t>des dispositions en faveur de la protection ou de la mise en valeur de l’environnement</a:t>
            </a:r>
            <a:r>
              <a:rPr lang="fr-FR" sz="1800" dirty="0"/>
              <a:t>, du </a:t>
            </a:r>
            <a:r>
              <a:rPr lang="fr-FR" sz="1800" u="sng" dirty="0"/>
              <a:t>progrès social</a:t>
            </a:r>
            <a:r>
              <a:rPr lang="fr-FR" sz="1800" dirty="0"/>
              <a:t>, et favorisant le développement économique ; - qui prend en compte l’intérêt de </a:t>
            </a:r>
            <a:r>
              <a:rPr lang="fr-FR" sz="1800" u="sng" dirty="0"/>
              <a:t>l’ensemble des parties prenantes concernées par l’acte d’achat </a:t>
            </a:r>
            <a:r>
              <a:rPr lang="fr-FR" sz="1800" dirty="0"/>
              <a:t>; - permettant de réaliser des économies « intelligentes » au plus près du besoin et incitant à la sobriété en termes d'énergie et de ressources ; - et qui intègre toutes les étapes du marché et de la vie du produit ou de la prestation. </a:t>
            </a:r>
          </a:p>
          <a:p>
            <a:pPr lvl="1"/>
            <a:endParaRPr lang="fr-FR" sz="2000" dirty="0"/>
          </a:p>
          <a:p>
            <a:pPr lvl="1"/>
            <a:endParaRPr lang="fr-FR" sz="2000" dirty="0"/>
          </a:p>
        </p:txBody>
      </p:sp>
    </p:spTree>
    <p:extLst>
      <p:ext uri="{BB962C8B-B14F-4D97-AF65-F5344CB8AC3E}">
        <p14:creationId xmlns:p14="http://schemas.microsoft.com/office/powerpoint/2010/main" val="45725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t>Egalité F/H</a:t>
            </a:r>
            <a:br>
              <a:rPr lang="fr-FR" dirty="0"/>
            </a:br>
            <a:r>
              <a:rPr lang="fr-FR" dirty="0"/>
              <a:t>dans </a:t>
            </a:r>
            <a:br>
              <a:rPr lang="fr-FR" dirty="0"/>
            </a:br>
            <a:r>
              <a:rPr lang="fr-FR" dirty="0"/>
              <a:t>la CP</a:t>
            </a:r>
          </a:p>
        </p:txBody>
      </p:sp>
      <p:sp>
        <p:nvSpPr>
          <p:cNvPr id="145" name="Espace réservé du contenu 3">
            <a:extLst>
              <a:ext uri="{FF2B5EF4-FFF2-40B4-BE49-F238E27FC236}">
                <a16:creationId xmlns:a16="http://schemas.microsoft.com/office/drawing/2014/main" id="{DEBC2551-E0E4-4545-8D55-073157B76F89}"/>
              </a:ext>
            </a:extLst>
          </p:cNvPr>
          <p:cNvSpPr txBox="1">
            <a:spLocks/>
          </p:cNvSpPr>
          <p:nvPr/>
        </p:nvSpPr>
        <p:spPr>
          <a:xfrm>
            <a:off x="1475658" y="857251"/>
            <a:ext cx="7668343" cy="5213735"/>
          </a:xfrm>
          <a:prstGeom prst="rect">
            <a:avLst/>
          </a:prstGeom>
          <a:noFill/>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lang="fr-FR" sz="1800" kern="1200" smtClean="0">
                <a:solidFill>
                  <a:schemeClr val="bg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fr-FR" sz="1600" dirty="0"/>
          </a:p>
          <a:p>
            <a:pPr algn="just"/>
            <a:r>
              <a:rPr lang="fr-FR" sz="2000" b="1" dirty="0">
                <a:solidFill>
                  <a:schemeClr val="tx1"/>
                </a:solidFill>
              </a:rPr>
              <a:t>Intégrer les objectifs de développement durable : </a:t>
            </a:r>
          </a:p>
          <a:p>
            <a:pPr lvl="1" algn="just"/>
            <a:r>
              <a:rPr lang="fr-FR" sz="1800" dirty="0"/>
              <a:t>Définition du besoin ; </a:t>
            </a:r>
          </a:p>
          <a:p>
            <a:pPr lvl="2" algn="just"/>
            <a:r>
              <a:rPr lang="fr-FR" sz="1800" dirty="0"/>
              <a:t>Exemple : Nature de la prestation =&gt; Construction d’un Lycée ; </a:t>
            </a:r>
          </a:p>
          <a:p>
            <a:pPr lvl="1" algn="just"/>
            <a:r>
              <a:rPr lang="fr-FR" sz="1800" dirty="0"/>
              <a:t>Marché réservé ; </a:t>
            </a:r>
          </a:p>
          <a:p>
            <a:pPr lvl="2" algn="just"/>
            <a:r>
              <a:rPr lang="fr-FR" sz="1800" dirty="0"/>
              <a:t>Exemple : Marché ou Lot(s) réservé(s)  à un SIAE / ESS etc.</a:t>
            </a:r>
          </a:p>
          <a:p>
            <a:pPr lvl="1" algn="just"/>
            <a:r>
              <a:rPr lang="fr-FR" sz="1800" b="1" dirty="0"/>
              <a:t>Interdictions de soumissionner ; </a:t>
            </a:r>
          </a:p>
          <a:p>
            <a:pPr lvl="2" algn="just"/>
            <a:r>
              <a:rPr lang="fr-FR" sz="1800" dirty="0"/>
              <a:t>Exemple : La condamnation à une infraction liée à une discrimination fondée sur le sexe justifie une exclusion de la procédure d’achat ; </a:t>
            </a:r>
          </a:p>
          <a:p>
            <a:pPr lvl="1" algn="just"/>
            <a:r>
              <a:rPr lang="fr-FR" sz="1800" b="1" dirty="0"/>
              <a:t>Définition des conditions d’exécution ; </a:t>
            </a:r>
          </a:p>
          <a:p>
            <a:pPr lvl="2" algn="just"/>
            <a:r>
              <a:rPr lang="fr-FR" sz="1800" dirty="0"/>
              <a:t>Exemple : Clause d’insertion de 10% d’heure de travail liées à la construction du lycée sont attribuées à une population particulière ; </a:t>
            </a:r>
          </a:p>
          <a:p>
            <a:pPr lvl="1" algn="just"/>
            <a:r>
              <a:rPr lang="fr-FR" sz="1800" b="1" dirty="0"/>
              <a:t>Définition des critères d’attribution ; </a:t>
            </a:r>
          </a:p>
          <a:p>
            <a:pPr lvl="2" algn="just"/>
            <a:r>
              <a:rPr lang="fr-FR" sz="1800" dirty="0"/>
              <a:t>Exemple : 15% de la note finale est liée à un programme d’insertion prenant en compte l’égalité F/H dans la construction du Lycée.</a:t>
            </a:r>
            <a:endParaRPr lang="fr-FR" sz="1600" dirty="0"/>
          </a:p>
        </p:txBody>
      </p:sp>
    </p:spTree>
    <p:extLst>
      <p:ext uri="{BB962C8B-B14F-4D97-AF65-F5344CB8AC3E}">
        <p14:creationId xmlns:p14="http://schemas.microsoft.com/office/powerpoint/2010/main" val="198778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59632" y="214683"/>
            <a:ext cx="7156999" cy="7660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FF0000"/>
                </a:solidFill>
                <a:latin typeface="Arial Narrow" panose="020B0606020202030204" pitchFamily="34" charset="0"/>
              </a:rPr>
              <a:t>Le plan d’animation</a:t>
            </a:r>
          </a:p>
        </p:txBody>
      </p:sp>
      <p:sp>
        <p:nvSpPr>
          <p:cNvPr id="6" name="Titre 1"/>
          <p:cNvSpPr txBox="1">
            <a:spLocks/>
          </p:cNvSpPr>
          <p:nvPr/>
        </p:nvSpPr>
        <p:spPr>
          <a:xfrm>
            <a:off x="1151618" y="1116054"/>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Introduction</a:t>
            </a:r>
          </a:p>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Présentations du Centre </a:t>
            </a:r>
            <a:r>
              <a:rPr lang="fr-FR" sz="1800" dirty="0" err="1">
                <a:solidFill>
                  <a:prstClr val="black"/>
                </a:solidFill>
                <a:latin typeface="Arial Narrow" panose="020B0606020202030204" pitchFamily="34" charset="0"/>
              </a:rPr>
              <a:t>Hubertine</a:t>
            </a:r>
            <a:r>
              <a:rPr lang="fr-FR" sz="1800" dirty="0">
                <a:solidFill>
                  <a:prstClr val="black"/>
                </a:solidFill>
                <a:latin typeface="Arial Narrow" panose="020B0606020202030204" pitchFamily="34" charset="0"/>
              </a:rPr>
              <a:t> </a:t>
            </a:r>
            <a:r>
              <a:rPr lang="fr-FR" sz="1800" dirty="0" err="1">
                <a:solidFill>
                  <a:prstClr val="black"/>
                </a:solidFill>
                <a:latin typeface="Arial Narrow" panose="020B0606020202030204" pitchFamily="34" charset="0"/>
              </a:rPr>
              <a:t>Auclert</a:t>
            </a:r>
            <a:r>
              <a:rPr lang="fr-FR" sz="1800" dirty="0">
                <a:solidFill>
                  <a:prstClr val="black"/>
                </a:solidFill>
                <a:latin typeface="Arial Narrow" panose="020B0606020202030204" pitchFamily="34" charset="0"/>
              </a:rPr>
              <a:t>, de la MACS</a:t>
            </a:r>
          </a:p>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Présentation d’une bonne pratique - Suresnes</a:t>
            </a:r>
          </a:p>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Etablir un diagnostic des freins et des ressources pour améliorer la féminisation des clauses sociales</a:t>
            </a:r>
          </a:p>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L’argumentaire pour un égal accès des F/H aux métiers des clauses sociales</a:t>
            </a:r>
          </a:p>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Identifier le public féminin des clauses sociales</a:t>
            </a:r>
          </a:p>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Connaître le cadre juridique de l’égalité dans la commande publique</a:t>
            </a:r>
          </a:p>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Développer des actions de sensibilisation et d’accompagnement à destination des femmes - Argenteuil</a:t>
            </a:r>
          </a:p>
          <a:p>
            <a:pPr algn="just">
              <a:lnSpc>
                <a:spcPct val="90000"/>
              </a:lnSpc>
              <a:spcBef>
                <a:spcPts val="1800"/>
              </a:spcBef>
              <a:buClr>
                <a:srgbClr val="FF0000"/>
              </a:buClr>
              <a:buSzPct val="80000"/>
              <a:buFont typeface="Arial Narrow" panose="020B0606020202030204" pitchFamily="34" charset="0"/>
              <a:buChar char="►"/>
            </a:pPr>
            <a:r>
              <a:rPr lang="fr-FR" sz="1800" dirty="0">
                <a:solidFill>
                  <a:prstClr val="black"/>
                </a:solidFill>
                <a:latin typeface="Arial Narrow" panose="020B0606020202030204" pitchFamily="34" charset="0"/>
              </a:rPr>
              <a:t>Conclusion, ouverture</a:t>
            </a:r>
            <a:endParaRPr lang="fr-FR" sz="2400" dirty="0">
              <a:solidFill>
                <a:prstClr val="black"/>
              </a:solidFill>
              <a:latin typeface="Arial Narrow" panose="020B0606020202030204" pitchFamily="34" charset="0"/>
            </a:endParaRPr>
          </a:p>
        </p:txBody>
      </p:sp>
      <p:sp>
        <p:nvSpPr>
          <p:cNvPr id="9" name="Triangle isocèle 8"/>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grpSp>
        <p:nvGrpSpPr>
          <p:cNvPr id="8" name="Groupe 7">
            <a:extLst>
              <a:ext uri="{FF2B5EF4-FFF2-40B4-BE49-F238E27FC236}">
                <a16:creationId xmlns:a16="http://schemas.microsoft.com/office/drawing/2014/main" id="{6608875F-54AC-49E2-BFE2-1A6698716D35}"/>
              </a:ext>
            </a:extLst>
          </p:cNvPr>
          <p:cNvGrpSpPr/>
          <p:nvPr/>
        </p:nvGrpSpPr>
        <p:grpSpPr>
          <a:xfrm>
            <a:off x="2547177" y="5859892"/>
            <a:ext cx="5389129" cy="879435"/>
            <a:chOff x="3215319" y="5863961"/>
            <a:chExt cx="5389129" cy="879435"/>
          </a:xfrm>
        </p:grpSpPr>
        <p:pic>
          <p:nvPicPr>
            <p:cNvPr id="10" name="Image 9" descr="Une image contenant capture d’écran&#10;&#10;Description générée automatiquement">
              <a:extLst>
                <a:ext uri="{FF2B5EF4-FFF2-40B4-BE49-F238E27FC236}">
                  <a16:creationId xmlns:a16="http://schemas.microsoft.com/office/drawing/2014/main" id="{15E28F12-A7D8-49C0-A9F2-1AA764A08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1" name="Image 10" descr="Une image contenant dessin&#10;&#10;Description générée automatiquement">
              <a:extLst>
                <a:ext uri="{FF2B5EF4-FFF2-40B4-BE49-F238E27FC236}">
                  <a16:creationId xmlns:a16="http://schemas.microsoft.com/office/drawing/2014/main" id="{D9ED7E13-B871-4C51-8963-962C15132D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2" name="Image 11" descr="Une image contenant horloge&#10;&#10;Description générée automatiquement">
              <a:extLst>
                <a:ext uri="{FF2B5EF4-FFF2-40B4-BE49-F238E27FC236}">
                  <a16:creationId xmlns:a16="http://schemas.microsoft.com/office/drawing/2014/main" id="{5D1EF9C7-B49D-4D1C-935C-4D2365D48A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31447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t>Egalité F/H</a:t>
            </a:r>
            <a:br>
              <a:rPr lang="fr-FR" dirty="0"/>
            </a:br>
            <a:r>
              <a:rPr lang="fr-FR" dirty="0"/>
              <a:t>dans </a:t>
            </a:r>
            <a:br>
              <a:rPr lang="fr-FR" dirty="0"/>
            </a:br>
            <a:r>
              <a:rPr lang="fr-FR" dirty="0"/>
              <a:t>la CP</a:t>
            </a:r>
          </a:p>
        </p:txBody>
      </p:sp>
      <p:sp>
        <p:nvSpPr>
          <p:cNvPr id="145" name="Espace réservé du contenu 3">
            <a:extLst>
              <a:ext uri="{FF2B5EF4-FFF2-40B4-BE49-F238E27FC236}">
                <a16:creationId xmlns:a16="http://schemas.microsoft.com/office/drawing/2014/main" id="{DEBC2551-E0E4-4545-8D55-073157B76F89}"/>
              </a:ext>
            </a:extLst>
          </p:cNvPr>
          <p:cNvSpPr txBox="1">
            <a:spLocks/>
          </p:cNvSpPr>
          <p:nvPr/>
        </p:nvSpPr>
        <p:spPr>
          <a:xfrm>
            <a:off x="1475658" y="2278554"/>
            <a:ext cx="7668343" cy="2862322"/>
          </a:xfrm>
          <a:prstGeom prst="rect">
            <a:avLst/>
          </a:prstGeom>
          <a:noFill/>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lang="fr-FR" sz="1800" kern="1200" smtClean="0">
                <a:solidFill>
                  <a:schemeClr val="bg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fr-FR" sz="2400" dirty="0"/>
              <a:t>Focus sur 3 aspects : </a:t>
            </a:r>
          </a:p>
          <a:p>
            <a:pPr marL="1257300" lvl="2" indent="-342900" algn="just">
              <a:buFont typeface="+mj-lt"/>
              <a:buAutoNum type="arabicPeriod"/>
            </a:pPr>
            <a:r>
              <a:rPr lang="fr-FR" sz="1800" dirty="0"/>
              <a:t>Penser le critère d’attribution en tenant compte du développement durable ; </a:t>
            </a:r>
          </a:p>
          <a:p>
            <a:pPr lvl="3" algn="just">
              <a:buFont typeface="Wingdings" panose="05000000000000000000" pitchFamily="2" charset="2"/>
              <a:buChar char="Ø"/>
            </a:pPr>
            <a:r>
              <a:rPr lang="fr-FR" sz="1400" dirty="0"/>
              <a:t>Lien avec l’objet du marché</a:t>
            </a:r>
          </a:p>
          <a:p>
            <a:pPr marL="1257300" lvl="2" indent="-342900" algn="just">
              <a:buFont typeface="+mj-lt"/>
              <a:buAutoNum type="arabicPeriod"/>
            </a:pPr>
            <a:r>
              <a:rPr lang="fr-FR" sz="1800" dirty="0"/>
              <a:t>Les motifs d’exclusion ou interdictions de soumissionner relatifs à l’égalité F/H ;</a:t>
            </a:r>
          </a:p>
          <a:p>
            <a:pPr lvl="3" algn="just">
              <a:buFont typeface="Wingdings" panose="05000000000000000000" pitchFamily="2" charset="2"/>
              <a:buChar char="Ø"/>
            </a:pPr>
            <a:r>
              <a:rPr lang="fr-FR" sz="1400" dirty="0"/>
              <a:t>Obligation de faire … Interdiction de faire…</a:t>
            </a:r>
          </a:p>
          <a:p>
            <a:pPr marL="1257300" lvl="2" indent="-342900" algn="just">
              <a:buFont typeface="+mj-lt"/>
              <a:buAutoNum type="arabicPeriod"/>
            </a:pPr>
            <a:r>
              <a:rPr lang="fr-FR" sz="1800" dirty="0"/>
              <a:t>L’égalité F/H dans les conditions d’exécution ;</a:t>
            </a:r>
          </a:p>
          <a:p>
            <a:pPr lvl="3" algn="just">
              <a:buFont typeface="Wingdings" panose="05000000000000000000" pitchFamily="2" charset="2"/>
              <a:buChar char="Ø"/>
            </a:pPr>
            <a:r>
              <a:rPr lang="fr-FR" sz="1400" dirty="0"/>
              <a:t>Lien avec l’objet du marché </a:t>
            </a:r>
            <a:r>
              <a:rPr lang="fr-FR" sz="1400"/>
              <a:t>à nouveau</a:t>
            </a:r>
            <a:endParaRPr lang="fr-FR" sz="1400" dirty="0"/>
          </a:p>
        </p:txBody>
      </p:sp>
    </p:spTree>
    <p:extLst>
      <p:ext uri="{BB962C8B-B14F-4D97-AF65-F5344CB8AC3E}">
        <p14:creationId xmlns:p14="http://schemas.microsoft.com/office/powerpoint/2010/main" val="628401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5573" y="810771"/>
            <a:ext cx="7560843" cy="592855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90000"/>
              </a:lnSpc>
              <a:spcBef>
                <a:spcPts val="1800"/>
              </a:spcBef>
              <a:buClr>
                <a:srgbClr val="FF0000"/>
              </a:buClr>
              <a:buSzPct val="80000"/>
              <a:buNone/>
            </a:pPr>
            <a:endParaRPr lang="fr-FR" sz="2400" dirty="0">
              <a:ea typeface="+mj-ea"/>
              <a:cs typeface="+mj-cs"/>
            </a:endParaRPr>
          </a:p>
          <a:p>
            <a:pPr marL="0" indent="0" algn="just">
              <a:lnSpc>
                <a:spcPct val="90000"/>
              </a:lnSpc>
              <a:spcBef>
                <a:spcPts val="1800"/>
              </a:spcBef>
              <a:buClr>
                <a:srgbClr val="FF0000"/>
              </a:buClr>
              <a:buSzPct val="80000"/>
              <a:buNone/>
            </a:pPr>
            <a:r>
              <a:rPr lang="fr-FR" sz="2200" dirty="0"/>
              <a:t>3 familles de marché  (collectes ordure ménagères, distribution du journal municipal /métropolitain, enlèvement de graffitis) ; </a:t>
            </a:r>
            <a:r>
              <a:rPr lang="fr-FR" sz="2200" b="1" dirty="0"/>
              <a:t>9 M€/an</a:t>
            </a:r>
            <a:endParaRPr lang="fr-FR" sz="2200" dirty="0"/>
          </a:p>
          <a:p>
            <a:pPr marL="0" algn="just">
              <a:lnSpc>
                <a:spcPct val="90000"/>
              </a:lnSpc>
              <a:spcBef>
                <a:spcPts val="1800"/>
              </a:spcBef>
              <a:buClr>
                <a:srgbClr val="FF0000"/>
              </a:buClr>
              <a:buSzPct val="80000"/>
              <a:buFont typeface="Arial Narrow" panose="020B0606020202030204" pitchFamily="34" charset="0"/>
              <a:buChar char="►"/>
            </a:pPr>
            <a:r>
              <a:rPr lang="fr-FR" sz="2200" b="1" dirty="0"/>
              <a:t>Conditions d’exécution </a:t>
            </a:r>
          </a:p>
          <a:p>
            <a:pPr marL="0" indent="0" algn="just">
              <a:lnSpc>
                <a:spcPct val="90000"/>
              </a:lnSpc>
              <a:spcBef>
                <a:spcPts val="1800"/>
              </a:spcBef>
              <a:buClr>
                <a:srgbClr val="FF0000"/>
              </a:buClr>
              <a:buSzPct val="80000"/>
              <a:buNone/>
            </a:pPr>
            <a:r>
              <a:rPr lang="fr-FR" sz="2200" dirty="0"/>
              <a:t>Le titulaire est tenu de mettre en place des actions dans 3 axes (</a:t>
            </a:r>
            <a:r>
              <a:rPr lang="fr-FR" sz="2200" dirty="0" err="1"/>
              <a:t>éga</a:t>
            </a:r>
            <a:r>
              <a:rPr lang="fr-FR" sz="2200" dirty="0"/>
              <a:t> F/H, lutte </a:t>
            </a:r>
            <a:r>
              <a:rPr lang="fr-FR" sz="2200" dirty="0" err="1"/>
              <a:t>discri</a:t>
            </a:r>
            <a:r>
              <a:rPr lang="fr-FR" sz="2200" dirty="0"/>
              <a:t> seniors et </a:t>
            </a:r>
            <a:r>
              <a:rPr lang="fr-FR" sz="2200" dirty="0" err="1"/>
              <a:t>discri</a:t>
            </a:r>
            <a:r>
              <a:rPr lang="fr-FR" sz="2200" dirty="0"/>
              <a:t> handicap) </a:t>
            </a:r>
          </a:p>
          <a:p>
            <a:pPr marL="0" indent="0" algn="just">
              <a:lnSpc>
                <a:spcPct val="90000"/>
              </a:lnSpc>
              <a:spcBef>
                <a:spcPts val="1800"/>
              </a:spcBef>
              <a:buClr>
                <a:srgbClr val="FF0000"/>
              </a:buClr>
              <a:buSzPct val="80000"/>
              <a:buNone/>
            </a:pPr>
            <a:r>
              <a:rPr lang="fr-FR" sz="2200" b="1" dirty="0"/>
              <a:t>Acte d’engagement </a:t>
            </a:r>
            <a:r>
              <a:rPr lang="fr-FR" sz="2200" dirty="0"/>
              <a:t>: les candidats précisent par action sa description, ses modalités de mise en œuvre. </a:t>
            </a:r>
          </a:p>
          <a:p>
            <a:pPr marL="0" indent="0" algn="just">
              <a:lnSpc>
                <a:spcPct val="90000"/>
              </a:lnSpc>
              <a:spcBef>
                <a:spcPts val="1800"/>
              </a:spcBef>
              <a:buClr>
                <a:srgbClr val="FF0000"/>
              </a:buClr>
              <a:buSzPct val="80000"/>
              <a:buNone/>
            </a:pPr>
            <a:r>
              <a:rPr lang="fr-FR" sz="2000" dirty="0"/>
              <a:t>Evaluation après chaque année d’exécution.</a:t>
            </a:r>
          </a:p>
          <a:p>
            <a:pPr marL="0" indent="0">
              <a:buNone/>
            </a:pPr>
            <a:r>
              <a:rPr lang="fr-FR" sz="2000" b="1" dirty="0"/>
              <a:t>Cahier des clauses particulières </a:t>
            </a:r>
            <a:r>
              <a:rPr lang="fr-FR" sz="2000" i="1" dirty="0"/>
              <a:t>: « Si Nantes Métropole constate que les objectifs sur lesquels s’est engagé le titulaire [...] n’ont pas été́ atteints ou, qu’à tout le moins, tout n’a pas été́ mis en œuvre pour que tel soit le cas, le titulaire pourra se voir imposer une pénalité́ [...]. </a:t>
            </a:r>
            <a:endParaRPr lang="fr-FR" sz="2400" dirty="0"/>
          </a:p>
          <a:p>
            <a:pPr marL="0" indent="0" algn="r">
              <a:lnSpc>
                <a:spcPct val="90000"/>
              </a:lnSpc>
              <a:spcBef>
                <a:spcPts val="1800"/>
              </a:spcBef>
              <a:buClr>
                <a:srgbClr val="FF0000"/>
              </a:buClr>
              <a:buSzPct val="80000"/>
              <a:buNone/>
            </a:pPr>
            <a:r>
              <a:rPr lang="fr-FR" sz="2000" i="1" dirty="0">
                <a:cs typeface="Calibri"/>
                <a:hlinkClick r:id="rId3"/>
              </a:rPr>
              <a:t>Marché pour la diffusion du magazine municipal, extrait du guide BUYDIS </a:t>
            </a:r>
            <a:r>
              <a:rPr lang="fr-FR" sz="2000" i="1" dirty="0">
                <a:cs typeface="Calibri"/>
              </a:rPr>
              <a:t>(2014)</a:t>
            </a:r>
            <a:endParaRPr lang="fr-FR" sz="2000" dirty="0"/>
          </a:p>
          <a:p>
            <a:pPr marL="0" algn="just">
              <a:lnSpc>
                <a:spcPct val="90000"/>
              </a:lnSpc>
              <a:spcBef>
                <a:spcPts val="1800"/>
              </a:spcBef>
              <a:buClr>
                <a:srgbClr val="FF0000"/>
              </a:buClr>
              <a:buSzPct val="80000"/>
              <a:buFont typeface="Arial Narrow" panose="020B0606020202030204" pitchFamily="34" charset="0"/>
              <a:buChar char="►"/>
            </a:pPr>
            <a:endParaRPr lang="fr-FR" sz="2400" dirty="0">
              <a:ea typeface="+mj-ea"/>
              <a:cs typeface="+mj-cs"/>
            </a:endParaRPr>
          </a:p>
        </p:txBody>
      </p:sp>
      <p:sp>
        <p:nvSpPr>
          <p:cNvPr id="10" name="Titre 1"/>
          <p:cNvSpPr txBox="1">
            <a:spLocks/>
          </p:cNvSpPr>
          <p:nvPr/>
        </p:nvSpPr>
        <p:spPr>
          <a:xfrm>
            <a:off x="1207598" y="36129"/>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solidFill>
                  <a:srgbClr val="FF0000"/>
                </a:solidFill>
                <a:latin typeface="Arial Narrow" charset="0"/>
                <a:ea typeface="Arial Narrow" charset="0"/>
                <a:cs typeface="Arial Narrow" charset="0"/>
              </a:rPr>
              <a:t>Nantes Métropole </a:t>
            </a:r>
            <a:endParaRPr lang="fr-FR" sz="2400" i="1" dirty="0">
              <a:solidFill>
                <a:srgbClr val="FF0000"/>
              </a:solidFill>
              <a:latin typeface="Arial Narrow" charset="0"/>
              <a:ea typeface="Arial Narrow" charset="0"/>
              <a:cs typeface="Arial Narrow" charset="0"/>
            </a:endParaRPr>
          </a:p>
          <a:p>
            <a:pPr algn="l"/>
            <a:r>
              <a:rPr lang="fr-FR" sz="2400" i="1" dirty="0">
                <a:latin typeface="Arial Narrow" panose="020B0606020202030204" pitchFamily="34" charset="0"/>
                <a:cs typeface="Calibri"/>
              </a:rPr>
              <a:t>Condition d’exécution combinée à un critère d’attribution</a:t>
            </a: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2048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836713"/>
            <a:ext cx="7560843" cy="54006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800" dirty="0">
              <a:ea typeface="+mj-ea"/>
              <a:cs typeface="+mj-cs"/>
            </a:endParaRPr>
          </a:p>
        </p:txBody>
      </p:sp>
      <p:sp>
        <p:nvSpPr>
          <p:cNvPr id="10" name="Titre 1"/>
          <p:cNvSpPr txBox="1">
            <a:spLocks/>
          </p:cNvSpPr>
          <p:nvPr/>
        </p:nvSpPr>
        <p:spPr>
          <a:xfrm>
            <a:off x="1207598" y="0"/>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solidFill>
                  <a:srgbClr val="FF0000"/>
                </a:solidFill>
                <a:latin typeface="Arial Narrow" charset="0"/>
                <a:ea typeface="Arial Narrow" charset="0"/>
                <a:cs typeface="Arial Narrow" charset="0"/>
              </a:rPr>
              <a:t>Nantes Métropole </a:t>
            </a:r>
            <a:endParaRPr lang="fr-FR" sz="2400" i="1" dirty="0">
              <a:latin typeface="Arial Narrow" charset="0"/>
              <a:ea typeface="Arial Narrow" charset="0"/>
              <a:cs typeface="Arial Narrow" charset="0"/>
            </a:endParaRPr>
          </a:p>
          <a:p>
            <a:pPr algn="l"/>
            <a:r>
              <a:rPr lang="fr-FR" sz="2400" i="1" dirty="0">
                <a:latin typeface="Arial Narrow" panose="020B0606020202030204" pitchFamily="34" charset="0"/>
                <a:cs typeface="Calibri"/>
              </a:rPr>
              <a:t>Acte d’engagement 1/2</a:t>
            </a: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6" y="1035859"/>
            <a:ext cx="7998916" cy="5002307"/>
          </a:xfrm>
          <a:prstGeom prst="rect">
            <a:avLst/>
          </a:prstGeom>
        </p:spPr>
      </p:pic>
      <p:sp>
        <p:nvSpPr>
          <p:cNvPr id="3" name="Rectangle 2"/>
          <p:cNvSpPr/>
          <p:nvPr/>
        </p:nvSpPr>
        <p:spPr>
          <a:xfrm>
            <a:off x="512249" y="6038166"/>
            <a:ext cx="7524328" cy="849463"/>
          </a:xfrm>
          <a:prstGeom prst="rect">
            <a:avLst/>
          </a:prstGeom>
        </p:spPr>
        <p:txBody>
          <a:bodyPr wrap="square">
            <a:spAutoFit/>
          </a:bodyPr>
          <a:lstStyle/>
          <a:p>
            <a:pPr algn="r">
              <a:lnSpc>
                <a:spcPct val="90000"/>
              </a:lnSpc>
              <a:spcBef>
                <a:spcPts val="1800"/>
              </a:spcBef>
              <a:buClr>
                <a:srgbClr val="FF0000"/>
              </a:buClr>
              <a:buSzPct val="80000"/>
            </a:pPr>
            <a:r>
              <a:rPr lang="fr-FR" i="1" dirty="0">
                <a:latin typeface="Arial Narrow" charset="0"/>
                <a:ea typeface="Arial Narrow" charset="0"/>
                <a:cs typeface="Arial Narrow" charset="0"/>
                <a:hlinkClick r:id="rId4"/>
              </a:rPr>
              <a:t>Marché pour la diffusion du magazine municipal, extrait du guide BUYDIS </a:t>
            </a:r>
            <a:r>
              <a:rPr lang="fr-FR" i="1" dirty="0">
                <a:latin typeface="Arial Narrow" charset="0"/>
                <a:ea typeface="Arial Narrow" charset="0"/>
                <a:cs typeface="Arial Narrow" charset="0"/>
              </a:rPr>
              <a:t>(2014)</a:t>
            </a:r>
            <a:endParaRPr lang="fr-FR" dirty="0">
              <a:latin typeface="Arial Narrow" charset="0"/>
              <a:ea typeface="Arial Narrow" charset="0"/>
              <a:cs typeface="Arial Narrow" charset="0"/>
            </a:endParaRPr>
          </a:p>
          <a:p>
            <a:pPr algn="just">
              <a:lnSpc>
                <a:spcPct val="90000"/>
              </a:lnSpc>
              <a:spcBef>
                <a:spcPts val="1800"/>
              </a:spcBef>
              <a:buClr>
                <a:srgbClr val="FF0000"/>
              </a:buClr>
              <a:buSzPct val="80000"/>
              <a:buFont typeface="Arial Narrow" panose="020B0606020202030204" pitchFamily="34" charset="0"/>
              <a:buChar char="►"/>
            </a:pPr>
            <a:endParaRPr lang="fr-FR" sz="2000" dirty="0">
              <a:latin typeface="Arial Narrow" charset="0"/>
              <a:ea typeface="Arial Narrow" charset="0"/>
              <a:cs typeface="Arial Narrow" charset="0"/>
            </a:endParaRPr>
          </a:p>
        </p:txBody>
      </p:sp>
    </p:spTree>
    <p:extLst>
      <p:ext uri="{BB962C8B-B14F-4D97-AF65-F5344CB8AC3E}">
        <p14:creationId xmlns:p14="http://schemas.microsoft.com/office/powerpoint/2010/main" val="2023159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836713"/>
            <a:ext cx="7560843" cy="54006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800" dirty="0">
              <a:ea typeface="+mj-ea"/>
              <a:cs typeface="+mj-cs"/>
            </a:endParaRPr>
          </a:p>
        </p:txBody>
      </p:sp>
      <p:sp>
        <p:nvSpPr>
          <p:cNvPr id="10" name="Titre 1"/>
          <p:cNvSpPr txBox="1">
            <a:spLocks/>
          </p:cNvSpPr>
          <p:nvPr/>
        </p:nvSpPr>
        <p:spPr>
          <a:xfrm>
            <a:off x="1184778" y="23159"/>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solidFill>
                  <a:srgbClr val="FF0000"/>
                </a:solidFill>
                <a:latin typeface="Arial Narrow" charset="0"/>
                <a:ea typeface="Arial Narrow" charset="0"/>
                <a:cs typeface="Arial Narrow" charset="0"/>
              </a:rPr>
              <a:t>Nantes Métropole </a:t>
            </a:r>
            <a:endParaRPr lang="fr-FR" sz="2400" i="1" dirty="0">
              <a:latin typeface="Arial Narrow" panose="020B0606020202030204" pitchFamily="34" charset="0"/>
              <a:cs typeface="Calibri"/>
            </a:endParaRPr>
          </a:p>
          <a:p>
            <a:pPr algn="l"/>
            <a:r>
              <a:rPr lang="fr-FR" sz="2400" i="1" dirty="0">
                <a:latin typeface="Arial Narrow" panose="020B0606020202030204" pitchFamily="34" charset="0"/>
                <a:cs typeface="Calibri"/>
              </a:rPr>
              <a:t>Acte d’engagement 2/2</a:t>
            </a: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5" y="920797"/>
            <a:ext cx="6600505" cy="5028483"/>
          </a:xfrm>
          <a:prstGeom prst="rect">
            <a:avLst/>
          </a:prstGeom>
        </p:spPr>
      </p:pic>
      <p:sp>
        <p:nvSpPr>
          <p:cNvPr id="2" name="Rectangle 1"/>
          <p:cNvSpPr/>
          <p:nvPr/>
        </p:nvSpPr>
        <p:spPr>
          <a:xfrm>
            <a:off x="395536" y="6056308"/>
            <a:ext cx="7488831" cy="849463"/>
          </a:xfrm>
          <a:prstGeom prst="rect">
            <a:avLst/>
          </a:prstGeom>
        </p:spPr>
        <p:txBody>
          <a:bodyPr wrap="square">
            <a:spAutoFit/>
          </a:bodyPr>
          <a:lstStyle/>
          <a:p>
            <a:pPr algn="r">
              <a:lnSpc>
                <a:spcPct val="90000"/>
              </a:lnSpc>
              <a:spcBef>
                <a:spcPts val="1800"/>
              </a:spcBef>
              <a:buClr>
                <a:srgbClr val="FF0000"/>
              </a:buClr>
              <a:buSzPct val="80000"/>
            </a:pPr>
            <a:r>
              <a:rPr lang="fr-FR" i="1" dirty="0">
                <a:latin typeface="Arial Narrow" charset="0"/>
                <a:ea typeface="Arial Narrow" charset="0"/>
                <a:cs typeface="Arial Narrow" charset="0"/>
                <a:hlinkClick r:id="rId4"/>
              </a:rPr>
              <a:t>Marché pour la diffusion du magazine municipal, extrait du guide BUYDIS </a:t>
            </a:r>
            <a:r>
              <a:rPr lang="fr-FR" i="1" dirty="0">
                <a:latin typeface="Arial Narrow" charset="0"/>
                <a:ea typeface="Arial Narrow" charset="0"/>
                <a:cs typeface="Arial Narrow" charset="0"/>
              </a:rPr>
              <a:t>(2014</a:t>
            </a:r>
            <a:r>
              <a:rPr lang="fr-FR" i="1" dirty="0">
                <a:cs typeface="Calibri"/>
              </a:rPr>
              <a:t>)</a:t>
            </a:r>
            <a:endParaRPr lang="fr-FR" dirty="0"/>
          </a:p>
          <a:p>
            <a:pPr algn="just">
              <a:lnSpc>
                <a:spcPct val="90000"/>
              </a:lnSpc>
              <a:spcBef>
                <a:spcPts val="1800"/>
              </a:spcBef>
              <a:buClr>
                <a:srgbClr val="FF0000"/>
              </a:buClr>
              <a:buSzPct val="80000"/>
              <a:buFont typeface="Arial Narrow" panose="020B0606020202030204" pitchFamily="34" charset="0"/>
              <a:buChar char="►"/>
            </a:pPr>
            <a:endParaRPr lang="fr-FR" sz="2000" dirty="0"/>
          </a:p>
        </p:txBody>
      </p:sp>
    </p:spTree>
    <p:extLst>
      <p:ext uri="{BB962C8B-B14F-4D97-AF65-F5344CB8AC3E}">
        <p14:creationId xmlns:p14="http://schemas.microsoft.com/office/powerpoint/2010/main" val="1967787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755573" y="810771"/>
            <a:ext cx="7560843" cy="592855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400" dirty="0">
              <a:ea typeface="+mj-ea"/>
              <a:cs typeface="+mj-cs"/>
            </a:endParaRPr>
          </a:p>
          <a:p>
            <a:pPr marL="0" algn="just">
              <a:lnSpc>
                <a:spcPct val="90000"/>
              </a:lnSpc>
              <a:spcBef>
                <a:spcPts val="1800"/>
              </a:spcBef>
              <a:buClr>
                <a:srgbClr val="FF0000"/>
              </a:buClr>
              <a:buSzPct val="80000"/>
              <a:buFont typeface="Arial Narrow" panose="020B0606020202030204" pitchFamily="34" charset="0"/>
              <a:buChar char="►"/>
            </a:pPr>
            <a:r>
              <a:rPr lang="fr-FR" sz="2200" b="1" dirty="0"/>
              <a:t>Critère d’attribution pondéré </a:t>
            </a:r>
          </a:p>
          <a:p>
            <a:pPr marL="0" indent="0">
              <a:buNone/>
            </a:pPr>
            <a:r>
              <a:rPr lang="fr-FR" sz="2400" dirty="0"/>
              <a:t>Règlement de la consultation précise « que les « </a:t>
            </a:r>
            <a:r>
              <a:rPr lang="fr-FR" sz="2400" i="1" dirty="0"/>
              <a:t>performances en termes de promotion de la diversité́ </a:t>
            </a:r>
            <a:r>
              <a:rPr lang="fr-FR" sz="2400" dirty="0"/>
              <a:t>», détaillées en trois sous- critères pondérés, pèseraient pour 10% dans le jugement des offres ― pendant que la valeur technique de ce qui serait proposé pour répondre à l’objet principal du marché (à savoir la diffusion du journal de la communauté́ urbaine) pèserait 40%, et le prix global 50% ».</a:t>
            </a:r>
          </a:p>
          <a:p>
            <a:pPr marL="0" indent="0" algn="r">
              <a:lnSpc>
                <a:spcPct val="90000"/>
              </a:lnSpc>
              <a:spcBef>
                <a:spcPts val="1800"/>
              </a:spcBef>
              <a:buClr>
                <a:srgbClr val="FF0000"/>
              </a:buClr>
              <a:buSzPct val="80000"/>
              <a:buNone/>
            </a:pPr>
            <a:r>
              <a:rPr lang="fr-FR" sz="2000" i="1" dirty="0">
                <a:cs typeface="Calibri"/>
                <a:hlinkClick r:id="rId3"/>
              </a:rPr>
              <a:t>Marché pour la diffusion du magazine municipal, extrait du guide BUYDIS </a:t>
            </a:r>
            <a:r>
              <a:rPr lang="fr-FR" sz="2000" i="1" dirty="0">
                <a:cs typeface="Calibri"/>
              </a:rPr>
              <a:t>(2014)</a:t>
            </a:r>
            <a:endParaRPr lang="fr-FR" sz="2000" dirty="0"/>
          </a:p>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800" dirty="0">
              <a:ea typeface="+mj-ea"/>
              <a:cs typeface="+mj-cs"/>
            </a:endParaRPr>
          </a:p>
        </p:txBody>
      </p:sp>
      <p:sp>
        <p:nvSpPr>
          <p:cNvPr id="10" name="Titre 1"/>
          <p:cNvSpPr txBox="1">
            <a:spLocks/>
          </p:cNvSpPr>
          <p:nvPr/>
        </p:nvSpPr>
        <p:spPr>
          <a:xfrm>
            <a:off x="1207598" y="165637"/>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solidFill>
                  <a:srgbClr val="FF0000"/>
                </a:solidFill>
                <a:latin typeface="Arial Narrow" charset="0"/>
                <a:ea typeface="Arial Narrow" charset="0"/>
                <a:cs typeface="Arial Narrow" charset="0"/>
              </a:rPr>
              <a:t>Nantes Métropole </a:t>
            </a:r>
            <a:endParaRPr lang="fr-FR" sz="2400" i="1" dirty="0">
              <a:solidFill>
                <a:srgbClr val="FF0000"/>
              </a:solidFill>
              <a:latin typeface="Arial Narrow" charset="0"/>
              <a:ea typeface="Arial Narrow" charset="0"/>
              <a:cs typeface="Arial Narrow" charset="0"/>
            </a:endParaRPr>
          </a:p>
          <a:p>
            <a:pPr algn="l"/>
            <a:r>
              <a:rPr lang="fr-FR" sz="2400" i="1" dirty="0">
                <a:latin typeface="Arial Narrow" panose="020B0606020202030204" pitchFamily="34" charset="0"/>
                <a:cs typeface="Calibri"/>
              </a:rPr>
              <a:t>Condition d’exécution combinée à un critère d’attribution</a:t>
            </a: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6" name="Groupe 4">
            <a:extLst>
              <a:ext uri="{FF2B5EF4-FFF2-40B4-BE49-F238E27FC236}">
                <a16:creationId xmlns:a16="http://schemas.microsoft.com/office/drawing/2014/main" id="{0F18C18B-CB23-46DE-BC6D-8B0C43EC1484}"/>
              </a:ext>
            </a:extLst>
          </p:cNvPr>
          <p:cNvGrpSpPr/>
          <p:nvPr/>
        </p:nvGrpSpPr>
        <p:grpSpPr>
          <a:xfrm>
            <a:off x="4139952" y="5877272"/>
            <a:ext cx="4020977" cy="692696"/>
            <a:chOff x="3215319" y="5863961"/>
            <a:chExt cx="5389129" cy="879435"/>
          </a:xfrm>
        </p:grpSpPr>
        <p:pic>
          <p:nvPicPr>
            <p:cNvPr id="7" name="Image 6"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9" name="Image 8"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226719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836713"/>
            <a:ext cx="7560843" cy="54006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400" dirty="0"/>
          </a:p>
          <a:p>
            <a:pPr marL="0" algn="just">
              <a:lnSpc>
                <a:spcPct val="90000"/>
              </a:lnSpc>
              <a:spcBef>
                <a:spcPts val="1800"/>
              </a:spcBef>
              <a:buClr>
                <a:srgbClr val="FF0000"/>
              </a:buClr>
              <a:buSzPct val="80000"/>
              <a:buFont typeface="Arial Narrow" panose="020B0606020202030204" pitchFamily="34" charset="0"/>
              <a:buChar char="►"/>
            </a:pPr>
            <a:endParaRPr lang="fr-FR" sz="2800" dirty="0">
              <a:ea typeface="+mj-ea"/>
              <a:cs typeface="+mj-cs"/>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5" y="574007"/>
            <a:ext cx="6603140" cy="6270129"/>
          </a:xfrm>
          <a:prstGeom prst="rect">
            <a:avLst/>
          </a:prstGeom>
        </p:spPr>
      </p:pic>
      <p:sp>
        <p:nvSpPr>
          <p:cNvPr id="13" name="Flèche droite 8"/>
          <p:cNvSpPr/>
          <p:nvPr/>
        </p:nvSpPr>
        <p:spPr>
          <a:xfrm flipH="1">
            <a:off x="3851920" y="2996952"/>
            <a:ext cx="672300" cy="3159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4" name="Flèche droite 8"/>
          <p:cNvSpPr/>
          <p:nvPr/>
        </p:nvSpPr>
        <p:spPr>
          <a:xfrm flipH="1">
            <a:off x="7226516" y="6090516"/>
            <a:ext cx="706804" cy="4502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5" name="Flèche droite 8"/>
          <p:cNvSpPr/>
          <p:nvPr/>
        </p:nvSpPr>
        <p:spPr>
          <a:xfrm flipH="1">
            <a:off x="7260828" y="5194427"/>
            <a:ext cx="638181"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 name="Rectangle 1"/>
          <p:cNvSpPr/>
          <p:nvPr/>
        </p:nvSpPr>
        <p:spPr>
          <a:xfrm>
            <a:off x="203504" y="0"/>
            <a:ext cx="8641432" cy="1098762"/>
          </a:xfrm>
          <a:prstGeom prst="rect">
            <a:avLst/>
          </a:prstGeom>
        </p:spPr>
        <p:txBody>
          <a:bodyPr wrap="square">
            <a:spAutoFit/>
          </a:bodyPr>
          <a:lstStyle/>
          <a:p>
            <a:pPr algn="r">
              <a:lnSpc>
                <a:spcPct val="90000"/>
              </a:lnSpc>
              <a:spcBef>
                <a:spcPts val="1800"/>
              </a:spcBef>
              <a:buClr>
                <a:srgbClr val="FF0000"/>
              </a:buClr>
              <a:buSzPct val="80000"/>
            </a:pPr>
            <a:r>
              <a:rPr lang="fr-FR" i="1" dirty="0">
                <a:latin typeface="Arial Narrow" charset="0"/>
                <a:ea typeface="Arial Narrow" charset="0"/>
                <a:cs typeface="Arial Narrow" charset="0"/>
                <a:hlinkClick r:id="rId4"/>
              </a:rPr>
              <a:t>Extrait du règlement de consultation pour la diffusion du magazine municipal - du guide BUYDIS </a:t>
            </a:r>
            <a:r>
              <a:rPr lang="fr-FR" i="1" dirty="0">
                <a:latin typeface="Arial Narrow" charset="0"/>
                <a:ea typeface="Arial Narrow" charset="0"/>
                <a:cs typeface="Arial Narrow" charset="0"/>
              </a:rPr>
              <a:t>(2014)</a:t>
            </a:r>
            <a:endParaRPr lang="fr-FR" dirty="0">
              <a:latin typeface="Arial Narrow" charset="0"/>
              <a:ea typeface="Arial Narrow" charset="0"/>
              <a:cs typeface="Arial Narrow" charset="0"/>
            </a:endParaRPr>
          </a:p>
          <a:p>
            <a:pPr algn="just">
              <a:lnSpc>
                <a:spcPct val="90000"/>
              </a:lnSpc>
              <a:spcBef>
                <a:spcPts val="1800"/>
              </a:spcBef>
              <a:buClr>
                <a:srgbClr val="FF0000"/>
              </a:buClr>
              <a:buSzPct val="80000"/>
              <a:buFont typeface="Arial Narrow" panose="020B0606020202030204" pitchFamily="34" charset="0"/>
              <a:buChar char="►"/>
            </a:pPr>
            <a:endParaRPr lang="fr-FR" sz="2000" dirty="0"/>
          </a:p>
        </p:txBody>
      </p:sp>
    </p:spTree>
    <p:extLst>
      <p:ext uri="{BB962C8B-B14F-4D97-AF65-F5344CB8AC3E}">
        <p14:creationId xmlns:p14="http://schemas.microsoft.com/office/powerpoint/2010/main" val="60308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1359377"/>
            <a:ext cx="7560843" cy="487793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400" dirty="0"/>
          </a:p>
          <a:p>
            <a:pPr marL="114300" lvl="1" indent="0" algn="just">
              <a:lnSpc>
                <a:spcPct val="90000"/>
              </a:lnSpc>
              <a:spcBef>
                <a:spcPts val="1800"/>
              </a:spcBef>
              <a:buClr>
                <a:srgbClr val="FF0000"/>
              </a:buClr>
              <a:buSzPct val="80000"/>
              <a:buNone/>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p>
          <a:p>
            <a:pPr marL="114300" lvl="1" indent="0" algn="just">
              <a:lnSpc>
                <a:spcPct val="90000"/>
              </a:lnSpc>
              <a:spcBef>
                <a:spcPts val="1800"/>
              </a:spcBef>
              <a:buClr>
                <a:srgbClr val="FF0000"/>
              </a:buClr>
              <a:buSzPct val="80000"/>
              <a:buNone/>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p>
          <a:p>
            <a:pPr marL="114300" lvl="1" indent="0" algn="just">
              <a:lnSpc>
                <a:spcPct val="90000"/>
              </a:lnSpc>
              <a:spcBef>
                <a:spcPts val="1800"/>
              </a:spcBef>
              <a:buClr>
                <a:srgbClr val="FF0000"/>
              </a:buClr>
              <a:buSzPct val="80000"/>
              <a:buNone/>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p:txBody>
      </p:sp>
      <p:sp>
        <p:nvSpPr>
          <p:cNvPr id="10" name="Titre 1"/>
          <p:cNvSpPr txBox="1">
            <a:spLocks/>
          </p:cNvSpPr>
          <p:nvPr/>
        </p:nvSpPr>
        <p:spPr>
          <a:xfrm>
            <a:off x="1214494" y="-81498"/>
            <a:ext cx="7822002"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solidFill>
                  <a:srgbClr val="FF0000"/>
                </a:solidFill>
                <a:latin typeface="Arial Narrow" panose="020B0606020202030204" pitchFamily="34" charset="0"/>
                <a:hlinkClick r:id="rId3"/>
              </a:rPr>
              <a:t>Schéma de la commande publique responsable de la ville de Paris</a:t>
            </a:r>
            <a:r>
              <a:rPr lang="fr-FR" sz="2400" b="1" dirty="0">
                <a:solidFill>
                  <a:srgbClr val="FF0000"/>
                </a:solidFill>
                <a:latin typeface="Arial Narrow" panose="020B0606020202030204" pitchFamily="34" charset="0"/>
              </a:rPr>
              <a:t>  </a:t>
            </a:r>
            <a:endParaRPr lang="fr-FR" sz="2400" b="1" dirty="0">
              <a:solidFill>
                <a:srgbClr val="FF0000"/>
              </a:solidFill>
              <a:latin typeface="Arial Narrow" panose="020B0606020202030204" pitchFamily="34" charset="0"/>
              <a:cs typeface="Calibri"/>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Flèche droite 7"/>
          <p:cNvSpPr/>
          <p:nvPr/>
        </p:nvSpPr>
        <p:spPr>
          <a:xfrm>
            <a:off x="65197" y="443711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4" y="792001"/>
            <a:ext cx="7488835" cy="5900686"/>
          </a:xfrm>
          <a:prstGeom prst="rect">
            <a:avLst/>
          </a:prstGeom>
        </p:spPr>
      </p:pic>
    </p:spTree>
    <p:extLst>
      <p:ext uri="{BB962C8B-B14F-4D97-AF65-F5344CB8AC3E}">
        <p14:creationId xmlns:p14="http://schemas.microsoft.com/office/powerpoint/2010/main" val="19494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1359377"/>
            <a:ext cx="7560843" cy="487793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400" dirty="0"/>
          </a:p>
          <a:p>
            <a:pPr marL="114300" lvl="1" indent="0" algn="just">
              <a:lnSpc>
                <a:spcPct val="90000"/>
              </a:lnSpc>
              <a:spcBef>
                <a:spcPts val="1800"/>
              </a:spcBef>
              <a:buClr>
                <a:srgbClr val="FF0000"/>
              </a:buClr>
              <a:buSzPct val="80000"/>
              <a:buNone/>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p>
          <a:p>
            <a:pPr marL="114300" lvl="1" indent="0" algn="just">
              <a:lnSpc>
                <a:spcPct val="90000"/>
              </a:lnSpc>
              <a:spcBef>
                <a:spcPts val="1800"/>
              </a:spcBef>
              <a:buClr>
                <a:srgbClr val="FF0000"/>
              </a:buClr>
              <a:buSzPct val="80000"/>
              <a:buNone/>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p>
          <a:p>
            <a:pPr marL="114300" lvl="1" indent="0" algn="just">
              <a:lnSpc>
                <a:spcPct val="90000"/>
              </a:lnSpc>
              <a:spcBef>
                <a:spcPts val="1800"/>
              </a:spcBef>
              <a:buClr>
                <a:srgbClr val="FF0000"/>
              </a:buClr>
              <a:buSzPct val="80000"/>
              <a:buNone/>
            </a:pPr>
            <a:endParaRPr lang="fr-FR" sz="2400" dirty="0"/>
          </a:p>
          <a:p>
            <a:pPr marL="400050" lvl="1" algn="just">
              <a:lnSpc>
                <a:spcPct val="90000"/>
              </a:lnSpc>
              <a:spcBef>
                <a:spcPts val="1800"/>
              </a:spcBef>
              <a:buClr>
                <a:srgbClr val="FF0000"/>
              </a:buClr>
              <a:buSzPct val="80000"/>
              <a:buFont typeface="Arial Narrow" panose="020B0606020202030204" pitchFamily="34" charset="0"/>
              <a:buChar char="►"/>
            </a:pPr>
            <a:endParaRPr lang="fr-FR" sz="2400" dirty="0">
              <a:ea typeface="+mj-ea"/>
              <a:cs typeface="+mj-cs"/>
            </a:endParaRPr>
          </a:p>
          <a:p>
            <a:pPr marL="114300" lvl="1" indent="0" algn="just">
              <a:lnSpc>
                <a:spcPct val="90000"/>
              </a:lnSpc>
              <a:spcBef>
                <a:spcPts val="1800"/>
              </a:spcBef>
              <a:buClr>
                <a:srgbClr val="FF0000"/>
              </a:buClr>
              <a:buSzPct val="80000"/>
              <a:buNone/>
            </a:pPr>
            <a:endParaRPr lang="fr-FR" sz="2000" dirty="0">
              <a:ea typeface="+mj-ea"/>
              <a:cs typeface="+mj-cs"/>
            </a:endParaRPr>
          </a:p>
        </p:txBody>
      </p:sp>
      <p:sp>
        <p:nvSpPr>
          <p:cNvPr id="10" name="Titre 1"/>
          <p:cNvSpPr txBox="1">
            <a:spLocks/>
          </p:cNvSpPr>
          <p:nvPr/>
        </p:nvSpPr>
        <p:spPr>
          <a:xfrm>
            <a:off x="1222586" y="0"/>
            <a:ext cx="754634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atin typeface="Arial Narrow" panose="020B0606020202030204" pitchFamily="34" charset="0"/>
                <a:hlinkClick r:id="rId3"/>
              </a:rPr>
              <a:t>Schéma des Achats responsables de la Région Ile-de-France</a:t>
            </a:r>
            <a:endParaRPr lang="fr-FR" sz="2400" b="1" dirty="0">
              <a:solidFill>
                <a:srgbClr val="FF0000"/>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02" y="1097210"/>
            <a:ext cx="7565566" cy="4573397"/>
          </a:xfrm>
          <a:prstGeom prst="rect">
            <a:avLst/>
          </a:prstGeom>
        </p:spPr>
      </p:pic>
      <p:sp>
        <p:nvSpPr>
          <p:cNvPr id="8" name="Flèche droite 8"/>
          <p:cNvSpPr/>
          <p:nvPr/>
        </p:nvSpPr>
        <p:spPr>
          <a:xfrm>
            <a:off x="393184" y="450912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nvGrpSpPr>
          <p:cNvPr id="9" name="Groupe 4">
            <a:extLst>
              <a:ext uri="{FF2B5EF4-FFF2-40B4-BE49-F238E27FC236}">
                <a16:creationId xmlns:a16="http://schemas.microsoft.com/office/drawing/2014/main" id="{0F18C18B-CB23-46DE-BC6D-8B0C43EC1484}"/>
              </a:ext>
            </a:extLst>
          </p:cNvPr>
          <p:cNvGrpSpPr/>
          <p:nvPr/>
        </p:nvGrpSpPr>
        <p:grpSpPr>
          <a:xfrm>
            <a:off x="2771800" y="5699357"/>
            <a:ext cx="5389129" cy="879435"/>
            <a:chOff x="3215319" y="5863961"/>
            <a:chExt cx="5389129" cy="879435"/>
          </a:xfrm>
        </p:grpSpPr>
        <p:pic>
          <p:nvPicPr>
            <p:cNvPr id="12" name="Image 11"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4" name="Image 13"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508975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627784" y="3822256"/>
            <a:ext cx="6048672" cy="1218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fr-FR" sz="2400" b="1" dirty="0">
              <a:solidFill>
                <a:srgbClr val="FF0000"/>
              </a:solidFill>
              <a:latin typeface="Arial Narrow" panose="020B0606020202030204" pitchFamily="34" charset="0"/>
            </a:endParaRPr>
          </a:p>
        </p:txBody>
      </p:sp>
      <p:sp>
        <p:nvSpPr>
          <p:cNvPr id="2" name="Rectangle 1"/>
          <p:cNvSpPr/>
          <p:nvPr/>
        </p:nvSpPr>
        <p:spPr>
          <a:xfrm>
            <a:off x="1187624" y="3499090"/>
            <a:ext cx="7488832" cy="2677656"/>
          </a:xfrm>
          <a:prstGeom prst="rect">
            <a:avLst/>
          </a:prstGeom>
        </p:spPr>
        <p:txBody>
          <a:bodyPr wrap="square" anchor="t">
            <a:spAutoFit/>
          </a:bodyPr>
          <a:lstStyle/>
          <a:p>
            <a:r>
              <a:rPr lang="fr-FR" sz="2800" dirty="0">
                <a:latin typeface="Arial Narrow" panose="020B0606020202030204" pitchFamily="34" charset="0"/>
              </a:rPr>
              <a:t>Présentation </a:t>
            </a:r>
            <a:r>
              <a:rPr lang="fr-FR" sz="2800" dirty="0">
                <a:solidFill>
                  <a:srgbClr val="FF0000"/>
                </a:solidFill>
                <a:latin typeface="Arial Narrow" panose="020B0606020202030204" pitchFamily="34" charset="0"/>
              </a:rPr>
              <a:t>d’une bonne pratique pour des actions de sensibilisation et d’accompagnement</a:t>
            </a:r>
            <a:r>
              <a:rPr lang="fr-FR" sz="2800" dirty="0">
                <a:latin typeface="Arial Narrow" panose="020B0606020202030204" pitchFamily="34" charset="0"/>
              </a:rPr>
              <a:t> à destination des femmes</a:t>
            </a:r>
          </a:p>
          <a:p>
            <a:endParaRPr lang="fr-FR" sz="2800" dirty="0">
              <a:latin typeface="Arial Narrow" panose="020B0606020202030204" pitchFamily="34" charset="0"/>
            </a:endParaRPr>
          </a:p>
          <a:p>
            <a:r>
              <a:rPr lang="fr-FR" sz="2800" b="1" dirty="0">
                <a:latin typeface="Arial Narrow" charset="0"/>
                <a:ea typeface="Arial Narrow" charset="0"/>
                <a:cs typeface="Arial Narrow" charset="0"/>
              </a:rPr>
              <a:t>Alexandra Baller</a:t>
            </a:r>
          </a:p>
          <a:p>
            <a:r>
              <a:rPr lang="fr-FR" sz="2800" b="1" dirty="0">
                <a:latin typeface="Arial Narrow" charset="0"/>
                <a:ea typeface="Arial Narrow" charset="0"/>
                <a:cs typeface="Arial Narrow" charset="0"/>
              </a:rPr>
              <a:t>Ville d’Argenteuil</a:t>
            </a:r>
          </a:p>
        </p:txBody>
      </p:sp>
      <p:grpSp>
        <p:nvGrpSpPr>
          <p:cNvPr id="5" name="Groupe 4">
            <a:extLst>
              <a:ext uri="{FF2B5EF4-FFF2-40B4-BE49-F238E27FC236}">
                <a16:creationId xmlns:a16="http://schemas.microsoft.com/office/drawing/2014/main" id="{0F18C18B-CB23-46DE-BC6D-8B0C43EC1484}"/>
              </a:ext>
            </a:extLst>
          </p:cNvPr>
          <p:cNvGrpSpPr/>
          <p:nvPr/>
        </p:nvGrpSpPr>
        <p:grpSpPr>
          <a:xfrm>
            <a:off x="1835696" y="764704"/>
            <a:ext cx="5389129" cy="879435"/>
            <a:chOff x="3215319" y="5863961"/>
            <a:chExt cx="5389129" cy="879435"/>
          </a:xfrm>
        </p:grpSpPr>
        <p:pic>
          <p:nvPicPr>
            <p:cNvPr id="6" name="Image 5"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8" name="Image 7"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795959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C845F89-A965-B24C-8747-C3984525B876}"/>
              </a:ext>
            </a:extLst>
          </p:cNvPr>
          <p:cNvPicPr>
            <a:picLocks noChangeAspect="1"/>
          </p:cNvPicPr>
          <p:nvPr/>
        </p:nvPicPr>
        <p:blipFill>
          <a:blip r:embed="rId2"/>
          <a:stretch>
            <a:fillRect/>
          </a:stretch>
        </p:blipFill>
        <p:spPr>
          <a:xfrm>
            <a:off x="1" y="196356"/>
            <a:ext cx="9144000" cy="6461616"/>
          </a:xfrm>
          <a:prstGeom prst="rect">
            <a:avLst/>
          </a:prstGeom>
        </p:spPr>
      </p:pic>
      <p:sp>
        <p:nvSpPr>
          <p:cNvPr id="3" name="Titre 1"/>
          <p:cNvSpPr txBox="1">
            <a:spLocks/>
          </p:cNvSpPr>
          <p:nvPr/>
        </p:nvSpPr>
        <p:spPr>
          <a:xfrm>
            <a:off x="2593868" y="742360"/>
            <a:ext cx="4998964" cy="745150"/>
          </a:xfrm>
          <a:prstGeom prst="rect">
            <a:avLst/>
          </a:prstGeom>
        </p:spPr>
        <p:txBody>
          <a:bodyPr vert="horz" lIns="78203" tIns="39101" rIns="78203" bIns="39101" rtlCol="0" anchor="ctr">
            <a:normAutofit fontScale="62500" lnSpcReduction="200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br>
              <a:rPr lang="fr-FR" sz="3079" dirty="0">
                <a:latin typeface="Arial" panose="020B0604020202020204" pitchFamily="34" charset="0"/>
                <a:cs typeface="Arial" panose="020B0604020202020204" pitchFamily="34" charset="0"/>
              </a:rPr>
            </a:br>
            <a:r>
              <a:rPr lang="fr-FR" sz="3079" b="1" dirty="0">
                <a:solidFill>
                  <a:srgbClr val="FF0066"/>
                </a:solidFill>
                <a:latin typeface="Arial" panose="020B0604020202020204" pitchFamily="34" charset="0"/>
                <a:cs typeface="Arial" panose="020B0604020202020204" pitchFamily="34" charset="0"/>
              </a:rPr>
              <a:t>A-CTYVES 95</a:t>
            </a:r>
            <a:br>
              <a:rPr lang="fr-FR" sz="3079" dirty="0">
                <a:latin typeface="Arial" panose="020B0604020202020204" pitchFamily="34" charset="0"/>
                <a:cs typeface="Arial" panose="020B0604020202020204" pitchFamily="34" charset="0"/>
              </a:rPr>
            </a:br>
            <a:endParaRPr lang="fr-FR" sz="3079" b="1" dirty="0">
              <a:solidFill>
                <a:schemeClr val="accent1">
                  <a:lumMod val="75000"/>
                </a:schemeClr>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945" y="1487510"/>
            <a:ext cx="6102957" cy="3884193"/>
          </a:xfrm>
          <a:prstGeom prst="rect">
            <a:avLst/>
          </a:prstGeom>
        </p:spPr>
      </p:pic>
    </p:spTree>
    <p:extLst>
      <p:ext uri="{BB962C8B-B14F-4D97-AF65-F5344CB8AC3E}">
        <p14:creationId xmlns:p14="http://schemas.microsoft.com/office/powerpoint/2010/main" val="236338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07704" y="3356992"/>
            <a:ext cx="6912768" cy="14182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400" dirty="0">
              <a:latin typeface="Arial Narrow" panose="020B0606020202030204" pitchFamily="34" charset="0"/>
              <a:cs typeface="Arial" panose="020B0604020202020204" pitchFamily="34" charset="0"/>
            </a:endParaRPr>
          </a:p>
          <a:p>
            <a:pPr algn="l"/>
            <a:r>
              <a:rPr lang="fr-FR" sz="2400" b="1" dirty="0">
                <a:solidFill>
                  <a:srgbClr val="FF0000"/>
                </a:solidFill>
                <a:latin typeface="Arial Narrow" panose="020B0606020202030204" pitchFamily="34" charset="0"/>
                <a:cs typeface="Arial" panose="020B0604020202020204" pitchFamily="34" charset="0"/>
              </a:rPr>
              <a:t>Présentation du Centre </a:t>
            </a:r>
            <a:r>
              <a:rPr lang="fr-FR" sz="2400" b="1" dirty="0" err="1">
                <a:solidFill>
                  <a:srgbClr val="FF0000"/>
                </a:solidFill>
                <a:latin typeface="Arial Narrow" panose="020B0606020202030204" pitchFamily="34" charset="0"/>
                <a:cs typeface="Arial" panose="020B0604020202020204" pitchFamily="34" charset="0"/>
              </a:rPr>
              <a:t>Hubertine</a:t>
            </a:r>
            <a:r>
              <a:rPr lang="fr-FR" sz="2400" b="1" dirty="0">
                <a:solidFill>
                  <a:srgbClr val="FF0000"/>
                </a:solidFill>
                <a:latin typeface="Arial Narrow" panose="020B0606020202030204" pitchFamily="34" charset="0"/>
                <a:cs typeface="Arial" panose="020B0604020202020204" pitchFamily="34" charset="0"/>
              </a:rPr>
              <a:t> </a:t>
            </a:r>
            <a:r>
              <a:rPr lang="fr-FR" sz="2400" b="1" dirty="0" err="1">
                <a:solidFill>
                  <a:srgbClr val="FF0000"/>
                </a:solidFill>
                <a:latin typeface="Arial Narrow" panose="020B0606020202030204" pitchFamily="34" charset="0"/>
                <a:cs typeface="Arial" panose="020B0604020202020204" pitchFamily="34" charset="0"/>
              </a:rPr>
              <a:t>Auclert</a:t>
            </a:r>
            <a:endParaRPr lang="fr-FR" sz="2400" b="1" dirty="0">
              <a:solidFill>
                <a:srgbClr val="FF0000"/>
              </a:solidFill>
              <a:latin typeface="Arial Narrow" panose="020B0606020202030204" pitchFamily="34" charset="0"/>
              <a:cs typeface="Arial" panose="020B0604020202020204" pitchFamily="34" charset="0"/>
            </a:endParaRPr>
          </a:p>
          <a:p>
            <a:pPr algn="l"/>
            <a:endParaRPr lang="fr-FR" sz="2400" dirty="0">
              <a:latin typeface="Arial Narrow" panose="020B0606020202030204" pitchFamily="34" charset="0"/>
              <a:cs typeface="Arial" panose="020B0604020202020204" pitchFamily="34" charset="0"/>
            </a:endParaRPr>
          </a:p>
          <a:p>
            <a:pPr algn="l"/>
            <a:endParaRPr lang="fr-FR" sz="2800" dirty="0">
              <a:solidFill>
                <a:prstClr val="black"/>
              </a:solidFill>
              <a:latin typeface="Arial Narrow" panose="020B0606020202030204" pitchFamily="34" charset="0"/>
            </a:endParaRPr>
          </a:p>
        </p:txBody>
      </p:sp>
      <p:sp>
        <p:nvSpPr>
          <p:cNvPr id="2" name="ZoneTexte 1"/>
          <p:cNvSpPr txBox="1"/>
          <p:nvPr/>
        </p:nvSpPr>
        <p:spPr>
          <a:xfrm>
            <a:off x="1907704" y="4354523"/>
            <a:ext cx="6192688" cy="1569660"/>
          </a:xfrm>
          <a:prstGeom prst="rect">
            <a:avLst/>
          </a:prstGeom>
          <a:noFill/>
        </p:spPr>
        <p:txBody>
          <a:bodyPr wrap="square" rtlCol="0">
            <a:spAutoFit/>
          </a:bodyPr>
          <a:lstStyle/>
          <a:p>
            <a:r>
              <a:rPr lang="fr-FR" sz="2000" b="1" dirty="0">
                <a:latin typeface="Arial Narrow" panose="020B0606020202030204" pitchFamily="34" charset="0"/>
              </a:rPr>
              <a:t>Ambre ELHADAD</a:t>
            </a:r>
          </a:p>
          <a:p>
            <a:r>
              <a:rPr lang="fr-FR" sz="2000" b="1" dirty="0">
                <a:latin typeface="Arial Narrow" panose="020B0606020202030204" pitchFamily="34" charset="0"/>
              </a:rPr>
              <a:t>Chargée de l’accompagnement des collectivités</a:t>
            </a:r>
          </a:p>
          <a:p>
            <a:endParaRPr lang="fr-FR" sz="2000" dirty="0">
              <a:latin typeface="Arial Narrow" panose="020B0606020202030204" pitchFamily="34" charset="0"/>
            </a:endParaRPr>
          </a:p>
          <a:p>
            <a:endParaRPr lang="fr-FR" b="1" dirty="0">
              <a:latin typeface="Arial Narrow" panose="020B0606020202030204" pitchFamily="34" charset="0"/>
            </a:endParaRPr>
          </a:p>
          <a:p>
            <a:pPr lvl="8"/>
            <a:endParaRPr lang="fr-FR" dirty="0">
              <a:solidFill>
                <a:prstClr val="black"/>
              </a:solidFill>
              <a:latin typeface="Arial Narrow" panose="020B0606020202030204" pitchFamily="34" charset="0"/>
            </a:endParaRPr>
          </a:p>
        </p:txBody>
      </p:sp>
      <p:grpSp>
        <p:nvGrpSpPr>
          <p:cNvPr id="5" name="Groupe 4">
            <a:extLst>
              <a:ext uri="{FF2B5EF4-FFF2-40B4-BE49-F238E27FC236}">
                <a16:creationId xmlns:a16="http://schemas.microsoft.com/office/drawing/2014/main" id="{0F18C18B-CB23-46DE-BC6D-8B0C43EC1484}"/>
              </a:ext>
            </a:extLst>
          </p:cNvPr>
          <p:cNvGrpSpPr/>
          <p:nvPr/>
        </p:nvGrpSpPr>
        <p:grpSpPr>
          <a:xfrm>
            <a:off x="1691680" y="836712"/>
            <a:ext cx="5389129" cy="879435"/>
            <a:chOff x="3215319" y="5863961"/>
            <a:chExt cx="5389129" cy="879435"/>
          </a:xfrm>
        </p:grpSpPr>
        <p:pic>
          <p:nvPicPr>
            <p:cNvPr id="6" name="Image 5"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8" name="Image 7"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1724694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0EE8FE-6879-BE44-9906-1AF56B29C1D9}"/>
              </a:ext>
            </a:extLst>
          </p:cNvPr>
          <p:cNvPicPr>
            <a:picLocks noChangeAspect="1"/>
          </p:cNvPicPr>
          <p:nvPr/>
        </p:nvPicPr>
        <p:blipFill>
          <a:blip r:embed="rId2"/>
          <a:stretch>
            <a:fillRect/>
          </a:stretch>
        </p:blipFill>
        <p:spPr>
          <a:xfrm>
            <a:off x="1" y="198193"/>
            <a:ext cx="9144000" cy="6461616"/>
          </a:xfrm>
          <a:prstGeom prst="rect">
            <a:avLst/>
          </a:prstGeom>
        </p:spPr>
      </p:pic>
      <p:sp>
        <p:nvSpPr>
          <p:cNvPr id="3" name="Sous-titre 2"/>
          <p:cNvSpPr txBox="1">
            <a:spLocks/>
          </p:cNvSpPr>
          <p:nvPr/>
        </p:nvSpPr>
        <p:spPr>
          <a:xfrm>
            <a:off x="2549076" y="1665066"/>
            <a:ext cx="5308964" cy="3469552"/>
          </a:xfrm>
          <a:prstGeom prst="rect">
            <a:avLst/>
          </a:prstGeom>
        </p:spPr>
        <p:txBody>
          <a:bodyPr vert="horz" lIns="78203" tIns="39101" rIns="78203" bIns="39101" rtlCol="0">
            <a:normAutofit fontScale="92500" lnSpcReduction="10000"/>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881" b="1" dirty="0">
                <a:solidFill>
                  <a:srgbClr val="0070C0"/>
                </a:solidFill>
              </a:rPr>
              <a:t>La clause d’insertion sociale: </a:t>
            </a:r>
            <a:br>
              <a:rPr lang="fr-FR" sz="1881" dirty="0"/>
            </a:br>
            <a:r>
              <a:rPr lang="fr-FR" sz="1881" dirty="0"/>
              <a:t>Le cadre des Grands Projets, une partie des heures travaillées est réservée aux demandeurs d’emploi du territoire.</a:t>
            </a:r>
            <a:br>
              <a:rPr lang="fr-FR" sz="1881" dirty="0"/>
            </a:br>
            <a:br>
              <a:rPr lang="fr-FR" sz="1881" dirty="0"/>
            </a:br>
            <a:r>
              <a:rPr lang="fr-FR" sz="1881" b="1" dirty="0"/>
              <a:t>Facilitatrice :</a:t>
            </a:r>
            <a:br>
              <a:rPr lang="fr-FR" sz="1881" dirty="0"/>
            </a:br>
            <a:r>
              <a:rPr lang="fr-FR" sz="1881" dirty="0"/>
              <a:t>Garante du dispositif</a:t>
            </a:r>
          </a:p>
          <a:p>
            <a:endParaRPr lang="fr-FR" sz="1881" dirty="0"/>
          </a:p>
          <a:p>
            <a:r>
              <a:rPr lang="fr-FR" sz="1881" b="1" dirty="0">
                <a:solidFill>
                  <a:srgbClr val="0070C0"/>
                </a:solidFill>
              </a:rPr>
              <a:t>A quoi ça sert :</a:t>
            </a:r>
          </a:p>
          <a:p>
            <a:pPr marL="293248" indent="-293248">
              <a:buFontTx/>
              <a:buChar char="-"/>
            </a:pPr>
            <a:r>
              <a:rPr lang="fr-FR" sz="1881" dirty="0"/>
              <a:t>Expérience,</a:t>
            </a:r>
          </a:p>
          <a:p>
            <a:pPr marL="293248" indent="-293248">
              <a:buFontTx/>
              <a:buChar char="-"/>
            </a:pPr>
            <a:r>
              <a:rPr lang="fr-FR" sz="1881" dirty="0"/>
              <a:t>Découverte des métiers,</a:t>
            </a:r>
          </a:p>
          <a:p>
            <a:pPr marL="293248" indent="-293248">
              <a:buFontTx/>
              <a:buChar char="-"/>
            </a:pPr>
            <a:r>
              <a:rPr lang="fr-FR" sz="1881" dirty="0"/>
              <a:t>Formation</a:t>
            </a:r>
          </a:p>
          <a:p>
            <a:pPr marL="293248" indent="-293248">
              <a:buFontTx/>
              <a:buChar char="-"/>
            </a:pPr>
            <a:endParaRPr lang="fr-FR" sz="1710" dirty="0"/>
          </a:p>
        </p:txBody>
      </p:sp>
    </p:spTree>
    <p:extLst>
      <p:ext uri="{BB962C8B-B14F-4D97-AF65-F5344CB8AC3E}">
        <p14:creationId xmlns:p14="http://schemas.microsoft.com/office/powerpoint/2010/main" val="3931362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0EE8FE-6879-BE44-9906-1AF56B29C1D9}"/>
              </a:ext>
            </a:extLst>
          </p:cNvPr>
          <p:cNvPicPr>
            <a:picLocks noChangeAspect="1"/>
          </p:cNvPicPr>
          <p:nvPr/>
        </p:nvPicPr>
        <p:blipFill>
          <a:blip r:embed="rId2"/>
          <a:stretch>
            <a:fillRect/>
          </a:stretch>
        </p:blipFill>
        <p:spPr>
          <a:xfrm>
            <a:off x="-15226" y="196356"/>
            <a:ext cx="9144000" cy="6461616"/>
          </a:xfrm>
          <a:prstGeom prst="rect">
            <a:avLst/>
          </a:prstGeom>
        </p:spPr>
      </p:pic>
      <p:sp>
        <p:nvSpPr>
          <p:cNvPr id="2" name="Rectangle 1"/>
          <p:cNvSpPr/>
          <p:nvPr/>
        </p:nvSpPr>
        <p:spPr>
          <a:xfrm>
            <a:off x="1882713" y="1268024"/>
            <a:ext cx="6744798" cy="4863254"/>
          </a:xfrm>
          <a:prstGeom prst="rect">
            <a:avLst/>
          </a:prstGeom>
        </p:spPr>
        <p:txBody>
          <a:bodyPr wrap="square">
            <a:spAutoFit/>
          </a:bodyPr>
          <a:lstStyle/>
          <a:p>
            <a:pPr marL="293248" marR="95034" indent="-293248" algn="just">
              <a:lnSpc>
                <a:spcPct val="107000"/>
              </a:lnSpc>
              <a:spcAft>
                <a:spcPts val="684"/>
              </a:spcAft>
              <a:buFont typeface="Wingdings" panose="05000000000000000000" pitchFamily="2" charset="2"/>
              <a:buChar char=""/>
            </a:pPr>
            <a:r>
              <a:rPr lang="fr-FR" sz="1881" dirty="0">
                <a:ea typeface="Calibri" panose="020F0502020204030204" pitchFamily="34" charset="0"/>
                <a:cs typeface="Times New Roman" panose="02020603050405020304" pitchFamily="18" charset="0"/>
              </a:rPr>
              <a:t>La clause d’insertion représente un réel levier vers l’emploi de transition.</a:t>
            </a:r>
          </a:p>
          <a:p>
            <a:pPr>
              <a:lnSpc>
                <a:spcPct val="107000"/>
              </a:lnSpc>
              <a:spcAft>
                <a:spcPts val="684"/>
              </a:spcAft>
            </a:pPr>
            <a:r>
              <a:rPr lang="fr-FR" sz="1881" dirty="0">
                <a:ea typeface="Calibri" panose="020F0502020204030204" pitchFamily="34" charset="0"/>
                <a:cs typeface="Times New Roman" panose="02020603050405020304" pitchFamily="18" charset="0"/>
              </a:rPr>
              <a:t>Les opportunités d’embauches restent cantonnées aux métiers travaux et sont donc peu attractives ou ouvertes aux femmes.</a:t>
            </a:r>
          </a:p>
          <a:p>
            <a:pPr marL="168346" marR="95034" algn="just">
              <a:lnSpc>
                <a:spcPct val="107000"/>
              </a:lnSpc>
              <a:spcAft>
                <a:spcPts val="684"/>
              </a:spcAft>
            </a:pPr>
            <a:r>
              <a:rPr lang="fr-FR" sz="1881" dirty="0">
                <a:ea typeface="Calibri" panose="020F0502020204030204" pitchFamily="34" charset="0"/>
                <a:cs typeface="Times New Roman" panose="02020603050405020304" pitchFamily="18" charset="0"/>
              </a:rPr>
              <a:t> </a:t>
            </a:r>
            <a:endParaRPr lang="fr-FR" sz="855" dirty="0">
              <a:ea typeface="Calibri" panose="020F0502020204030204" pitchFamily="34" charset="0"/>
              <a:cs typeface="Times New Roman" panose="02020603050405020304" pitchFamily="18" charset="0"/>
            </a:endParaRPr>
          </a:p>
          <a:p>
            <a:pPr marL="293248" marR="95034" indent="-293248" algn="just">
              <a:lnSpc>
                <a:spcPct val="107000"/>
              </a:lnSpc>
              <a:spcAft>
                <a:spcPts val="684"/>
              </a:spcAft>
              <a:buFont typeface="Wingdings" panose="05000000000000000000" pitchFamily="2" charset="2"/>
              <a:buChar char=""/>
            </a:pPr>
            <a:r>
              <a:rPr lang="fr-FR" sz="1881" dirty="0">
                <a:ea typeface="Calibri" panose="020F0502020204030204" pitchFamily="34" charset="0"/>
                <a:cs typeface="Times New Roman" panose="02020603050405020304" pitchFamily="18" charset="0"/>
              </a:rPr>
              <a:t>L’insertion professionnelle des femmes dans les métiers du bâtiment, traditionnellement masculins, se trouve confrontée à des obstacles </a:t>
            </a:r>
            <a:r>
              <a:rPr lang="fr-FR" sz="1881" dirty="0" err="1">
                <a:ea typeface="Calibri" panose="020F0502020204030204" pitchFamily="34" charset="0"/>
                <a:cs typeface="Times New Roman" panose="02020603050405020304" pitchFamily="18" charset="0"/>
              </a:rPr>
              <a:t>dûs</a:t>
            </a:r>
            <a:r>
              <a:rPr lang="fr-FR" sz="1881" dirty="0">
                <a:ea typeface="Calibri" panose="020F0502020204030204" pitchFamily="34" charset="0"/>
                <a:cs typeface="Times New Roman" panose="02020603050405020304" pitchFamily="18" charset="0"/>
              </a:rPr>
              <a:t> à la méfiance non justifiée des entreprises à recruter des femmes</a:t>
            </a:r>
          </a:p>
          <a:p>
            <a:pPr marL="168346" marR="95034" algn="just">
              <a:lnSpc>
                <a:spcPct val="107000"/>
              </a:lnSpc>
              <a:spcAft>
                <a:spcPts val="684"/>
              </a:spcAft>
            </a:pPr>
            <a:r>
              <a:rPr lang="fr-FR" sz="1881" dirty="0">
                <a:ea typeface="Calibri" panose="020F0502020204030204" pitchFamily="34" charset="0"/>
                <a:cs typeface="Times New Roman" panose="02020603050405020304" pitchFamily="18" charset="0"/>
              </a:rPr>
              <a:t> </a:t>
            </a:r>
            <a:endParaRPr lang="fr-FR" sz="855" dirty="0">
              <a:ea typeface="Calibri" panose="020F0502020204030204" pitchFamily="34" charset="0"/>
              <a:cs typeface="Times New Roman" panose="02020603050405020304" pitchFamily="18" charset="0"/>
            </a:endParaRPr>
          </a:p>
          <a:p>
            <a:pPr marL="293248" marR="95034" indent="-293248" algn="just">
              <a:lnSpc>
                <a:spcPct val="107000"/>
              </a:lnSpc>
              <a:spcAft>
                <a:spcPts val="684"/>
              </a:spcAft>
              <a:buFont typeface="Wingdings" panose="05000000000000000000" pitchFamily="2" charset="2"/>
              <a:buChar char=""/>
            </a:pPr>
            <a:r>
              <a:rPr lang="fr-FR" sz="1881" dirty="0">
                <a:ea typeface="Calibri" panose="020F0502020204030204" pitchFamily="34" charset="0"/>
                <a:cs typeface="Times New Roman" panose="02020603050405020304" pitchFamily="18" charset="0"/>
              </a:rPr>
              <a:t>Les métiers du bâtiment évoluent. De nouvelles techniques sont mises en place, des besoins importants de personnels sont recensés. Rien ne justifie aujourd’hui la faible présence des femmes dans ce secteur</a:t>
            </a:r>
          </a:p>
        </p:txBody>
      </p:sp>
      <p:sp>
        <p:nvSpPr>
          <p:cNvPr id="5" name="Titre 1"/>
          <p:cNvSpPr txBox="1">
            <a:spLocks/>
          </p:cNvSpPr>
          <p:nvPr/>
        </p:nvSpPr>
        <p:spPr>
          <a:xfrm>
            <a:off x="2375597" y="460115"/>
            <a:ext cx="4362357" cy="667733"/>
          </a:xfrm>
          <a:prstGeom prst="rect">
            <a:avLst/>
          </a:prstGeom>
        </p:spPr>
        <p:txBody>
          <a:bodyPr vert="horz" lIns="78203" tIns="39101" rIns="78203" bIns="39101"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4148" b="1" dirty="0">
                <a:solidFill>
                  <a:srgbClr val="0070C0"/>
                </a:solidFill>
              </a:rPr>
              <a:t>Contexte</a:t>
            </a:r>
          </a:p>
        </p:txBody>
      </p:sp>
    </p:spTree>
    <p:extLst>
      <p:ext uri="{BB962C8B-B14F-4D97-AF65-F5344CB8AC3E}">
        <p14:creationId xmlns:p14="http://schemas.microsoft.com/office/powerpoint/2010/main" val="283990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0EE8FE-6879-BE44-9906-1AF56B29C1D9}"/>
              </a:ext>
            </a:extLst>
          </p:cNvPr>
          <p:cNvPicPr>
            <a:picLocks noChangeAspect="1"/>
          </p:cNvPicPr>
          <p:nvPr/>
        </p:nvPicPr>
        <p:blipFill>
          <a:blip r:embed="rId2"/>
          <a:stretch>
            <a:fillRect/>
          </a:stretch>
        </p:blipFill>
        <p:spPr>
          <a:xfrm>
            <a:off x="-58861" y="200030"/>
            <a:ext cx="9144000" cy="6461616"/>
          </a:xfrm>
          <a:prstGeom prst="rect">
            <a:avLst/>
          </a:prstGeom>
        </p:spPr>
      </p:pic>
      <p:sp>
        <p:nvSpPr>
          <p:cNvPr id="3" name="Titre 1"/>
          <p:cNvSpPr txBox="1">
            <a:spLocks/>
          </p:cNvSpPr>
          <p:nvPr/>
        </p:nvSpPr>
        <p:spPr>
          <a:xfrm>
            <a:off x="2375597" y="460115"/>
            <a:ext cx="4362357" cy="667733"/>
          </a:xfrm>
          <a:prstGeom prst="rect">
            <a:avLst/>
          </a:prstGeom>
        </p:spPr>
        <p:txBody>
          <a:bodyPr vert="horz" lIns="78203" tIns="39101" rIns="78203" bIns="39101" rtlCol="0" anchor="ctr">
            <a:normAutofit fontScale="925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4148" b="1" dirty="0">
                <a:solidFill>
                  <a:srgbClr val="0070C0"/>
                </a:solidFill>
              </a:rPr>
              <a:t>Projets du territoire </a:t>
            </a:r>
          </a:p>
        </p:txBody>
      </p:sp>
      <p:sp>
        <p:nvSpPr>
          <p:cNvPr id="4" name="Sous-titre 2"/>
          <p:cNvSpPr txBox="1">
            <a:spLocks/>
          </p:cNvSpPr>
          <p:nvPr/>
        </p:nvSpPr>
        <p:spPr>
          <a:xfrm>
            <a:off x="2375597" y="1816121"/>
            <a:ext cx="6179741" cy="4468263"/>
          </a:xfrm>
          <a:prstGeom prst="rect">
            <a:avLst/>
          </a:prstGeom>
        </p:spPr>
        <p:txBody>
          <a:bodyPr vert="horz" lIns="78203" tIns="39101" rIns="78203" bIns="39101" rtlCol="0">
            <a:normAutofit lnSpcReduction="10000"/>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710" dirty="0"/>
              <a:t> Construction de logements,</a:t>
            </a:r>
          </a:p>
          <a:p>
            <a:r>
              <a:rPr lang="fr-FR" sz="1710" dirty="0"/>
              <a:t>Travaux routiers,</a:t>
            </a:r>
          </a:p>
          <a:p>
            <a:r>
              <a:rPr lang="fr-FR" sz="1710" dirty="0"/>
              <a:t>Charles de Gaulle Express</a:t>
            </a:r>
          </a:p>
          <a:p>
            <a:r>
              <a:rPr lang="fr-FR" sz="1710" dirty="0"/>
              <a:t>Lignes 16 et 17</a:t>
            </a:r>
          </a:p>
          <a:p>
            <a:r>
              <a:rPr lang="fr-FR" sz="1710" dirty="0"/>
              <a:t>Travaux dans les écoles, collèges, lycées</a:t>
            </a:r>
          </a:p>
          <a:p>
            <a:r>
              <a:rPr lang="fr-FR" sz="1710" dirty="0"/>
              <a:t>Prolongement du RER E vers l’ouest : Projet EOLE,</a:t>
            </a:r>
          </a:p>
          <a:p>
            <a:endParaRPr lang="fr-FR" sz="1710" dirty="0"/>
          </a:p>
          <a:p>
            <a:r>
              <a:rPr lang="fr-FR" sz="1710" dirty="0"/>
              <a:t>Autres perspectives:</a:t>
            </a:r>
          </a:p>
          <a:p>
            <a:pPr marL="293248" indent="-293248">
              <a:buFontTx/>
              <a:buChar char="-"/>
            </a:pPr>
            <a:r>
              <a:rPr lang="fr-FR" sz="1710" dirty="0"/>
              <a:t>Grand Paris,</a:t>
            </a:r>
          </a:p>
          <a:p>
            <a:pPr marL="293248" indent="-293248">
              <a:buFontTx/>
              <a:buChar char="-"/>
            </a:pPr>
            <a:r>
              <a:rPr lang="fr-FR" sz="1710" dirty="0"/>
              <a:t>Travaux des jeux Olympiques (construction d’un stade et 2 gares)</a:t>
            </a:r>
          </a:p>
          <a:p>
            <a:pPr marL="293248" indent="-293248">
              <a:buFontTx/>
              <a:buChar char="-"/>
            </a:pPr>
            <a:r>
              <a:rPr lang="fr-FR" sz="1710" dirty="0"/>
              <a:t> …</a:t>
            </a:r>
          </a:p>
          <a:p>
            <a:pPr marL="0" indent="0" algn="r">
              <a:buNone/>
            </a:pPr>
            <a:r>
              <a:rPr lang="fr-FR" sz="2639" dirty="0"/>
              <a: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863" y="1427726"/>
            <a:ext cx="2691959" cy="1912707"/>
          </a:xfrm>
          <a:prstGeom prst="rect">
            <a:avLst/>
          </a:prstGeom>
        </p:spPr>
      </p:pic>
    </p:spTree>
    <p:extLst>
      <p:ext uri="{BB962C8B-B14F-4D97-AF65-F5344CB8AC3E}">
        <p14:creationId xmlns:p14="http://schemas.microsoft.com/office/powerpoint/2010/main" val="2904255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0EE8FE-6879-BE44-9906-1AF56B29C1D9}"/>
              </a:ext>
            </a:extLst>
          </p:cNvPr>
          <p:cNvPicPr>
            <a:picLocks noChangeAspect="1"/>
          </p:cNvPicPr>
          <p:nvPr/>
        </p:nvPicPr>
        <p:blipFill>
          <a:blip r:embed="rId2"/>
          <a:stretch>
            <a:fillRect/>
          </a:stretch>
        </p:blipFill>
        <p:spPr>
          <a:xfrm>
            <a:off x="-7135" y="198193"/>
            <a:ext cx="9144000" cy="6461616"/>
          </a:xfrm>
          <a:prstGeom prst="rect">
            <a:avLst/>
          </a:prstGeom>
        </p:spPr>
      </p:pic>
      <p:sp>
        <p:nvSpPr>
          <p:cNvPr id="3" name="Titre 1"/>
          <p:cNvSpPr>
            <a:spLocks noGrp="1"/>
          </p:cNvSpPr>
          <p:nvPr>
            <p:ph type="title"/>
          </p:nvPr>
        </p:nvSpPr>
        <p:spPr>
          <a:xfrm>
            <a:off x="1896292" y="358478"/>
            <a:ext cx="6588268" cy="1133666"/>
          </a:xfrm>
        </p:spPr>
        <p:txBody>
          <a:bodyPr>
            <a:normAutofit/>
          </a:bodyPr>
          <a:lstStyle/>
          <a:p>
            <a:r>
              <a:rPr lang="fr-FR" sz="2993" b="1" dirty="0">
                <a:solidFill>
                  <a:srgbClr val="0070C0"/>
                </a:solidFill>
              </a:rPr>
              <a:t>Les métiers, qui se conjuguent au féminin</a:t>
            </a:r>
          </a:p>
        </p:txBody>
      </p:sp>
      <p:sp>
        <p:nvSpPr>
          <p:cNvPr id="4" name="Espace réservé du contenu 2"/>
          <p:cNvSpPr>
            <a:spLocks noGrp="1"/>
          </p:cNvSpPr>
          <p:nvPr>
            <p:ph idx="1"/>
          </p:nvPr>
        </p:nvSpPr>
        <p:spPr>
          <a:xfrm>
            <a:off x="2333554" y="1675679"/>
            <a:ext cx="4898084" cy="3654697"/>
          </a:xfrm>
        </p:spPr>
        <p:txBody>
          <a:bodyPr>
            <a:normAutofit/>
          </a:bodyPr>
          <a:lstStyle/>
          <a:p>
            <a:r>
              <a:rPr lang="fr-FR" sz="1710" dirty="0"/>
              <a:t>Peintre,</a:t>
            </a:r>
          </a:p>
          <a:p>
            <a:r>
              <a:rPr lang="fr-FR" sz="1710" dirty="0"/>
              <a:t>Electricienne</a:t>
            </a:r>
          </a:p>
          <a:p>
            <a:r>
              <a:rPr lang="fr-FR" sz="1710" dirty="0"/>
              <a:t>Coffreure </a:t>
            </a:r>
          </a:p>
          <a:p>
            <a:r>
              <a:rPr lang="fr-FR" sz="1710" dirty="0"/>
              <a:t>Aiguilleure du rail,</a:t>
            </a:r>
          </a:p>
          <a:p>
            <a:r>
              <a:rPr lang="fr-FR" sz="1710" dirty="0"/>
              <a:t>Conductrice de travaux / ou aide</a:t>
            </a:r>
          </a:p>
          <a:p>
            <a:r>
              <a:rPr lang="fr-FR" sz="1710" dirty="0"/>
              <a:t>Dessinatrice projeteuse</a:t>
            </a:r>
          </a:p>
          <a:p>
            <a:r>
              <a:rPr lang="fr-FR" sz="1710" dirty="0"/>
              <a:t>Monteure caténaire</a:t>
            </a:r>
          </a:p>
          <a:p>
            <a:r>
              <a:rPr lang="fr-FR" sz="1710" dirty="0"/>
              <a:t>Assistante de chantier</a:t>
            </a:r>
          </a:p>
          <a:p>
            <a:pPr marL="0" indent="0" algn="r">
              <a:buNone/>
            </a:pPr>
            <a:endParaRPr lang="fr-FR" sz="171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708" y="1609385"/>
            <a:ext cx="2572345" cy="189364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6" y="4832544"/>
            <a:ext cx="4530876" cy="1661321"/>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683" y="4370818"/>
            <a:ext cx="2313493" cy="1450006"/>
          </a:xfrm>
          <a:prstGeom prst="rect">
            <a:avLst/>
          </a:prstGeom>
        </p:spPr>
      </p:pic>
    </p:spTree>
    <p:extLst>
      <p:ext uri="{BB962C8B-B14F-4D97-AF65-F5344CB8AC3E}">
        <p14:creationId xmlns:p14="http://schemas.microsoft.com/office/powerpoint/2010/main" val="825099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0EE8FE-6879-BE44-9906-1AF56B29C1D9}"/>
              </a:ext>
            </a:extLst>
          </p:cNvPr>
          <p:cNvPicPr>
            <a:picLocks noChangeAspect="1"/>
          </p:cNvPicPr>
          <p:nvPr/>
        </p:nvPicPr>
        <p:blipFill>
          <a:blip r:embed="rId2"/>
          <a:stretch>
            <a:fillRect/>
          </a:stretch>
        </p:blipFill>
        <p:spPr>
          <a:xfrm>
            <a:off x="1" y="198193"/>
            <a:ext cx="9144000" cy="6461616"/>
          </a:xfrm>
          <a:prstGeom prst="rect">
            <a:avLst/>
          </a:prstGeom>
        </p:spPr>
      </p:pic>
      <p:sp>
        <p:nvSpPr>
          <p:cNvPr id="3" name="Titre 1"/>
          <p:cNvSpPr>
            <a:spLocks noGrp="1"/>
          </p:cNvSpPr>
          <p:nvPr>
            <p:ph type="title"/>
          </p:nvPr>
        </p:nvSpPr>
        <p:spPr>
          <a:xfrm>
            <a:off x="1837430" y="306810"/>
            <a:ext cx="6739628" cy="1133666"/>
          </a:xfrm>
        </p:spPr>
        <p:txBody>
          <a:bodyPr>
            <a:normAutofit fontScale="90000"/>
          </a:bodyPr>
          <a:lstStyle/>
          <a:p>
            <a:r>
              <a:rPr lang="fr-FR" b="1" dirty="0">
                <a:solidFill>
                  <a:srgbClr val="0070C0"/>
                </a:solidFill>
              </a:rPr>
              <a:t>Pour réussir dans ces métiers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251" y="3859060"/>
            <a:ext cx="2906693" cy="2180019"/>
          </a:xfrm>
          <a:prstGeom prst="rect">
            <a:avLst/>
          </a:prstGeom>
        </p:spPr>
      </p:pic>
      <p:sp>
        <p:nvSpPr>
          <p:cNvPr id="6" name="ZoneTexte 5"/>
          <p:cNvSpPr txBox="1"/>
          <p:nvPr/>
        </p:nvSpPr>
        <p:spPr>
          <a:xfrm>
            <a:off x="5777250" y="6017508"/>
            <a:ext cx="2012427" cy="223907"/>
          </a:xfrm>
          <a:prstGeom prst="rect">
            <a:avLst/>
          </a:prstGeom>
          <a:noFill/>
        </p:spPr>
        <p:txBody>
          <a:bodyPr wrap="square" rtlCol="0">
            <a:spAutoFit/>
          </a:bodyPr>
          <a:lstStyle/>
          <a:p>
            <a:r>
              <a:rPr lang="fr-FR" sz="855" dirty="0"/>
              <a:t>Source : EIFFAGE </a:t>
            </a:r>
          </a:p>
        </p:txBody>
      </p:sp>
      <p:sp>
        <p:nvSpPr>
          <p:cNvPr id="7" name="Espace réservé du contenu 2"/>
          <p:cNvSpPr txBox="1">
            <a:spLocks noGrp="1"/>
          </p:cNvSpPr>
          <p:nvPr>
            <p:ph sz="half" idx="1"/>
          </p:nvPr>
        </p:nvSpPr>
        <p:spPr>
          <a:xfrm>
            <a:off x="1991177" y="1454010"/>
            <a:ext cx="4061177" cy="268571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Aft>
                <a:spcPts val="513"/>
              </a:spcAft>
              <a:buFont typeface="Wingdings" panose="05000000000000000000" pitchFamily="2" charset="2"/>
              <a:buChar char="ü"/>
            </a:pPr>
            <a:endParaRPr lang="fr-FR" sz="1710" dirty="0">
              <a:solidFill>
                <a:srgbClr val="656B7A"/>
              </a:solidFill>
              <a:latin typeface="Avenir Book"/>
              <a:cs typeface="Arial" pitchFamily="34" charset="0"/>
            </a:endParaRPr>
          </a:p>
          <a:p>
            <a:pPr marL="0" indent="0" algn="just">
              <a:spcAft>
                <a:spcPts val="513"/>
              </a:spcAft>
              <a:buNone/>
            </a:pPr>
            <a:r>
              <a:rPr lang="fr-FR" sz="1710" dirty="0">
                <a:solidFill>
                  <a:srgbClr val="656B7A"/>
                </a:solidFill>
                <a:latin typeface="Avenir Book"/>
                <a:cs typeface="Arial" pitchFamily="34" charset="0"/>
              </a:rPr>
              <a:t>Il faut :</a:t>
            </a:r>
          </a:p>
          <a:p>
            <a:pPr algn="just">
              <a:spcAft>
                <a:spcPts val="513"/>
              </a:spcAft>
              <a:buFont typeface="Wingdings" panose="05000000000000000000" pitchFamily="2" charset="2"/>
              <a:buChar char="ü"/>
            </a:pPr>
            <a:r>
              <a:rPr lang="fr-FR" sz="1710" dirty="0">
                <a:solidFill>
                  <a:srgbClr val="656B7A"/>
                </a:solidFill>
                <a:latin typeface="Avenir Book"/>
                <a:cs typeface="Arial" pitchFamily="34" charset="0"/>
              </a:rPr>
              <a:t>De la motivation,</a:t>
            </a:r>
          </a:p>
          <a:p>
            <a:pPr algn="just">
              <a:spcAft>
                <a:spcPts val="513"/>
              </a:spcAft>
              <a:buFont typeface="Wingdings" panose="05000000000000000000" pitchFamily="2" charset="2"/>
              <a:buChar char="ü"/>
            </a:pPr>
            <a:r>
              <a:rPr lang="fr-FR" sz="1710" dirty="0">
                <a:solidFill>
                  <a:srgbClr val="656B7A"/>
                </a:solidFill>
                <a:latin typeface="Avenir Book"/>
                <a:cs typeface="Arial" pitchFamily="34" charset="0"/>
              </a:rPr>
              <a:t>Une grande mobilité,</a:t>
            </a:r>
          </a:p>
          <a:p>
            <a:pPr algn="just">
              <a:spcAft>
                <a:spcPts val="513"/>
              </a:spcAft>
              <a:buFont typeface="Wingdings" panose="05000000000000000000" pitchFamily="2" charset="2"/>
              <a:buChar char="ü"/>
            </a:pPr>
            <a:r>
              <a:rPr lang="fr-FR" sz="1710" dirty="0">
                <a:solidFill>
                  <a:srgbClr val="656B7A"/>
                </a:solidFill>
                <a:latin typeface="Avenir Book"/>
                <a:cs typeface="Arial" pitchFamily="34" charset="0"/>
              </a:rPr>
              <a:t>Une capacité à travailler en équipe,</a:t>
            </a:r>
          </a:p>
          <a:p>
            <a:pPr algn="just">
              <a:spcAft>
                <a:spcPts val="513"/>
              </a:spcAft>
              <a:buFont typeface="Wingdings" panose="05000000000000000000" pitchFamily="2" charset="2"/>
              <a:buChar char="ü"/>
            </a:pPr>
            <a:r>
              <a:rPr lang="fr-FR" sz="1710" dirty="0">
                <a:solidFill>
                  <a:srgbClr val="656B7A"/>
                </a:solidFill>
                <a:latin typeface="Avenir Book"/>
                <a:cs typeface="Arial" pitchFamily="34" charset="0"/>
              </a:rPr>
              <a:t>De la ponctualité,</a:t>
            </a:r>
          </a:p>
          <a:p>
            <a:pPr algn="just">
              <a:spcAft>
                <a:spcPts val="513"/>
              </a:spcAft>
              <a:buFont typeface="Wingdings" panose="05000000000000000000" pitchFamily="2" charset="2"/>
              <a:buChar char="ü"/>
            </a:pPr>
            <a:r>
              <a:rPr lang="fr-FR" sz="1710" dirty="0">
                <a:solidFill>
                  <a:srgbClr val="656B7A"/>
                </a:solidFill>
                <a:latin typeface="Avenir Book"/>
                <a:cs typeface="Arial" pitchFamily="34" charset="0"/>
              </a:rPr>
              <a:t>Aimer travailler en extérieur,</a:t>
            </a:r>
          </a:p>
          <a:p>
            <a:pPr algn="just">
              <a:spcAft>
                <a:spcPts val="513"/>
              </a:spcAft>
              <a:buFont typeface="Wingdings" panose="05000000000000000000" pitchFamily="2" charset="2"/>
              <a:buChar char="ü"/>
            </a:pPr>
            <a:endParaRPr lang="fr-FR" sz="1710" dirty="0">
              <a:solidFill>
                <a:srgbClr val="656B7A"/>
              </a:solidFill>
              <a:latin typeface="Avenir Book"/>
              <a:cs typeface="Arial" pitchFamily="34" charset="0"/>
            </a:endParaRPr>
          </a:p>
          <a:p>
            <a:pPr marL="0" indent="0" algn="just">
              <a:buNone/>
            </a:pPr>
            <a:endParaRPr lang="fr-FR" sz="1710" dirty="0">
              <a:latin typeface="Avenir Book"/>
            </a:endParaRPr>
          </a:p>
        </p:txBody>
      </p:sp>
    </p:spTree>
    <p:extLst>
      <p:ext uri="{BB962C8B-B14F-4D97-AF65-F5344CB8AC3E}">
        <p14:creationId xmlns:p14="http://schemas.microsoft.com/office/powerpoint/2010/main" val="1323184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0EE8FE-6879-BE44-9906-1AF56B29C1D9}"/>
              </a:ext>
            </a:extLst>
          </p:cNvPr>
          <p:cNvPicPr>
            <a:picLocks noChangeAspect="1"/>
          </p:cNvPicPr>
          <p:nvPr/>
        </p:nvPicPr>
        <p:blipFill>
          <a:blip r:embed="rId2"/>
          <a:stretch>
            <a:fillRect/>
          </a:stretch>
        </p:blipFill>
        <p:spPr>
          <a:xfrm>
            <a:off x="1" y="198193"/>
            <a:ext cx="9144000" cy="6461616"/>
          </a:xfrm>
          <a:prstGeom prst="rect">
            <a:avLst/>
          </a:prstGeom>
        </p:spPr>
      </p:pic>
      <p:sp>
        <p:nvSpPr>
          <p:cNvPr id="3" name="Titre 1"/>
          <p:cNvSpPr>
            <a:spLocks noGrp="1"/>
          </p:cNvSpPr>
          <p:nvPr>
            <p:ph type="title"/>
          </p:nvPr>
        </p:nvSpPr>
        <p:spPr>
          <a:xfrm>
            <a:off x="1837430" y="306810"/>
            <a:ext cx="6739628" cy="822354"/>
          </a:xfrm>
        </p:spPr>
        <p:txBody>
          <a:bodyPr/>
          <a:lstStyle/>
          <a:p>
            <a:r>
              <a:rPr lang="fr-FR" b="1" dirty="0">
                <a:solidFill>
                  <a:srgbClr val="0070C0"/>
                </a:solidFill>
              </a:rPr>
              <a:t>Les échéances du projet:</a:t>
            </a:r>
          </a:p>
        </p:txBody>
      </p:sp>
      <p:sp>
        <p:nvSpPr>
          <p:cNvPr id="8" name="ZoneTexte 7"/>
          <p:cNvSpPr txBox="1"/>
          <p:nvPr/>
        </p:nvSpPr>
        <p:spPr>
          <a:xfrm>
            <a:off x="1940021" y="1327237"/>
            <a:ext cx="3018787" cy="1276632"/>
          </a:xfrm>
          <a:prstGeom prst="rect">
            <a:avLst/>
          </a:prstGeom>
          <a:noFill/>
          <a:ln>
            <a:solidFill>
              <a:schemeClr val="tx1"/>
            </a:solidFill>
          </a:ln>
        </p:spPr>
        <p:txBody>
          <a:bodyPr wrap="square" rtlCol="0">
            <a:spAutoFit/>
          </a:bodyPr>
          <a:lstStyle/>
          <a:p>
            <a:r>
              <a:rPr lang="fr-FR" sz="1539" dirty="0"/>
              <a:t>Mars à juin 2020 : présélection des publics </a:t>
            </a:r>
          </a:p>
          <a:p>
            <a:pPr marL="244373" indent="-244373">
              <a:buFontTx/>
              <a:buChar char="-"/>
            </a:pPr>
            <a:r>
              <a:rPr lang="fr-FR" sz="1539" dirty="0"/>
              <a:t>Orientation des prescripteurs,</a:t>
            </a:r>
          </a:p>
          <a:p>
            <a:pPr marL="244373" indent="-244373">
              <a:buFontTx/>
              <a:buChar char="-"/>
            </a:pPr>
            <a:r>
              <a:rPr lang="fr-FR" sz="1539" dirty="0"/>
              <a:t>Informations collectives à organiser</a:t>
            </a:r>
          </a:p>
        </p:txBody>
      </p:sp>
      <p:sp>
        <p:nvSpPr>
          <p:cNvPr id="9" name="ZoneTexte 8"/>
          <p:cNvSpPr txBox="1"/>
          <p:nvPr/>
        </p:nvSpPr>
        <p:spPr>
          <a:xfrm>
            <a:off x="4958809" y="2616406"/>
            <a:ext cx="3599000" cy="566052"/>
          </a:xfrm>
          <a:prstGeom prst="rect">
            <a:avLst/>
          </a:prstGeom>
          <a:noFill/>
          <a:ln>
            <a:solidFill>
              <a:schemeClr val="tx1"/>
            </a:solidFill>
          </a:ln>
        </p:spPr>
        <p:txBody>
          <a:bodyPr wrap="square" rtlCol="0">
            <a:spAutoFit/>
          </a:bodyPr>
          <a:lstStyle/>
          <a:p>
            <a:r>
              <a:rPr lang="fr-FR" sz="1539" dirty="0"/>
              <a:t>Juin à mi-juillet 2020 : sélection du groupe</a:t>
            </a:r>
          </a:p>
          <a:p>
            <a:pPr marL="244373" indent="-244373">
              <a:buFontTx/>
              <a:buChar char="-"/>
            </a:pPr>
            <a:r>
              <a:rPr lang="fr-FR" sz="1539" dirty="0"/>
              <a:t>15 femmes </a:t>
            </a:r>
          </a:p>
        </p:txBody>
      </p:sp>
      <p:sp>
        <p:nvSpPr>
          <p:cNvPr id="10" name="ZoneTexte 9"/>
          <p:cNvSpPr txBox="1"/>
          <p:nvPr/>
        </p:nvSpPr>
        <p:spPr>
          <a:xfrm>
            <a:off x="2049337" y="3195066"/>
            <a:ext cx="2909472" cy="802912"/>
          </a:xfrm>
          <a:prstGeom prst="rect">
            <a:avLst/>
          </a:prstGeom>
          <a:noFill/>
          <a:ln>
            <a:solidFill>
              <a:schemeClr val="tx1"/>
            </a:solidFill>
          </a:ln>
        </p:spPr>
        <p:txBody>
          <a:bodyPr wrap="square" rtlCol="0">
            <a:spAutoFit/>
          </a:bodyPr>
          <a:lstStyle/>
          <a:p>
            <a:r>
              <a:rPr lang="fr-FR" sz="1539" dirty="0"/>
              <a:t>Juillet – septembre : reprise de contact avec les femmes présélectionnées</a:t>
            </a:r>
          </a:p>
        </p:txBody>
      </p:sp>
      <p:sp>
        <p:nvSpPr>
          <p:cNvPr id="11" name="ZoneTexte 10"/>
          <p:cNvSpPr txBox="1"/>
          <p:nvPr/>
        </p:nvSpPr>
        <p:spPr>
          <a:xfrm>
            <a:off x="4958809" y="4123168"/>
            <a:ext cx="3599000" cy="329193"/>
          </a:xfrm>
          <a:prstGeom prst="rect">
            <a:avLst/>
          </a:prstGeom>
          <a:noFill/>
          <a:ln>
            <a:solidFill>
              <a:schemeClr val="tx1"/>
            </a:solidFill>
          </a:ln>
        </p:spPr>
        <p:txBody>
          <a:bodyPr wrap="square" rtlCol="0">
            <a:spAutoFit/>
          </a:bodyPr>
          <a:lstStyle/>
          <a:p>
            <a:r>
              <a:rPr lang="fr-FR" sz="1539" dirty="0"/>
              <a:t>Septembre : remise à niveau  </a:t>
            </a:r>
          </a:p>
        </p:txBody>
      </p:sp>
      <p:cxnSp>
        <p:nvCxnSpPr>
          <p:cNvPr id="14" name="Connecteur droit 13"/>
          <p:cNvCxnSpPr/>
          <p:nvPr/>
        </p:nvCxnSpPr>
        <p:spPr>
          <a:xfrm>
            <a:off x="4958809" y="1277841"/>
            <a:ext cx="0" cy="38344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473985" y="5212013"/>
            <a:ext cx="4969648" cy="566052"/>
          </a:xfrm>
          <a:prstGeom prst="rect">
            <a:avLst/>
          </a:prstGeom>
          <a:noFill/>
        </p:spPr>
        <p:txBody>
          <a:bodyPr wrap="square" rtlCol="0">
            <a:spAutoFit/>
          </a:bodyPr>
          <a:lstStyle/>
          <a:p>
            <a:r>
              <a:rPr lang="fr-FR" sz="1539" dirty="0"/>
              <a:t>Fin septembre/ début octobre : démarrage de la POEC</a:t>
            </a:r>
          </a:p>
          <a:p>
            <a:r>
              <a:rPr lang="fr-FR" sz="1539" dirty="0"/>
              <a:t>Janvier : démarrage des </a:t>
            </a:r>
            <a:r>
              <a:rPr lang="fr-FR" sz="1539"/>
              <a:t>contrats pro via GEIQ IDF</a:t>
            </a:r>
            <a:endParaRPr lang="fr-FR" sz="1539" dirty="0"/>
          </a:p>
        </p:txBody>
      </p:sp>
    </p:spTree>
    <p:extLst>
      <p:ext uri="{BB962C8B-B14F-4D97-AF65-F5344CB8AC3E}">
        <p14:creationId xmlns:p14="http://schemas.microsoft.com/office/powerpoint/2010/main" val="811768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0EE8FE-6879-BE44-9906-1AF56B29C1D9}"/>
              </a:ext>
            </a:extLst>
          </p:cNvPr>
          <p:cNvPicPr>
            <a:picLocks noChangeAspect="1"/>
          </p:cNvPicPr>
          <p:nvPr/>
        </p:nvPicPr>
        <p:blipFill>
          <a:blip r:embed="rId2"/>
          <a:stretch>
            <a:fillRect/>
          </a:stretch>
        </p:blipFill>
        <p:spPr>
          <a:xfrm>
            <a:off x="1" y="198193"/>
            <a:ext cx="9144000" cy="6461616"/>
          </a:xfrm>
          <a:prstGeom prst="rect">
            <a:avLst/>
          </a:prstGeom>
        </p:spPr>
      </p:pic>
      <p:sp>
        <p:nvSpPr>
          <p:cNvPr id="9" name="Titre 1"/>
          <p:cNvSpPr txBox="1">
            <a:spLocks/>
          </p:cNvSpPr>
          <p:nvPr/>
        </p:nvSpPr>
        <p:spPr>
          <a:xfrm>
            <a:off x="2194717" y="2289608"/>
            <a:ext cx="5852581" cy="1748875"/>
          </a:xfrm>
          <a:prstGeom prst="rect">
            <a:avLst/>
          </a:prstGeom>
        </p:spPr>
        <p:txBody>
          <a:bodyPr vert="horz" lIns="78203" tIns="39101" rIns="78203" bIns="39101"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fr-FR" sz="4148" b="1" dirty="0"/>
              <a:t>Merci de votre attention </a:t>
            </a:r>
          </a:p>
        </p:txBody>
      </p:sp>
    </p:spTree>
    <p:extLst>
      <p:ext uri="{BB962C8B-B14F-4D97-AF65-F5344CB8AC3E}">
        <p14:creationId xmlns:p14="http://schemas.microsoft.com/office/powerpoint/2010/main" val="1532830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1134683"/>
            <a:ext cx="7560843" cy="49633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000" dirty="0">
              <a:ea typeface="+mj-ea"/>
              <a:cs typeface="+mj-cs"/>
            </a:endParaRPr>
          </a:p>
          <a:p>
            <a:pPr marL="400050" lvl="1" algn="just">
              <a:lnSpc>
                <a:spcPct val="90000"/>
              </a:lnSpc>
              <a:spcBef>
                <a:spcPts val="1800"/>
              </a:spcBef>
              <a:buClr>
                <a:srgbClr val="FF0000"/>
              </a:buClr>
              <a:buSzPct val="80000"/>
              <a:buFont typeface="Arial Narrow" panose="020B0606020202030204" pitchFamily="34" charset="0"/>
              <a:buChar char="►"/>
            </a:pPr>
            <a:endParaRPr lang="fr-FR" sz="2000" dirty="0">
              <a:ea typeface="+mj-ea"/>
              <a:cs typeface="+mj-cs"/>
            </a:endParaRPr>
          </a:p>
        </p:txBody>
      </p:sp>
      <p:sp>
        <p:nvSpPr>
          <p:cNvPr id="10" name="Titre 1"/>
          <p:cNvSpPr txBox="1">
            <a:spLocks/>
          </p:cNvSpPr>
          <p:nvPr/>
        </p:nvSpPr>
        <p:spPr>
          <a:xfrm>
            <a:off x="1202123" y="171550"/>
            <a:ext cx="7672101"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800" dirty="0">
                <a:solidFill>
                  <a:srgbClr val="FF0000"/>
                </a:solidFill>
                <a:latin typeface="Arial Narrow" panose="020B0606020202030204" pitchFamily="34" charset="0"/>
              </a:rPr>
              <a:t>Des supports de sensibilisation pour lutter contre les stéréotypes </a:t>
            </a:r>
            <a:r>
              <a:rPr lang="fr-FR" sz="2500" b="1" dirty="0">
                <a:solidFill>
                  <a:srgbClr val="FF0000"/>
                </a:solidFill>
                <a:latin typeface="Arial Narrow"/>
              </a:rPr>
              <a:t> </a:t>
            </a:r>
          </a:p>
          <a:p>
            <a:pPr algn="just"/>
            <a:endParaRPr lang="fr-FR" sz="2500" b="1" dirty="0">
              <a:solidFill>
                <a:srgbClr val="FF0000"/>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9"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277" y="1844824"/>
            <a:ext cx="3410735" cy="4715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869790"/>
            <a:ext cx="3366120" cy="4693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ZoneTexte 2"/>
          <p:cNvSpPr txBox="1"/>
          <p:nvPr/>
        </p:nvSpPr>
        <p:spPr>
          <a:xfrm>
            <a:off x="1316277" y="1309529"/>
            <a:ext cx="6431120" cy="400110"/>
          </a:xfrm>
          <a:prstGeom prst="rect">
            <a:avLst/>
          </a:prstGeom>
          <a:noFill/>
        </p:spPr>
        <p:txBody>
          <a:bodyPr wrap="none" rtlCol="0">
            <a:spAutoFit/>
          </a:bodyPr>
          <a:lstStyle/>
          <a:p>
            <a:r>
              <a:rPr lang="fr-FR" sz="2000" dirty="0">
                <a:latin typeface="Arial Narrow" charset="0"/>
                <a:ea typeface="Arial Narrow" charset="0"/>
                <a:cs typeface="Arial Narrow" charset="0"/>
              </a:rPr>
              <a:t>Kits d’affiches à commander sur le site du Centre </a:t>
            </a:r>
            <a:r>
              <a:rPr lang="fr-FR" sz="2000" dirty="0" err="1">
                <a:latin typeface="Arial Narrow" charset="0"/>
                <a:ea typeface="Arial Narrow" charset="0"/>
                <a:cs typeface="Arial Narrow" charset="0"/>
              </a:rPr>
              <a:t>Hubertine</a:t>
            </a:r>
            <a:r>
              <a:rPr lang="fr-FR" sz="2000" dirty="0">
                <a:latin typeface="Arial Narrow" charset="0"/>
                <a:ea typeface="Arial Narrow" charset="0"/>
                <a:cs typeface="Arial Narrow" charset="0"/>
              </a:rPr>
              <a:t> </a:t>
            </a:r>
            <a:r>
              <a:rPr lang="fr-FR" sz="2000" dirty="0" err="1">
                <a:latin typeface="Arial Narrow" charset="0"/>
                <a:ea typeface="Arial Narrow" charset="0"/>
                <a:cs typeface="Arial Narrow" charset="0"/>
              </a:rPr>
              <a:t>Auclert</a:t>
            </a:r>
            <a:endParaRPr lang="fr-FR" sz="2000" dirty="0">
              <a:latin typeface="Arial Narrow" charset="0"/>
              <a:ea typeface="Arial Narrow" charset="0"/>
              <a:cs typeface="Arial Narrow" charset="0"/>
            </a:endParaRPr>
          </a:p>
        </p:txBody>
      </p:sp>
    </p:spTree>
    <p:extLst>
      <p:ext uri="{BB962C8B-B14F-4D97-AF65-F5344CB8AC3E}">
        <p14:creationId xmlns:p14="http://schemas.microsoft.com/office/powerpoint/2010/main" val="8581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043605" y="1134683"/>
            <a:ext cx="7560843" cy="49633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just">
              <a:lnSpc>
                <a:spcPct val="90000"/>
              </a:lnSpc>
              <a:spcBef>
                <a:spcPts val="1800"/>
              </a:spcBef>
              <a:buClr>
                <a:srgbClr val="FF0000"/>
              </a:buClr>
              <a:buSzPct val="80000"/>
              <a:buNone/>
            </a:pPr>
            <a:endParaRPr lang="fr-FR" sz="2000" dirty="0">
              <a:ea typeface="+mj-ea"/>
              <a:cs typeface="+mj-cs"/>
            </a:endParaRPr>
          </a:p>
          <a:p>
            <a:pPr marL="400050" lvl="1" algn="just">
              <a:lnSpc>
                <a:spcPct val="90000"/>
              </a:lnSpc>
              <a:spcBef>
                <a:spcPts val="1800"/>
              </a:spcBef>
              <a:buClr>
                <a:srgbClr val="FF0000"/>
              </a:buClr>
              <a:buSzPct val="80000"/>
              <a:buFont typeface="Arial Narrow" panose="020B0606020202030204" pitchFamily="34" charset="0"/>
              <a:buChar char="►"/>
            </a:pPr>
            <a:endParaRPr lang="fr-FR" sz="2000" dirty="0">
              <a:ea typeface="+mj-ea"/>
              <a:cs typeface="+mj-cs"/>
            </a:endParaRPr>
          </a:p>
        </p:txBody>
      </p:sp>
      <p:sp>
        <p:nvSpPr>
          <p:cNvPr id="10" name="Titre 1"/>
          <p:cNvSpPr txBox="1">
            <a:spLocks/>
          </p:cNvSpPr>
          <p:nvPr/>
        </p:nvSpPr>
        <p:spPr>
          <a:xfrm>
            <a:off x="1202123" y="171550"/>
            <a:ext cx="7618349" cy="10972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800" dirty="0">
                <a:solidFill>
                  <a:srgbClr val="FF0000"/>
                </a:solidFill>
                <a:latin typeface="Arial Narrow" panose="020B0606020202030204" pitchFamily="34" charset="0"/>
              </a:rPr>
              <a:t>Des supports de sensibilisation pour lutter contre les stéréotypes chez les jeunes </a:t>
            </a:r>
            <a:r>
              <a:rPr lang="fr-FR" sz="2500" b="1" dirty="0">
                <a:solidFill>
                  <a:srgbClr val="FF0000"/>
                </a:solidFill>
                <a:latin typeface="Arial Narrow"/>
              </a:rPr>
              <a:t> </a:t>
            </a:r>
            <a:endParaRPr lang="fr-FR" sz="2500" b="1" dirty="0">
              <a:solidFill>
                <a:srgbClr val="FF0000"/>
              </a:solidFill>
              <a:latin typeface="Arial Narrow" panose="020B0606020202030204" pitchFamily="34" charset="0"/>
            </a:endParaRPr>
          </a:p>
        </p:txBody>
      </p:sp>
      <p:sp>
        <p:nvSpPr>
          <p:cNvPr id="11" name="Triangle isocèle 10"/>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74" y="2008954"/>
            <a:ext cx="8609998" cy="4577467"/>
          </a:xfrm>
          <a:prstGeom prst="rect">
            <a:avLst/>
          </a:prstGeom>
        </p:spPr>
      </p:pic>
      <p:sp>
        <p:nvSpPr>
          <p:cNvPr id="4" name="ZoneTexte 3"/>
          <p:cNvSpPr txBox="1"/>
          <p:nvPr/>
        </p:nvSpPr>
        <p:spPr>
          <a:xfrm>
            <a:off x="1043605" y="1258765"/>
            <a:ext cx="7776867" cy="646331"/>
          </a:xfrm>
          <a:prstGeom prst="rect">
            <a:avLst/>
          </a:prstGeom>
          <a:noFill/>
        </p:spPr>
        <p:txBody>
          <a:bodyPr wrap="square" rtlCol="0">
            <a:spAutoFit/>
          </a:bodyPr>
          <a:lstStyle/>
          <a:p>
            <a:r>
              <a:rPr lang="fr-FR" dirty="0">
                <a:latin typeface="Arial Narrow" charset="0"/>
                <a:ea typeface="Arial Narrow" charset="0"/>
                <a:cs typeface="Arial Narrow" charset="0"/>
              </a:rPr>
              <a:t>Exposition </a:t>
            </a:r>
            <a:r>
              <a:rPr lang="fr-FR" dirty="0">
                <a:latin typeface="Arial Narrow" charset="0"/>
                <a:ea typeface="Arial Narrow" charset="0"/>
                <a:cs typeface="Arial Narrow" charset="0"/>
                <a:hlinkClick r:id="rId4"/>
              </a:rPr>
              <a:t>« Tous les métiers sont mixtes » </a:t>
            </a:r>
            <a:r>
              <a:rPr lang="fr-FR" dirty="0">
                <a:latin typeface="Arial Narrow" charset="0"/>
                <a:ea typeface="Arial Narrow" charset="0"/>
                <a:cs typeface="Arial Narrow" charset="0"/>
              </a:rPr>
              <a:t>empruntable par les collectivités membres du Centre </a:t>
            </a:r>
            <a:r>
              <a:rPr lang="fr-FR" dirty="0" err="1">
                <a:latin typeface="Arial Narrow" charset="0"/>
                <a:ea typeface="Arial Narrow" charset="0"/>
                <a:cs typeface="Arial Narrow" charset="0"/>
              </a:rPr>
              <a:t>Hubertine</a:t>
            </a:r>
            <a:r>
              <a:rPr lang="fr-FR" dirty="0">
                <a:latin typeface="Arial Narrow" charset="0"/>
                <a:ea typeface="Arial Narrow" charset="0"/>
                <a:cs typeface="Arial Narrow" charset="0"/>
              </a:rPr>
              <a:t> </a:t>
            </a:r>
            <a:r>
              <a:rPr lang="fr-FR" dirty="0" err="1">
                <a:latin typeface="Arial Narrow" charset="0"/>
                <a:ea typeface="Arial Narrow" charset="0"/>
                <a:cs typeface="Arial Narrow" charset="0"/>
              </a:rPr>
              <a:t>Auclert</a:t>
            </a:r>
            <a:r>
              <a:rPr lang="fr-FR" dirty="0">
                <a:latin typeface="Arial Narrow" charset="0"/>
                <a:ea typeface="Arial Narrow" charset="0"/>
                <a:cs typeface="Arial Narrow" charset="0"/>
              </a:rPr>
              <a:t> </a:t>
            </a:r>
          </a:p>
        </p:txBody>
      </p:sp>
    </p:spTree>
    <p:extLst>
      <p:ext uri="{BB962C8B-B14F-4D97-AF65-F5344CB8AC3E}">
        <p14:creationId xmlns:p14="http://schemas.microsoft.com/office/powerpoint/2010/main" val="745598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996952"/>
            <a:ext cx="7488832" cy="2677656"/>
          </a:xfrm>
          <a:prstGeom prst="rect">
            <a:avLst/>
          </a:prstGeom>
        </p:spPr>
        <p:txBody>
          <a:bodyPr wrap="square" anchor="t">
            <a:spAutoFit/>
          </a:bodyPr>
          <a:lstStyle/>
          <a:p>
            <a:endParaRPr lang="fr-FR" sz="2400" dirty="0">
              <a:latin typeface="Arial Narrow" panose="020B0606020202030204" pitchFamily="34" charset="0"/>
              <a:cs typeface="Calibri"/>
            </a:endParaRPr>
          </a:p>
          <a:p>
            <a:endParaRPr lang="fr-FR" sz="2400" dirty="0">
              <a:latin typeface="Arial Narrow" panose="020B0606020202030204" pitchFamily="34" charset="0"/>
              <a:cs typeface="Calibri"/>
            </a:endParaRPr>
          </a:p>
          <a:p>
            <a:endParaRPr lang="fr-FR" sz="2400" dirty="0">
              <a:latin typeface="Arial Narrow" panose="020B0606020202030204" pitchFamily="34" charset="0"/>
              <a:cs typeface="Calibri"/>
            </a:endParaRPr>
          </a:p>
          <a:p>
            <a:endParaRPr lang="fr-FR" sz="2400" dirty="0">
              <a:latin typeface="Arial Narrow" panose="020B0606020202030204" pitchFamily="34" charset="0"/>
              <a:cs typeface="Calibri"/>
            </a:endParaRPr>
          </a:p>
          <a:p>
            <a:endParaRPr lang="fr-FR" sz="2400" dirty="0">
              <a:latin typeface="Arial Narrow" panose="020B0606020202030204" pitchFamily="34" charset="0"/>
              <a:cs typeface="Calibri"/>
            </a:endParaRPr>
          </a:p>
          <a:p>
            <a:endParaRPr lang="fr-FR" sz="2400" dirty="0">
              <a:latin typeface="Arial Narrow" panose="020B0606020202030204" pitchFamily="34" charset="0"/>
              <a:cs typeface="Calibri"/>
            </a:endParaRPr>
          </a:p>
          <a:p>
            <a:endParaRPr lang="fr-FR" sz="2400" dirty="0">
              <a:latin typeface="Arial Narrow" panose="020B0606020202030204" pitchFamily="34" charset="0"/>
              <a:cs typeface="Calibri"/>
            </a:endParaRPr>
          </a:p>
        </p:txBody>
      </p:sp>
      <p:sp>
        <p:nvSpPr>
          <p:cNvPr id="3" name="Rectangle 2"/>
          <p:cNvSpPr/>
          <p:nvPr/>
        </p:nvSpPr>
        <p:spPr>
          <a:xfrm>
            <a:off x="971600" y="620688"/>
            <a:ext cx="6192688" cy="5847755"/>
          </a:xfrm>
          <a:prstGeom prst="rect">
            <a:avLst/>
          </a:prstGeom>
        </p:spPr>
        <p:txBody>
          <a:bodyPr wrap="square">
            <a:spAutoFit/>
          </a:bodyPr>
          <a:lstStyle/>
          <a:p>
            <a:pPr algn="ctr"/>
            <a:r>
              <a:rPr lang="fr-FR" sz="2800" b="1" cap="small" dirty="0">
                <a:latin typeface="Arial Narrow" panose="020B0606020202030204" pitchFamily="34" charset="0"/>
              </a:rPr>
              <a:t>Merci de votre attention !</a:t>
            </a:r>
          </a:p>
          <a:p>
            <a:endParaRPr lang="fr-FR" sz="2400" b="1" cap="small" dirty="0">
              <a:solidFill>
                <a:srgbClr val="FF0000"/>
              </a:solidFill>
              <a:latin typeface="Arial Narrow" charset="0"/>
              <a:ea typeface="Arial Narrow" charset="0"/>
              <a:cs typeface="Arial Narrow" charset="0"/>
            </a:endParaRPr>
          </a:p>
          <a:p>
            <a:endParaRPr lang="fr-FR" sz="2400" b="1" cap="small" dirty="0">
              <a:solidFill>
                <a:srgbClr val="FF0000"/>
              </a:solidFill>
              <a:latin typeface="Arial Narrow" charset="0"/>
              <a:ea typeface="Arial Narrow" charset="0"/>
              <a:cs typeface="Arial Narrow" charset="0"/>
            </a:endParaRPr>
          </a:p>
          <a:p>
            <a:endParaRPr lang="fr-FR" sz="2000" b="1" cap="small" dirty="0">
              <a:solidFill>
                <a:srgbClr val="FF0000"/>
              </a:solidFill>
              <a:latin typeface="Arial Narrow" charset="0"/>
              <a:ea typeface="Arial Narrow" charset="0"/>
              <a:cs typeface="Arial Narrow" charset="0"/>
            </a:endParaRPr>
          </a:p>
          <a:p>
            <a:r>
              <a:rPr lang="fr-FR" sz="2000" b="1" cap="small" dirty="0">
                <a:solidFill>
                  <a:srgbClr val="FF0000"/>
                </a:solidFill>
                <a:latin typeface="Arial Narrow" charset="0"/>
                <a:ea typeface="Arial Narrow" charset="0"/>
                <a:cs typeface="Arial Narrow" charset="0"/>
              </a:rPr>
              <a:t>URTIE</a:t>
            </a:r>
          </a:p>
          <a:p>
            <a:pPr>
              <a:lnSpc>
                <a:spcPct val="90000"/>
              </a:lnSpc>
              <a:defRPr/>
            </a:pPr>
            <a:r>
              <a:rPr lang="fr-FR" sz="2000" b="1" dirty="0">
                <a:latin typeface="Arial Narrow" charset="0"/>
                <a:ea typeface="Arial Narrow" charset="0"/>
                <a:cs typeface="Arial Narrow" charset="0"/>
              </a:rPr>
              <a:t>Jennifer ARTAZ</a:t>
            </a:r>
          </a:p>
          <a:p>
            <a:pPr>
              <a:lnSpc>
                <a:spcPct val="90000"/>
              </a:lnSpc>
              <a:defRPr/>
            </a:pPr>
            <a:r>
              <a:rPr lang="fr-FR" sz="2000" b="1" dirty="0">
                <a:latin typeface="Arial Narrow" charset="0"/>
                <a:ea typeface="Arial Narrow" charset="0"/>
                <a:cs typeface="Arial Narrow" charset="0"/>
              </a:rPr>
              <a:t>Cheffe de projet</a:t>
            </a:r>
          </a:p>
          <a:p>
            <a:pPr>
              <a:lnSpc>
                <a:spcPct val="90000"/>
              </a:lnSpc>
              <a:defRPr/>
            </a:pPr>
            <a:r>
              <a:rPr lang="fr-FR" sz="2000" dirty="0">
                <a:latin typeface="Arial Narrow" charset="0"/>
                <a:ea typeface="Arial Narrow" charset="0"/>
                <a:cs typeface="Arial Narrow" charset="0"/>
                <a:hlinkClick r:id="rId3"/>
              </a:rPr>
              <a:t>jennifer.artaz@urtie.fr</a:t>
            </a:r>
            <a:endParaRPr lang="fr-FR" sz="2000" dirty="0">
              <a:latin typeface="Arial Narrow" charset="0"/>
              <a:ea typeface="Arial Narrow" charset="0"/>
              <a:cs typeface="Arial Narrow" charset="0"/>
            </a:endParaRPr>
          </a:p>
          <a:p>
            <a:pPr>
              <a:lnSpc>
                <a:spcPct val="90000"/>
              </a:lnSpc>
              <a:defRPr/>
            </a:pPr>
            <a:r>
              <a:rPr lang="fr-FR" sz="2000" dirty="0">
                <a:latin typeface="Arial Narrow" charset="0"/>
                <a:ea typeface="Arial Narrow" charset="0"/>
                <a:cs typeface="Arial Narrow" charset="0"/>
              </a:rPr>
              <a:t>06 43 69 63 15 – 01 43 39 12 46</a:t>
            </a:r>
            <a:r>
              <a:rPr lang="fr-FR" sz="2000" b="1" dirty="0">
                <a:latin typeface="Arial Narrow" charset="0"/>
                <a:ea typeface="Arial Narrow" charset="0"/>
                <a:cs typeface="Arial Narrow" charset="0"/>
              </a:rPr>
              <a:t> </a:t>
            </a:r>
          </a:p>
          <a:p>
            <a:pPr>
              <a:lnSpc>
                <a:spcPct val="90000"/>
              </a:lnSpc>
              <a:defRPr/>
            </a:pPr>
            <a:r>
              <a:rPr lang="fr-FR" sz="2000" dirty="0" err="1">
                <a:latin typeface="Arial Narrow" charset="0"/>
                <a:ea typeface="Arial Narrow" charset="0"/>
                <a:cs typeface="Arial Narrow" charset="0"/>
                <a:hlinkClick r:id="rId4"/>
              </a:rPr>
              <a:t>www.urtie.fr</a:t>
            </a:r>
            <a:endParaRPr lang="fr-FR" sz="2000" dirty="0">
              <a:latin typeface="Arial Narrow" charset="0"/>
              <a:ea typeface="Arial Narrow" charset="0"/>
              <a:cs typeface="Arial Narrow" charset="0"/>
            </a:endParaRPr>
          </a:p>
          <a:p>
            <a:endParaRPr lang="fr-FR" sz="2000" b="1" cap="small" dirty="0">
              <a:solidFill>
                <a:srgbClr val="FF0000"/>
              </a:solidFill>
              <a:latin typeface="Arial Narrow" charset="0"/>
              <a:ea typeface="Arial Narrow" charset="0"/>
              <a:cs typeface="Arial Narrow" charset="0"/>
            </a:endParaRPr>
          </a:p>
          <a:p>
            <a:endParaRPr lang="fr-FR" sz="2000" b="1" cap="small" dirty="0">
              <a:solidFill>
                <a:srgbClr val="FF0000"/>
              </a:solidFill>
              <a:latin typeface="Arial Narrow" charset="0"/>
              <a:ea typeface="Arial Narrow" charset="0"/>
              <a:cs typeface="Arial Narrow" charset="0"/>
            </a:endParaRPr>
          </a:p>
          <a:p>
            <a:r>
              <a:rPr lang="fr-FR" sz="2000" b="1" dirty="0">
                <a:solidFill>
                  <a:srgbClr val="FF0000"/>
                </a:solidFill>
                <a:latin typeface="Arial Narrow" charset="0"/>
                <a:ea typeface="Arial Narrow" charset="0"/>
                <a:cs typeface="Arial Narrow" charset="0"/>
              </a:rPr>
              <a:t>CENTRE HUBERTINE AUCLERT</a:t>
            </a:r>
          </a:p>
          <a:p>
            <a:pPr>
              <a:lnSpc>
                <a:spcPct val="90000"/>
              </a:lnSpc>
              <a:defRPr/>
            </a:pPr>
            <a:r>
              <a:rPr lang="fr-FR" sz="2000" b="1" dirty="0">
                <a:latin typeface="Arial Narrow" charset="0"/>
                <a:ea typeface="Arial Narrow" charset="0"/>
                <a:cs typeface="Arial Narrow" charset="0"/>
              </a:rPr>
              <a:t>Ambre ELHADAD</a:t>
            </a:r>
          </a:p>
          <a:p>
            <a:pPr>
              <a:lnSpc>
                <a:spcPct val="90000"/>
              </a:lnSpc>
              <a:defRPr/>
            </a:pPr>
            <a:r>
              <a:rPr lang="fr-FR" sz="2000" b="1" dirty="0">
                <a:latin typeface="Arial Narrow" charset="0"/>
                <a:ea typeface="Arial Narrow" charset="0"/>
                <a:cs typeface="Arial Narrow" charset="0"/>
              </a:rPr>
              <a:t>Chargée d’accompagnement des collectivités</a:t>
            </a:r>
          </a:p>
          <a:p>
            <a:pPr>
              <a:lnSpc>
                <a:spcPct val="90000"/>
              </a:lnSpc>
              <a:defRPr/>
            </a:pPr>
            <a:r>
              <a:rPr lang="fr-FR" sz="2000" b="1" dirty="0">
                <a:latin typeface="Arial Narrow" charset="0"/>
                <a:ea typeface="Arial Narrow" charset="0"/>
                <a:cs typeface="Arial Narrow" charset="0"/>
                <a:hlinkClick r:id="rId5"/>
              </a:rPr>
              <a:t>Ambre.elhadad@hubertine.fr</a:t>
            </a:r>
            <a:endParaRPr lang="fr-FR" sz="2000" b="1" dirty="0">
              <a:latin typeface="Arial Narrow" charset="0"/>
              <a:ea typeface="Arial Narrow" charset="0"/>
              <a:cs typeface="Arial Narrow" charset="0"/>
            </a:endParaRPr>
          </a:p>
          <a:p>
            <a:pPr>
              <a:lnSpc>
                <a:spcPct val="90000"/>
              </a:lnSpc>
              <a:defRPr/>
            </a:pPr>
            <a:r>
              <a:rPr lang="de-DE" sz="2000" dirty="0">
                <a:latin typeface="Arial Narrow" charset="0"/>
                <a:ea typeface="Arial Narrow" charset="0"/>
                <a:cs typeface="Arial Narrow" charset="0"/>
              </a:rPr>
              <a:t>01 84 74 13 83</a:t>
            </a:r>
          </a:p>
          <a:p>
            <a:pPr>
              <a:lnSpc>
                <a:spcPct val="90000"/>
              </a:lnSpc>
              <a:defRPr/>
            </a:pPr>
            <a:r>
              <a:rPr lang="de-DE" sz="2000" dirty="0">
                <a:latin typeface="Arial Narrow" charset="0"/>
                <a:ea typeface="Arial Narrow" charset="0"/>
                <a:cs typeface="Arial Narrow" charset="0"/>
                <a:hlinkClick r:id="rId6"/>
              </a:rPr>
              <a:t>www.centre-hubertine-auclert.fr</a:t>
            </a:r>
            <a:endParaRPr lang="de-DE" sz="2000" dirty="0">
              <a:latin typeface="Arial Narrow" charset="0"/>
              <a:ea typeface="Arial Narrow" charset="0"/>
              <a:cs typeface="Arial Narrow" charset="0"/>
            </a:endParaRPr>
          </a:p>
          <a:p>
            <a:pPr>
              <a:lnSpc>
                <a:spcPct val="90000"/>
              </a:lnSpc>
              <a:defRPr/>
            </a:pPr>
            <a:endParaRPr lang="fr-FR" sz="2000" dirty="0">
              <a:latin typeface="Arial Narrow" charset="0"/>
              <a:ea typeface="Arial Narrow" charset="0"/>
              <a:cs typeface="Arial Narrow" charset="0"/>
            </a:endParaRPr>
          </a:p>
        </p:txBody>
      </p:sp>
      <p:grpSp>
        <p:nvGrpSpPr>
          <p:cNvPr id="4" name="Groupe 4">
            <a:extLst>
              <a:ext uri="{FF2B5EF4-FFF2-40B4-BE49-F238E27FC236}">
                <a16:creationId xmlns:a16="http://schemas.microsoft.com/office/drawing/2014/main" id="{0F18C18B-CB23-46DE-BC6D-8B0C43EC1484}"/>
              </a:ext>
            </a:extLst>
          </p:cNvPr>
          <p:cNvGrpSpPr/>
          <p:nvPr/>
        </p:nvGrpSpPr>
        <p:grpSpPr>
          <a:xfrm>
            <a:off x="1769329" y="1196752"/>
            <a:ext cx="5389129" cy="879435"/>
            <a:chOff x="3215319" y="5863961"/>
            <a:chExt cx="5389129" cy="879435"/>
          </a:xfrm>
        </p:grpSpPr>
        <p:pic>
          <p:nvPicPr>
            <p:cNvPr id="5" name="Image 4"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7" name="Image 6"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37356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59632" y="214683"/>
            <a:ext cx="7156999" cy="7660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FF0000"/>
                </a:solidFill>
                <a:latin typeface="Arial Narrow" panose="020B0606020202030204" pitchFamily="34" charset="0"/>
              </a:rPr>
              <a:t>Introduction</a:t>
            </a:r>
          </a:p>
          <a:p>
            <a:pPr algn="l"/>
            <a:r>
              <a:rPr lang="fr-FR" sz="2000" i="1" dirty="0">
                <a:solidFill>
                  <a:prstClr val="black"/>
                </a:solidFill>
                <a:latin typeface="Arial Narrow" panose="020B0606020202030204" pitchFamily="34" charset="0"/>
              </a:rPr>
              <a:t>Le Centre Hubertine Auclert</a:t>
            </a:r>
          </a:p>
        </p:txBody>
      </p:sp>
      <p:sp>
        <p:nvSpPr>
          <p:cNvPr id="6" name="Titre 1"/>
          <p:cNvSpPr txBox="1">
            <a:spLocks/>
          </p:cNvSpPr>
          <p:nvPr/>
        </p:nvSpPr>
        <p:spPr>
          <a:xfrm>
            <a:off x="1043605" y="1628800"/>
            <a:ext cx="7373026"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spcBef>
                <a:spcPts val="1800"/>
              </a:spcBef>
              <a:buClr>
                <a:srgbClr val="FF0000"/>
              </a:buClr>
              <a:buSzPct val="80000"/>
            </a:pPr>
            <a:r>
              <a:rPr lang="fr-FR" sz="2400" dirty="0">
                <a:solidFill>
                  <a:prstClr val="black"/>
                </a:solidFill>
                <a:latin typeface="Arial Narrow" panose="020B0606020202030204" pitchFamily="34" charset="0"/>
              </a:rPr>
              <a:t>Centre francilien de ressources pour l’égalité femmes-hommes, organisme associé de la Région Île-de-France, créé en 2009</a:t>
            </a:r>
          </a:p>
          <a:p>
            <a:pPr indent="-342900" algn="just">
              <a:lnSpc>
                <a:spcPct val="90000"/>
              </a:lnSpc>
              <a:spcBef>
                <a:spcPts val="1800"/>
              </a:spcBef>
              <a:buClr>
                <a:srgbClr val="FF0000"/>
              </a:buClr>
              <a:buSzPct val="80000"/>
              <a:buFont typeface="Arial Narrow" panose="020B0606020202030204" pitchFamily="34" charset="0"/>
              <a:buChar char="►"/>
            </a:pPr>
            <a:r>
              <a:rPr lang="fr-FR" sz="2400" dirty="0">
                <a:solidFill>
                  <a:prstClr val="black"/>
                </a:solidFill>
                <a:latin typeface="Arial Narrow" panose="020B0606020202030204" pitchFamily="34" charset="0"/>
              </a:rPr>
              <a:t>Animer </a:t>
            </a:r>
            <a:r>
              <a:rPr lang="fr-FR" sz="2400" b="1" dirty="0">
                <a:solidFill>
                  <a:prstClr val="black"/>
                </a:solidFill>
                <a:latin typeface="Arial Narrow" panose="020B0606020202030204" pitchFamily="34" charset="0"/>
                <a:hlinkClick r:id="rId3"/>
              </a:rPr>
              <a:t>une plateforme régionale de ressources</a:t>
            </a:r>
            <a:r>
              <a:rPr lang="fr-FR" sz="2400" b="1" dirty="0">
                <a:solidFill>
                  <a:prstClr val="black"/>
                </a:solidFill>
                <a:latin typeface="Arial Narrow" panose="020B0606020202030204" pitchFamily="34" charset="0"/>
              </a:rPr>
              <a:t> et d’échanges </a:t>
            </a:r>
            <a:r>
              <a:rPr lang="fr-FR" sz="2400" dirty="0">
                <a:solidFill>
                  <a:prstClr val="black"/>
                </a:solidFill>
                <a:latin typeface="Arial Narrow" panose="020B0606020202030204" pitchFamily="34" charset="0"/>
              </a:rPr>
              <a:t>sur l’égalité femmes-hommes</a:t>
            </a:r>
          </a:p>
          <a:p>
            <a:pPr indent="-342900" algn="just">
              <a:lnSpc>
                <a:spcPct val="90000"/>
              </a:lnSpc>
              <a:spcBef>
                <a:spcPts val="1800"/>
              </a:spcBef>
              <a:buClr>
                <a:srgbClr val="FF0000"/>
              </a:buClr>
              <a:buSzPct val="80000"/>
              <a:buFont typeface="Arial Narrow" panose="020B0606020202030204" pitchFamily="34" charset="0"/>
              <a:buChar char="►"/>
            </a:pPr>
            <a:r>
              <a:rPr lang="fr-FR" sz="2400" b="1" dirty="0">
                <a:solidFill>
                  <a:prstClr val="black"/>
                </a:solidFill>
                <a:latin typeface="Arial Narrow" panose="020B0606020202030204" pitchFamily="34" charset="0"/>
              </a:rPr>
              <a:t>Renforcer le réseau </a:t>
            </a:r>
            <a:r>
              <a:rPr lang="fr-FR" sz="2400" dirty="0">
                <a:solidFill>
                  <a:prstClr val="black"/>
                </a:solidFill>
                <a:latin typeface="Arial Narrow" panose="020B0606020202030204" pitchFamily="34" charset="0"/>
              </a:rPr>
              <a:t>des acteurs et actrices franciliennes de l’égalité femmes-hommes à travers des accompagnements individuels et l’organisation de cadres d’échanges collectifs</a:t>
            </a:r>
          </a:p>
          <a:p>
            <a:pPr indent="-342900" algn="just">
              <a:lnSpc>
                <a:spcPct val="90000"/>
              </a:lnSpc>
              <a:spcBef>
                <a:spcPts val="1800"/>
              </a:spcBef>
              <a:buClr>
                <a:srgbClr val="FF0000"/>
              </a:buClr>
              <a:buSzPct val="80000"/>
              <a:buFont typeface="Arial Narrow" panose="020B0606020202030204" pitchFamily="34" charset="0"/>
              <a:buChar char="►"/>
            </a:pPr>
            <a:r>
              <a:rPr lang="fr-FR" sz="2400" b="1" dirty="0">
                <a:solidFill>
                  <a:prstClr val="black"/>
                </a:solidFill>
                <a:latin typeface="Arial Narrow" panose="020B0606020202030204" pitchFamily="34" charset="0"/>
              </a:rPr>
              <a:t>Promouvoir l’éducation à l’égalité</a:t>
            </a:r>
            <a:endParaRPr lang="fr-FR" sz="2400" dirty="0">
              <a:solidFill>
                <a:prstClr val="black"/>
              </a:solidFill>
              <a:latin typeface="Arial Narrow" panose="020B0606020202030204" pitchFamily="34" charset="0"/>
            </a:endParaRPr>
          </a:p>
          <a:p>
            <a:pPr indent="-342900" algn="just">
              <a:lnSpc>
                <a:spcPct val="90000"/>
              </a:lnSpc>
              <a:spcBef>
                <a:spcPts val="1800"/>
              </a:spcBef>
              <a:buClr>
                <a:srgbClr val="FF0000"/>
              </a:buClr>
              <a:buSzPct val="80000"/>
              <a:buFont typeface="Arial Narrow" panose="020B0606020202030204" pitchFamily="34" charset="0"/>
              <a:buChar char="►"/>
            </a:pPr>
            <a:r>
              <a:rPr lang="fr-FR" sz="2400" b="1" dirty="0">
                <a:solidFill>
                  <a:prstClr val="black"/>
                </a:solidFill>
                <a:latin typeface="Arial Narrow" panose="020B0606020202030204" pitchFamily="34" charset="0"/>
              </a:rPr>
              <a:t>Lutter contre toutes les formes des violences faites aux femmes</a:t>
            </a:r>
            <a:r>
              <a:rPr lang="fr-FR" sz="2400" dirty="0">
                <a:solidFill>
                  <a:prstClr val="black"/>
                </a:solidFill>
                <a:latin typeface="Arial Narrow" panose="020B0606020202030204" pitchFamily="34" charset="0"/>
              </a:rPr>
              <a:t> </a:t>
            </a:r>
          </a:p>
          <a:p>
            <a:pPr algn="just">
              <a:lnSpc>
                <a:spcPct val="90000"/>
              </a:lnSpc>
              <a:spcBef>
                <a:spcPts val="1800"/>
              </a:spcBef>
              <a:buClr>
                <a:srgbClr val="FF0000"/>
              </a:buClr>
              <a:buSzPct val="80000"/>
            </a:pPr>
            <a:endParaRPr lang="fr-FR" sz="2400" i="1" dirty="0">
              <a:latin typeface="Arial Narrow"/>
            </a:endParaRPr>
          </a:p>
        </p:txBody>
      </p:sp>
      <p:sp>
        <p:nvSpPr>
          <p:cNvPr id="9" name="Triangle isocèle 8"/>
          <p:cNvSpPr/>
          <p:nvPr/>
        </p:nvSpPr>
        <p:spPr>
          <a:xfrm rot="10800000">
            <a:off x="1043605" y="165638"/>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grpSp>
        <p:nvGrpSpPr>
          <p:cNvPr id="7" name="Groupe 4">
            <a:extLst>
              <a:ext uri="{FF2B5EF4-FFF2-40B4-BE49-F238E27FC236}">
                <a16:creationId xmlns:a16="http://schemas.microsoft.com/office/drawing/2014/main" id="{0F18C18B-CB23-46DE-BC6D-8B0C43EC1484}"/>
              </a:ext>
            </a:extLst>
          </p:cNvPr>
          <p:cNvGrpSpPr/>
          <p:nvPr/>
        </p:nvGrpSpPr>
        <p:grpSpPr>
          <a:xfrm>
            <a:off x="3059832" y="5733256"/>
            <a:ext cx="5029089" cy="663411"/>
            <a:chOff x="3215319" y="5863961"/>
            <a:chExt cx="5389129" cy="879435"/>
          </a:xfrm>
        </p:grpSpPr>
        <p:pic>
          <p:nvPicPr>
            <p:cNvPr id="8" name="Image 7"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1" name="Image 10"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66749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468" y="286648"/>
            <a:ext cx="8108028" cy="808856"/>
          </a:xfrm>
        </p:spPr>
        <p:txBody>
          <a:bodyPr>
            <a:normAutofit fontScale="90000"/>
          </a:bodyPr>
          <a:lstStyle/>
          <a:p>
            <a:pPr algn="l"/>
            <a:br>
              <a:rPr lang="fr-FR" b="1" cap="all" dirty="0">
                <a:latin typeface="Arial Narrow" panose="020B0606020202030204" pitchFamily="34" charset="0"/>
              </a:rPr>
            </a:br>
            <a:r>
              <a:rPr lang="fr-FR" sz="2700" b="1" dirty="0">
                <a:solidFill>
                  <a:srgbClr val="FF0000"/>
                </a:solidFill>
                <a:latin typeface="Arial Narrow" panose="020B0606020202030204" pitchFamily="34" charset="0"/>
              </a:rPr>
              <a:t>Introduction</a:t>
            </a:r>
            <a:br>
              <a:rPr lang="fr-FR" sz="2700" b="1" dirty="0">
                <a:solidFill>
                  <a:srgbClr val="FF0000"/>
                </a:solidFill>
                <a:latin typeface="Arial Narrow" panose="020B0606020202030204" pitchFamily="34" charset="0"/>
              </a:rPr>
            </a:br>
            <a:r>
              <a:rPr lang="fr-FR" sz="2800" i="1" dirty="0">
                <a:solidFill>
                  <a:prstClr val="black"/>
                </a:solidFill>
                <a:latin typeface="Arial Narrow" panose="020B0606020202030204" pitchFamily="34" charset="0"/>
              </a:rPr>
              <a:t>Le Centre </a:t>
            </a:r>
            <a:r>
              <a:rPr lang="fr-FR" sz="2800" i="1" dirty="0" err="1">
                <a:solidFill>
                  <a:prstClr val="black"/>
                </a:solidFill>
                <a:latin typeface="Arial Narrow" panose="020B0606020202030204" pitchFamily="34" charset="0"/>
              </a:rPr>
              <a:t>Hubertine</a:t>
            </a:r>
            <a:r>
              <a:rPr lang="fr-FR" sz="2800" i="1" dirty="0">
                <a:solidFill>
                  <a:prstClr val="black"/>
                </a:solidFill>
                <a:latin typeface="Arial Narrow" panose="020B0606020202030204" pitchFamily="34" charset="0"/>
              </a:rPr>
              <a:t> </a:t>
            </a:r>
            <a:r>
              <a:rPr lang="fr-FR" sz="2800" i="1" dirty="0" err="1">
                <a:solidFill>
                  <a:prstClr val="black"/>
                </a:solidFill>
                <a:latin typeface="Arial Narrow" panose="020B0606020202030204" pitchFamily="34" charset="0"/>
              </a:rPr>
              <a:t>Auclert</a:t>
            </a:r>
            <a:br>
              <a:rPr lang="fr-FR" sz="2700" b="1" dirty="0">
                <a:solidFill>
                  <a:srgbClr val="FF0000"/>
                </a:solidFill>
                <a:latin typeface="Arial Narrow" panose="020B0606020202030204" pitchFamily="34" charset="0"/>
              </a:rPr>
            </a:br>
            <a:r>
              <a:rPr lang="fr-FR" sz="2700" i="1" dirty="0">
                <a:solidFill>
                  <a:prstClr val="black"/>
                </a:solidFill>
                <a:latin typeface="Arial Narrow" panose="020B0606020202030204" pitchFamily="34" charset="0"/>
              </a:rPr>
              <a:t>le Réseau « territoires franciliens pour l’égalité femmes-hommes »</a:t>
            </a:r>
            <a:br>
              <a:rPr lang="fr-FR" sz="3200" i="1" dirty="0">
                <a:solidFill>
                  <a:prstClr val="black"/>
                </a:solidFill>
                <a:latin typeface="Arial Narrow" panose="020B0606020202030204" pitchFamily="34" charset="0"/>
              </a:rPr>
            </a:br>
            <a:endParaRPr lang="fr-FR" dirty="0"/>
          </a:p>
        </p:txBody>
      </p:sp>
      <p:sp>
        <p:nvSpPr>
          <p:cNvPr id="9" name="Triangle isocèle 8"/>
          <p:cNvSpPr/>
          <p:nvPr/>
        </p:nvSpPr>
        <p:spPr>
          <a:xfrm rot="10800000">
            <a:off x="769855" y="96936"/>
            <a:ext cx="327987" cy="193059"/>
          </a:xfrm>
          <a:prstGeom prst="triangl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7" name="Espace réservé du contenu 6"/>
          <p:cNvSpPr>
            <a:spLocks noGrp="1"/>
          </p:cNvSpPr>
          <p:nvPr>
            <p:ph idx="1"/>
          </p:nvPr>
        </p:nvSpPr>
        <p:spPr>
          <a:xfrm>
            <a:off x="931652" y="1341408"/>
            <a:ext cx="7769525" cy="4784755"/>
          </a:xfrm>
        </p:spPr>
        <p:txBody>
          <a:bodyPr vert="horz" lIns="91440" tIns="45720" rIns="91440" bIns="45720" rtlCol="0" anchor="t">
            <a:normAutofit/>
          </a:bodyPr>
          <a:lstStyle/>
          <a:p>
            <a:pPr marL="0" lvl="0" indent="0" algn="just">
              <a:lnSpc>
                <a:spcPct val="90000"/>
              </a:lnSpc>
              <a:spcBef>
                <a:spcPts val="1800"/>
              </a:spcBef>
              <a:buClr>
                <a:srgbClr val="FF0000"/>
              </a:buClr>
              <a:buSzPct val="80000"/>
              <a:buNone/>
            </a:pPr>
            <a:r>
              <a:rPr lang="fr-FR" sz="2400" b="1" dirty="0">
                <a:latin typeface="Arial Narrow" panose="020B0606020202030204" pitchFamily="34" charset="0"/>
                <a:hlinkClick r:id="rId3"/>
              </a:rPr>
              <a:t>56 collectivités membres</a:t>
            </a:r>
            <a:r>
              <a:rPr lang="fr-FR" sz="2400" b="1" dirty="0">
                <a:latin typeface="Arial Narrow" panose="020B0606020202030204" pitchFamily="34" charset="0"/>
              </a:rPr>
              <a:t> </a:t>
            </a:r>
            <a:r>
              <a:rPr lang="fr-FR" sz="2400" dirty="0">
                <a:latin typeface="Arial Narrow" panose="020B0606020202030204" pitchFamily="34" charset="0"/>
              </a:rPr>
              <a:t>(cotisation annuelle)</a:t>
            </a:r>
          </a:p>
          <a:p>
            <a:pPr marL="0" lvl="0" indent="0" algn="just">
              <a:lnSpc>
                <a:spcPct val="90000"/>
              </a:lnSpc>
              <a:spcBef>
                <a:spcPts val="1800"/>
              </a:spcBef>
              <a:buClr>
                <a:srgbClr val="FF0000"/>
              </a:buClr>
              <a:buSzPct val="80000"/>
              <a:buFont typeface="Arial Narrow" panose="020B0606020202030204" pitchFamily="34" charset="0"/>
              <a:buChar char="►"/>
            </a:pPr>
            <a:r>
              <a:rPr lang="fr-FR" sz="2400" b="1" dirty="0">
                <a:solidFill>
                  <a:srgbClr val="FF0000"/>
                </a:solidFill>
                <a:latin typeface="Arial Narrow" panose="020B0606020202030204" pitchFamily="34" charset="0"/>
              </a:rPr>
              <a:t>Expertise</a:t>
            </a:r>
            <a:r>
              <a:rPr lang="fr-FR" sz="2400" dirty="0">
                <a:latin typeface="Arial Narrow" panose="020B0606020202030204" pitchFamily="34" charset="0"/>
              </a:rPr>
              <a:t>, réalisation d'études sur les politiques d’égalité</a:t>
            </a:r>
          </a:p>
          <a:p>
            <a:pPr marL="0" indent="0" algn="just">
              <a:lnSpc>
                <a:spcPct val="90000"/>
              </a:lnSpc>
              <a:spcBef>
                <a:spcPts val="1800"/>
              </a:spcBef>
              <a:buClr>
                <a:srgbClr val="FF0000"/>
              </a:buClr>
              <a:buSzPct val="80000"/>
              <a:buFont typeface="Arial Narrow" panose="020B0606020202030204" pitchFamily="34" charset="0"/>
              <a:buChar char="►"/>
            </a:pPr>
            <a:r>
              <a:rPr lang="fr-FR" sz="2400" b="1" dirty="0">
                <a:solidFill>
                  <a:srgbClr val="FF0000"/>
                </a:solidFill>
                <a:latin typeface="Arial Narrow" panose="020B0606020202030204" pitchFamily="34" charset="0"/>
                <a:cs typeface="Calibri"/>
              </a:rPr>
              <a:t>Création de guides</a:t>
            </a:r>
            <a:r>
              <a:rPr lang="fr-FR" sz="2400" dirty="0">
                <a:latin typeface="Arial Narrow" panose="020B0606020202030204" pitchFamily="34" charset="0"/>
                <a:cs typeface="Calibri"/>
              </a:rPr>
              <a:t> méthodologiques</a:t>
            </a:r>
            <a:endParaRPr lang="fr-FR" sz="2400" dirty="0">
              <a:latin typeface="Arial Narrow" panose="020B0606020202030204" pitchFamily="34" charset="0"/>
            </a:endParaRPr>
          </a:p>
          <a:p>
            <a:pPr marL="0" lvl="0" indent="0" algn="just">
              <a:lnSpc>
                <a:spcPct val="90000"/>
              </a:lnSpc>
              <a:spcBef>
                <a:spcPts val="1800"/>
              </a:spcBef>
              <a:buClr>
                <a:srgbClr val="FF0000"/>
              </a:buClr>
              <a:buSzPct val="80000"/>
              <a:buFont typeface="Arial Narrow" panose="020B0606020202030204" pitchFamily="34" charset="0"/>
              <a:buChar char="►"/>
            </a:pPr>
            <a:r>
              <a:rPr lang="fr-FR" sz="2400" dirty="0">
                <a:latin typeface="Arial Narrow" panose="020B0606020202030204" pitchFamily="34" charset="0"/>
              </a:rPr>
              <a:t>Appui </a:t>
            </a:r>
            <a:r>
              <a:rPr lang="fr-FR" sz="2400" b="1" dirty="0">
                <a:solidFill>
                  <a:srgbClr val="FF0000"/>
                </a:solidFill>
                <a:latin typeface="Arial Narrow" panose="020B0606020202030204" pitchFamily="34" charset="0"/>
              </a:rPr>
              <a:t>méthodologique</a:t>
            </a:r>
            <a:r>
              <a:rPr lang="fr-FR" sz="2400" dirty="0">
                <a:latin typeface="Arial Narrow" panose="020B0606020202030204" pitchFamily="34" charset="0"/>
              </a:rPr>
              <a:t> (diagnostic, plan d'action, rapport, etc.)</a:t>
            </a:r>
          </a:p>
          <a:p>
            <a:pPr marL="0" lvl="0" indent="0" algn="just">
              <a:lnSpc>
                <a:spcPct val="90000"/>
              </a:lnSpc>
              <a:spcBef>
                <a:spcPts val="1800"/>
              </a:spcBef>
              <a:buClr>
                <a:srgbClr val="FF0000"/>
              </a:buClr>
              <a:buSzPct val="80000"/>
              <a:buFont typeface="Arial Narrow" panose="020B0606020202030204" pitchFamily="34" charset="0"/>
              <a:buChar char="►"/>
            </a:pPr>
            <a:r>
              <a:rPr lang="fr-FR" sz="2400" dirty="0">
                <a:latin typeface="Arial Narrow" panose="020B0606020202030204" pitchFamily="34" charset="0"/>
              </a:rPr>
              <a:t>Mise en </a:t>
            </a:r>
            <a:r>
              <a:rPr lang="fr-FR" sz="2400" b="1" dirty="0">
                <a:solidFill>
                  <a:srgbClr val="FF0000"/>
                </a:solidFill>
                <a:latin typeface="Arial Narrow" panose="020B0606020202030204" pitchFamily="34" charset="0"/>
              </a:rPr>
              <a:t>réseau</a:t>
            </a:r>
            <a:r>
              <a:rPr lang="fr-FR" sz="2400" dirty="0">
                <a:latin typeface="Arial Narrow" panose="020B0606020202030204" pitchFamily="34" charset="0"/>
              </a:rPr>
              <a:t>, cadre d'échanges collectifs, valorisation des bonnes pratiques </a:t>
            </a:r>
            <a:endParaRPr lang="fr-FR" dirty="0">
              <a:latin typeface="Arial Narrow" panose="020B0606020202030204" pitchFamily="34" charset="0"/>
              <a:cs typeface="Calibri"/>
            </a:endParaRPr>
          </a:p>
          <a:p>
            <a:pPr marL="0" lvl="0" indent="0" algn="just">
              <a:lnSpc>
                <a:spcPct val="90000"/>
              </a:lnSpc>
              <a:spcBef>
                <a:spcPts val="1800"/>
              </a:spcBef>
              <a:buClr>
                <a:srgbClr val="FF0000"/>
              </a:buClr>
              <a:buSzPct val="80000"/>
              <a:buFont typeface="Arial Narrow" panose="020B0606020202030204" pitchFamily="34" charset="0"/>
              <a:buChar char="►"/>
            </a:pPr>
            <a:r>
              <a:rPr lang="fr-FR" sz="2400" b="1" dirty="0">
                <a:solidFill>
                  <a:srgbClr val="FF0000"/>
                </a:solidFill>
                <a:latin typeface="Arial Narrow" panose="020B0606020202030204" pitchFamily="34" charset="0"/>
              </a:rPr>
              <a:t>Animation</a:t>
            </a:r>
            <a:r>
              <a:rPr lang="fr-FR" sz="2400" dirty="0">
                <a:latin typeface="Arial Narrow" panose="020B0606020202030204" pitchFamily="34" charset="0"/>
              </a:rPr>
              <a:t> tables rondes et évènements dans les collectivités</a:t>
            </a:r>
          </a:p>
          <a:p>
            <a:pPr marL="0" lvl="0" indent="0" algn="just">
              <a:lnSpc>
                <a:spcPct val="90000"/>
              </a:lnSpc>
              <a:spcBef>
                <a:spcPts val="1800"/>
              </a:spcBef>
              <a:buClr>
                <a:srgbClr val="FF0000"/>
              </a:buClr>
              <a:buSzPct val="80000"/>
              <a:buFont typeface="Arial Narrow" panose="020B0606020202030204" pitchFamily="34" charset="0"/>
              <a:buChar char="►"/>
            </a:pPr>
            <a:r>
              <a:rPr lang="fr-FR" sz="2400" b="1" dirty="0">
                <a:solidFill>
                  <a:srgbClr val="FF0000"/>
                </a:solidFill>
                <a:latin typeface="Arial Narrow" panose="020B0606020202030204" pitchFamily="34" charset="0"/>
              </a:rPr>
              <a:t>Sensibilisations</a:t>
            </a:r>
            <a:r>
              <a:rPr lang="fr-FR" sz="2400" dirty="0">
                <a:latin typeface="Arial Narrow" panose="020B0606020202030204" pitchFamily="34" charset="0"/>
              </a:rPr>
              <a:t> / </a:t>
            </a:r>
            <a:r>
              <a:rPr lang="fr-FR" sz="2400" b="1" dirty="0">
                <a:solidFill>
                  <a:srgbClr val="FF0000"/>
                </a:solidFill>
                <a:latin typeface="Arial Narrow" panose="020B0606020202030204" pitchFamily="34" charset="0"/>
              </a:rPr>
              <a:t>formations</a:t>
            </a:r>
            <a:r>
              <a:rPr lang="fr-FR" sz="2400" dirty="0">
                <a:latin typeface="Arial Narrow" panose="020B0606020202030204" pitchFamily="34" charset="0"/>
              </a:rPr>
              <a:t> </a:t>
            </a:r>
            <a:r>
              <a:rPr lang="fr-FR" sz="2400" dirty="0" err="1">
                <a:latin typeface="Arial Narrow" panose="020B0606020202030204" pitchFamily="34" charset="0"/>
              </a:rPr>
              <a:t>agent.e.s</a:t>
            </a:r>
            <a:r>
              <a:rPr lang="fr-FR" sz="2400" dirty="0">
                <a:latin typeface="Arial Narrow" panose="020B0606020202030204" pitchFamily="34" charset="0"/>
              </a:rPr>
              <a:t> et </a:t>
            </a:r>
            <a:r>
              <a:rPr lang="fr-FR" sz="2400" dirty="0" err="1">
                <a:latin typeface="Arial Narrow" panose="020B0606020202030204" pitchFamily="34" charset="0"/>
              </a:rPr>
              <a:t>élu.e.s</a:t>
            </a:r>
            <a:r>
              <a:rPr lang="fr-FR" sz="2400" dirty="0">
                <a:latin typeface="Arial Narrow" panose="020B0606020202030204" pitchFamily="34" charset="0"/>
              </a:rPr>
              <a:t> (intra et inter)</a:t>
            </a:r>
            <a:endParaRPr lang="fr-FR" dirty="0">
              <a:latin typeface="Arial Narrow" panose="020B0606020202030204" pitchFamily="34" charset="0"/>
            </a:endParaRPr>
          </a:p>
          <a:p>
            <a:pPr marL="0" lvl="0" indent="0" algn="just">
              <a:lnSpc>
                <a:spcPct val="90000"/>
              </a:lnSpc>
              <a:spcBef>
                <a:spcPts val="1800"/>
              </a:spcBef>
              <a:buClr>
                <a:srgbClr val="FF0000"/>
              </a:buClr>
              <a:buSzPct val="80000"/>
              <a:buFont typeface="Arial Narrow" panose="020B0606020202030204" pitchFamily="34" charset="0"/>
              <a:buChar char="►"/>
            </a:pPr>
            <a:r>
              <a:rPr lang="fr-FR" sz="2400" dirty="0">
                <a:latin typeface="Arial Narrow" panose="020B0606020202030204" pitchFamily="34" charset="0"/>
                <a:cs typeface="Calibri"/>
              </a:rPr>
              <a:t>Mise à disposition </a:t>
            </a:r>
            <a:r>
              <a:rPr lang="fr-FR" sz="2400" b="1" dirty="0">
                <a:solidFill>
                  <a:srgbClr val="FF0000"/>
                </a:solidFill>
                <a:latin typeface="Arial Narrow" panose="020B0606020202030204" pitchFamily="34" charset="0"/>
                <a:cs typeface="Calibri"/>
              </a:rPr>
              <a:t>ressources </a:t>
            </a:r>
            <a:r>
              <a:rPr lang="fr-FR" sz="2400" dirty="0">
                <a:latin typeface="Arial Narrow" panose="020B0606020202030204" pitchFamily="34" charset="0"/>
                <a:cs typeface="Calibri"/>
              </a:rPr>
              <a:t>(campagnes, expositions)</a:t>
            </a:r>
            <a:endParaRPr lang="fr-FR" dirty="0">
              <a:latin typeface="Arial Narrow" panose="020B0606020202030204" pitchFamily="34" charset="0"/>
              <a:cs typeface="Calibri"/>
            </a:endParaRPr>
          </a:p>
        </p:txBody>
      </p:sp>
      <p:grpSp>
        <p:nvGrpSpPr>
          <p:cNvPr id="5" name="Groupe 4">
            <a:extLst>
              <a:ext uri="{FF2B5EF4-FFF2-40B4-BE49-F238E27FC236}">
                <a16:creationId xmlns:a16="http://schemas.microsoft.com/office/drawing/2014/main" id="{0F18C18B-CB23-46DE-BC6D-8B0C43EC1484}"/>
              </a:ext>
            </a:extLst>
          </p:cNvPr>
          <p:cNvGrpSpPr/>
          <p:nvPr/>
        </p:nvGrpSpPr>
        <p:grpSpPr>
          <a:xfrm>
            <a:off x="3779912" y="5877272"/>
            <a:ext cx="4309009" cy="519395"/>
            <a:chOff x="3215319" y="5863961"/>
            <a:chExt cx="5389129" cy="879435"/>
          </a:xfrm>
        </p:grpSpPr>
        <p:pic>
          <p:nvPicPr>
            <p:cNvPr id="6" name="Image 5"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10" name="Image 9"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45986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627784" y="3822256"/>
            <a:ext cx="6048672" cy="1218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fr-FR" sz="2400" b="1" dirty="0">
              <a:solidFill>
                <a:srgbClr val="FF0000"/>
              </a:solidFill>
              <a:latin typeface="Arial Narrow" panose="020B0606020202030204" pitchFamily="34" charset="0"/>
            </a:endParaRPr>
          </a:p>
        </p:txBody>
      </p:sp>
      <p:sp>
        <p:nvSpPr>
          <p:cNvPr id="2" name="Rectangle 1"/>
          <p:cNvSpPr/>
          <p:nvPr/>
        </p:nvSpPr>
        <p:spPr>
          <a:xfrm>
            <a:off x="1691680" y="3499090"/>
            <a:ext cx="7344816" cy="1877437"/>
          </a:xfrm>
          <a:prstGeom prst="rect">
            <a:avLst/>
          </a:prstGeom>
        </p:spPr>
        <p:txBody>
          <a:bodyPr wrap="square" anchor="t">
            <a:spAutoFit/>
          </a:bodyPr>
          <a:lstStyle/>
          <a:p>
            <a:r>
              <a:rPr lang="fr-FR" sz="2800" b="1" dirty="0">
                <a:solidFill>
                  <a:srgbClr val="FF0000"/>
                </a:solidFill>
                <a:latin typeface="Arial Narrow"/>
                <a:cs typeface="Times New Roman"/>
              </a:rPr>
              <a:t>Présentation de la MACS par GIP Maximilien</a:t>
            </a:r>
          </a:p>
          <a:p>
            <a:endParaRPr lang="fr-FR" sz="2800" dirty="0">
              <a:latin typeface="Arial Narrow" panose="020B0606020202030204" pitchFamily="34" charset="0"/>
            </a:endParaRPr>
          </a:p>
          <a:p>
            <a:r>
              <a:rPr lang="fr-FR" sz="2000" b="1" dirty="0" err="1">
                <a:latin typeface="Arial Narrow" panose="020B0606020202030204" pitchFamily="34" charset="0"/>
              </a:rPr>
              <a:t>Raphaële</a:t>
            </a:r>
            <a:r>
              <a:rPr lang="fr-FR" sz="2000" b="1" dirty="0">
                <a:latin typeface="Arial Narrow" panose="020B0606020202030204" pitchFamily="34" charset="0"/>
              </a:rPr>
              <a:t> VOSS </a:t>
            </a:r>
          </a:p>
          <a:p>
            <a:r>
              <a:rPr lang="fr-FR" sz="2000" b="1" dirty="0">
                <a:latin typeface="Arial Narrow" panose="020B0606020202030204" pitchFamily="34" charset="0"/>
              </a:rPr>
              <a:t>Cheffe de projet Mission d’Appui au développement des Clauses Sociales </a:t>
            </a:r>
            <a:r>
              <a:rPr lang="fr-FR" sz="2000" b="1" dirty="0">
                <a:solidFill>
                  <a:srgbClr val="FF0000"/>
                </a:solidFill>
                <a:latin typeface="Arial Narrow" panose="020B0606020202030204" pitchFamily="34" charset="0"/>
                <a:cs typeface="Times New Roman"/>
              </a:rPr>
              <a:t> </a:t>
            </a:r>
            <a:endParaRPr lang="fr-FR" sz="2000" b="1" dirty="0">
              <a:latin typeface="Arial Narrow" panose="020B0606020202030204" pitchFamily="34" charset="0"/>
              <a:cs typeface="Calibri"/>
            </a:endParaRPr>
          </a:p>
        </p:txBody>
      </p:sp>
      <p:grpSp>
        <p:nvGrpSpPr>
          <p:cNvPr id="5" name="Groupe 4">
            <a:extLst>
              <a:ext uri="{FF2B5EF4-FFF2-40B4-BE49-F238E27FC236}">
                <a16:creationId xmlns:a16="http://schemas.microsoft.com/office/drawing/2014/main" id="{0F18C18B-CB23-46DE-BC6D-8B0C43EC1484}"/>
              </a:ext>
            </a:extLst>
          </p:cNvPr>
          <p:cNvGrpSpPr/>
          <p:nvPr/>
        </p:nvGrpSpPr>
        <p:grpSpPr>
          <a:xfrm>
            <a:off x="1691680" y="836712"/>
            <a:ext cx="5389129" cy="879435"/>
            <a:chOff x="3215319" y="5863961"/>
            <a:chExt cx="5389129" cy="879435"/>
          </a:xfrm>
        </p:grpSpPr>
        <p:pic>
          <p:nvPicPr>
            <p:cNvPr id="6" name="Image 5" descr="Une image contenant capture d’écran&#10;&#10;Description générée automatiquement">
              <a:extLst>
                <a:ext uri="{FF2B5EF4-FFF2-40B4-BE49-F238E27FC236}">
                  <a16:creationId xmlns:a16="http://schemas.microsoft.com/office/drawing/2014/main" id="{3957A195-C455-4E66-B57B-BB7012D49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895" y="5927506"/>
              <a:ext cx="2809553" cy="784855"/>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66F0A63-652E-4E59-B2B9-CBF1536DE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443" y="5863961"/>
              <a:ext cx="1385701" cy="833193"/>
            </a:xfrm>
            <a:prstGeom prst="rect">
              <a:avLst/>
            </a:prstGeom>
          </p:spPr>
        </p:pic>
        <p:pic>
          <p:nvPicPr>
            <p:cNvPr id="8" name="Image 7" descr="Une image contenant horloge&#10;&#10;Description générée automatiquement">
              <a:extLst>
                <a:ext uri="{FF2B5EF4-FFF2-40B4-BE49-F238E27FC236}">
                  <a16:creationId xmlns:a16="http://schemas.microsoft.com/office/drawing/2014/main" id="{54936F5C-74F7-4147-8B65-C749C48E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319" y="5958541"/>
              <a:ext cx="1271737" cy="784855"/>
            </a:xfrm>
            <a:prstGeom prst="rect">
              <a:avLst/>
            </a:prstGeom>
          </p:spPr>
        </p:pic>
      </p:grpSp>
    </p:spTree>
    <p:extLst>
      <p:ext uri="{BB962C8B-B14F-4D97-AF65-F5344CB8AC3E}">
        <p14:creationId xmlns:p14="http://schemas.microsoft.com/office/powerpoint/2010/main" val="153802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1" y="3158186"/>
            <a:ext cx="7199999" cy="1350934"/>
          </a:xfrm>
        </p:spPr>
        <p:txBody>
          <a:bodyPr/>
          <a:lstStyle/>
          <a:p>
            <a:r>
              <a:rPr lang="fr-FR" dirty="0"/>
              <a:t>Le </a:t>
            </a:r>
            <a:r>
              <a:rPr lang="fr-FR" dirty="0" err="1"/>
              <a:t>gip</a:t>
            </a:r>
            <a:r>
              <a:rPr lang="fr-FR" dirty="0"/>
              <a:t> </a:t>
            </a:r>
            <a:r>
              <a:rPr lang="fr-FR" dirty="0" err="1"/>
              <a:t>maximilien</a:t>
            </a:r>
            <a:endParaRPr lang="fr-FR" dirty="0"/>
          </a:p>
        </p:txBody>
      </p:sp>
      <p:sp>
        <p:nvSpPr>
          <p:cNvPr id="4" name="Espace réservé du texte 3"/>
          <p:cNvSpPr>
            <a:spLocks noGrp="1"/>
          </p:cNvSpPr>
          <p:nvPr>
            <p:ph type="body" sz="quarter" idx="10"/>
          </p:nvPr>
        </p:nvSpPr>
        <p:spPr/>
        <p:txBody>
          <a:bodyPr>
            <a:normAutofit/>
          </a:bodyPr>
          <a:lstStyle/>
          <a:p>
            <a:r>
              <a:rPr lang="fr-FR" dirty="0"/>
              <a:t>1.</a:t>
            </a:r>
          </a:p>
        </p:txBody>
      </p:sp>
    </p:spTree>
    <p:extLst>
      <p:ext uri="{BB962C8B-B14F-4D97-AF65-F5344CB8AC3E}">
        <p14:creationId xmlns:p14="http://schemas.microsoft.com/office/powerpoint/2010/main" val="14871059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330DE5E4782E4588DC3687931FBF45" ma:contentTypeVersion="13" ma:contentTypeDescription="Crée un document." ma:contentTypeScope="" ma:versionID="83c4d6b3fec16eab27a26ce2050edc15">
  <xsd:schema xmlns:xsd="http://www.w3.org/2001/XMLSchema" xmlns:xs="http://www.w3.org/2001/XMLSchema" xmlns:p="http://schemas.microsoft.com/office/2006/metadata/properties" xmlns:ns3="e5cfcc60-7b69-41f0-b884-ce2230060d42" xmlns:ns4="e35c3ad4-7af8-49bd-888a-81438305339b" targetNamespace="http://schemas.microsoft.com/office/2006/metadata/properties" ma:root="true" ma:fieldsID="73c86524e56fad6b20e8d94c6156112c" ns3:_="" ns4:_="">
    <xsd:import namespace="e5cfcc60-7b69-41f0-b884-ce2230060d42"/>
    <xsd:import namespace="e35c3ad4-7af8-49bd-888a-81438305339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fcc60-7b69-41f0-b884-ce2230060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5c3ad4-7af8-49bd-888a-81438305339b"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B78AC6-D570-4A36-BAB4-F291D3E42FA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DD05C0-B0B0-44A4-BF18-F3C80170A4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fcc60-7b69-41f0-b884-ce2230060d42"/>
    <ds:schemaRef ds:uri="e35c3ad4-7af8-49bd-888a-814383053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1D45E6-C883-4100-9BBD-311EFC8FCA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3610</TotalTime>
  <Words>3509</Words>
  <Application>Microsoft Office PowerPoint</Application>
  <PresentationFormat>Affichage à l'écran (4:3)</PresentationFormat>
  <Paragraphs>513</Paragraphs>
  <Slides>59</Slides>
  <Notes>39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59</vt:i4>
      </vt:variant>
    </vt:vector>
  </HeadingPairs>
  <TitlesOfParts>
    <vt:vector size="69" baseType="lpstr">
      <vt:lpstr>Arial</vt:lpstr>
      <vt:lpstr>Arial Narrow</vt:lpstr>
      <vt:lpstr>Avenir Book</vt:lpstr>
      <vt:lpstr>Calibri</vt:lpstr>
      <vt:lpstr>Century Gothic</vt:lpstr>
      <vt:lpstr>Gill Sans MT</vt:lpstr>
      <vt:lpstr>Gill Sans MT Condensed</vt:lpstr>
      <vt:lpstr>NewsGoth BT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 Introduction Le Centre Hubertine Auclert le Réseau « territoires franciliens pour l’égalité femmes-hommes » </vt:lpstr>
      <vt:lpstr>Présentation PowerPoint</vt:lpstr>
      <vt:lpstr>Le gip maximilien</vt:lpstr>
      <vt:lpstr> Le GIP Maximilien</vt:lpstr>
      <vt:lpstr> le GIP Maximilien</vt:lpstr>
      <vt:lpstr> le GIP Maximilien</vt:lpstr>
      <vt:lpstr>Le réseau des achats responsables</vt:lpstr>
      <vt:lpstr> Le réseau des achats responsables</vt:lpstr>
      <vt:lpstr> Le réseau des achats responsables</vt:lpstr>
      <vt:lpstr> Le réseau des achats responsables</vt:lpstr>
      <vt:lpstr> Le réseau des achats responsables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Egalité F/H dans  la CP</vt:lpstr>
      <vt:lpstr>Egalité F/H dans  la CP</vt:lpstr>
      <vt:lpstr>Egalité F/H dans  la CP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métiers, qui se conjuguent au féminin</vt:lpstr>
      <vt:lpstr>Pour réussir dans ces métiers :</vt:lpstr>
      <vt:lpstr>Les échéances du projet: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thibault</dc:creator>
  <cp:lastModifiedBy>Jennifer ARTAZ</cp:lastModifiedBy>
  <cp:revision>293</cp:revision>
  <cp:lastPrinted>2019-11-12T16:56:20Z</cp:lastPrinted>
  <dcterms:created xsi:type="dcterms:W3CDTF">2013-11-20T17:46:03Z</dcterms:created>
  <dcterms:modified xsi:type="dcterms:W3CDTF">2020-04-28T16:04:14Z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0x0101002B330DE5E4782E4588DC3687931FBF45</vt:lpwstr>
  </property>
</Properties>
</file>