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handoutMasterIdLst>
    <p:handoutMasterId r:id="rId20"/>
  </p:handoutMasterIdLst>
  <p:sldIdLst>
    <p:sldId id="256" r:id="rId2"/>
    <p:sldId id="257" r:id="rId3"/>
    <p:sldId id="259" r:id="rId4"/>
    <p:sldId id="261" r:id="rId5"/>
    <p:sldId id="263" r:id="rId6"/>
    <p:sldId id="276" r:id="rId7"/>
    <p:sldId id="262" r:id="rId8"/>
    <p:sldId id="264" r:id="rId9"/>
    <p:sldId id="265" r:id="rId10"/>
    <p:sldId id="277" r:id="rId11"/>
    <p:sldId id="266" r:id="rId12"/>
    <p:sldId id="267" r:id="rId13"/>
    <p:sldId id="278" r:id="rId14"/>
    <p:sldId id="273" r:id="rId15"/>
    <p:sldId id="274" r:id="rId16"/>
    <p:sldId id="279" r:id="rId17"/>
    <p:sldId id="275" r:id="rId18"/>
    <p:sldId id="272" r:id="rId19"/>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3D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3" autoAdjust="0"/>
    <p:restoredTop sz="94673" autoAdjust="0"/>
  </p:normalViewPr>
  <p:slideViewPr>
    <p:cSldViewPr snapToGrid="0" snapToObjects="1">
      <p:cViewPr varScale="1">
        <p:scale>
          <a:sx n="78" d="100"/>
          <a:sy n="78" d="100"/>
        </p:scale>
        <p:origin x="874"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49E7479-9A2A-2348-A702-360BA94574B0}" type="datetimeFigureOut">
              <a:rPr lang="fr-FR" smtClean="0"/>
              <a:pPr/>
              <a:t>21/06/2020</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2C56F31-6C5A-6645-BAB0-9AB45515B532}" type="slidenum">
              <a:rPr lang="fr-FR" smtClean="0"/>
              <a:pPr/>
              <a:t>‹N°›</a:t>
            </a:fld>
            <a:endParaRPr lang="fr-FR"/>
          </a:p>
        </p:txBody>
      </p:sp>
    </p:spTree>
    <p:extLst>
      <p:ext uri="{BB962C8B-B14F-4D97-AF65-F5344CB8AC3E}">
        <p14:creationId xmlns:p14="http://schemas.microsoft.com/office/powerpoint/2010/main" val="328060142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Grafie : Couverture principa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48B6AD5-D6EC-204D-A9A6-73003421F693}" type="slidenum">
              <a:rPr lang="fr-FR" smtClean="0"/>
              <a:pPr/>
              <a:t>‹N°›</a:t>
            </a:fld>
            <a:endParaRPr lang="fr-FR"/>
          </a:p>
        </p:txBody>
      </p:sp>
      <p:sp>
        <p:nvSpPr>
          <p:cNvPr id="3" name="Espace réservé du texte 2"/>
          <p:cNvSpPr>
            <a:spLocks noGrp="1"/>
          </p:cNvSpPr>
          <p:nvPr>
            <p:ph type="body" sz="quarter" idx="13" hasCustomPrompt="1"/>
          </p:nvPr>
        </p:nvSpPr>
        <p:spPr>
          <a:xfrm>
            <a:off x="2446338" y="941388"/>
            <a:ext cx="6270625" cy="1160462"/>
          </a:xfrm>
          <a:prstGeom prst="rect">
            <a:avLst/>
          </a:prstGeom>
        </p:spPr>
        <p:txBody>
          <a:bodyPr vert="horz"/>
          <a:lstStyle>
            <a:lvl1pPr algn="r">
              <a:defRPr sz="5400" b="0">
                <a:solidFill>
                  <a:schemeClr val="bg1"/>
                </a:solidFill>
              </a:defRPr>
            </a:lvl1pPr>
          </a:lstStyle>
          <a:p>
            <a:pPr lvl="0"/>
            <a:r>
              <a:rPr lang="fr-FR" dirty="0" smtClean="0"/>
              <a:t>Titre Principal</a:t>
            </a:r>
            <a:endParaRPr lang="fr-FR" dirty="0"/>
          </a:p>
        </p:txBody>
      </p:sp>
      <p:sp>
        <p:nvSpPr>
          <p:cNvPr id="5" name="Espace réservé du texte 2"/>
          <p:cNvSpPr>
            <a:spLocks noGrp="1"/>
          </p:cNvSpPr>
          <p:nvPr>
            <p:ph type="body" sz="quarter" idx="14" hasCustomPrompt="1"/>
          </p:nvPr>
        </p:nvSpPr>
        <p:spPr>
          <a:xfrm>
            <a:off x="6208359" y="4644446"/>
            <a:ext cx="2640102" cy="545604"/>
          </a:xfrm>
          <a:prstGeom prst="rect">
            <a:avLst/>
          </a:prstGeom>
        </p:spPr>
        <p:txBody>
          <a:bodyPr vert="horz"/>
          <a:lstStyle>
            <a:lvl1pPr algn="r">
              <a:defRPr sz="2400" b="0">
                <a:solidFill>
                  <a:schemeClr val="accent1"/>
                </a:solidFill>
              </a:defRPr>
            </a:lvl1pPr>
          </a:lstStyle>
          <a:p>
            <a:pPr lvl="0"/>
            <a:r>
              <a:rPr lang="fr-FR" dirty="0" smtClean="0"/>
              <a:t>SOUS-TITRE</a:t>
            </a:r>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Grafie : Page de titre : Partie">
    <p:bg>
      <p:bgPr>
        <a:blipFill rotWithShape="1">
          <a:blip r:embed="rId2"/>
          <a:stretch>
            <a:fillRect/>
          </a:stretch>
        </a:blipFill>
        <a:effectLst/>
      </p:bgPr>
    </p:bg>
    <p:spTree>
      <p:nvGrpSpPr>
        <p:cNvPr id="1" name=""/>
        <p:cNvGrpSpPr/>
        <p:nvPr/>
      </p:nvGrpSpPr>
      <p:grpSpPr>
        <a:xfrm>
          <a:off x="0" y="0"/>
          <a:ext cx="0" cy="0"/>
          <a:chOff x="0" y="0"/>
          <a:chExt cx="0" cy="0"/>
        </a:xfrm>
      </p:grpSpPr>
      <p:sp>
        <p:nvSpPr>
          <p:cNvPr id="12" name="Espace réservé du numéro de diapositive 11"/>
          <p:cNvSpPr>
            <a:spLocks noGrp="1"/>
          </p:cNvSpPr>
          <p:nvPr>
            <p:ph type="sldNum" sz="quarter" idx="10"/>
          </p:nvPr>
        </p:nvSpPr>
        <p:spPr/>
        <p:txBody>
          <a:bodyPr/>
          <a:lstStyle/>
          <a:p>
            <a:fld id="{048B6AD5-D6EC-204D-A9A6-73003421F693}" type="slidenum">
              <a:rPr lang="fr-FR" smtClean="0"/>
              <a:pPr/>
              <a:t>‹N°›</a:t>
            </a:fld>
            <a:endParaRPr lang="fr-FR"/>
          </a:p>
        </p:txBody>
      </p:sp>
      <p:sp>
        <p:nvSpPr>
          <p:cNvPr id="3" name="Rectangle 2"/>
          <p:cNvSpPr/>
          <p:nvPr/>
        </p:nvSpPr>
        <p:spPr>
          <a:xfrm>
            <a:off x="0" y="1344669"/>
            <a:ext cx="1928353" cy="63099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7" name="Espace réservé du texte 4"/>
          <p:cNvSpPr>
            <a:spLocks noGrp="1"/>
          </p:cNvSpPr>
          <p:nvPr>
            <p:ph type="body" sz="quarter" idx="12" hasCustomPrompt="1"/>
          </p:nvPr>
        </p:nvSpPr>
        <p:spPr>
          <a:xfrm>
            <a:off x="2241549" y="2489246"/>
            <a:ext cx="6443879" cy="1822729"/>
          </a:xfrm>
          <a:prstGeom prst="rect">
            <a:avLst/>
          </a:prstGeom>
        </p:spPr>
        <p:txBody>
          <a:bodyPr vert="horz"/>
          <a:lstStyle>
            <a:lvl1pPr>
              <a:defRPr sz="1200"/>
            </a:lvl1pPr>
          </a:lstStyle>
          <a:p>
            <a:r>
              <a:rPr lang="fr-FR" sz="1200" b="1" dirty="0" smtClean="0"/>
              <a:t>INTERTITRE – CAPITALE - 12pts – GRAS – A LA COULEUR DE LA PAGE</a:t>
            </a:r>
          </a:p>
          <a:p>
            <a:endParaRPr lang="fr-FR" sz="1200" dirty="0" smtClean="0"/>
          </a:p>
          <a:p>
            <a:r>
              <a:rPr lang="fr-FR" sz="1200" dirty="0" smtClean="0"/>
              <a:t>Texte courant en Calibri corps 12pts</a:t>
            </a:r>
            <a:endParaRPr lang="fr-FR" sz="1200" dirty="0"/>
          </a:p>
        </p:txBody>
      </p:sp>
      <p:sp>
        <p:nvSpPr>
          <p:cNvPr id="10" name="Espace réservé du texte 9"/>
          <p:cNvSpPr>
            <a:spLocks noGrp="1"/>
          </p:cNvSpPr>
          <p:nvPr>
            <p:ph type="body" sz="quarter" idx="13" hasCustomPrompt="1"/>
          </p:nvPr>
        </p:nvSpPr>
        <p:spPr>
          <a:xfrm>
            <a:off x="2241549" y="1394030"/>
            <a:ext cx="5926516" cy="503238"/>
          </a:xfrm>
          <a:prstGeom prst="rect">
            <a:avLst/>
          </a:prstGeom>
        </p:spPr>
        <p:txBody>
          <a:bodyPr vert="horz"/>
          <a:lstStyle>
            <a:lvl1pPr>
              <a:defRPr sz="3200" baseline="0">
                <a:solidFill>
                  <a:schemeClr val="tx2"/>
                </a:solidFill>
              </a:defRPr>
            </a:lvl1pPr>
            <a:lvl2pPr>
              <a:defRPr sz="3000"/>
            </a:lvl2pPr>
            <a:lvl3pPr>
              <a:defRPr sz="3000"/>
            </a:lvl3pPr>
            <a:lvl4pPr>
              <a:defRPr sz="3000"/>
            </a:lvl4pPr>
            <a:lvl5pPr>
              <a:defRPr sz="3000"/>
            </a:lvl5pPr>
          </a:lstStyle>
          <a:p>
            <a:pPr lvl="0"/>
            <a:r>
              <a:rPr lang="fr-FR" dirty="0" smtClean="0"/>
              <a:t>Calibri – 32 pts</a:t>
            </a:r>
            <a:endParaRPr lang="fr-FR"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afie : Couverture sépara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1317112"/>
            <a:ext cx="9143999" cy="55408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pic>
        <p:nvPicPr>
          <p:cNvPr id="2" name="Image 1"/>
          <p:cNvPicPr>
            <a:picLocks noChangeAspect="1"/>
          </p:cNvPicPr>
          <p:nvPr userDrawn="1"/>
        </p:nvPicPr>
        <p:blipFill>
          <a:blip r:embed="rId3"/>
          <a:stretch>
            <a:fillRect/>
          </a:stretch>
        </p:blipFill>
        <p:spPr>
          <a:xfrm>
            <a:off x="2417306" y="3104622"/>
            <a:ext cx="1348083" cy="1583671"/>
          </a:xfrm>
          <a:prstGeom prst="rect">
            <a:avLst/>
          </a:prstGeom>
        </p:spPr>
      </p:pic>
      <p:cxnSp>
        <p:nvCxnSpPr>
          <p:cNvPr id="6" name="Connecteur droit 5"/>
          <p:cNvCxnSpPr/>
          <p:nvPr userDrawn="1"/>
        </p:nvCxnSpPr>
        <p:spPr>
          <a:xfrm>
            <a:off x="4609234" y="2477426"/>
            <a:ext cx="0" cy="3088942"/>
          </a:xfrm>
          <a:prstGeom prst="line">
            <a:avLst/>
          </a:prstGeom>
          <a:ln w="635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10" name="Espace réservé du texte 9"/>
          <p:cNvSpPr>
            <a:spLocks noGrp="1"/>
          </p:cNvSpPr>
          <p:nvPr>
            <p:ph type="body" sz="quarter" idx="13" hasCustomPrompt="1"/>
          </p:nvPr>
        </p:nvSpPr>
        <p:spPr>
          <a:xfrm>
            <a:off x="4829175" y="3105150"/>
            <a:ext cx="3824288" cy="1943100"/>
          </a:xfrm>
          <a:prstGeom prst="rect">
            <a:avLst/>
          </a:prstGeom>
        </p:spPr>
        <p:txBody>
          <a:bodyPr vert="horz" anchor="ctr"/>
          <a:lstStyle>
            <a:lvl1pPr marL="0" indent="0">
              <a:buFontTx/>
              <a:buNone/>
              <a:defRPr>
                <a:solidFill>
                  <a:schemeClr val="bg1"/>
                </a:solidFill>
              </a:defRPr>
            </a:lvl1pPr>
            <a:lvl2pPr marL="0" indent="0">
              <a:buFontTx/>
              <a:buNone/>
              <a:defRPr>
                <a:solidFill>
                  <a:schemeClr val="bg1"/>
                </a:solidFill>
              </a:defRPr>
            </a:lvl2pPr>
            <a:lvl3pPr marL="237744" indent="0">
              <a:buFontTx/>
              <a:buNone/>
              <a:defRPr>
                <a:solidFill>
                  <a:schemeClr val="bg1"/>
                </a:solidFill>
              </a:defRPr>
            </a:lvl3pPr>
            <a:lvl4pPr marL="466344" indent="0">
              <a:buFontTx/>
              <a:buNone/>
              <a:defRPr>
                <a:solidFill>
                  <a:schemeClr val="bg1"/>
                </a:solidFill>
              </a:defRPr>
            </a:lvl4pPr>
            <a:lvl5pPr marL="685800" indent="0">
              <a:buFontTx/>
              <a:buNone/>
              <a:defRPr>
                <a:solidFill>
                  <a:schemeClr val="bg1"/>
                </a:solidFill>
              </a:defRPr>
            </a:lvl5pPr>
          </a:lstStyle>
          <a:p>
            <a:pPr lvl="0"/>
            <a:r>
              <a:rPr lang="fr-FR" dirty="0" smtClean="0"/>
              <a:t>Calibri – Corps 16 pts</a:t>
            </a:r>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fie : Page de contenu">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fld id="{048B6AD5-D6EC-204D-A9A6-73003421F693}" type="slidenum">
              <a:rPr lang="fr-FR" smtClean="0"/>
              <a:pPr/>
              <a:t>‹N°›</a:t>
            </a:fld>
            <a:endParaRPr lang="fr-FR"/>
          </a:p>
        </p:txBody>
      </p:sp>
      <p:sp>
        <p:nvSpPr>
          <p:cNvPr id="4" name="Espace réservé du texte 4"/>
          <p:cNvSpPr>
            <a:spLocks noGrp="1"/>
          </p:cNvSpPr>
          <p:nvPr>
            <p:ph type="body" sz="quarter" idx="12" hasCustomPrompt="1"/>
          </p:nvPr>
        </p:nvSpPr>
        <p:spPr>
          <a:xfrm>
            <a:off x="2241549" y="2489246"/>
            <a:ext cx="6443879" cy="1822729"/>
          </a:xfrm>
          <a:prstGeom prst="rect">
            <a:avLst/>
          </a:prstGeom>
        </p:spPr>
        <p:txBody>
          <a:bodyPr vert="horz"/>
          <a:lstStyle>
            <a:lvl1pPr>
              <a:defRPr sz="1200"/>
            </a:lvl1pPr>
          </a:lstStyle>
          <a:p>
            <a:r>
              <a:rPr lang="fr-FR" sz="1200" b="1" dirty="0" smtClean="0"/>
              <a:t>INTERTITRE – CAPITALE - 12pts – GRAS – A LA COULEUR DE LA PAGE</a:t>
            </a:r>
          </a:p>
          <a:p>
            <a:endParaRPr lang="fr-FR" sz="1200" dirty="0" smtClean="0"/>
          </a:p>
          <a:p>
            <a:r>
              <a:rPr lang="fr-FR" sz="1200" dirty="0" smtClean="0"/>
              <a:t>Texte courant en Calibri corps 12pts</a:t>
            </a:r>
            <a:endParaRPr lang="fr-FR" sz="1200" dirty="0"/>
          </a:p>
        </p:txBody>
      </p:sp>
    </p:spTree>
    <p:extLst>
      <p:ext uri="{BB962C8B-B14F-4D97-AF65-F5344CB8AC3E}">
        <p14:creationId xmlns:p14="http://schemas.microsoft.com/office/powerpoint/2010/main" val="19237780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048B6AD5-D6EC-204D-A9A6-73003421F693}" type="slidenum">
              <a:rPr lang="fr-FR" smtClean="0"/>
              <a:pPr/>
              <a:t>‹N°›</a:t>
            </a:fld>
            <a:endParaRPr lang="fr-FR"/>
          </a:p>
        </p:txBody>
      </p:sp>
      <p:sp>
        <p:nvSpPr>
          <p:cNvPr id="9" name="Espace réservé du titre 8"/>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err="1" smtClean="0"/>
              <a:t>Theme</a:t>
            </a:r>
            <a:r>
              <a:rPr lang="fr-FR" dirty="0" smtClean="0"/>
              <a:t> </a:t>
            </a:r>
            <a:r>
              <a:rPr lang="fr-FR" dirty="0" err="1" smtClean="0"/>
              <a:t>grafie</a:t>
            </a:r>
            <a:endParaRPr lang="fr-F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6" r:id="rId4"/>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1543666" y="941388"/>
            <a:ext cx="7173298" cy="1160462"/>
          </a:xfrm>
        </p:spPr>
        <p:txBody>
          <a:bodyPr/>
          <a:lstStyle/>
          <a:p>
            <a:r>
              <a:rPr lang="fr-FR" sz="2400" dirty="0"/>
              <a:t>« </a:t>
            </a:r>
            <a:r>
              <a:rPr lang="fr-FR" sz="2400" b="1" dirty="0"/>
              <a:t>Les chartes et schémas </a:t>
            </a:r>
            <a:endParaRPr lang="fr-FR" sz="2400" b="1" dirty="0" smtClean="0"/>
          </a:p>
          <a:p>
            <a:r>
              <a:rPr lang="fr-FR" sz="2400" b="1" dirty="0" smtClean="0"/>
              <a:t>d'achats </a:t>
            </a:r>
            <a:r>
              <a:rPr lang="fr-FR" sz="2400" b="1" dirty="0"/>
              <a:t>socialement responsables</a:t>
            </a:r>
            <a:r>
              <a:rPr lang="fr-FR" sz="2400" dirty="0" smtClean="0"/>
              <a:t>»</a:t>
            </a:r>
            <a:endParaRPr lang="fr-FR" sz="2400" dirty="0" smtClean="0"/>
          </a:p>
          <a:p>
            <a:r>
              <a:rPr lang="fr-FR" sz="2400" dirty="0" err="1" smtClean="0"/>
              <a:t>Urtie</a:t>
            </a:r>
            <a:endParaRPr lang="fr-FR" sz="2400" dirty="0"/>
          </a:p>
        </p:txBody>
      </p:sp>
      <p:sp>
        <p:nvSpPr>
          <p:cNvPr id="3" name="Espace réservé du texte 2"/>
          <p:cNvSpPr>
            <a:spLocks noGrp="1"/>
          </p:cNvSpPr>
          <p:nvPr>
            <p:ph type="body" sz="quarter" idx="14"/>
          </p:nvPr>
        </p:nvSpPr>
        <p:spPr>
          <a:xfrm>
            <a:off x="5496232" y="4644446"/>
            <a:ext cx="3352229" cy="545604"/>
          </a:xfrm>
        </p:spPr>
        <p:txBody>
          <a:bodyPr/>
          <a:lstStyle/>
          <a:p>
            <a:r>
              <a:rPr lang="fr-FR" b="1" dirty="0" smtClean="0"/>
              <a:t>24 </a:t>
            </a:r>
            <a:r>
              <a:rPr lang="fr-FR" b="1" dirty="0"/>
              <a:t>Juin </a:t>
            </a:r>
            <a:r>
              <a:rPr lang="fr-FR" b="1" dirty="0" smtClean="0"/>
              <a:t>2020 </a:t>
            </a:r>
            <a:r>
              <a:rPr lang="fr-FR" b="1" u="sng" dirty="0"/>
              <a:t>9h30</a:t>
            </a:r>
            <a:r>
              <a:rPr lang="fr-FR" b="1" dirty="0"/>
              <a:t>.</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6828" y="4896467"/>
            <a:ext cx="726956" cy="717754"/>
          </a:xfrm>
          <a:prstGeom prst="rect">
            <a:avLst/>
          </a:prstGeom>
        </p:spPr>
      </p:pic>
    </p:spTree>
    <p:extLst>
      <p:ext uri="{BB962C8B-B14F-4D97-AF65-F5344CB8AC3E}">
        <p14:creationId xmlns:p14="http://schemas.microsoft.com/office/powerpoint/2010/main" val="15348560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r>
              <a:rPr lang="fr-FR" dirty="0" smtClean="0"/>
              <a:t>La </a:t>
            </a:r>
            <a:r>
              <a:rPr lang="fr-FR" dirty="0" err="1" smtClean="0"/>
              <a:t>Task</a:t>
            </a:r>
            <a:r>
              <a:rPr lang="fr-FR" dirty="0" smtClean="0"/>
              <a:t> Force</a:t>
            </a:r>
            <a:endParaRPr lang="fr-FR" dirty="0"/>
          </a:p>
        </p:txBody>
      </p:sp>
    </p:spTree>
    <p:extLst>
      <p:ext uri="{BB962C8B-B14F-4D97-AF65-F5344CB8AC3E}">
        <p14:creationId xmlns:p14="http://schemas.microsoft.com/office/powerpoint/2010/main" val="22079727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a:xfrm>
            <a:off x="2241549" y="2349910"/>
            <a:ext cx="6443879" cy="3628103"/>
          </a:xfrm>
        </p:spPr>
        <p:txBody>
          <a:bodyPr/>
          <a:lstStyle/>
          <a:p>
            <a:pPr marL="0" lvl="1" indent="0">
              <a:buNone/>
            </a:pPr>
            <a:r>
              <a:rPr lang="fr-FR" dirty="0" smtClean="0"/>
              <a:t>Sur </a:t>
            </a:r>
            <a:r>
              <a:rPr lang="fr-FR" dirty="0"/>
              <a:t>proposition du Grafie et piloté par la </a:t>
            </a:r>
            <a:r>
              <a:rPr lang="fr-FR" dirty="0" err="1"/>
              <a:t>Direccte</a:t>
            </a:r>
            <a:r>
              <a:rPr lang="fr-FR" dirty="0"/>
              <a:t>, une </a:t>
            </a:r>
            <a:r>
              <a:rPr lang="fr-FR" dirty="0" err="1"/>
              <a:t>task</a:t>
            </a:r>
            <a:r>
              <a:rPr lang="fr-FR" dirty="0"/>
              <a:t> force a été formée permettant au secteur de l'IAE d'être accompagné face à la crise liée au COVID-19</a:t>
            </a:r>
            <a:r>
              <a:rPr lang="fr-FR" dirty="0" smtClean="0"/>
              <a:t>.</a:t>
            </a:r>
          </a:p>
          <a:p>
            <a:pPr marL="0" lvl="1" indent="0">
              <a:buNone/>
            </a:pPr>
            <a:endParaRPr lang="fr-FR" dirty="0"/>
          </a:p>
          <a:p>
            <a:pPr marL="0" lvl="1" indent="0">
              <a:buNone/>
            </a:pPr>
            <a:r>
              <a:rPr lang="fr-FR" dirty="0" smtClean="0"/>
              <a:t>Cette </a:t>
            </a:r>
            <a:r>
              <a:rPr lang="fr-FR" dirty="0" err="1"/>
              <a:t>task</a:t>
            </a:r>
            <a:r>
              <a:rPr lang="fr-FR" dirty="0"/>
              <a:t> force a pour objectif d’accompagner et d’outiller les structures d’insertion au moyen de groupes d’appui thématiques et opérationnels. Elle permet d’articuler action publique, action des réseaux de l’IAE et des professionnels de terrain pour construire ensemble des réponses efficaces et adaptées.</a:t>
            </a:r>
          </a:p>
          <a:p>
            <a:endParaRPr lang="fr-FR" sz="1000" dirty="0"/>
          </a:p>
        </p:txBody>
      </p:sp>
      <p:sp>
        <p:nvSpPr>
          <p:cNvPr id="3" name="Espace réservé du texte 2"/>
          <p:cNvSpPr>
            <a:spLocks noGrp="1"/>
          </p:cNvSpPr>
          <p:nvPr>
            <p:ph type="body" sz="quarter" idx="13"/>
          </p:nvPr>
        </p:nvSpPr>
        <p:spPr/>
        <p:txBody>
          <a:bodyPr/>
          <a:lstStyle/>
          <a:p>
            <a:r>
              <a:rPr lang="fr-FR" dirty="0" smtClean="0"/>
              <a:t>La mission</a:t>
            </a:r>
            <a:endParaRPr lang="fr-FR" dirty="0"/>
          </a:p>
        </p:txBody>
      </p:sp>
    </p:spTree>
    <p:extLst>
      <p:ext uri="{BB962C8B-B14F-4D97-AF65-F5344CB8AC3E}">
        <p14:creationId xmlns:p14="http://schemas.microsoft.com/office/powerpoint/2010/main" val="22757539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a:xfrm>
            <a:off x="2241549" y="2232660"/>
            <a:ext cx="6443879" cy="4158308"/>
          </a:xfrm>
        </p:spPr>
        <p:txBody>
          <a:bodyPr/>
          <a:lstStyle/>
          <a:p>
            <a:pPr marL="0" lvl="1" indent="0">
              <a:buNone/>
            </a:pPr>
            <a:r>
              <a:rPr lang="fr-FR" dirty="0" smtClean="0"/>
              <a:t>1/ Mesures sanitaires de reprise</a:t>
            </a:r>
            <a:r>
              <a:rPr lang="fr-FR" dirty="0" smtClean="0"/>
              <a:t> </a:t>
            </a:r>
          </a:p>
          <a:p>
            <a:pPr marL="0" lvl="1" indent="0">
              <a:buNone/>
            </a:pPr>
            <a:endParaRPr lang="fr-FR" dirty="0">
              <a:effectLst/>
            </a:endParaRPr>
          </a:p>
          <a:p>
            <a:pPr marL="0" lvl="1" indent="0">
              <a:buNone/>
            </a:pPr>
            <a:r>
              <a:rPr lang="fr-FR" dirty="0" smtClean="0"/>
              <a:t>2/ Diagnostic et prospective</a:t>
            </a:r>
          </a:p>
          <a:p>
            <a:pPr marL="0" lvl="1" indent="0">
              <a:buNone/>
            </a:pPr>
            <a:endParaRPr lang="fr-FR" dirty="0">
              <a:effectLst/>
            </a:endParaRPr>
          </a:p>
          <a:p>
            <a:pPr marL="0" lvl="1" indent="0">
              <a:buNone/>
            </a:pPr>
            <a:r>
              <a:rPr lang="fr-FR" dirty="0" smtClean="0"/>
              <a:t>3/ Développement économique et ASR</a:t>
            </a:r>
          </a:p>
          <a:p>
            <a:pPr marL="0" lvl="1" indent="0">
              <a:buNone/>
            </a:pPr>
            <a:endParaRPr lang="fr-FR" dirty="0">
              <a:effectLst/>
            </a:endParaRPr>
          </a:p>
          <a:p>
            <a:pPr marL="0" lvl="1" indent="0">
              <a:buNone/>
            </a:pPr>
            <a:r>
              <a:rPr lang="fr-FR" dirty="0" smtClean="0"/>
              <a:t>4/ Poursuite d’accompagnement des publics</a:t>
            </a:r>
          </a:p>
          <a:p>
            <a:pPr marL="0" lvl="1" indent="0">
              <a:buNone/>
            </a:pPr>
            <a:endParaRPr lang="fr-FR" dirty="0">
              <a:effectLst/>
            </a:endParaRPr>
          </a:p>
          <a:p>
            <a:pPr marL="0" lvl="1" indent="0">
              <a:buNone/>
            </a:pPr>
            <a:r>
              <a:rPr lang="fr-FR" dirty="0" smtClean="0"/>
              <a:t>5/ Accompagnements et financements</a:t>
            </a:r>
            <a:endParaRPr lang="fr-FR" dirty="0">
              <a:effectLst/>
            </a:endParaRPr>
          </a:p>
        </p:txBody>
      </p:sp>
      <p:sp>
        <p:nvSpPr>
          <p:cNvPr id="3" name="Espace réservé du texte 2"/>
          <p:cNvSpPr>
            <a:spLocks noGrp="1"/>
          </p:cNvSpPr>
          <p:nvPr>
            <p:ph type="body" sz="quarter" idx="13"/>
          </p:nvPr>
        </p:nvSpPr>
        <p:spPr>
          <a:xfrm>
            <a:off x="2241548" y="1394030"/>
            <a:ext cx="6443880" cy="503238"/>
          </a:xfrm>
        </p:spPr>
        <p:txBody>
          <a:bodyPr/>
          <a:lstStyle/>
          <a:p>
            <a:r>
              <a:rPr lang="fr-FR" dirty="0" smtClean="0"/>
              <a:t>Les 5 Groupes d’appuis </a:t>
            </a:r>
            <a:r>
              <a:rPr lang="fr-FR" dirty="0" err="1" smtClean="0"/>
              <a:t>opérationels</a:t>
            </a:r>
            <a:endParaRPr lang="fr-FR" dirty="0"/>
          </a:p>
          <a:p>
            <a:endParaRPr lang="fr-FR" dirty="0"/>
          </a:p>
        </p:txBody>
      </p:sp>
    </p:spTree>
    <p:extLst>
      <p:ext uri="{BB962C8B-B14F-4D97-AF65-F5344CB8AC3E}">
        <p14:creationId xmlns:p14="http://schemas.microsoft.com/office/powerpoint/2010/main" val="29592706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r>
              <a:rPr lang="fr-FR" dirty="0" err="1" smtClean="0"/>
              <a:t>Sourcing</a:t>
            </a:r>
            <a:r>
              <a:rPr lang="fr-FR" dirty="0" smtClean="0"/>
              <a:t> &amp; Co</a:t>
            </a:r>
            <a:endParaRPr lang="fr-FR" dirty="0"/>
          </a:p>
        </p:txBody>
      </p:sp>
    </p:spTree>
    <p:extLst>
      <p:ext uri="{BB962C8B-B14F-4D97-AF65-F5344CB8AC3E}">
        <p14:creationId xmlns:p14="http://schemas.microsoft.com/office/powerpoint/2010/main" val="38363837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a:xfrm>
            <a:off x="2241549" y="2212258"/>
            <a:ext cx="6617316" cy="3254477"/>
          </a:xfrm>
        </p:spPr>
        <p:txBody>
          <a:bodyPr/>
          <a:lstStyle/>
          <a:p>
            <a:pPr marL="0" indent="0"/>
            <a:r>
              <a:rPr lang="fr-FR" altLang="fr-FR" sz="1600" b="0" dirty="0"/>
              <a:t>Le "</a:t>
            </a:r>
            <a:r>
              <a:rPr lang="fr-FR" altLang="fr-FR" sz="1600" b="0" dirty="0" err="1"/>
              <a:t>sourcing</a:t>
            </a:r>
            <a:r>
              <a:rPr lang="fr-FR" altLang="fr-FR" sz="1600" b="0" dirty="0"/>
              <a:t>" ou "</a:t>
            </a:r>
            <a:r>
              <a:rPr lang="fr-FR" altLang="fr-FR" sz="1600" b="0" dirty="0" err="1"/>
              <a:t>sourçage</a:t>
            </a:r>
            <a:r>
              <a:rPr lang="fr-FR" altLang="fr-FR" sz="1600" b="0" dirty="0"/>
              <a:t>" </a:t>
            </a:r>
          </a:p>
          <a:p>
            <a:pPr marL="0" indent="0"/>
            <a:r>
              <a:rPr lang="fr-FR" altLang="fr-FR" sz="1600" b="0" dirty="0"/>
              <a:t>C’est l'action menée par l'acheteur afin d'identifier les fournisseurs susceptibles de répondre à son besoin ainsi que les caractéristiques des biens susceptibles d'y répondre. </a:t>
            </a:r>
            <a:endParaRPr lang="fr-FR" altLang="fr-FR" sz="1600" b="0" dirty="0" smtClean="0"/>
          </a:p>
          <a:p>
            <a:pPr marL="0" indent="0"/>
            <a:endParaRPr lang="fr-FR" sz="1600" b="0" dirty="0"/>
          </a:p>
          <a:p>
            <a:pPr marL="0" indent="0"/>
            <a:r>
              <a:rPr lang="fr-FR" sz="1600" b="0" dirty="0" smtClean="0"/>
              <a:t>1/ Le </a:t>
            </a:r>
            <a:r>
              <a:rPr lang="fr-FR" sz="1600" b="0" dirty="0" err="1" smtClean="0"/>
              <a:t>sourcing</a:t>
            </a:r>
            <a:r>
              <a:rPr lang="fr-FR" sz="1600" b="0" dirty="0" smtClean="0"/>
              <a:t> d’accès</a:t>
            </a:r>
          </a:p>
          <a:p>
            <a:pPr marL="0" indent="0"/>
            <a:r>
              <a:rPr lang="fr-FR" sz="1600" b="0" dirty="0" smtClean="0"/>
              <a:t>2/ Le </a:t>
            </a:r>
            <a:r>
              <a:rPr lang="fr-FR" sz="1600" b="0" dirty="0" err="1" smtClean="0"/>
              <a:t>sourcing</a:t>
            </a:r>
            <a:r>
              <a:rPr lang="fr-FR" sz="1600" b="0" dirty="0" smtClean="0"/>
              <a:t> actif</a:t>
            </a:r>
            <a:endParaRPr lang="fr-FR" sz="1600" b="0" dirty="0"/>
          </a:p>
        </p:txBody>
      </p:sp>
      <p:sp>
        <p:nvSpPr>
          <p:cNvPr id="3" name="Espace réservé du texte 2"/>
          <p:cNvSpPr>
            <a:spLocks noGrp="1"/>
          </p:cNvSpPr>
          <p:nvPr>
            <p:ph type="body" sz="quarter" idx="13"/>
          </p:nvPr>
        </p:nvSpPr>
        <p:spPr/>
        <p:txBody>
          <a:bodyPr/>
          <a:lstStyle/>
          <a:p>
            <a:r>
              <a:rPr lang="fr-FR" dirty="0" smtClean="0"/>
              <a:t>Le(s) </a:t>
            </a:r>
            <a:r>
              <a:rPr lang="fr-FR" dirty="0" err="1" smtClean="0"/>
              <a:t>sourcing</a:t>
            </a:r>
            <a:r>
              <a:rPr lang="fr-FR" dirty="0" smtClean="0"/>
              <a:t>(s)</a:t>
            </a:r>
            <a:endParaRPr lang="fr-FR" dirty="0"/>
          </a:p>
        </p:txBody>
      </p:sp>
    </p:spTree>
    <p:extLst>
      <p:ext uri="{BB962C8B-B14F-4D97-AF65-F5344CB8AC3E}">
        <p14:creationId xmlns:p14="http://schemas.microsoft.com/office/powerpoint/2010/main" val="21376492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a:xfrm>
            <a:off x="2241549" y="2163098"/>
            <a:ext cx="6735303" cy="3264308"/>
          </a:xfrm>
        </p:spPr>
        <p:txBody>
          <a:bodyPr/>
          <a:lstStyle/>
          <a:p>
            <a:pPr marL="0" indent="0">
              <a:defRPr/>
            </a:pPr>
            <a:r>
              <a:rPr lang="fr-FR" sz="1600" b="0" dirty="0"/>
              <a:t>Il convient de démystifier le sujet des contacts avec les fournisseurs. Certains acheteurs publics considèrent que rencontrer les fournisseurs potentiels est contraire aux principes qui fondent la commande publique. </a:t>
            </a:r>
            <a:endParaRPr lang="fr-FR" sz="1600" b="0" dirty="0" smtClean="0"/>
          </a:p>
          <a:p>
            <a:pPr marL="0" indent="0">
              <a:defRPr/>
            </a:pPr>
            <a:endParaRPr lang="fr-FR" sz="1600" b="0" dirty="0"/>
          </a:p>
          <a:p>
            <a:pPr marL="0" indent="0">
              <a:defRPr/>
            </a:pPr>
            <a:r>
              <a:rPr lang="fr-FR" sz="1600" b="0" dirty="0"/>
              <a:t>Cette « timidité » n’est pas justifiée. En effet, pour qu’il y ait favoritisme, il faut avoir communiqué des informations particulières à un fournisseur, et ce faisant le privilégier au détriment des autres. Or la démarche d’analyse préalable des marchés fournisseurs consiste juste à écouter, à poser des questions, mais en aucune façon à fournir des informations à des candidats potentiels (GEM achat </a:t>
            </a:r>
            <a:r>
              <a:rPr lang="fr-FR" sz="1600" b="0" dirty="0" err="1"/>
              <a:t>éco-responsable</a:t>
            </a:r>
            <a:r>
              <a:rPr lang="fr-FR" sz="1600" b="0" dirty="0"/>
              <a:t>).</a:t>
            </a:r>
            <a:endParaRPr lang="fr-FR" sz="1600" b="0" dirty="0"/>
          </a:p>
        </p:txBody>
      </p:sp>
      <p:sp>
        <p:nvSpPr>
          <p:cNvPr id="3" name="Espace réservé du texte 2"/>
          <p:cNvSpPr>
            <a:spLocks noGrp="1"/>
          </p:cNvSpPr>
          <p:nvPr>
            <p:ph type="body" sz="quarter" idx="13"/>
          </p:nvPr>
        </p:nvSpPr>
        <p:spPr/>
        <p:txBody>
          <a:bodyPr/>
          <a:lstStyle/>
          <a:p>
            <a:r>
              <a:rPr lang="fr-FR" dirty="0" err="1" smtClean="0"/>
              <a:t>Sourcing</a:t>
            </a:r>
            <a:r>
              <a:rPr lang="fr-FR" dirty="0" smtClean="0"/>
              <a:t> et acheteurs</a:t>
            </a:r>
            <a:endParaRPr lang="fr-FR" dirty="0"/>
          </a:p>
        </p:txBody>
      </p:sp>
    </p:spTree>
    <p:extLst>
      <p:ext uri="{BB962C8B-B14F-4D97-AF65-F5344CB8AC3E}">
        <p14:creationId xmlns:p14="http://schemas.microsoft.com/office/powerpoint/2010/main" val="5775729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r>
              <a:rPr lang="fr-FR" dirty="0" smtClean="0"/>
              <a:t>Créer le réseau « partenariat » pour favoriser la mise en place de charte ASR </a:t>
            </a:r>
            <a:endParaRPr lang="fr-FR" dirty="0"/>
          </a:p>
        </p:txBody>
      </p:sp>
    </p:spTree>
    <p:extLst>
      <p:ext uri="{BB962C8B-B14F-4D97-AF65-F5344CB8AC3E}">
        <p14:creationId xmlns:p14="http://schemas.microsoft.com/office/powerpoint/2010/main" val="40292858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a:xfrm>
            <a:off x="2241549" y="2202426"/>
            <a:ext cx="6443879" cy="3746090"/>
          </a:xfrm>
        </p:spPr>
        <p:txBody>
          <a:bodyPr/>
          <a:lstStyle/>
          <a:p>
            <a:pPr marL="0" lvl="1" indent="0">
              <a:buNone/>
            </a:pPr>
            <a:r>
              <a:rPr lang="fr-FR" dirty="0" smtClean="0"/>
              <a:t>- </a:t>
            </a:r>
            <a:r>
              <a:rPr lang="fr-FR" dirty="0" smtClean="0"/>
              <a:t>Les SIAE forces de propositions pour la construction de chartes.</a:t>
            </a:r>
            <a:endParaRPr lang="fr-FR" dirty="0"/>
          </a:p>
          <a:p>
            <a:pPr marL="0" lvl="1" indent="0">
              <a:buNone/>
            </a:pPr>
            <a:endParaRPr lang="fr-FR" dirty="0"/>
          </a:p>
          <a:p>
            <a:pPr lvl="1">
              <a:buFontTx/>
              <a:buChar char="-"/>
            </a:pPr>
            <a:r>
              <a:rPr lang="fr-FR" dirty="0" smtClean="0"/>
              <a:t>Les D.O acteurs plus proches du terrains</a:t>
            </a:r>
          </a:p>
          <a:p>
            <a:pPr lvl="1">
              <a:buFontTx/>
              <a:buChar char="-"/>
            </a:pPr>
            <a:endParaRPr lang="fr-FR" dirty="0"/>
          </a:p>
          <a:p>
            <a:pPr lvl="1">
              <a:buFontTx/>
              <a:buChar char="-"/>
            </a:pPr>
            <a:r>
              <a:rPr lang="fr-FR" dirty="0"/>
              <a:t>E</a:t>
            </a:r>
            <a:r>
              <a:rPr lang="fr-FR" dirty="0" smtClean="0"/>
              <a:t>changes d’expertises et de bonnes pratiques</a:t>
            </a:r>
          </a:p>
          <a:p>
            <a:pPr lvl="1">
              <a:buFontTx/>
              <a:buChar char="-"/>
            </a:pPr>
            <a:endParaRPr lang="fr-FR" dirty="0"/>
          </a:p>
          <a:p>
            <a:pPr lvl="1">
              <a:buFontTx/>
              <a:buChar char="-"/>
            </a:pPr>
            <a:r>
              <a:rPr lang="fr-FR" dirty="0" smtClean="0"/>
              <a:t>Un cadre positif et une </a:t>
            </a:r>
            <a:r>
              <a:rPr lang="fr-FR" dirty="0" err="1" smtClean="0"/>
              <a:t>inter-connaissances</a:t>
            </a:r>
            <a:r>
              <a:rPr lang="fr-FR" dirty="0" smtClean="0"/>
              <a:t> des acteurs</a:t>
            </a:r>
          </a:p>
          <a:p>
            <a:pPr lvl="1">
              <a:buFontTx/>
              <a:buChar char="-"/>
            </a:pPr>
            <a:endParaRPr lang="fr-FR" dirty="0"/>
          </a:p>
          <a:p>
            <a:pPr lvl="1">
              <a:buFontTx/>
              <a:buChar char="-"/>
            </a:pPr>
            <a:r>
              <a:rPr lang="fr-FR" dirty="0" smtClean="0"/>
              <a:t>Une meilleure maitrises des budgets et </a:t>
            </a:r>
            <a:r>
              <a:rPr lang="fr-FR" dirty="0" err="1" smtClean="0"/>
              <a:t>finnacements</a:t>
            </a:r>
            <a:endParaRPr lang="fr-FR" dirty="0"/>
          </a:p>
        </p:txBody>
      </p:sp>
      <p:sp>
        <p:nvSpPr>
          <p:cNvPr id="3" name="Espace réservé du texte 2"/>
          <p:cNvSpPr>
            <a:spLocks noGrp="1"/>
          </p:cNvSpPr>
          <p:nvPr>
            <p:ph type="body" sz="quarter" idx="13"/>
          </p:nvPr>
        </p:nvSpPr>
        <p:spPr>
          <a:xfrm>
            <a:off x="2241548" y="1394030"/>
            <a:ext cx="6971277" cy="503238"/>
          </a:xfrm>
        </p:spPr>
        <p:txBody>
          <a:bodyPr/>
          <a:lstStyle/>
          <a:p>
            <a:r>
              <a:rPr lang="fr-FR" dirty="0" smtClean="0"/>
              <a:t>Le cercle vertueux de la connaissance</a:t>
            </a:r>
            <a:endParaRPr lang="fr-FR" dirty="0"/>
          </a:p>
        </p:txBody>
      </p:sp>
    </p:spTree>
    <p:extLst>
      <p:ext uri="{BB962C8B-B14F-4D97-AF65-F5344CB8AC3E}">
        <p14:creationId xmlns:p14="http://schemas.microsoft.com/office/powerpoint/2010/main" val="30512190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1543666" y="941388"/>
            <a:ext cx="7173298" cy="1160462"/>
          </a:xfrm>
        </p:spPr>
        <p:txBody>
          <a:bodyPr/>
          <a:lstStyle/>
          <a:p>
            <a:r>
              <a:rPr lang="fr-FR" sz="2800" dirty="0" smtClean="0"/>
              <a:t>Questions et échanges.</a:t>
            </a:r>
          </a:p>
          <a:p>
            <a:r>
              <a:rPr lang="fr-FR" sz="2800" dirty="0" smtClean="0"/>
              <a:t>Merci beaucoup</a:t>
            </a:r>
          </a:p>
        </p:txBody>
      </p:sp>
      <p:sp>
        <p:nvSpPr>
          <p:cNvPr id="3" name="Espace réservé du texte 2"/>
          <p:cNvSpPr>
            <a:spLocks noGrp="1"/>
          </p:cNvSpPr>
          <p:nvPr>
            <p:ph type="body" sz="quarter" idx="14"/>
          </p:nvPr>
        </p:nvSpPr>
        <p:spPr>
          <a:xfrm>
            <a:off x="5496232" y="4644446"/>
            <a:ext cx="3352229" cy="545604"/>
          </a:xfrm>
        </p:spPr>
        <p:txBody>
          <a:bodyPr/>
          <a:lstStyle/>
          <a:p>
            <a:r>
              <a:rPr lang="fr-FR" sz="2000" b="1" dirty="0" smtClean="0">
                <a:solidFill>
                  <a:schemeClr val="tx1"/>
                </a:solidFill>
              </a:rPr>
              <a:t>Contact : Vincent Müller</a:t>
            </a:r>
          </a:p>
          <a:p>
            <a:r>
              <a:rPr lang="fr-FR" sz="2000" b="1" dirty="0" smtClean="0">
                <a:solidFill>
                  <a:schemeClr val="tx1"/>
                </a:solidFill>
              </a:rPr>
              <a:t>06 24 66 28 45</a:t>
            </a:r>
          </a:p>
          <a:p>
            <a:r>
              <a:rPr lang="fr-FR" sz="2000" b="1" dirty="0" smtClean="0">
                <a:solidFill>
                  <a:schemeClr val="tx1"/>
                </a:solidFill>
              </a:rPr>
              <a:t>Vincent.muller@grafie.org</a:t>
            </a:r>
            <a:endParaRPr lang="fr-FR" sz="2000" b="1" dirty="0">
              <a:solidFill>
                <a:schemeClr val="tx1"/>
              </a:solidFill>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6828" y="4896467"/>
            <a:ext cx="726956" cy="717754"/>
          </a:xfrm>
          <a:prstGeom prst="rect">
            <a:avLst/>
          </a:prstGeom>
        </p:spPr>
      </p:pic>
    </p:spTree>
    <p:extLst>
      <p:ext uri="{BB962C8B-B14F-4D97-AF65-F5344CB8AC3E}">
        <p14:creationId xmlns:p14="http://schemas.microsoft.com/office/powerpoint/2010/main" val="15859758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a:xfrm>
            <a:off x="2241549" y="2489246"/>
            <a:ext cx="6804128" cy="3773902"/>
          </a:xfrm>
        </p:spPr>
        <p:txBody>
          <a:bodyPr/>
          <a:lstStyle/>
          <a:p>
            <a:pPr lvl="1"/>
            <a:r>
              <a:rPr lang="fr-FR" dirty="0" smtClean="0"/>
              <a:t>Le Grafie et ses missions</a:t>
            </a:r>
            <a:endParaRPr lang="fr-FR" b="0" dirty="0"/>
          </a:p>
          <a:p>
            <a:pPr lvl="1"/>
            <a:r>
              <a:rPr lang="fr-FR" b="0" dirty="0" smtClean="0"/>
              <a:t>L’ASR club Ile-de-France</a:t>
            </a:r>
            <a:endParaRPr lang="fr-FR" b="0" dirty="0"/>
          </a:p>
          <a:p>
            <a:pPr lvl="1"/>
            <a:r>
              <a:rPr lang="fr-FR" dirty="0" smtClean="0"/>
              <a:t>La </a:t>
            </a:r>
            <a:r>
              <a:rPr lang="fr-FR" dirty="0" err="1" smtClean="0"/>
              <a:t>Task</a:t>
            </a:r>
            <a:r>
              <a:rPr lang="fr-FR" dirty="0" smtClean="0"/>
              <a:t> Force</a:t>
            </a:r>
          </a:p>
          <a:p>
            <a:pPr lvl="1"/>
            <a:r>
              <a:rPr lang="fr-FR" dirty="0" smtClean="0"/>
              <a:t>Le </a:t>
            </a:r>
            <a:r>
              <a:rPr lang="fr-FR" dirty="0" err="1" smtClean="0"/>
              <a:t>Sourcing</a:t>
            </a:r>
            <a:r>
              <a:rPr lang="fr-FR" dirty="0" smtClean="0"/>
              <a:t> au cœur des ASR</a:t>
            </a:r>
          </a:p>
          <a:p>
            <a:pPr lvl="1"/>
            <a:r>
              <a:rPr lang="fr-FR" b="0" dirty="0" smtClean="0"/>
              <a:t>Créer Le réseau pour créer la dynamique</a:t>
            </a:r>
            <a:endParaRPr lang="fr-FR" b="0" dirty="0"/>
          </a:p>
          <a:p>
            <a:endParaRPr lang="fr-FR" b="0" dirty="0"/>
          </a:p>
        </p:txBody>
      </p:sp>
      <p:sp>
        <p:nvSpPr>
          <p:cNvPr id="3" name="Espace réservé du texte 2"/>
          <p:cNvSpPr>
            <a:spLocks noGrp="1"/>
          </p:cNvSpPr>
          <p:nvPr>
            <p:ph type="body" sz="quarter" idx="13"/>
          </p:nvPr>
        </p:nvSpPr>
        <p:spPr>
          <a:xfrm>
            <a:off x="2241549" y="1394030"/>
            <a:ext cx="5926516" cy="985376"/>
          </a:xfrm>
        </p:spPr>
        <p:txBody>
          <a:bodyPr/>
          <a:lstStyle/>
          <a:p>
            <a:r>
              <a:rPr lang="fr-FR" sz="2400" dirty="0" smtClean="0"/>
              <a:t>Sommaire :</a:t>
            </a:r>
            <a:endParaRPr lang="fr-FR" sz="2400" dirty="0"/>
          </a:p>
          <a:p>
            <a:endParaRPr lang="fr-FR" dirty="0"/>
          </a:p>
        </p:txBody>
      </p:sp>
    </p:spTree>
    <p:extLst>
      <p:ext uri="{BB962C8B-B14F-4D97-AF65-F5344CB8AC3E}">
        <p14:creationId xmlns:p14="http://schemas.microsoft.com/office/powerpoint/2010/main" val="7430408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r>
              <a:rPr lang="fr-FR" dirty="0" smtClean="0"/>
              <a:t>Les Missions du Grafie</a:t>
            </a:r>
            <a:endParaRPr lang="fr-FR" dirty="0"/>
          </a:p>
        </p:txBody>
      </p:sp>
    </p:spTree>
    <p:extLst>
      <p:ext uri="{BB962C8B-B14F-4D97-AF65-F5344CB8AC3E}">
        <p14:creationId xmlns:p14="http://schemas.microsoft.com/office/powerpoint/2010/main" val="3641057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a:xfrm>
            <a:off x="2241549" y="2336846"/>
            <a:ext cx="6443879" cy="3873454"/>
          </a:xfrm>
        </p:spPr>
        <p:txBody>
          <a:bodyPr/>
          <a:lstStyle/>
          <a:p>
            <a:pPr marL="0" lvl="1" indent="0">
              <a:buNone/>
            </a:pPr>
            <a:r>
              <a:rPr lang="fr-FR" dirty="0"/>
              <a:t>Le GRAFIE, Groupement Régional des Acteurs Franciliens de l’Insertion par l’Economique, est l’inter réseau francilien de l’IAE</a:t>
            </a:r>
            <a:r>
              <a:rPr lang="fr-FR" dirty="0" smtClean="0"/>
              <a:t>.</a:t>
            </a:r>
          </a:p>
          <a:p>
            <a:pPr marL="0" lvl="1" indent="0">
              <a:buNone/>
            </a:pPr>
            <a:endParaRPr lang="fr-FR" b="0" dirty="0">
              <a:effectLst/>
            </a:endParaRPr>
          </a:p>
          <a:p>
            <a:pPr lvl="1">
              <a:buFontTx/>
              <a:buChar char="-"/>
            </a:pPr>
            <a:r>
              <a:rPr lang="fr-FR" dirty="0" smtClean="0"/>
              <a:t>Chantier-Ecole</a:t>
            </a:r>
          </a:p>
          <a:p>
            <a:pPr lvl="1">
              <a:buFontTx/>
              <a:buChar char="-"/>
            </a:pPr>
            <a:r>
              <a:rPr lang="fr-FR" b="0" dirty="0" smtClean="0">
                <a:effectLst/>
              </a:rPr>
              <a:t>CNLRQ</a:t>
            </a:r>
          </a:p>
          <a:p>
            <a:pPr lvl="1">
              <a:buFontTx/>
              <a:buChar char="-"/>
            </a:pPr>
            <a:r>
              <a:rPr lang="fr-FR" dirty="0" smtClean="0"/>
              <a:t>COORACE </a:t>
            </a:r>
            <a:r>
              <a:rPr lang="fr-FR" dirty="0" err="1" smtClean="0"/>
              <a:t>Idf</a:t>
            </a:r>
            <a:endParaRPr lang="fr-FR" dirty="0" smtClean="0"/>
          </a:p>
          <a:p>
            <a:pPr lvl="1">
              <a:buFontTx/>
              <a:buChar char="-"/>
            </a:pPr>
            <a:r>
              <a:rPr lang="fr-FR" b="0" dirty="0" smtClean="0">
                <a:effectLst/>
              </a:rPr>
              <a:t>Fédération des Entreprises d’Insertion</a:t>
            </a:r>
          </a:p>
          <a:p>
            <a:pPr lvl="1">
              <a:buFontTx/>
              <a:buChar char="-"/>
            </a:pPr>
            <a:r>
              <a:rPr lang="fr-FR" dirty="0" smtClean="0"/>
              <a:t>Fédération des Acteurs de la Solidarité</a:t>
            </a:r>
            <a:endParaRPr lang="fr-FR" b="0" dirty="0">
              <a:effectLst/>
            </a:endParaRPr>
          </a:p>
        </p:txBody>
      </p:sp>
      <p:sp>
        <p:nvSpPr>
          <p:cNvPr id="3" name="Espace réservé du texte 2"/>
          <p:cNvSpPr>
            <a:spLocks noGrp="1"/>
          </p:cNvSpPr>
          <p:nvPr>
            <p:ph type="body" sz="quarter" idx="13"/>
          </p:nvPr>
        </p:nvSpPr>
        <p:spPr/>
        <p:txBody>
          <a:bodyPr/>
          <a:lstStyle/>
          <a:p>
            <a:r>
              <a:rPr lang="fr-FR" sz="2800" dirty="0" smtClean="0"/>
              <a:t>Le Grafie</a:t>
            </a:r>
            <a:endParaRPr lang="fr-FR" sz="2800" dirty="0"/>
          </a:p>
        </p:txBody>
      </p:sp>
    </p:spTree>
    <p:extLst>
      <p:ext uri="{BB962C8B-B14F-4D97-AF65-F5344CB8AC3E}">
        <p14:creationId xmlns:p14="http://schemas.microsoft.com/office/powerpoint/2010/main" val="3698986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a:xfrm>
            <a:off x="1976285" y="2153265"/>
            <a:ext cx="6709144" cy="4119716"/>
          </a:xfrm>
        </p:spPr>
        <p:txBody>
          <a:bodyPr/>
          <a:lstStyle/>
          <a:p>
            <a:pPr lvl="1">
              <a:buFontTx/>
              <a:buChar char="-"/>
            </a:pPr>
            <a:r>
              <a:rPr lang="fr-FR" b="0" dirty="0" smtClean="0"/>
              <a:t>Renforcer </a:t>
            </a:r>
            <a:r>
              <a:rPr lang="fr-FR" b="0" dirty="0"/>
              <a:t>la représentation et accroître l’audience du secteur de l’Insertion par l’Activité Economique en </a:t>
            </a:r>
            <a:r>
              <a:rPr lang="fr-FR" b="0" dirty="0" smtClean="0"/>
              <a:t>Ile-de-France.</a:t>
            </a:r>
          </a:p>
          <a:p>
            <a:pPr lvl="1">
              <a:buFontTx/>
              <a:buChar char="-"/>
            </a:pPr>
            <a:r>
              <a:rPr lang="fr-FR" b="0" dirty="0" smtClean="0"/>
              <a:t>Représenter </a:t>
            </a:r>
            <a:r>
              <a:rPr lang="fr-FR" b="0" dirty="0"/>
              <a:t>le secteur de l'IAE, en s’appuyant sur les membres qui le </a:t>
            </a:r>
            <a:r>
              <a:rPr lang="fr-FR" b="0" dirty="0" smtClean="0"/>
              <a:t>composent.</a:t>
            </a:r>
          </a:p>
          <a:p>
            <a:pPr lvl="1">
              <a:buFontTx/>
              <a:buChar char="-"/>
            </a:pPr>
            <a:r>
              <a:rPr lang="fr-FR" b="0" dirty="0" smtClean="0"/>
              <a:t>Soutenir </a:t>
            </a:r>
            <a:r>
              <a:rPr lang="fr-FR" b="0" dirty="0"/>
              <a:t>et accompagner le développement des structures d’insertion francilienne par l’activité </a:t>
            </a:r>
            <a:r>
              <a:rPr lang="fr-FR" b="0" dirty="0" smtClean="0"/>
              <a:t>économique.</a:t>
            </a:r>
          </a:p>
          <a:p>
            <a:pPr lvl="1">
              <a:buFontTx/>
              <a:buChar char="-"/>
            </a:pPr>
            <a:r>
              <a:rPr lang="fr-FR" b="0" dirty="0" smtClean="0"/>
              <a:t>Contribuer </a:t>
            </a:r>
            <a:r>
              <a:rPr lang="fr-FR" b="0" dirty="0"/>
              <a:t>au développement de l’emploi durable et à l’amélioration d’une offre d’insertion de qualité sur la </a:t>
            </a:r>
            <a:r>
              <a:rPr lang="fr-FR" b="0" dirty="0" smtClean="0"/>
              <a:t>région.</a:t>
            </a:r>
          </a:p>
          <a:p>
            <a:pPr lvl="1">
              <a:buFontTx/>
              <a:buChar char="-"/>
            </a:pPr>
            <a:r>
              <a:rPr lang="fr-FR" b="0" dirty="0" smtClean="0"/>
              <a:t>Porter </a:t>
            </a:r>
            <a:r>
              <a:rPr lang="fr-FR" b="0" dirty="0"/>
              <a:t>et/ou coordonner des démarches et des projets ayant des impacts positifs pour la professionnalisation, le développement et la consolidation des </a:t>
            </a:r>
            <a:r>
              <a:rPr lang="fr-FR" b="0" dirty="0" smtClean="0"/>
              <a:t>SIAE).</a:t>
            </a:r>
          </a:p>
          <a:p>
            <a:pPr lvl="1">
              <a:buFontTx/>
              <a:buChar char="-"/>
            </a:pPr>
            <a:r>
              <a:rPr lang="fr-FR" b="0" dirty="0" smtClean="0"/>
              <a:t>Favoriser </a:t>
            </a:r>
            <a:r>
              <a:rPr lang="fr-FR" b="0" dirty="0"/>
              <a:t>la mise en relation entre les acheteurs souhaitant s’inscrire dans une démarche d’achats socialement responsables et les SIAE </a:t>
            </a:r>
            <a:r>
              <a:rPr lang="fr-FR" b="0" dirty="0" smtClean="0"/>
              <a:t>franciliennes.</a:t>
            </a:r>
            <a:endParaRPr lang="fr-FR" b="0" dirty="0"/>
          </a:p>
        </p:txBody>
      </p:sp>
      <p:sp>
        <p:nvSpPr>
          <p:cNvPr id="3" name="Espace réservé du texte 2"/>
          <p:cNvSpPr>
            <a:spLocks noGrp="1"/>
          </p:cNvSpPr>
          <p:nvPr>
            <p:ph type="body" sz="quarter" idx="13"/>
          </p:nvPr>
        </p:nvSpPr>
        <p:spPr/>
        <p:txBody>
          <a:bodyPr/>
          <a:lstStyle/>
          <a:p>
            <a:r>
              <a:rPr lang="fr-FR" sz="2800" dirty="0" smtClean="0"/>
              <a:t>Les missions</a:t>
            </a:r>
            <a:endParaRPr lang="fr-FR" sz="2800" dirty="0"/>
          </a:p>
          <a:p>
            <a:endParaRPr lang="fr-FR" dirty="0"/>
          </a:p>
        </p:txBody>
      </p:sp>
    </p:spTree>
    <p:extLst>
      <p:ext uri="{BB962C8B-B14F-4D97-AF65-F5344CB8AC3E}">
        <p14:creationId xmlns:p14="http://schemas.microsoft.com/office/powerpoint/2010/main" val="2835293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r>
              <a:rPr lang="fr-FR" dirty="0" smtClean="0"/>
              <a:t>L’ASR Club Ile-de-France</a:t>
            </a:r>
            <a:endParaRPr lang="fr-FR" dirty="0"/>
          </a:p>
        </p:txBody>
      </p:sp>
    </p:spTree>
    <p:extLst>
      <p:ext uri="{BB962C8B-B14F-4D97-AF65-F5344CB8AC3E}">
        <p14:creationId xmlns:p14="http://schemas.microsoft.com/office/powerpoint/2010/main" val="2328895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a:xfrm>
            <a:off x="2241549" y="2281083"/>
            <a:ext cx="6443879" cy="3991897"/>
          </a:xfrm>
        </p:spPr>
        <p:txBody>
          <a:bodyPr/>
          <a:lstStyle/>
          <a:p>
            <a:pPr marL="0" lvl="1" indent="0">
              <a:buNone/>
            </a:pPr>
            <a:r>
              <a:rPr lang="fr-FR" dirty="0"/>
              <a:t>Né de la volonté du Grafie et de ses réseaux, l’ARS Club Ile-de-France se veut être un outil pragmatique de promotion des Achats Socialement Responsables par la mutualisation des actions. </a:t>
            </a:r>
            <a:endParaRPr lang="fr-FR" dirty="0" smtClean="0"/>
          </a:p>
          <a:p>
            <a:pPr marL="0" lvl="1" indent="0"/>
            <a:endParaRPr lang="fr-FR" dirty="0"/>
          </a:p>
          <a:p>
            <a:pPr marL="0" lvl="1" indent="0">
              <a:buNone/>
            </a:pPr>
            <a:r>
              <a:rPr lang="fr-FR" dirty="0" smtClean="0"/>
              <a:t>Porté </a:t>
            </a:r>
            <a:r>
              <a:rPr lang="fr-FR" dirty="0"/>
              <a:t>et animé par le Grafie, l’ASR Club </a:t>
            </a:r>
            <a:r>
              <a:rPr lang="fr-FR" dirty="0" err="1"/>
              <a:t>IdF</a:t>
            </a:r>
            <a:r>
              <a:rPr lang="fr-FR" dirty="0"/>
              <a:t> favorise, oriente, préconise et accompagne les actions à mener par les donneurs d’ordre et acheteurs en direction du secteur de l’IAE.</a:t>
            </a:r>
            <a:endParaRPr lang="fr-FR" dirty="0">
              <a:effectLst/>
            </a:endParaRPr>
          </a:p>
        </p:txBody>
      </p:sp>
      <p:sp>
        <p:nvSpPr>
          <p:cNvPr id="3" name="Espace réservé du texte 2"/>
          <p:cNvSpPr>
            <a:spLocks noGrp="1"/>
          </p:cNvSpPr>
          <p:nvPr>
            <p:ph type="body" sz="quarter" idx="13"/>
          </p:nvPr>
        </p:nvSpPr>
        <p:spPr/>
        <p:txBody>
          <a:bodyPr/>
          <a:lstStyle/>
          <a:p>
            <a:r>
              <a:rPr lang="fr-FR" sz="2800" dirty="0" smtClean="0"/>
              <a:t>L’objet</a:t>
            </a:r>
            <a:endParaRPr lang="fr-FR" sz="2800" dirty="0"/>
          </a:p>
          <a:p>
            <a:endParaRPr lang="fr-FR" dirty="0"/>
          </a:p>
        </p:txBody>
      </p:sp>
    </p:spTree>
    <p:extLst>
      <p:ext uri="{BB962C8B-B14F-4D97-AF65-F5344CB8AC3E}">
        <p14:creationId xmlns:p14="http://schemas.microsoft.com/office/powerpoint/2010/main" val="1190982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a:xfrm>
            <a:off x="1809135" y="2232659"/>
            <a:ext cx="6876294" cy="4345121"/>
          </a:xfrm>
        </p:spPr>
        <p:txBody>
          <a:bodyPr/>
          <a:lstStyle/>
          <a:p>
            <a:pPr lvl="2">
              <a:buFontTx/>
              <a:buChar char="-"/>
            </a:pPr>
            <a:r>
              <a:rPr lang="fr-FR" dirty="0" smtClean="0"/>
              <a:t>Fournir </a:t>
            </a:r>
            <a:r>
              <a:rPr lang="fr-FR" dirty="0"/>
              <a:t>aux SIAE les informations sur les acheteurs, leurs pratiques, leurs contraintes, leurs marchés, leurs </a:t>
            </a:r>
            <a:r>
              <a:rPr lang="fr-FR" dirty="0" smtClean="0"/>
              <a:t>projets.</a:t>
            </a:r>
          </a:p>
          <a:p>
            <a:pPr lvl="2">
              <a:buFontTx/>
              <a:buChar char="-"/>
            </a:pPr>
            <a:endParaRPr lang="fr-FR" dirty="0" smtClean="0"/>
          </a:p>
          <a:p>
            <a:pPr lvl="2">
              <a:buFontTx/>
              <a:buChar char="-"/>
            </a:pPr>
            <a:r>
              <a:rPr lang="fr-FR" dirty="0" smtClean="0"/>
              <a:t>Permettre </a:t>
            </a:r>
            <a:r>
              <a:rPr lang="fr-FR" dirty="0"/>
              <a:t>d’accompagner / informer les SIAE souhaitant s’engager sur les marchés </a:t>
            </a:r>
            <a:r>
              <a:rPr lang="fr-FR" dirty="0" smtClean="0"/>
              <a:t>publics</a:t>
            </a:r>
          </a:p>
          <a:p>
            <a:pPr lvl="2">
              <a:buFontTx/>
              <a:buChar char="-"/>
            </a:pPr>
            <a:endParaRPr lang="fr-FR" dirty="0" smtClean="0"/>
          </a:p>
          <a:p>
            <a:pPr lvl="2">
              <a:buFontTx/>
              <a:buChar char="-"/>
            </a:pPr>
            <a:r>
              <a:rPr lang="fr-FR" dirty="0" smtClean="0"/>
              <a:t>Flécher </a:t>
            </a:r>
            <a:r>
              <a:rPr lang="fr-FR" dirty="0"/>
              <a:t>précisément les marchés publics et/ou les appels d’offres privés. Fournir les prévisions de projets en amont. </a:t>
            </a:r>
            <a:endParaRPr lang="fr-FR" dirty="0" smtClean="0"/>
          </a:p>
          <a:p>
            <a:pPr lvl="2">
              <a:buFontTx/>
              <a:buChar char="-"/>
            </a:pPr>
            <a:r>
              <a:rPr lang="fr-FR" dirty="0" smtClean="0"/>
              <a:t>Favoriser </a:t>
            </a:r>
            <a:r>
              <a:rPr lang="fr-FR" dirty="0"/>
              <a:t>les groupements, mutualiser les formations, les montées en compétences par et pour des </a:t>
            </a:r>
            <a:r>
              <a:rPr lang="fr-FR" dirty="0" smtClean="0"/>
              <a:t>marchés.</a:t>
            </a:r>
          </a:p>
          <a:p>
            <a:pPr lvl="2">
              <a:buFontTx/>
              <a:buChar char="-"/>
            </a:pPr>
            <a:endParaRPr lang="fr-FR" dirty="0" smtClean="0"/>
          </a:p>
          <a:p>
            <a:pPr lvl="2">
              <a:buFontTx/>
              <a:buChar char="-"/>
            </a:pPr>
            <a:r>
              <a:rPr lang="fr-FR" dirty="0" smtClean="0"/>
              <a:t>Provoquer </a:t>
            </a:r>
            <a:r>
              <a:rPr lang="fr-FR" dirty="0"/>
              <a:t>des rencontres de travail et d’échanges entre les structures en complément des actions menées par les réseaux en vue également de répondre aux besoins des DO et </a:t>
            </a:r>
            <a:r>
              <a:rPr lang="fr-FR" dirty="0" smtClean="0"/>
              <a:t>acheteurs.</a:t>
            </a:r>
          </a:p>
        </p:txBody>
      </p:sp>
      <p:sp>
        <p:nvSpPr>
          <p:cNvPr id="3" name="Espace réservé du texte 2"/>
          <p:cNvSpPr>
            <a:spLocks noGrp="1"/>
          </p:cNvSpPr>
          <p:nvPr>
            <p:ph type="body" sz="quarter" idx="13"/>
          </p:nvPr>
        </p:nvSpPr>
        <p:spPr>
          <a:xfrm>
            <a:off x="2241549" y="1394030"/>
            <a:ext cx="5926516" cy="838630"/>
          </a:xfrm>
        </p:spPr>
        <p:txBody>
          <a:bodyPr/>
          <a:lstStyle/>
          <a:p>
            <a:r>
              <a:rPr lang="fr-FR" sz="2800" dirty="0" smtClean="0"/>
              <a:t>Les missions vers les SIAE </a:t>
            </a:r>
            <a:endParaRPr lang="fr-FR" sz="2800" dirty="0" smtClean="0"/>
          </a:p>
          <a:p>
            <a:endParaRPr lang="fr-FR" dirty="0"/>
          </a:p>
        </p:txBody>
      </p:sp>
    </p:spTree>
    <p:extLst>
      <p:ext uri="{BB962C8B-B14F-4D97-AF65-F5344CB8AC3E}">
        <p14:creationId xmlns:p14="http://schemas.microsoft.com/office/powerpoint/2010/main" val="6719356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a:xfrm>
            <a:off x="2241549" y="2212258"/>
            <a:ext cx="6686141" cy="3972232"/>
          </a:xfrm>
        </p:spPr>
        <p:txBody>
          <a:bodyPr/>
          <a:lstStyle/>
          <a:p>
            <a:pPr marL="0" indent="0"/>
            <a:r>
              <a:rPr lang="fr-FR" sz="1600" b="0" dirty="0" smtClean="0"/>
              <a:t>- Proposer </a:t>
            </a:r>
            <a:r>
              <a:rPr lang="fr-FR" sz="1600" b="0" dirty="0"/>
              <a:t>une entrée simple et efficace pour le </a:t>
            </a:r>
            <a:r>
              <a:rPr lang="fr-FR" sz="1600" b="0" dirty="0" err="1"/>
              <a:t>sourcing</a:t>
            </a:r>
            <a:r>
              <a:rPr lang="fr-FR" sz="1600" b="0" dirty="0"/>
              <a:t> et l’accès aux informations concernant les structures de l’insertion</a:t>
            </a:r>
            <a:r>
              <a:rPr lang="fr-FR" sz="1600" b="0" dirty="0" smtClean="0"/>
              <a:t>.</a:t>
            </a:r>
            <a:endParaRPr lang="fr-FR" sz="1600" b="0" dirty="0"/>
          </a:p>
          <a:p>
            <a:r>
              <a:rPr lang="fr-FR" sz="1600" b="0" dirty="0"/>
              <a:t>- Flécher les marchés réservés, les </a:t>
            </a:r>
            <a:r>
              <a:rPr lang="fr-FR" sz="1600" b="0" dirty="0" smtClean="0"/>
              <a:t>lot </a:t>
            </a:r>
            <a:r>
              <a:rPr lang="fr-FR" sz="1600" b="0" dirty="0"/>
              <a:t>et toutes autres propositions en direction de l’IAE.</a:t>
            </a:r>
          </a:p>
          <a:p>
            <a:r>
              <a:rPr lang="fr-FR" sz="1600" b="0" dirty="0"/>
              <a:t>- Répondre précisément aux besoins RSE et ASR.</a:t>
            </a:r>
          </a:p>
          <a:p>
            <a:r>
              <a:rPr lang="fr-FR" sz="1600" b="0" dirty="0"/>
              <a:t>- Apprendre à connaitre les SIAE dans toutes leurs composantes.</a:t>
            </a:r>
          </a:p>
          <a:p>
            <a:r>
              <a:rPr lang="fr-FR" sz="1600" b="0" dirty="0"/>
              <a:t>- Etre accompagnés sur les bonnes pratiques de </a:t>
            </a:r>
            <a:r>
              <a:rPr lang="fr-FR" sz="1600" b="0" dirty="0" err="1"/>
              <a:t>sourcing</a:t>
            </a:r>
            <a:r>
              <a:rPr lang="fr-FR" sz="1600" b="0" dirty="0"/>
              <a:t>, d’émergence de marchés ou de partenariat.</a:t>
            </a:r>
          </a:p>
          <a:p>
            <a:r>
              <a:rPr lang="fr-FR" sz="1600" b="0" dirty="0"/>
              <a:t>- Minimiser les risques d’</a:t>
            </a:r>
            <a:r>
              <a:rPr lang="fr-FR" sz="1600" b="0" dirty="0" err="1"/>
              <a:t>infructuosité</a:t>
            </a:r>
            <a:r>
              <a:rPr lang="fr-FR" sz="1600" b="0" dirty="0"/>
              <a:t> des marchés.</a:t>
            </a:r>
          </a:p>
          <a:p>
            <a:r>
              <a:rPr lang="fr-FR" sz="1600" b="0" dirty="0"/>
              <a:t>- Créer un réseau solide de sous-traitants, de </a:t>
            </a:r>
            <a:r>
              <a:rPr lang="fr-FR" sz="1600" b="0" dirty="0" err="1"/>
              <a:t>co-traitants</a:t>
            </a:r>
            <a:r>
              <a:rPr lang="fr-FR" sz="1600" b="0" dirty="0"/>
              <a:t>, de fournisseurs IAE.</a:t>
            </a:r>
          </a:p>
        </p:txBody>
      </p:sp>
      <p:sp>
        <p:nvSpPr>
          <p:cNvPr id="3" name="Espace réservé du texte 2"/>
          <p:cNvSpPr>
            <a:spLocks noGrp="1"/>
          </p:cNvSpPr>
          <p:nvPr>
            <p:ph type="body" sz="quarter" idx="13"/>
          </p:nvPr>
        </p:nvSpPr>
        <p:spPr/>
        <p:txBody>
          <a:bodyPr/>
          <a:lstStyle/>
          <a:p>
            <a:r>
              <a:rPr lang="fr-FR" sz="2800" dirty="0" smtClean="0"/>
              <a:t>Les Missions vers les acheteurs</a:t>
            </a:r>
            <a:endParaRPr lang="fr-FR" sz="2800" dirty="0"/>
          </a:p>
          <a:p>
            <a:endParaRPr lang="fr-FR" dirty="0"/>
          </a:p>
        </p:txBody>
      </p:sp>
    </p:spTree>
    <p:extLst>
      <p:ext uri="{BB962C8B-B14F-4D97-AF65-F5344CB8AC3E}">
        <p14:creationId xmlns:p14="http://schemas.microsoft.com/office/powerpoint/2010/main" val="26575340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hème-GRAFIE">
  <a:themeElements>
    <a:clrScheme name="GRAFIE-2014">
      <a:dk1>
        <a:srgbClr val="000000"/>
      </a:dk1>
      <a:lt1>
        <a:srgbClr val="FFFFFF"/>
      </a:lt1>
      <a:dk2>
        <a:srgbClr val="434342"/>
      </a:dk2>
      <a:lt2>
        <a:srgbClr val="40A52B"/>
      </a:lt2>
      <a:accent1>
        <a:srgbClr val="797B7E"/>
      </a:accent1>
      <a:accent2>
        <a:srgbClr val="A3897A"/>
      </a:accent2>
      <a:accent3>
        <a:srgbClr val="35A8E0"/>
      </a:accent3>
      <a:accent4>
        <a:srgbClr val="F29100"/>
      </a:accent4>
      <a:accent5>
        <a:srgbClr val="E5007E"/>
      </a:accent5>
      <a:accent6>
        <a:srgbClr val="93C01F"/>
      </a:accent6>
      <a:hlink>
        <a:srgbClr val="662482"/>
      </a:hlink>
      <a:folHlink>
        <a:srgbClr val="969696"/>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432</TotalTime>
  <Words>705</Words>
  <Application>Microsoft Office PowerPoint</Application>
  <PresentationFormat>Affichage à l'écran (4:3)</PresentationFormat>
  <Paragraphs>90</Paragraphs>
  <Slides>18</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18</vt:i4>
      </vt:variant>
    </vt:vector>
  </HeadingPairs>
  <TitlesOfParts>
    <vt:vector size="22" baseType="lpstr">
      <vt:lpstr>Arial</vt:lpstr>
      <vt:lpstr>Calibri</vt:lpstr>
      <vt:lpstr>Wingdings</vt:lpstr>
      <vt:lpstr>Thème-GRAFIE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Nicolas Dumont</dc:creator>
  <cp:lastModifiedBy>Grafie</cp:lastModifiedBy>
  <cp:revision>51</cp:revision>
  <dcterms:created xsi:type="dcterms:W3CDTF">2014-06-25T09:24:07Z</dcterms:created>
  <dcterms:modified xsi:type="dcterms:W3CDTF">2020-06-21T13:41:37Z</dcterms:modified>
</cp:coreProperties>
</file>