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90" r:id="rId3"/>
    <p:sldId id="285" r:id="rId4"/>
    <p:sldId id="257" r:id="rId5"/>
    <p:sldId id="283" r:id="rId6"/>
    <p:sldId id="258" r:id="rId7"/>
    <p:sldId id="284" r:id="rId8"/>
    <p:sldId id="260" r:id="rId9"/>
    <p:sldId id="261" r:id="rId10"/>
    <p:sldId id="286" r:id="rId11"/>
    <p:sldId id="259" r:id="rId12"/>
    <p:sldId id="262" r:id="rId13"/>
    <p:sldId id="263" r:id="rId14"/>
    <p:sldId id="287" r:id="rId15"/>
    <p:sldId id="273" r:id="rId16"/>
    <p:sldId id="280" r:id="rId17"/>
    <p:sldId id="292" r:id="rId18"/>
    <p:sldId id="291" r:id="rId19"/>
    <p:sldId id="288" r:id="rId20"/>
    <p:sldId id="266" r:id="rId21"/>
    <p:sldId id="267" r:id="rId22"/>
    <p:sldId id="289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BD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6340" autoAdjust="0"/>
  </p:normalViewPr>
  <p:slideViewPr>
    <p:cSldViewPr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5822-FCCB-4FB0-9A0A-233541436D9F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BD633-B2F6-4FA9-A418-FD4AA45BE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21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95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8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7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39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131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87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87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35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0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8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6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65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7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CF23-A5AC-47EA-B933-A33F3721C6F1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03EE-2008-4175-B760-65258EFAA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19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556792"/>
            <a:ext cx="6347714" cy="448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CF23-A5AC-47EA-B933-A33F3721C6F1}" type="datetimeFigureOut">
              <a:rPr lang="fr-FR" noProof="0" smtClean="0"/>
              <a:t>28/09/2022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4703EE-2008-4175-B760-65258EFAA82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7019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04534"/>
            <a:ext cx="6912767" cy="1646302"/>
          </a:xfrm>
        </p:spPr>
        <p:txBody>
          <a:bodyPr>
            <a:noAutofit/>
          </a:bodyPr>
          <a:lstStyle/>
          <a:p>
            <a:pPr algn="ctr"/>
            <a:r>
              <a:rPr lang="fr-FR" sz="4400" dirty="0">
                <a:latin typeface="Arial" pitchFamily="34" charset="0"/>
                <a:cs typeface="Arial" pitchFamily="34" charset="0"/>
              </a:rPr>
              <a:t>Treillières Amicale Laïque</a:t>
            </a:r>
            <a:br>
              <a:rPr lang="fr-FR" sz="4400" dirty="0">
                <a:latin typeface="Arial" pitchFamily="34" charset="0"/>
                <a:cs typeface="Arial" pitchFamily="34" charset="0"/>
              </a:rPr>
            </a:br>
            <a:r>
              <a:rPr lang="fr-FR" sz="4400" dirty="0">
                <a:latin typeface="Arial" pitchFamily="34" charset="0"/>
                <a:cs typeface="Arial" pitchFamily="34" charset="0"/>
              </a:rPr>
              <a:t>Assemblée Générale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92512"/>
            <a:ext cx="7990656" cy="1628776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latin typeface="Arial" pitchFamily="34" charset="0"/>
                <a:cs typeface="Arial" pitchFamily="34" charset="0"/>
              </a:rPr>
              <a:t>28 septembre 2022</a:t>
            </a:r>
          </a:p>
          <a:p>
            <a:pPr algn="ctr"/>
            <a:r>
              <a:rPr lang="fr-FR" sz="5400" dirty="0">
                <a:latin typeface="Arial" pitchFamily="34" charset="0"/>
                <a:cs typeface="Arial" pitchFamily="34" charset="0"/>
              </a:rPr>
              <a:t>Bienvenue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10477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7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66730-7EB4-4469-9B1D-23C3B4334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bilan de l'année écoulée</a:t>
            </a:r>
          </a:p>
        </p:txBody>
      </p:sp>
    </p:spTree>
    <p:extLst>
      <p:ext uri="{BB962C8B-B14F-4D97-AF65-F5344CB8AC3E}">
        <p14:creationId xmlns:p14="http://schemas.microsoft.com/office/powerpoint/2010/main" val="989833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803176"/>
          </a:xfrm>
        </p:spPr>
        <p:txBody>
          <a:bodyPr>
            <a:noAutofit/>
          </a:bodyPr>
          <a:lstStyle/>
          <a:p>
            <a:r>
              <a:rPr lang="fr-FR" dirty="0"/>
              <a:t>Les activités réalisées l’an dernier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57338"/>
            <a:ext cx="7274768" cy="4484687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Évènements</a:t>
            </a:r>
          </a:p>
          <a:p>
            <a:pPr lvl="1"/>
            <a:r>
              <a:rPr lang="fr-FR" dirty="0"/>
              <a:t>Boum des enfants</a:t>
            </a:r>
          </a:p>
          <a:p>
            <a:pPr lvl="1"/>
            <a:r>
              <a:rPr lang="fr-FR" dirty="0"/>
              <a:t>Treillières en saut</a:t>
            </a:r>
          </a:p>
          <a:p>
            <a:pPr lvl="1"/>
            <a:r>
              <a:rPr lang="fr-FR" dirty="0"/>
              <a:t>Cinéma en plein air</a:t>
            </a:r>
          </a:p>
          <a:p>
            <a:pPr lvl="1"/>
            <a:endParaRPr lang="fr-FR" sz="1000" dirty="0"/>
          </a:p>
          <a:p>
            <a:pPr lvl="0"/>
            <a:r>
              <a:rPr lang="fr-FR" dirty="0"/>
              <a:t>Ventes : </a:t>
            </a:r>
          </a:p>
          <a:p>
            <a:pPr lvl="1"/>
            <a:r>
              <a:rPr lang="fr-FR" dirty="0"/>
              <a:t>Biscuits et madeleines Bijou</a:t>
            </a:r>
          </a:p>
          <a:p>
            <a:pPr lvl="1"/>
            <a:r>
              <a:rPr lang="fr-FR" dirty="0"/>
              <a:t>Sapins de Noël, </a:t>
            </a:r>
            <a:r>
              <a:rPr lang="x-none" dirty="0"/>
              <a:t>avec </a:t>
            </a:r>
            <a:r>
              <a:rPr lang="fr-FR" i="1" dirty="0"/>
              <a:t>La caverne aux plantes</a:t>
            </a:r>
            <a:r>
              <a:rPr lang="fr-FR" dirty="0"/>
              <a:t> à Grandchamp </a:t>
            </a:r>
          </a:p>
          <a:p>
            <a:pPr lvl="1"/>
            <a:r>
              <a:rPr lang="fr-FR" dirty="0"/>
              <a:t>Chocolats de Noël et de Pâques, avec la chocolaterie </a:t>
            </a:r>
            <a:r>
              <a:rPr lang="fr-FR" i="1" dirty="0"/>
              <a:t>Chénais</a:t>
            </a:r>
            <a:r>
              <a:rPr lang="fr-FR" dirty="0"/>
              <a:t> à Treillières</a:t>
            </a:r>
          </a:p>
          <a:p>
            <a:pPr lvl="1"/>
            <a:r>
              <a:rPr lang="fr-FR" dirty="0"/>
              <a:t>Confections et gourmandises au marché de Noël</a:t>
            </a:r>
          </a:p>
          <a:p>
            <a:pPr lvl="1"/>
            <a:r>
              <a:rPr lang="fr-FR" dirty="0"/>
              <a:t>Muguet le 1</a:t>
            </a:r>
            <a:r>
              <a:rPr lang="fr-FR" baseline="30000" dirty="0"/>
              <a:t>er</a:t>
            </a:r>
            <a:r>
              <a:rPr lang="fr-FR" dirty="0"/>
              <a:t> mai, avec </a:t>
            </a:r>
            <a:r>
              <a:rPr lang="fr-FR" i="1" dirty="0"/>
              <a:t>Coquelicot Sauvage</a:t>
            </a:r>
            <a:r>
              <a:rPr lang="fr-FR" dirty="0"/>
              <a:t> à Treillières</a:t>
            </a:r>
          </a:p>
          <a:p>
            <a:endParaRPr lang="fr-FR" sz="1000" dirty="0"/>
          </a:p>
          <a:p>
            <a:r>
              <a:rPr lang="fr-FR" dirty="0"/>
              <a:t>Fêtes des écoles et tombola</a:t>
            </a:r>
          </a:p>
        </p:txBody>
      </p:sp>
    </p:spTree>
    <p:extLst>
      <p:ext uri="{BB962C8B-B14F-4D97-AF65-F5344CB8AC3E}">
        <p14:creationId xmlns:p14="http://schemas.microsoft.com/office/powerpoint/2010/main" val="230319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20688"/>
            <a:ext cx="6347713" cy="803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Le bilan comptable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360FDB-8D9C-A350-7AC3-208E52680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4">
            <a:extLst>
              <a:ext uri="{FF2B5EF4-FFF2-40B4-BE49-F238E27FC236}">
                <a16:creationId xmlns:a16="http://schemas.microsoft.com/office/drawing/2014/main" id="{1FB2A4F4-E1E3-B100-ADCA-E7FEF8E96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298184"/>
              </p:ext>
            </p:extLst>
          </p:nvPr>
        </p:nvGraphicFramePr>
        <p:xfrm>
          <a:off x="395536" y="1559168"/>
          <a:ext cx="7596000" cy="300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182700222"/>
                    </a:ext>
                  </a:extLst>
                </a:gridCol>
                <a:gridCol w="1394944">
                  <a:extLst>
                    <a:ext uri="{9D8B030D-6E8A-4147-A177-3AD203B41FA5}">
                      <a16:colId xmlns:a16="http://schemas.microsoft.com/office/drawing/2014/main" val="1752299114"/>
                    </a:ext>
                  </a:extLst>
                </a:gridCol>
                <a:gridCol w="1394944">
                  <a:extLst>
                    <a:ext uri="{9D8B030D-6E8A-4147-A177-3AD203B41FA5}">
                      <a16:colId xmlns:a16="http://schemas.microsoft.com/office/drawing/2014/main" val="2711140246"/>
                    </a:ext>
                  </a:extLst>
                </a:gridCol>
                <a:gridCol w="1394944">
                  <a:extLst>
                    <a:ext uri="{9D8B030D-6E8A-4147-A177-3AD203B41FA5}">
                      <a16:colId xmlns:a16="http://schemas.microsoft.com/office/drawing/2014/main" val="430612983"/>
                    </a:ext>
                  </a:extLst>
                </a:gridCol>
                <a:gridCol w="1394944">
                  <a:extLst>
                    <a:ext uri="{9D8B030D-6E8A-4147-A177-3AD203B41FA5}">
                      <a16:colId xmlns:a16="http://schemas.microsoft.com/office/drawing/2014/main" val="2690480670"/>
                    </a:ext>
                  </a:extLst>
                </a:gridCol>
              </a:tblGrid>
              <a:tr h="36985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2018/2019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2019/2020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2020/2021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2021/2022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14364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Actions &amp; </a:t>
                      </a:r>
                      <a:r>
                        <a:rPr lang="fr-FR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Manifestations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 21 726,34 €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 6 232,36 €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6 765,56 €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/>
                        <a:t>14515,16 €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89010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Aides aux écoles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12 694,49 €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17 019,40 €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4 510,00 €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4 620,00 €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6937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Fonctionnement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638,99 €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246,98 €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1 280,15 €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842,55 €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58399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Investissements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258,00 €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197,12 €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1691,71 €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796847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Locations</a:t>
                      </a: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250,00 €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220,00 €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79361"/>
                  </a:ext>
                </a:extLst>
              </a:tr>
              <a:tr h="3698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Solde des comptes </a:t>
                      </a:r>
                      <a:br>
                        <a:rPr lang="fr-FR" sz="16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au 31/08</a:t>
                      </a:r>
                    </a:p>
                  </a:txBody>
                  <a:tcP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37 949,52 €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27 000,00€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29 499,58 €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29 499,58 €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5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69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20861"/>
              </p:ext>
            </p:extLst>
          </p:nvPr>
        </p:nvGraphicFramePr>
        <p:xfrm>
          <a:off x="323528" y="1691599"/>
          <a:ext cx="6693627" cy="3276038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1329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38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n-lt"/>
                        </a:rPr>
                        <a:t>École</a:t>
                      </a:r>
                    </a:p>
                  </a:txBody>
                  <a:tcPr marL="44450" marR="44450" marT="0" marB="0" anchor="ctr">
                    <a:lnB>
                      <a:noFill/>
                    </a:lnB>
                    <a:solidFill>
                      <a:srgbClr val="5EBB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+mn-lt"/>
                        </a:rPr>
                        <a:t>2021</a:t>
                      </a:r>
                      <a:endParaRPr lang="fr-FR" dirty="0">
                        <a:latin typeface="+mn-lt"/>
                      </a:endParaRPr>
                    </a:p>
                  </a:txBody>
                  <a:tcPr marL="44450" marR="44450" marT="0" marB="0" anchor="ctr">
                    <a:lnB w="25400" cmpd="sng">
                      <a:noFill/>
                    </a:lnB>
                    <a:solidFill>
                      <a:srgbClr val="5EBB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marL="44450" marR="44450" marT="0" marB="0" anchor="ctr">
                    <a:lnB w="25400" cmpd="sng">
                      <a:noFill/>
                    </a:lnB>
                    <a:solidFill>
                      <a:srgbClr val="5EBB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+mn-lt"/>
                        </a:rPr>
                        <a:t>2022</a:t>
                      </a:r>
                      <a:endParaRPr lang="fr-FR" dirty="0">
                        <a:latin typeface="+mn-lt"/>
                      </a:endParaRPr>
                    </a:p>
                  </a:txBody>
                  <a:tcPr marL="44450" marR="44450" marT="0" marB="0" anchor="ctr">
                    <a:lnB w="25400" cmpd="sng">
                      <a:noFill/>
                    </a:lnB>
                    <a:solidFill>
                      <a:srgbClr val="5EBB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04915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n-lt"/>
                        </a:rPr>
                        <a:t>Ecole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Nombre élèves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Dotation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Nombre élèves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+mn-lt"/>
                        </a:rPr>
                        <a:t>Dotation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B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Fraud</a:t>
                      </a:r>
                    </a:p>
                  </a:txBody>
                  <a:tcPr marL="44450" marR="44450" marT="0" marB="0" anchor="ctr">
                    <a:lnT>
                      <a:noFill/>
                    </a:lnT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317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1585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T>
                      <a:noFill/>
                    </a:lnT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300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3000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</a:t>
                      </a:r>
                      <a:r>
                        <a:rPr lang="fr-FR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Kergomard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219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1095 €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219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2190 €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Vincent </a:t>
                      </a: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387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1935 €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384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3840 €</a:t>
                      </a:r>
                      <a:endParaRPr lang="fr-F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923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n-lt"/>
                        </a:rPr>
                        <a:t>4615 €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 </a:t>
                      </a:r>
                      <a:endParaRPr lang="fr-F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5EBB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903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n-lt"/>
                        </a:rPr>
                        <a:t>9030 €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6B9F240F-0D22-8334-5B34-FD9680F01A5D}"/>
              </a:ext>
            </a:extLst>
          </p:cNvPr>
          <p:cNvSpPr txBox="1">
            <a:spLocks/>
          </p:cNvSpPr>
          <p:nvPr/>
        </p:nvSpPr>
        <p:spPr>
          <a:xfrm>
            <a:off x="609599" y="620688"/>
            <a:ext cx="7058745" cy="8031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La dotation aux écoles : 10€/enfant</a:t>
            </a:r>
          </a:p>
        </p:txBody>
      </p:sp>
    </p:spTree>
    <p:extLst>
      <p:ext uri="{BB962C8B-B14F-4D97-AF65-F5344CB8AC3E}">
        <p14:creationId xmlns:p14="http://schemas.microsoft.com/office/powerpoint/2010/main" val="3739636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E06D649-4EFD-43E9-AB7B-AFBE6DC7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actions pour l'année à venir</a:t>
            </a:r>
          </a:p>
        </p:txBody>
      </p:sp>
    </p:spTree>
    <p:extLst>
      <p:ext uri="{BB962C8B-B14F-4D97-AF65-F5344CB8AC3E}">
        <p14:creationId xmlns:p14="http://schemas.microsoft.com/office/powerpoint/2010/main" val="452819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fr-FR" dirty="0"/>
              <a:t>La fête des amicalistes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r>
              <a:rPr lang="fr-FR" dirty="0"/>
              <a:t>Le vendredi 7 octobre à partir de 19:00</a:t>
            </a:r>
          </a:p>
          <a:p>
            <a:endParaRPr lang="fr-FR" dirty="0"/>
          </a:p>
          <a:p>
            <a:r>
              <a:rPr lang="fr-FR" dirty="0"/>
              <a:t>Rendez-vous à la salle Simone de Beauvoir, avec vos conjoints et enfants</a:t>
            </a:r>
          </a:p>
          <a:p>
            <a:endParaRPr lang="fr-FR" dirty="0"/>
          </a:p>
          <a:p>
            <a:r>
              <a:rPr lang="fr-FR" dirty="0"/>
              <a:t>L'amicale fournit l'apéro, puis chacun ramène ce qu'il souhaite</a:t>
            </a:r>
          </a:p>
          <a:p>
            <a:endParaRPr lang="fr-FR" dirty="0"/>
          </a:p>
          <a:p>
            <a:r>
              <a:rPr lang="fr-FR" dirty="0"/>
              <a:t>L'occasion idéale de se rencontrer et faire connaissance</a:t>
            </a:r>
          </a:p>
        </p:txBody>
      </p:sp>
    </p:spTree>
    <p:extLst>
      <p:ext uri="{BB962C8B-B14F-4D97-AF65-F5344CB8AC3E}">
        <p14:creationId xmlns:p14="http://schemas.microsoft.com/office/powerpoint/2010/main" val="185570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fr-FR" dirty="0"/>
              <a:t>Les ventes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Biscuits et madeleines </a:t>
            </a:r>
            <a:r>
              <a:rPr lang="fr-FR" dirty="0"/>
              <a:t>Bijou</a:t>
            </a:r>
          </a:p>
          <a:p>
            <a:pPr lvl="1"/>
            <a:r>
              <a:rPr lang="fr-FR" dirty="0"/>
              <a:t>Livraison 18 novembre à la Chesnaie</a:t>
            </a:r>
          </a:p>
          <a:p>
            <a:endParaRPr lang="fr-FR" sz="400" dirty="0"/>
          </a:p>
          <a:p>
            <a:r>
              <a:rPr lang="fr-FR" dirty="0"/>
              <a:t>Chocolats, avec le chocolatier Chénais de Treillières</a:t>
            </a:r>
          </a:p>
          <a:p>
            <a:pPr lvl="1"/>
            <a:r>
              <a:rPr lang="fr-FR" dirty="0"/>
              <a:t>Lancement mi-novembre pour Noël</a:t>
            </a:r>
          </a:p>
          <a:p>
            <a:pPr lvl="1"/>
            <a:r>
              <a:rPr lang="fr-FR" dirty="0"/>
              <a:t>Seconde vente à Pâques</a:t>
            </a:r>
          </a:p>
          <a:p>
            <a:pPr lvl="1"/>
            <a:endParaRPr lang="fr-FR" sz="400" dirty="0"/>
          </a:p>
          <a:p>
            <a:r>
              <a:rPr lang="fr-FR" dirty="0"/>
              <a:t>Marché de Noël</a:t>
            </a:r>
          </a:p>
          <a:p>
            <a:pPr lvl="1"/>
            <a:r>
              <a:rPr lang="fr-FR" dirty="0"/>
              <a:t>Le 3 décembre</a:t>
            </a:r>
          </a:p>
          <a:p>
            <a:endParaRPr lang="fr-FR" sz="400" dirty="0"/>
          </a:p>
          <a:p>
            <a:pPr lvl="0"/>
            <a:r>
              <a:rPr lang="fr-FR" dirty="0"/>
              <a:t>Sapins de Noël</a:t>
            </a:r>
          </a:p>
          <a:p>
            <a:pPr lvl="1"/>
            <a:r>
              <a:rPr lang="fr-FR" dirty="0"/>
              <a:t>Livraison le 4 décembre sur le parking d'Alexandre Vincent</a:t>
            </a:r>
          </a:p>
          <a:p>
            <a:endParaRPr lang="fr-FR" sz="800" dirty="0"/>
          </a:p>
          <a:p>
            <a:r>
              <a:rPr lang="fr-FR" dirty="0"/>
              <a:t>Vente de muguet </a:t>
            </a:r>
          </a:p>
          <a:p>
            <a:pPr lvl="1"/>
            <a:r>
              <a:rPr lang="fr-FR" dirty="0"/>
              <a:t>Le 1</a:t>
            </a:r>
            <a:r>
              <a:rPr lang="fr-FR" baseline="30000" dirty="0"/>
              <a:t>er</a:t>
            </a:r>
            <a:r>
              <a:rPr lang="fr-FR" dirty="0"/>
              <a:t> mai, devant la boutique </a:t>
            </a:r>
            <a:r>
              <a:rPr lang="fr-FR" i="1" dirty="0"/>
              <a:t>Coquelicot Sauvage</a:t>
            </a:r>
            <a:r>
              <a:rPr lang="fr-FR" dirty="0"/>
              <a:t> à Treillières</a:t>
            </a:r>
          </a:p>
        </p:txBody>
      </p:sp>
    </p:spTree>
    <p:extLst>
      <p:ext uri="{BB962C8B-B14F-4D97-AF65-F5344CB8AC3E}">
        <p14:creationId xmlns:p14="http://schemas.microsoft.com/office/powerpoint/2010/main" val="428184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882A84-E342-E291-074B-CD349994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évènements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0602B-C6AC-A2A0-949D-EE589260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Boum des enfants</a:t>
            </a:r>
          </a:p>
          <a:p>
            <a:pPr lvl="1"/>
            <a:r>
              <a:rPr lang="fr-FR" dirty="0"/>
              <a:t>Le 28 janvier dans la salle Simone de Beauvoir</a:t>
            </a:r>
          </a:p>
          <a:p>
            <a:pPr lvl="1"/>
            <a:endParaRPr lang="fr-FR" dirty="0"/>
          </a:p>
          <a:p>
            <a:r>
              <a:rPr lang="fr-FR" dirty="0"/>
              <a:t>Treillières en saut</a:t>
            </a:r>
          </a:p>
          <a:p>
            <a:pPr lvl="1"/>
            <a:r>
              <a:rPr lang="fr-FR" dirty="0"/>
              <a:t>Les 25 et 26 février en salles Olympie et Athéna</a:t>
            </a:r>
          </a:p>
          <a:p>
            <a:pPr lvl="1"/>
            <a:r>
              <a:rPr lang="fr-FR" dirty="0"/>
              <a:t>Dédier la salle Athéna aux ados ?</a:t>
            </a:r>
          </a:p>
          <a:p>
            <a:pPr lvl="1"/>
            <a:endParaRPr lang="fr-FR" dirty="0"/>
          </a:p>
          <a:p>
            <a:r>
              <a:rPr lang="fr-FR" dirty="0"/>
              <a:t>Fêtes des écoles</a:t>
            </a:r>
          </a:p>
          <a:p>
            <a:endParaRPr lang="fr-FR" dirty="0"/>
          </a:p>
          <a:p>
            <a:r>
              <a:rPr lang="fr-FR" dirty="0"/>
              <a:t>Cinéma en plein air</a:t>
            </a:r>
          </a:p>
          <a:p>
            <a:pPr lvl="1"/>
            <a:r>
              <a:rPr lang="fr-FR" dirty="0"/>
              <a:t>Envisagé en septembre, peut-être avec le </a:t>
            </a:r>
            <a:r>
              <a:rPr lang="fr-FR" i="1" dirty="0"/>
              <a:t>Gen'Héric</a:t>
            </a:r>
          </a:p>
        </p:txBody>
      </p:sp>
    </p:spTree>
    <p:extLst>
      <p:ext uri="{BB962C8B-B14F-4D97-AF65-F5344CB8AC3E}">
        <p14:creationId xmlns:p14="http://schemas.microsoft.com/office/powerpoint/2010/main" val="350024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A8D84-848C-449A-844C-6DA37128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actions envisagées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20DB1-F0ED-40A4-AABF-218EB250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Événement autour du jeu de société</a:t>
            </a:r>
          </a:p>
          <a:p>
            <a:pPr lvl="1"/>
            <a:r>
              <a:rPr lang="fr-FR" dirty="0"/>
              <a:t>Organisé par l'association </a:t>
            </a:r>
            <a:r>
              <a:rPr lang="fr-FR" i="1" dirty="0"/>
              <a:t>Ordre Rolistique du Gesvres</a:t>
            </a:r>
          </a:p>
          <a:p>
            <a:pPr lvl="1"/>
            <a:r>
              <a:rPr lang="fr-FR" dirty="0"/>
              <a:t>En partenariat avec </a:t>
            </a:r>
            <a:r>
              <a:rPr lang="fr-FR" i="1" dirty="0"/>
              <a:t>Galaxie Games</a:t>
            </a:r>
            <a:r>
              <a:rPr lang="fr-FR" dirty="0"/>
              <a:t> à la Chapelle sur Erdre</a:t>
            </a:r>
          </a:p>
          <a:p>
            <a:endParaRPr lang="fr-FR" sz="200" dirty="0"/>
          </a:p>
          <a:p>
            <a:r>
              <a:rPr lang="fr-FR" dirty="0"/>
              <a:t>Vente de brioches </a:t>
            </a:r>
          </a:p>
          <a:p>
            <a:pPr lvl="1"/>
            <a:r>
              <a:rPr lang="fr-FR" dirty="0"/>
              <a:t>Partenariat avec les brioches </a:t>
            </a:r>
            <a:r>
              <a:rPr lang="fr-FR" i="1" dirty="0"/>
              <a:t>Bonnin</a:t>
            </a:r>
            <a:r>
              <a:rPr lang="fr-FR" dirty="0"/>
              <a:t> à Rezé, ou les </a:t>
            </a:r>
            <a:r>
              <a:rPr lang="fr-FR" i="1" dirty="0"/>
              <a:t>Brioches Vendéennes</a:t>
            </a:r>
          </a:p>
          <a:p>
            <a:endParaRPr lang="fr-FR" sz="200" dirty="0"/>
          </a:p>
          <a:p>
            <a:r>
              <a:rPr lang="fr-FR" dirty="0"/>
              <a:t>Vente de jus de pomme</a:t>
            </a:r>
          </a:p>
          <a:p>
            <a:pPr lvl="1"/>
            <a:r>
              <a:rPr lang="fr-FR" dirty="0"/>
              <a:t>Soit revente de bouteilles, soit partenariat avec un pressoir</a:t>
            </a:r>
          </a:p>
          <a:p>
            <a:pPr lvl="1"/>
            <a:endParaRPr lang="fr-FR" sz="200" dirty="0"/>
          </a:p>
          <a:p>
            <a:r>
              <a:rPr lang="fr-FR" dirty="0"/>
              <a:t>Jeu de piste</a:t>
            </a:r>
          </a:p>
          <a:p>
            <a:pPr lvl="1"/>
            <a:r>
              <a:rPr lang="fr-FR" dirty="0"/>
              <a:t>Enchaînement de tables présentant des énigmes, à parcourir en groupe</a:t>
            </a:r>
          </a:p>
        </p:txBody>
      </p:sp>
    </p:spTree>
    <p:extLst>
      <p:ext uri="{BB962C8B-B14F-4D97-AF65-F5344CB8AC3E}">
        <p14:creationId xmlns:p14="http://schemas.microsoft.com/office/powerpoint/2010/main" val="707931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596D9-3FC9-4B2B-B2C4-BE13BFB5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peu d'organisation</a:t>
            </a:r>
          </a:p>
        </p:txBody>
      </p:sp>
    </p:spTree>
    <p:extLst>
      <p:ext uri="{BB962C8B-B14F-4D97-AF65-F5344CB8AC3E}">
        <p14:creationId xmlns:p14="http://schemas.microsoft.com/office/powerpoint/2010/main" val="75408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8E1D0-7EE7-4B63-A8A8-42CF0172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 programme…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6A2AD2-F20D-4653-87A2-DD00A018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dirty="0"/>
              <a:t>L'amicale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Le bilan de l'année écoulée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Les actions pour l'année à venir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Un peu de politique ?</a:t>
            </a:r>
          </a:p>
          <a:p>
            <a:pPr>
              <a:lnSpc>
                <a:spcPct val="200000"/>
              </a:lnSpc>
            </a:pPr>
            <a:r>
              <a:rPr lang="fr-FR" sz="2000" dirty="0"/>
              <a:t>Le verre de l'amitié</a:t>
            </a:r>
          </a:p>
        </p:txBody>
      </p:sp>
    </p:spTree>
    <p:extLst>
      <p:ext uri="{BB962C8B-B14F-4D97-AF65-F5344CB8AC3E}">
        <p14:creationId xmlns:p14="http://schemas.microsoft.com/office/powerpoint/2010/main" val="2302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conseil d’administration actuel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968552"/>
          </a:xfrm>
        </p:spPr>
        <p:txBody>
          <a:bodyPr>
            <a:normAutofit/>
          </a:bodyPr>
          <a:lstStyle/>
          <a:p>
            <a:r>
              <a:rPr lang="x-none" sz="1800" dirty="0"/>
              <a:t>Président</a:t>
            </a:r>
            <a:r>
              <a:rPr lang="en-GB" sz="1800" dirty="0"/>
              <a:t>e</a:t>
            </a:r>
            <a:r>
              <a:rPr lang="x-none" sz="1800" dirty="0"/>
              <a:t> : </a:t>
            </a:r>
            <a:r>
              <a:rPr lang="fr-FR" sz="1800" dirty="0"/>
              <a:t>Caroline NESTY</a:t>
            </a:r>
            <a:endParaRPr lang="fr-FR" sz="1800" b="1" dirty="0"/>
          </a:p>
          <a:p>
            <a:endParaRPr lang="fr-FR" sz="700" b="1" dirty="0"/>
          </a:p>
          <a:p>
            <a:r>
              <a:rPr lang="x-none" sz="1800" dirty="0"/>
              <a:t>Secrétaire : </a:t>
            </a:r>
            <a:r>
              <a:rPr lang="fr-FR" dirty="0"/>
              <a:t>É</a:t>
            </a:r>
            <a:r>
              <a:rPr lang="fr-FR" sz="1800" dirty="0"/>
              <a:t>lodie PAUDOIS</a:t>
            </a:r>
            <a:endParaRPr lang="fr-FR" sz="1800" b="1" dirty="0"/>
          </a:p>
          <a:p>
            <a:r>
              <a:rPr lang="x-none" sz="1800" dirty="0"/>
              <a:t>Secrétaire adjoint : </a:t>
            </a:r>
            <a:r>
              <a:rPr lang="fr-FR" sz="1800" dirty="0"/>
              <a:t>Ronan ETIEN</a:t>
            </a:r>
            <a:endParaRPr lang="fr-FR" sz="1800" b="1" dirty="0"/>
          </a:p>
          <a:p>
            <a:endParaRPr lang="fr-FR" sz="700" b="1" dirty="0"/>
          </a:p>
          <a:p>
            <a:r>
              <a:rPr lang="x-none" sz="1800" dirty="0"/>
              <a:t>Trésorière : </a:t>
            </a:r>
            <a:r>
              <a:rPr lang="fr-FR" sz="1800" dirty="0"/>
              <a:t>Aline TAICLET</a:t>
            </a:r>
            <a:endParaRPr lang="fr-FR" sz="1800" b="1" dirty="0"/>
          </a:p>
          <a:p>
            <a:endParaRPr lang="fr-FR" sz="700" b="1" dirty="0"/>
          </a:p>
          <a:p>
            <a:r>
              <a:rPr lang="fr-FR" dirty="0"/>
              <a:t>Responsable sponsors : </a:t>
            </a:r>
            <a:r>
              <a:rPr lang="fr-FR" sz="1800" dirty="0"/>
              <a:t>Fabien MENEGHETTI</a:t>
            </a:r>
            <a:endParaRPr lang="fr-FR" dirty="0"/>
          </a:p>
          <a:p>
            <a:endParaRPr lang="en-GB" sz="700" dirty="0"/>
          </a:p>
          <a:p>
            <a:r>
              <a:rPr lang="x-none" sz="1800" dirty="0"/>
              <a:t>Responsable du matériel</a:t>
            </a:r>
            <a:r>
              <a:rPr lang="fr-FR" sz="1800" dirty="0"/>
              <a:t> : Hannan DE OLIVEIRA</a:t>
            </a:r>
            <a:endParaRPr lang="fr-FR" sz="1800" b="1" dirty="0"/>
          </a:p>
          <a:p>
            <a:endParaRPr lang="fr-FR" sz="700" dirty="0"/>
          </a:p>
          <a:p>
            <a:r>
              <a:rPr lang="fr-FR" sz="1800" b="1" dirty="0"/>
              <a:t>Sortants du conseil d'administration : Fabien</a:t>
            </a:r>
          </a:p>
        </p:txBody>
      </p:sp>
    </p:spTree>
    <p:extLst>
      <p:ext uri="{BB962C8B-B14F-4D97-AF65-F5344CB8AC3E}">
        <p14:creationId xmlns:p14="http://schemas.microsoft.com/office/powerpoint/2010/main" val="184194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L'élection du nouveau conseil d’administration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916832"/>
            <a:ext cx="6347714" cy="4124531"/>
          </a:xfrm>
        </p:spPr>
        <p:txBody>
          <a:bodyPr>
            <a:normAutofit/>
          </a:bodyPr>
          <a:lstStyle/>
          <a:p>
            <a:r>
              <a:rPr lang="fr-FR" dirty="0"/>
              <a:t>Quatre places sont disponibles au sein du CA</a:t>
            </a:r>
          </a:p>
          <a:p>
            <a:pPr lvl="1"/>
            <a:r>
              <a:rPr lang="fr-FR" dirty="0"/>
              <a:t>Exemples : communication, matériel, secrétariat</a:t>
            </a:r>
          </a:p>
          <a:p>
            <a:pPr lvl="1"/>
            <a:r>
              <a:rPr lang="fr-FR" dirty="0"/>
              <a:t>Les membres élus se réuniront pour répartir les rôles en fonction des préférences de chacun</a:t>
            </a:r>
          </a:p>
          <a:p>
            <a:pPr lvl="1"/>
            <a:endParaRPr lang="fr-FR" dirty="0"/>
          </a:p>
          <a:p>
            <a:r>
              <a:rPr lang="fr-FR" dirty="0"/>
              <a:t>Qui souhaite le rejoindre ?</a:t>
            </a:r>
          </a:p>
          <a:p>
            <a:endParaRPr lang="fr-FR" dirty="0"/>
          </a:p>
          <a:p>
            <a:r>
              <a:rPr lang="fr-FR" dirty="0"/>
              <a:t>Un vote pour reconduire l'ensemble des membres actuels</a:t>
            </a:r>
          </a:p>
          <a:p>
            <a:endParaRPr lang="fr-FR" dirty="0"/>
          </a:p>
          <a:p>
            <a:r>
              <a:rPr lang="fr-FR" dirty="0"/>
              <a:t>Un vote pour chaque nouveau candidat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918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5B031-E4BB-41B2-A1B7-4A2439C9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avez 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2924887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verre de l’amitié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9F42BE6-DD43-4042-AA29-6F264330592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832" y="3212976"/>
            <a:ext cx="2374464" cy="1934773"/>
          </a:xfrm>
        </p:spPr>
      </p:pic>
    </p:spTree>
    <p:extLst>
      <p:ext uri="{BB962C8B-B14F-4D97-AF65-F5344CB8AC3E}">
        <p14:creationId xmlns:p14="http://schemas.microsoft.com/office/powerpoint/2010/main" val="390497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E40AD-0356-4D7B-A691-851E9029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L'amicale</a:t>
            </a:r>
          </a:p>
        </p:txBody>
      </p:sp>
    </p:spTree>
    <p:extLst>
      <p:ext uri="{BB962C8B-B14F-4D97-AF65-F5344CB8AC3E}">
        <p14:creationId xmlns:p14="http://schemas.microsoft.com/office/powerpoint/2010/main" val="76749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fr-FR" dirty="0"/>
              <a:t>L'association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Autofit/>
          </a:bodyPr>
          <a:lstStyle/>
          <a:p>
            <a:r>
              <a:rPr lang="x-none" dirty="0"/>
              <a:t>Nous sommes une association loi 1901, à but non lucratif</a:t>
            </a:r>
            <a:r>
              <a:rPr lang="fr-FR" dirty="0"/>
              <a:t>. </a:t>
            </a:r>
            <a:r>
              <a:rPr lang="x-none" dirty="0"/>
              <a:t>Nous soutenons la laïcité </a:t>
            </a:r>
            <a:r>
              <a:rPr lang="fr-FR" dirty="0"/>
              <a:t>et </a:t>
            </a:r>
            <a:r>
              <a:rPr lang="x-none" dirty="0"/>
              <a:t>l’enseignement pour tous</a:t>
            </a:r>
            <a:r>
              <a:rPr lang="en-GB" dirty="0"/>
              <a:t>.</a:t>
            </a:r>
            <a:endParaRPr lang="fr-FR" dirty="0"/>
          </a:p>
          <a:p>
            <a:endParaRPr lang="fr-FR" dirty="0"/>
          </a:p>
          <a:p>
            <a:r>
              <a:rPr lang="x-none" dirty="0"/>
              <a:t>L'Amicale Laïque est une association de parents </a:t>
            </a:r>
            <a:r>
              <a:rPr lang="fr-FR" dirty="0"/>
              <a:t>sur les</a:t>
            </a:r>
            <a:r>
              <a:rPr lang="x-none" dirty="0"/>
              <a:t> 3 écoles publiques de Treillières.</a:t>
            </a:r>
            <a:endParaRPr lang="fr-FR" dirty="0"/>
          </a:p>
          <a:p>
            <a:pPr lvl="1"/>
            <a:r>
              <a:rPr lang="x-none" dirty="0"/>
              <a:t>école </a:t>
            </a:r>
            <a:r>
              <a:rPr lang="fr-FR" dirty="0"/>
              <a:t>primaire</a:t>
            </a:r>
            <a:r>
              <a:rPr lang="x-none" dirty="0"/>
              <a:t> Joseph Fraud</a:t>
            </a:r>
            <a:endParaRPr lang="fr-FR" dirty="0"/>
          </a:p>
          <a:p>
            <a:pPr lvl="1"/>
            <a:r>
              <a:rPr lang="x-none" dirty="0"/>
              <a:t>école maternelle</a:t>
            </a:r>
            <a:r>
              <a:rPr lang="fr-FR" dirty="0"/>
              <a:t> Pauline Kergomard</a:t>
            </a:r>
          </a:p>
          <a:p>
            <a:pPr lvl="1"/>
            <a:r>
              <a:rPr lang="x-none" dirty="0"/>
              <a:t>école élémentaire Alexandre Vincent</a:t>
            </a:r>
            <a:endParaRPr lang="fr-FR" dirty="0"/>
          </a:p>
          <a:p>
            <a:endParaRPr lang="fr-FR" dirty="0"/>
          </a:p>
          <a:p>
            <a:r>
              <a:rPr lang="x-none" dirty="0"/>
              <a:t>Nous apportons </a:t>
            </a:r>
            <a:r>
              <a:rPr lang="en-GB" dirty="0"/>
              <a:t>aux écoles </a:t>
            </a:r>
            <a:r>
              <a:rPr lang="x-none" dirty="0"/>
              <a:t>un soutien moral et un</a:t>
            </a:r>
            <a:r>
              <a:rPr lang="en-GB" dirty="0"/>
              <a:t>e</a:t>
            </a:r>
            <a:r>
              <a:rPr lang="x-none" dirty="0"/>
              <a:t> </a:t>
            </a:r>
            <a:r>
              <a:rPr lang="en-GB" dirty="0"/>
              <a:t>aide</a:t>
            </a:r>
            <a:r>
              <a:rPr lang="x-none" dirty="0"/>
              <a:t> financi</a:t>
            </a:r>
            <a:r>
              <a:rPr lang="en-GB" dirty="0"/>
              <a:t>ère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45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fr-FR" dirty="0"/>
              <a:t>L’action de l’amicale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Autofit/>
          </a:bodyPr>
          <a:lstStyle/>
          <a:p>
            <a:r>
              <a:rPr lang="x-none" dirty="0"/>
              <a:t>L'Amicale Laïque organise de nombreuses manifestations autour de la vie de l'école et des enfants. Les fonds recueillis sont reversés aux écoles.</a:t>
            </a:r>
            <a:endParaRPr lang="fr-FR" dirty="0"/>
          </a:p>
          <a:p>
            <a:endParaRPr lang="en-GB" dirty="0"/>
          </a:p>
          <a:p>
            <a:r>
              <a:rPr lang="x-none" dirty="0"/>
              <a:t>Nous avons besoin de tous les parents prêts à nous donner un coup de main</a:t>
            </a:r>
            <a:endParaRPr lang="fr-FR" dirty="0"/>
          </a:p>
          <a:p>
            <a:pPr lvl="1"/>
            <a:r>
              <a:rPr lang="x-none" dirty="0"/>
              <a:t>soit lors de la préparation des différentes manifestations,</a:t>
            </a:r>
            <a:endParaRPr lang="fr-FR" dirty="0"/>
          </a:p>
          <a:p>
            <a:pPr lvl="1"/>
            <a:r>
              <a:rPr lang="x-none" dirty="0"/>
              <a:t>soit pour nous venir en aide dans le bureau,</a:t>
            </a:r>
            <a:endParaRPr lang="fr-FR" dirty="0"/>
          </a:p>
          <a:p>
            <a:pPr lvl="1"/>
            <a:r>
              <a:rPr lang="fr-FR" dirty="0"/>
              <a:t>soit en soutenant simplement notre action par une adhésion.</a:t>
            </a:r>
          </a:p>
          <a:p>
            <a:pPr lvl="1"/>
            <a:endParaRPr lang="fr-FR" dirty="0"/>
          </a:p>
          <a:p>
            <a:r>
              <a:rPr lang="fr-FR" dirty="0"/>
              <a:t>L'amicale comptait 24 adhérents l’année dernière.</a:t>
            </a:r>
          </a:p>
        </p:txBody>
      </p:sp>
    </p:spTree>
    <p:extLst>
      <p:ext uri="{BB962C8B-B14F-4D97-AF65-F5344CB8AC3E}">
        <p14:creationId xmlns:p14="http://schemas.microsoft.com/office/powerpoint/2010/main" val="187816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fr-FR" dirty="0"/>
              <a:t>Les activités dans les écoles  </a:t>
            </a:r>
            <a:r>
              <a:rPr lang="fr-FR" sz="1800" dirty="0"/>
              <a:t>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57338"/>
            <a:ext cx="6348413" cy="4968006"/>
          </a:xfrm>
        </p:spPr>
        <p:txBody>
          <a:bodyPr>
            <a:normAutofit/>
          </a:bodyPr>
          <a:lstStyle/>
          <a:p>
            <a:r>
              <a:rPr lang="fr-FR" dirty="0"/>
              <a:t>Club d’échecs</a:t>
            </a:r>
          </a:p>
          <a:p>
            <a:pPr lvl="1"/>
            <a:r>
              <a:rPr lang="fr-FR" dirty="0"/>
              <a:t>Lieu : école Alexandre Vincent</a:t>
            </a:r>
          </a:p>
          <a:p>
            <a:pPr lvl="1"/>
            <a:r>
              <a:rPr lang="fr-FR" dirty="0"/>
              <a:t>Enfants du CP au CM2 avec deux niveaux, initiation et perfectionnement</a:t>
            </a:r>
          </a:p>
          <a:p>
            <a:pPr lvl="1"/>
            <a:r>
              <a:rPr lang="fr-FR" dirty="0"/>
              <a:t>Encadré par Christophe Hutois, animateur de la Fédération Française d’Echecs</a:t>
            </a:r>
          </a:p>
          <a:p>
            <a:pPr lvl="1"/>
            <a:r>
              <a:rPr lang="fr-FR" dirty="0"/>
              <a:t>Tarif annuel : 60€ pour AV, augmenté cette année pour suivre les honoraires de l'animateur</a:t>
            </a:r>
          </a:p>
          <a:p>
            <a:pPr lvl="1"/>
            <a:r>
              <a:rPr lang="fr-FR" dirty="0"/>
              <a:t>Déjà complet avec 35 enfants</a:t>
            </a:r>
          </a:p>
          <a:p>
            <a:pPr lvl="1"/>
            <a:r>
              <a:rPr lang="fr-FR" dirty="0"/>
              <a:t>L’amicale participe à l'organisation et au financement</a:t>
            </a:r>
          </a:p>
          <a:p>
            <a:endParaRPr lang="fr-FR" dirty="0"/>
          </a:p>
          <a:p>
            <a:r>
              <a:rPr lang="fr-FR" dirty="0"/>
              <a:t>Vernissage de la semaine des Arts </a:t>
            </a:r>
          </a:p>
          <a:p>
            <a:pPr lvl="1"/>
            <a:r>
              <a:rPr lang="fr-FR" dirty="0"/>
              <a:t>Lieux : écoles Joseph Fraud et Alexandre Vincent</a:t>
            </a:r>
          </a:p>
          <a:p>
            <a:pPr lvl="1"/>
            <a:r>
              <a:rPr lang="fr-FR" dirty="0"/>
              <a:t>L’amicale offre une collation</a:t>
            </a:r>
          </a:p>
        </p:txBody>
      </p:sp>
    </p:spTree>
    <p:extLst>
      <p:ext uri="{BB962C8B-B14F-4D97-AF65-F5344CB8AC3E}">
        <p14:creationId xmlns:p14="http://schemas.microsoft.com/office/powerpoint/2010/main" val="57661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fr-FR" dirty="0"/>
              <a:t>Les activités dans les écoles  </a:t>
            </a:r>
            <a:r>
              <a:rPr lang="fr-FR" sz="1800" dirty="0"/>
              <a:t> (2/2)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57338"/>
            <a:ext cx="6348413" cy="496800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</a:t>
            </a:r>
            <a:r>
              <a:rPr lang="x-none" dirty="0"/>
              <a:t>ire et faire lire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En suspens, relance possible cette année</a:t>
            </a:r>
          </a:p>
          <a:p>
            <a:pPr lvl="1"/>
            <a:r>
              <a:rPr lang="fr-FR" dirty="0"/>
              <a:t>Lieu : école Joseph Fraud</a:t>
            </a:r>
          </a:p>
          <a:p>
            <a:pPr lvl="1"/>
            <a:r>
              <a:rPr lang="en-GB" dirty="0"/>
              <a:t>L</a:t>
            </a:r>
            <a:r>
              <a:rPr lang="x-none" dirty="0"/>
              <a:t>ecture faite aux enfants sur le temps du midi</a:t>
            </a:r>
            <a:r>
              <a:rPr lang="en-GB" dirty="0"/>
              <a:t> par des </a:t>
            </a:r>
            <a:r>
              <a:rPr lang="fr-FR" dirty="0"/>
              <a:t>bénévoles</a:t>
            </a:r>
          </a:p>
          <a:p>
            <a:pPr lvl="1"/>
            <a:r>
              <a:rPr lang="fr-FR" dirty="0"/>
              <a:t>L’amicale fait l'intermédiaire entre l'école, la mairie et les intervenants</a:t>
            </a:r>
          </a:p>
          <a:p>
            <a:pPr lvl="1"/>
            <a:r>
              <a:rPr lang="fr-FR" dirty="0"/>
              <a:t>Intervenantes possibles : anciennes participantes, membres du club des écrivaines à l'Angélique Bleue ?</a:t>
            </a:r>
          </a:p>
          <a:p>
            <a:endParaRPr lang="fr-FR" dirty="0"/>
          </a:p>
          <a:p>
            <a:r>
              <a:rPr lang="fr-FR" dirty="0"/>
              <a:t>Matinées E3D (Ecole en démarche de développement durable)</a:t>
            </a:r>
          </a:p>
          <a:p>
            <a:pPr lvl="1"/>
            <a:r>
              <a:rPr lang="fr-FR" dirty="0"/>
              <a:t>Entretien et jardinage par les parents de l’école Alexandre Vincent</a:t>
            </a:r>
          </a:p>
          <a:p>
            <a:pPr lvl="1"/>
            <a:r>
              <a:rPr lang="fr-FR" dirty="0"/>
              <a:t>Lieux : réserve Galliane et refuge Alexandre</a:t>
            </a:r>
          </a:p>
          <a:p>
            <a:pPr lvl="1"/>
            <a:r>
              <a:rPr lang="fr-FR" dirty="0"/>
              <a:t>L’amicale offre </a:t>
            </a:r>
            <a:r>
              <a:rPr lang="x-none" dirty="0"/>
              <a:t>une collation </a:t>
            </a:r>
            <a:r>
              <a:rPr lang="fr-FR" dirty="0"/>
              <a:t>aux participants</a:t>
            </a:r>
          </a:p>
          <a:p>
            <a:pPr lvl="1"/>
            <a:endParaRPr lang="fr-FR" dirty="0"/>
          </a:p>
          <a:p>
            <a:r>
              <a:rPr lang="fr-FR" dirty="0"/>
              <a:t>Galette des rois</a:t>
            </a:r>
          </a:p>
          <a:p>
            <a:pPr lvl="1"/>
            <a:r>
              <a:rPr lang="fr-FR" dirty="0"/>
              <a:t>Rencontre avec tous les acteurs de l’école : professeurs des écoles, personnel municipal, DDEN, parents élus</a:t>
            </a:r>
          </a:p>
        </p:txBody>
      </p:sp>
    </p:spTree>
    <p:extLst>
      <p:ext uri="{BB962C8B-B14F-4D97-AF65-F5344CB8AC3E}">
        <p14:creationId xmlns:p14="http://schemas.microsoft.com/office/powerpoint/2010/main" val="171025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club informatique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Le </a:t>
            </a:r>
            <a:r>
              <a:rPr lang="x-none" dirty="0"/>
              <a:t>Club Informatique </a:t>
            </a:r>
            <a:r>
              <a:rPr lang="en-GB" dirty="0"/>
              <a:t>de </a:t>
            </a:r>
            <a:r>
              <a:rPr lang="fr-FR" dirty="0"/>
              <a:t>Treillières</a:t>
            </a:r>
            <a:r>
              <a:rPr lang="en-GB" dirty="0"/>
              <a:t> </a:t>
            </a:r>
            <a:r>
              <a:rPr lang="x-none" dirty="0"/>
              <a:t>est une section </a:t>
            </a:r>
            <a:r>
              <a:rPr lang="fr-FR" dirty="0"/>
              <a:t>autonome</a:t>
            </a:r>
            <a:r>
              <a:rPr lang="en-GB" dirty="0"/>
              <a:t> </a:t>
            </a:r>
            <a:r>
              <a:rPr lang="x-none" dirty="0"/>
              <a:t>de l’amicale</a:t>
            </a:r>
            <a:endParaRPr lang="fr-FR" b="1" dirty="0"/>
          </a:p>
          <a:p>
            <a:endParaRPr lang="en-GB" sz="1000" dirty="0">
              <a:solidFill>
                <a:schemeClr val="accent6"/>
              </a:solidFill>
            </a:endParaRPr>
          </a:p>
          <a:p>
            <a:r>
              <a:rPr lang="en-GB" dirty="0"/>
              <a:t>Deux c</a:t>
            </a:r>
            <a:r>
              <a:rPr lang="x-none" dirty="0"/>
              <a:t>ours </a:t>
            </a:r>
            <a:endParaRPr lang="en-GB" dirty="0"/>
          </a:p>
          <a:p>
            <a:pPr lvl="1"/>
            <a:r>
              <a:rPr lang="fr-FR" dirty="0"/>
              <a:t>Niveau </a:t>
            </a:r>
            <a:r>
              <a:rPr lang="x-none" dirty="0"/>
              <a:t>débutant</a:t>
            </a:r>
            <a:r>
              <a:rPr lang="en-GB" dirty="0"/>
              <a:t>s</a:t>
            </a:r>
            <a:endParaRPr lang="fr-FR" b="1" dirty="0"/>
          </a:p>
          <a:p>
            <a:pPr lvl="1"/>
            <a:r>
              <a:rPr lang="fr-FR" dirty="0"/>
              <a:t>Niveau</a:t>
            </a:r>
            <a:r>
              <a:rPr lang="en-GB" dirty="0"/>
              <a:t> </a:t>
            </a:r>
            <a:r>
              <a:rPr lang="x-none" dirty="0"/>
              <a:t>perfectionnement</a:t>
            </a:r>
            <a:endParaRPr lang="fr-FR" b="1" dirty="0"/>
          </a:p>
          <a:p>
            <a:endParaRPr lang="fr-FR" sz="1000" dirty="0"/>
          </a:p>
          <a:p>
            <a:r>
              <a:rPr lang="fr-FR" dirty="0"/>
              <a:t>Assemblée générale à venir</a:t>
            </a:r>
          </a:p>
        </p:txBody>
      </p:sp>
    </p:spTree>
    <p:extLst>
      <p:ext uri="{BB962C8B-B14F-4D97-AF65-F5344CB8AC3E}">
        <p14:creationId xmlns:p14="http://schemas.microsoft.com/office/powerpoint/2010/main" val="330447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L’adhésion à l’amicale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Deux options pour le montant de la cotisation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Adhésion classique à l’amicale : 1€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Adhésion à l’amicale et à la FAL* : 10€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L'a</a:t>
            </a:r>
            <a:r>
              <a:rPr lang="x-none" dirty="0">
                <a:solidFill>
                  <a:schemeClr val="tx1"/>
                </a:solidFill>
              </a:rPr>
              <a:t>dhésion à la FAL 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fr-FR" dirty="0">
                <a:solidFill>
                  <a:schemeClr val="tx1"/>
                </a:solidFill>
              </a:rPr>
              <a:t>Elle ouvre droit à une assurance, et donne accès à des formations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La TAL déclare au minimum les membres du conseil d’administration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Son </a:t>
            </a:r>
            <a:r>
              <a:rPr lang="fr-FR" dirty="0">
                <a:solidFill>
                  <a:schemeClr val="tx1"/>
                </a:solidFill>
              </a:rPr>
              <a:t>montant réel</a:t>
            </a:r>
            <a:r>
              <a:rPr lang="en-GB" dirty="0">
                <a:solidFill>
                  <a:schemeClr val="tx1"/>
                </a:solidFill>
              </a:rPr>
              <a:t> e</a:t>
            </a:r>
            <a:r>
              <a:rPr lang="x-none" dirty="0">
                <a:solidFill>
                  <a:schemeClr val="tx1"/>
                </a:solidFill>
              </a:rPr>
              <a:t>st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x-none" dirty="0">
                <a:solidFill>
                  <a:schemeClr val="tx1"/>
                </a:solidFill>
              </a:rPr>
              <a:t>16€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801AD5B-57C7-241A-FCE7-3B59AE16DD35}"/>
              </a:ext>
            </a:extLst>
          </p:cNvPr>
          <p:cNvSpPr txBox="1"/>
          <p:nvPr/>
        </p:nvSpPr>
        <p:spPr>
          <a:xfrm>
            <a:off x="539552" y="6381328"/>
            <a:ext cx="2590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*Fédération des amicales laïques</a:t>
            </a:r>
          </a:p>
        </p:txBody>
      </p:sp>
    </p:spTree>
    <p:extLst>
      <p:ext uri="{BB962C8B-B14F-4D97-AF65-F5344CB8AC3E}">
        <p14:creationId xmlns:p14="http://schemas.microsoft.com/office/powerpoint/2010/main" val="40484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14580</TotalTime>
  <Words>1017</Words>
  <Application>Microsoft Office PowerPoint</Application>
  <PresentationFormat>Affichage à l'écran (4:3)</PresentationFormat>
  <Paragraphs>228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 3</vt:lpstr>
      <vt:lpstr>Facette</vt:lpstr>
      <vt:lpstr>Treillières Amicale Laïque Assemblée Générale</vt:lpstr>
      <vt:lpstr>Au programme…</vt:lpstr>
      <vt:lpstr>L'amicale</vt:lpstr>
      <vt:lpstr>L'association </vt:lpstr>
      <vt:lpstr>L’action de l’amicale </vt:lpstr>
      <vt:lpstr>Les activités dans les écoles   (1/2)</vt:lpstr>
      <vt:lpstr>Les activités dans les écoles   (2/2) </vt:lpstr>
      <vt:lpstr>Le club informatique</vt:lpstr>
      <vt:lpstr>L’adhésion à l’amicale</vt:lpstr>
      <vt:lpstr>Le bilan de l'année écoulée</vt:lpstr>
      <vt:lpstr>Les activités réalisées l’an dernier</vt:lpstr>
      <vt:lpstr>Le bilan comptable</vt:lpstr>
      <vt:lpstr>Présentation PowerPoint</vt:lpstr>
      <vt:lpstr>Les actions pour l'année à venir</vt:lpstr>
      <vt:lpstr>La fête des amicalistes</vt:lpstr>
      <vt:lpstr>Les ventes </vt:lpstr>
      <vt:lpstr>Les évènements</vt:lpstr>
      <vt:lpstr>Autres actions envisagées</vt:lpstr>
      <vt:lpstr>Un peu d'organisation</vt:lpstr>
      <vt:lpstr>Le conseil d’administration actuel</vt:lpstr>
      <vt:lpstr>L'élection du nouveau conseil d’administration</vt:lpstr>
      <vt:lpstr>Vous avez des questions ?</vt:lpstr>
      <vt:lpstr>Le verre de l’amitié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 MOALIC</dc:creator>
  <cp:lastModifiedBy>TAICLET Aline</cp:lastModifiedBy>
  <cp:revision>170</cp:revision>
  <dcterms:created xsi:type="dcterms:W3CDTF">2018-09-18T11:54:58Z</dcterms:created>
  <dcterms:modified xsi:type="dcterms:W3CDTF">2022-09-27T22:18:14Z</dcterms:modified>
</cp:coreProperties>
</file>