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sldIdLst>
    <p:sldId id="256" r:id="rId2"/>
    <p:sldId id="257" r:id="rId3"/>
    <p:sldId id="351" r:id="rId4"/>
    <p:sldId id="356" r:id="rId5"/>
    <p:sldId id="35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50" r:id="rId16"/>
    <p:sldId id="355" r:id="rId17"/>
    <p:sldId id="357" r:id="rId18"/>
    <p:sldId id="358" r:id="rId19"/>
    <p:sldId id="3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&#8302;histogramme%20global%20au%2002-11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dlpn\Documents\ANR\REUNIONS\C.A.%202023\Histogrammes%20202311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REPARTITION DES ADHERENTS AU 02/11/2023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0923872298185084"/>
          <c:y val="0.1212684041947113"/>
          <c:w val="0.66545104589199078"/>
          <c:h val="0.66415590055978058"/>
        </c:manualLayout>
      </c:layout>
      <c:barChart>
        <c:barDir val="bar"/>
        <c:grouping val="clustered"/>
        <c:varyColors val="0"/>
        <c:ser>
          <c:idx val="2"/>
          <c:order val="2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Feuil1!$B$1:$B$5</c:f>
              <c:strCache>
                <c:ptCount val="5"/>
                <c:pt idx="0">
                  <c:v>Nbre adhérents au 02/11/23</c:v>
                </c:pt>
                <c:pt idx="1">
                  <c:v>Nbre ayant payé 2023 au 02/11/23</c:v>
                </c:pt>
                <c:pt idx="2">
                  <c:v>Nbre inscrits pour 2024</c:v>
                </c:pt>
                <c:pt idx="3">
                  <c:v>Nbre décès ayant payés en 2023</c:v>
                </c:pt>
                <c:pt idx="4">
                  <c:v>Nbre n'ayant pas payé au 02/11/23</c:v>
                </c:pt>
              </c:strCache>
            </c:strRef>
          </c:cat>
          <c:val>
            <c:numRef>
              <c:f>Feuil1!$E$1:$E$5</c:f>
              <c:numCache>
                <c:formatCode>General</c:formatCode>
                <c:ptCount val="5"/>
                <c:pt idx="0">
                  <c:v>320</c:v>
                </c:pt>
                <c:pt idx="1">
                  <c:v>288</c:v>
                </c:pt>
                <c:pt idx="2">
                  <c:v>11</c:v>
                </c:pt>
                <c:pt idx="3">
                  <c:v>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D-4A2D-B6DD-7E6D85EE16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676560"/>
        <c:axId val="545666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Feuil1!$B$1:$B$5</c15:sqref>
                        </c15:formulaRef>
                      </c:ext>
                    </c:extLst>
                    <c:strCache>
                      <c:ptCount val="5"/>
                      <c:pt idx="0">
                        <c:v>Nbre adhérents au 02/11/23</c:v>
                      </c:pt>
                      <c:pt idx="1">
                        <c:v>Nbre ayant payé 2023 au 02/11/23</c:v>
                      </c:pt>
                      <c:pt idx="2">
                        <c:v>Nbre inscrits pour 2024</c:v>
                      </c:pt>
                      <c:pt idx="3">
                        <c:v>Nbre décès ayant payés en 2023</c:v>
                      </c:pt>
                      <c:pt idx="4">
                        <c:v>Nbre n'ayant pas payé au 02/11/23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Feuil1!$C$1:$C$5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BD-4A2D-B6DD-7E6D85EE1686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Feuil1!$B$1:$B$5</c15:sqref>
                        </c15:formulaRef>
                      </c:ext>
                    </c:extLst>
                    <c:strCache>
                      <c:ptCount val="5"/>
                      <c:pt idx="0">
                        <c:v>Nbre adhérents au 02/11/23</c:v>
                      </c:pt>
                      <c:pt idx="1">
                        <c:v>Nbre ayant payé 2023 au 02/11/23</c:v>
                      </c:pt>
                      <c:pt idx="2">
                        <c:v>Nbre inscrits pour 2024</c:v>
                      </c:pt>
                      <c:pt idx="3">
                        <c:v>Nbre décès ayant payés en 2023</c:v>
                      </c:pt>
                      <c:pt idx="4">
                        <c:v>Nbre n'ayant pas payé au 02/11/23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Feuil1!$D$1:$D$5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0BD-4A2D-B6DD-7E6D85EE1686}"/>
                  </c:ext>
                </c:extLst>
              </c15:ser>
            </c15:filteredBarSeries>
          </c:ext>
        </c:extLst>
      </c:barChart>
      <c:catAx>
        <c:axId val="54567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666480"/>
        <c:crosses val="autoZero"/>
        <c:auto val="1"/>
        <c:lblAlgn val="ctr"/>
        <c:lblOffset val="100"/>
        <c:noMultiLvlLbl val="0"/>
      </c:catAx>
      <c:valAx>
        <c:axId val="545666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676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1 (3)'!$G$200</c:f>
              <c:strCache>
                <c:ptCount val="1"/>
                <c:pt idx="0">
                  <c:v>Nbre adhérents LANG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1F-4639-94C0-00EFEB2DB9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1F-4639-94C0-00EFEB2DB9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1 (3)'!$I$199:$J$199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(3)'!$I$200:$J$200</c:f>
              <c:numCache>
                <c:formatCode>General</c:formatCode>
                <c:ptCount val="2"/>
                <c:pt idx="0">
                  <c:v>31</c:v>
                </c:pt>
                <c:pt idx="1">
                  <c:v>30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B01F-4639-94C0-00EFEB2DB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271488"/>
        <c:axId val="543271848"/>
        <c:extLst/>
      </c:barChart>
      <c:catAx>
        <c:axId val="5432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271848"/>
        <c:crosses val="autoZero"/>
        <c:auto val="1"/>
        <c:lblAlgn val="ctr"/>
        <c:lblOffset val="100"/>
        <c:noMultiLvlLbl val="0"/>
      </c:catAx>
      <c:valAx>
        <c:axId val="543271848"/>
        <c:scaling>
          <c:orientation val="minMax"/>
          <c:max val="32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543271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Région</a:t>
            </a:r>
            <a:r>
              <a:rPr lang="fr-FR" baseline="0"/>
              <a:t> MIPY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1 (3)'!$G$234</c:f>
              <c:strCache>
                <c:ptCount val="1"/>
                <c:pt idx="0">
                  <c:v>Nbre adhérents MIPY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0-4748-8010-58A89D1D0B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80-4748-8010-58A89D1D0B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1 (3)'!$I$233:$J$233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(3)'!$I$234:$J$234</c:f>
              <c:numCache>
                <c:formatCode>General</c:formatCode>
                <c:ptCount val="2"/>
                <c:pt idx="0">
                  <c:v>26</c:v>
                </c:pt>
                <c:pt idx="1">
                  <c:v>25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E80-4748-8010-58A89D1D0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880248"/>
        <c:axId val="543884208"/>
        <c:extLst/>
      </c:barChart>
      <c:catAx>
        <c:axId val="543880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884208"/>
        <c:crosses val="autoZero"/>
        <c:auto val="1"/>
        <c:lblAlgn val="ctr"/>
        <c:lblOffset val="100"/>
        <c:noMultiLvlLbl val="0"/>
      </c:catAx>
      <c:valAx>
        <c:axId val="543884208"/>
        <c:scaling>
          <c:orientation val="minMax"/>
          <c:max val="27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543880248"/>
        <c:crosses val="autoZero"/>
        <c:crossBetween val="between"/>
        <c:majorUnit val="5"/>
        <c:min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REGION</a:t>
            </a:r>
            <a:r>
              <a:rPr lang="fr-FR" baseline="0"/>
              <a:t> NORD - PICA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'Export 1 (3)'!$I$262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'Export 1 (3)'!$G$263:$G$264</c:f>
              <c:strCache>
                <c:ptCount val="2"/>
                <c:pt idx="0">
                  <c:v>Nbre adhérents NORD </c:v>
                </c:pt>
                <c:pt idx="1">
                  <c:v>Nbre adhérents PICA </c:v>
                </c:pt>
              </c:strCache>
            </c:strRef>
          </c:cat>
          <c:val>
            <c:numRef>
              <c:f>'Export 1 (3)'!$I$263:$I$264</c:f>
              <c:numCache>
                <c:formatCode>General</c:formatCode>
                <c:ptCount val="2"/>
                <c:pt idx="0">
                  <c:v>21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4-4762-95BB-4C89FFC8DC39}"/>
            </c:ext>
          </c:extLst>
        </c:ser>
        <c:ser>
          <c:idx val="2"/>
          <c:order val="2"/>
          <c:tx>
            <c:strRef>
              <c:f>'Export 1 (3)'!$J$262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'Export 1 (3)'!$G$263:$G$264</c:f>
              <c:strCache>
                <c:ptCount val="2"/>
                <c:pt idx="0">
                  <c:v>Nbre adhérents NORD </c:v>
                </c:pt>
                <c:pt idx="1">
                  <c:v>Nbre adhérents PICA </c:v>
                </c:pt>
              </c:strCache>
            </c:strRef>
          </c:cat>
          <c:val>
            <c:numRef>
              <c:f>'Export 1 (3)'!$J$263:$J$264</c:f>
              <c:numCache>
                <c:formatCode>General</c:formatCode>
                <c:ptCount val="2"/>
                <c:pt idx="0">
                  <c:v>17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4-4762-95BB-4C89FFC8D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1023056"/>
        <c:axId val="561024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'Export 1 (3)'!$H$262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'Export 1 (3)'!$G$263:$G$264</c15:sqref>
                        </c15:formulaRef>
                      </c:ext>
                    </c:extLst>
                    <c:strCache>
                      <c:ptCount val="2"/>
                      <c:pt idx="0">
                        <c:v>Nbre adhérents NORD </c:v>
                      </c:pt>
                      <c:pt idx="1">
                        <c:v>Nbre adhérents PICA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'Export 1 (3)'!$H$263:$H$264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9C4-4762-95BB-4C89FFC8DC39}"/>
                  </c:ext>
                </c:extLst>
              </c15:ser>
            </c15:filteredBarSeries>
          </c:ext>
        </c:extLst>
      </c:barChart>
      <c:catAx>
        <c:axId val="56102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1024856"/>
        <c:crosses val="autoZero"/>
        <c:auto val="1"/>
        <c:lblAlgn val="ctr"/>
        <c:lblOffset val="100"/>
        <c:noMultiLvlLbl val="0"/>
      </c:catAx>
      <c:valAx>
        <c:axId val="561024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102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Région PACA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1 (3)'!$G$294</c:f>
              <c:strCache>
                <c:ptCount val="1"/>
                <c:pt idx="0">
                  <c:v>Nbre adhérents PACA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8E-4411-9D32-5A83E1695F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8E-4411-9D32-5A83E1695FA2}"/>
              </c:ext>
            </c:extLst>
          </c:dPt>
          <c:cat>
            <c:strRef>
              <c:f>'Export 1 (3)'!$I$293:$J$293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(3)'!$I$294:$J$294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48E-4411-9D32-5A83E169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348944"/>
        <c:axId val="349350024"/>
      </c:barChart>
      <c:catAx>
        <c:axId val="34934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350024"/>
        <c:crosses val="autoZero"/>
        <c:auto val="1"/>
        <c:lblAlgn val="ctr"/>
        <c:lblOffset val="100"/>
        <c:noMultiLvlLbl val="0"/>
      </c:catAx>
      <c:valAx>
        <c:axId val="349350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9348944"/>
        <c:crosses val="autoZero"/>
        <c:crossBetween val="between"/>
        <c:min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1 (3)'!$G$312</c:f>
              <c:strCache>
                <c:ptCount val="1"/>
                <c:pt idx="0">
                  <c:v>Nbre adhérents RALP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8-4AA8-9940-849974F250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8-4AA8-9940-849974F25033}"/>
              </c:ext>
            </c:extLst>
          </c:dPt>
          <c:cat>
            <c:strRef>
              <c:f>'Export 1 (3)'!$I$311:$J$311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(3)'!$I$312:$J$312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E48-4AA8-9940-849974F25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2743288"/>
        <c:axId val="532743648"/>
      </c:barChart>
      <c:catAx>
        <c:axId val="53274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743648"/>
        <c:crosses val="autoZero"/>
        <c:auto val="1"/>
        <c:lblAlgn val="ctr"/>
        <c:lblOffset val="100"/>
        <c:noMultiLvlLbl val="0"/>
      </c:catAx>
      <c:valAx>
        <c:axId val="532743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2743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REGION GRAND EST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2925504736200822"/>
          <c:y val="0.16290622098421542"/>
          <c:w val="0.5011064236770737"/>
          <c:h val="0.6216652410092192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'Export 1 (3)'!$I$2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'Export 1 (3)'!$G$3:$G$6</c:f>
              <c:strCache>
                <c:ptCount val="3"/>
                <c:pt idx="0">
                  <c:v>Nbre adhérents ALSA</c:v>
                </c:pt>
                <c:pt idx="1">
                  <c:v>Nbre adhérents CHAM</c:v>
                </c:pt>
                <c:pt idx="2">
                  <c:v>Nbre adjérents LORR</c:v>
                </c:pt>
              </c:strCache>
            </c:strRef>
          </c:cat>
          <c:val>
            <c:numRef>
              <c:f>'Export 1 (3)'!$I$3:$I$6</c:f>
              <c:numCache>
                <c:formatCode>General</c:formatCode>
                <c:ptCount val="4"/>
                <c:pt idx="0">
                  <c:v>26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4-4ED1-82B4-841C470BADB2}"/>
            </c:ext>
          </c:extLst>
        </c:ser>
        <c:ser>
          <c:idx val="2"/>
          <c:order val="2"/>
          <c:tx>
            <c:strRef>
              <c:f>'Export 1 (3)'!$J$2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'Export 1 (3)'!$G$3:$G$6</c:f>
              <c:strCache>
                <c:ptCount val="3"/>
                <c:pt idx="0">
                  <c:v>Nbre adhérents ALSA</c:v>
                </c:pt>
                <c:pt idx="1">
                  <c:v>Nbre adhérents CHAM</c:v>
                </c:pt>
                <c:pt idx="2">
                  <c:v>Nbre adjérents LORR</c:v>
                </c:pt>
              </c:strCache>
            </c:strRef>
          </c:cat>
          <c:val>
            <c:numRef>
              <c:f>'Export 1 (3)'!$J$3:$J$6</c:f>
              <c:numCache>
                <c:formatCode>General</c:formatCode>
                <c:ptCount val="4"/>
                <c:pt idx="0">
                  <c:v>26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4-4ED1-82B4-841C470BA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313920"/>
        <c:axId val="552314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'Export 1 (3)'!$H$2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'Export 1 (3)'!$G$3:$G$6</c15:sqref>
                        </c15:formulaRef>
                      </c:ext>
                    </c:extLst>
                    <c:strCache>
                      <c:ptCount val="3"/>
                      <c:pt idx="0">
                        <c:v>Nbre adhérents ALSA</c:v>
                      </c:pt>
                      <c:pt idx="1">
                        <c:v>Nbre adhérents CHAM</c:v>
                      </c:pt>
                      <c:pt idx="2">
                        <c:v>Nbre adjérents LORR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'Export 1 (3)'!$H$3:$H$6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4C4-4ED1-82B4-841C470BADB2}"/>
                  </c:ext>
                </c:extLst>
              </c15:ser>
            </c15:filteredBarSeries>
          </c:ext>
        </c:extLst>
      </c:barChart>
      <c:valAx>
        <c:axId val="552314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313920"/>
        <c:crosses val="autoZero"/>
        <c:crossBetween val="between"/>
      </c:valAx>
      <c:catAx>
        <c:axId val="552313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3142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REGION AQUITAINE</a:t>
            </a:r>
            <a:r>
              <a:rPr lang="fr-FR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'Export 1 (3)'!$I$51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'Export 1 (3)'!$G$52:$G$54</c:f>
              <c:strCache>
                <c:ptCount val="3"/>
                <c:pt idx="0">
                  <c:v>Nbre adhérents AQUI</c:v>
                </c:pt>
                <c:pt idx="1">
                  <c:v>Nbre adhérents LIMO</c:v>
                </c:pt>
                <c:pt idx="2">
                  <c:v>Nbre adjérents POIT</c:v>
                </c:pt>
              </c:strCache>
            </c:strRef>
          </c:cat>
          <c:val>
            <c:numRef>
              <c:f>'Export 1 (3)'!$I$52:$I$54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5-45D1-B294-DF15AC1489E1}"/>
            </c:ext>
          </c:extLst>
        </c:ser>
        <c:ser>
          <c:idx val="2"/>
          <c:order val="2"/>
          <c:tx>
            <c:strRef>
              <c:f>'Export 1 (3)'!$J$51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'Export 1 (3)'!$G$52:$G$54</c:f>
              <c:strCache>
                <c:ptCount val="3"/>
                <c:pt idx="0">
                  <c:v>Nbre adhérents AQUI</c:v>
                </c:pt>
                <c:pt idx="1">
                  <c:v>Nbre adhérents LIMO</c:v>
                </c:pt>
                <c:pt idx="2">
                  <c:v>Nbre adjérents POIT</c:v>
                </c:pt>
              </c:strCache>
            </c:strRef>
          </c:cat>
          <c:val>
            <c:numRef>
              <c:f>'Export 1 (3)'!$J$52:$J$54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5-45D1-B294-DF15AC148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312120"/>
        <c:axId val="5534914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'Export 1 (3)'!$H$51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'Export 1 (3)'!$G$52:$G$54</c15:sqref>
                        </c15:formulaRef>
                      </c:ext>
                    </c:extLst>
                    <c:strCache>
                      <c:ptCount val="3"/>
                      <c:pt idx="0">
                        <c:v>Nbre adhérents AQUI</c:v>
                      </c:pt>
                      <c:pt idx="1">
                        <c:v>Nbre adhérents LIMO</c:v>
                      </c:pt>
                      <c:pt idx="2">
                        <c:v>Nbre adjérents POIT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'Export 1 (3)'!$H$52:$H$54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F75-45D1-B294-DF15AC1489E1}"/>
                  </c:ext>
                </c:extLst>
              </c15:ser>
            </c15:filteredBarSeries>
          </c:ext>
        </c:extLst>
      </c:barChart>
      <c:valAx>
        <c:axId val="553491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312120"/>
        <c:crosses val="autoZero"/>
        <c:crossBetween val="between"/>
      </c:valAx>
      <c:catAx>
        <c:axId val="552312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34914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Région AUVE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3510067070092509"/>
          <c:y val="0.19554006968641116"/>
          <c:w val="0.66489932929907491"/>
          <c:h val="0.6734421611932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 1 (3)'!$G$74</c:f>
              <c:strCache>
                <c:ptCount val="1"/>
                <c:pt idx="0">
                  <c:v>Nbre adhérents AUVE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'Export 1 (3)'!$H$73:$J$73</c:f>
              <c:strCache>
                <c:ptCount val="3"/>
                <c:pt idx="1">
                  <c:v>TOTAL</c:v>
                </c:pt>
                <c:pt idx="2">
                  <c:v>PAYES</c:v>
                </c:pt>
              </c:strCache>
            </c:strRef>
          </c:cat>
          <c:val>
            <c:numRef>
              <c:f>'Export 1 (3)'!$H$74:$J$74</c:f>
              <c:numCache>
                <c:formatCode>General</c:formatCode>
                <c:ptCount val="3"/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6-4330-8323-9AE8E5F58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364440"/>
        <c:axId val="608357960"/>
      </c:barChart>
      <c:catAx>
        <c:axId val="60836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8357960"/>
        <c:crosses val="autoZero"/>
        <c:auto val="1"/>
        <c:lblAlgn val="ctr"/>
        <c:lblOffset val="100"/>
        <c:noMultiLvlLbl val="0"/>
      </c:catAx>
      <c:valAx>
        <c:axId val="6083579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08364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 BNOR - HNOR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'Export 1 (3)'!$I$88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'Export 1 (3)'!$G$89:$G$90</c:f>
              <c:strCache>
                <c:ptCount val="2"/>
                <c:pt idx="0">
                  <c:v>Nbre adhérents BNOR </c:v>
                </c:pt>
                <c:pt idx="1">
                  <c:v>Nbre adhérents HNOR </c:v>
                </c:pt>
              </c:strCache>
            </c:strRef>
          </c:cat>
          <c:val>
            <c:numRef>
              <c:f>'Export 1 (3)'!$I$89:$I$90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1-4257-B8B0-4B7D84945D60}"/>
            </c:ext>
          </c:extLst>
        </c:ser>
        <c:ser>
          <c:idx val="2"/>
          <c:order val="2"/>
          <c:tx>
            <c:strRef>
              <c:f>'Export 1 (3)'!$J$88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'Export 1 (3)'!$G$89:$G$90</c:f>
              <c:strCache>
                <c:ptCount val="2"/>
                <c:pt idx="0">
                  <c:v>Nbre adhérents BNOR </c:v>
                </c:pt>
                <c:pt idx="1">
                  <c:v>Nbre adhérents HNOR </c:v>
                </c:pt>
              </c:strCache>
            </c:strRef>
          </c:cat>
          <c:val>
            <c:numRef>
              <c:f>'Export 1 (3)'!$J$89:$J$90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1-4257-B8B0-4B7D84945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796328"/>
        <c:axId val="532799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'Export 1 (3)'!$H$88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'Export 1 (3)'!$G$89:$G$90</c15:sqref>
                        </c15:formulaRef>
                      </c:ext>
                    </c:extLst>
                    <c:strCache>
                      <c:ptCount val="2"/>
                      <c:pt idx="0">
                        <c:v>Nbre adhérents BNOR </c:v>
                      </c:pt>
                      <c:pt idx="1">
                        <c:v>Nbre adhérents HNOR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'Export 1 (3)'!$H$89:$H$90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AC1-4257-B8B0-4B7D84945D60}"/>
                  </c:ext>
                </c:extLst>
              </c15:ser>
            </c15:filteredBarSeries>
          </c:ext>
        </c:extLst>
      </c:barChart>
      <c:catAx>
        <c:axId val="532796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799568"/>
        <c:crosses val="autoZero"/>
        <c:auto val="1"/>
        <c:lblAlgn val="ctr"/>
        <c:lblOffset val="100"/>
        <c:noMultiLvlLbl val="0"/>
      </c:catAx>
      <c:valAx>
        <c:axId val="53279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2796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 BOUR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1 (3)'!$G$106</c:f>
              <c:strCache>
                <c:ptCount val="1"/>
                <c:pt idx="0">
                  <c:v>Nbre adhérents BOUR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B-478D-BEB0-A68FF3E689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B-478D-BEB0-A68FF3E689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1 (3)'!$I$105:$J$105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(3)'!$I$106:$J$106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E8B-478D-BEB0-A68FF3E68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941560"/>
        <c:axId val="411942640"/>
      </c:barChart>
      <c:catAx>
        <c:axId val="41194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1942640"/>
        <c:crosses val="autoZero"/>
        <c:auto val="1"/>
        <c:lblAlgn val="ctr"/>
        <c:lblOffset val="100"/>
        <c:noMultiLvlLbl val="0"/>
      </c:catAx>
      <c:valAx>
        <c:axId val="411942640"/>
        <c:scaling>
          <c:orientation val="minMax"/>
          <c:max val="7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1941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</a:t>
            </a:r>
            <a:r>
              <a:rPr lang="en-US" baseline="0"/>
              <a:t> BRET-LOIR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Feuil1!$C$104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Feuil1!$A$105:$A$106</c:f>
              <c:strCache>
                <c:ptCount val="2"/>
                <c:pt idx="0">
                  <c:v>Nbre adhérents BRET </c:v>
                </c:pt>
                <c:pt idx="1">
                  <c:v>Nbre adhérents LOIR</c:v>
                </c:pt>
              </c:strCache>
            </c:strRef>
          </c:cat>
          <c:val>
            <c:numRef>
              <c:f>Feuil1!$C$105:$C$106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F-4630-90FD-A82846334A71}"/>
            </c:ext>
          </c:extLst>
        </c:ser>
        <c:ser>
          <c:idx val="2"/>
          <c:order val="2"/>
          <c:tx>
            <c:strRef>
              <c:f>Feuil1!$D$104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Feuil1!$A$105:$A$106</c:f>
              <c:strCache>
                <c:ptCount val="2"/>
                <c:pt idx="0">
                  <c:v>Nbre adhérents BRET </c:v>
                </c:pt>
                <c:pt idx="1">
                  <c:v>Nbre adhérents LOIR</c:v>
                </c:pt>
              </c:strCache>
            </c:strRef>
          </c:cat>
          <c:val>
            <c:numRef>
              <c:f>Feuil1!$D$105:$D$106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F-4630-90FD-A8284633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029040"/>
        <c:axId val="4320225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Feuil1!$B$104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Feuil1!$A$105:$A$106</c15:sqref>
                        </c15:formulaRef>
                      </c:ext>
                    </c:extLst>
                    <c:strCache>
                      <c:ptCount val="2"/>
                      <c:pt idx="0">
                        <c:v>Nbre adhérents BRET </c:v>
                      </c:pt>
                      <c:pt idx="1">
                        <c:v>Nbre adhérents LOIR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Feuil1!$B$105:$B$106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0DF-4630-90FD-A82846334A71}"/>
                  </c:ext>
                </c:extLst>
              </c15:ser>
            </c15:filteredBarSeries>
          </c:ext>
        </c:extLst>
      </c:barChart>
      <c:catAx>
        <c:axId val="43202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022560"/>
        <c:crosses val="autoZero"/>
        <c:auto val="1"/>
        <c:lblAlgn val="ctr"/>
        <c:lblOffset val="100"/>
        <c:noMultiLvlLbl val="0"/>
      </c:catAx>
      <c:valAx>
        <c:axId val="4320225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029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</a:t>
            </a:r>
            <a:r>
              <a:rPr lang="en-US" baseline="0"/>
              <a:t> </a:t>
            </a:r>
            <a:r>
              <a:rPr lang="en-US"/>
              <a:t>FCTE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26559415528128"/>
          <c:w val="0.93855606758832566"/>
          <c:h val="0.34982660092045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 1 (3)'!$G$139</c:f>
              <c:strCache>
                <c:ptCount val="1"/>
                <c:pt idx="0">
                  <c:v>Nbre adhérents FCTE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53-4174-87EA-6C0E07F0C9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3-4174-87EA-6C0E07F0C9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1 (3)'!$I$138:$J$138</c:f>
              <c:strCache>
                <c:ptCount val="2"/>
                <c:pt idx="0">
                  <c:v>TOTAL</c:v>
                </c:pt>
                <c:pt idx="1">
                  <c:v>PAYES</c:v>
                </c:pt>
              </c:strCache>
              <c:extLst/>
            </c:strRef>
          </c:cat>
          <c:val>
            <c:numRef>
              <c:f>'Export 1 (3)'!$I$139:$J$139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A53-4174-87EA-6C0E07F0C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9354128"/>
        <c:axId val="549351968"/>
        <c:extLst/>
      </c:barChart>
      <c:catAx>
        <c:axId val="54935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351968"/>
        <c:crosses val="autoZero"/>
        <c:auto val="1"/>
        <c:lblAlgn val="ctr"/>
        <c:lblOffset val="100"/>
        <c:noMultiLvlLbl val="0"/>
      </c:catAx>
      <c:valAx>
        <c:axId val="54935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4935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 IDFR-CENT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Feuil1!$K$3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Feuil1!$I$4:$I$5</c:f>
              <c:strCache>
                <c:ptCount val="2"/>
                <c:pt idx="0">
                  <c:v>Nbre adhérents IDFR</c:v>
                </c:pt>
                <c:pt idx="1">
                  <c:v>Nbre adhérents CENT</c:v>
                </c:pt>
              </c:strCache>
            </c:strRef>
          </c:cat>
          <c:val>
            <c:numRef>
              <c:f>Feuil1!$K$4:$K$5</c:f>
              <c:numCache>
                <c:formatCode>General</c:formatCode>
                <c:ptCount val="2"/>
                <c:pt idx="0">
                  <c:v>51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C-4768-9B9B-DEC734750D1B}"/>
            </c:ext>
          </c:extLst>
        </c:ser>
        <c:ser>
          <c:idx val="2"/>
          <c:order val="2"/>
          <c:tx>
            <c:strRef>
              <c:f>Feuil1!$L$3</c:f>
              <c:strCache>
                <c:ptCount val="1"/>
                <c:pt idx="0">
                  <c:v>PAYES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Feuil1!$I$4:$I$5</c:f>
              <c:strCache>
                <c:ptCount val="2"/>
                <c:pt idx="0">
                  <c:v>Nbre adhérents IDFR</c:v>
                </c:pt>
                <c:pt idx="1">
                  <c:v>Nbre adhérents CENT</c:v>
                </c:pt>
              </c:strCache>
            </c:strRef>
          </c:cat>
          <c:val>
            <c:numRef>
              <c:f>Feuil1!$L$4:$L$5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C-4768-9B9B-DEC734750D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9834744"/>
        <c:axId val="549836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Feuil1!$J$3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Feuil1!$I$4:$I$5</c15:sqref>
                        </c15:formulaRef>
                      </c:ext>
                    </c:extLst>
                    <c:strCache>
                      <c:ptCount val="2"/>
                      <c:pt idx="0">
                        <c:v>Nbre adhérents IDFR</c:v>
                      </c:pt>
                      <c:pt idx="1">
                        <c:v>Nbre adhérents CENT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Feuil1!$J$4:$J$5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4DC-4768-9B9B-DEC734750D1B}"/>
                  </c:ext>
                </c:extLst>
              </c15:ser>
            </c15:filteredBarSeries>
          </c:ext>
        </c:extLst>
      </c:barChart>
      <c:catAx>
        <c:axId val="54983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836904"/>
        <c:crosses val="autoZero"/>
        <c:auto val="1"/>
        <c:lblAlgn val="ctr"/>
        <c:lblOffset val="100"/>
        <c:noMultiLvlLbl val="0"/>
      </c:catAx>
      <c:valAx>
        <c:axId val="54983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9834744"/>
        <c:crosses val="autoZero"/>
        <c:crossBetween val="between"/>
        <c:majorUnit val="2"/>
        <c:minorUnit val="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DF83-9804-420C-8BE1-0A4A45B38E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7A2E92F-450E-486B-B7B7-3A66688525D7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10 h – 10h 30 Mot d’accueil, de bienvenue</a:t>
          </a:r>
          <a:endParaRPr lang="fr-FR" sz="2000" b="0" i="0" baseline="0" dirty="0">
            <a:latin typeface="Arial" panose="020B0604020202020204" pitchFamily="34" charset="0"/>
          </a:endParaRPr>
        </a:p>
      </dgm:t>
    </dgm:pt>
    <dgm:pt modelId="{FDE1041C-8D0C-459B-8DED-03004DDFA4D0}" type="parTrans" cxnId="{A768642C-2A7B-464C-9E42-5C04EE601308}">
      <dgm:prSet/>
      <dgm:spPr/>
      <dgm:t>
        <a:bodyPr/>
        <a:lstStyle/>
        <a:p>
          <a:endParaRPr lang="fr-FR"/>
        </a:p>
      </dgm:t>
    </dgm:pt>
    <dgm:pt modelId="{9AF97BC4-0E96-462F-A5D4-20474CCF9218}" type="sibTrans" cxnId="{A768642C-2A7B-464C-9E42-5C04EE601308}">
      <dgm:prSet/>
      <dgm:spPr/>
      <dgm:t>
        <a:bodyPr/>
        <a:lstStyle/>
        <a:p>
          <a:endParaRPr lang="fr-FR"/>
        </a:p>
      </dgm:t>
    </dgm:pt>
    <dgm:pt modelId="{980CA478-1571-49BD-8394-FA1B2BBD6C51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10h 45 – 12h 15 Chiffres des régions à Novembre 2023</a:t>
          </a:r>
        </a:p>
      </dgm:t>
    </dgm:pt>
    <dgm:pt modelId="{19E8617A-7730-4B81-B48D-767ACDC7F882}" type="parTrans" cxnId="{244BC39B-72AA-469A-99D8-4C14567C7BFE}">
      <dgm:prSet/>
      <dgm:spPr/>
      <dgm:t>
        <a:bodyPr/>
        <a:lstStyle/>
        <a:p>
          <a:endParaRPr lang="fr-FR"/>
        </a:p>
      </dgm:t>
    </dgm:pt>
    <dgm:pt modelId="{D825C883-210B-45B7-AC88-D6019492FF01}" type="sibTrans" cxnId="{244BC39B-72AA-469A-99D8-4C14567C7BFE}">
      <dgm:prSet/>
      <dgm:spPr/>
      <dgm:t>
        <a:bodyPr/>
        <a:lstStyle/>
        <a:p>
          <a:endParaRPr lang="fr-FR"/>
        </a:p>
      </dgm:t>
    </dgm:pt>
    <dgm:pt modelId="{AF94E3A2-0A96-4BDC-AB41-8AC7DE970069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14 h -  Communication</a:t>
          </a:r>
        </a:p>
      </dgm:t>
    </dgm:pt>
    <dgm:pt modelId="{E514B3ED-C773-45CE-82DE-A7A753DEF117}" type="parTrans" cxnId="{5AAADE8F-D861-4CA5-A3E4-D674F27B0199}">
      <dgm:prSet/>
      <dgm:spPr/>
      <dgm:t>
        <a:bodyPr/>
        <a:lstStyle/>
        <a:p>
          <a:endParaRPr lang="fr-FR"/>
        </a:p>
      </dgm:t>
    </dgm:pt>
    <dgm:pt modelId="{D35198BF-2B39-4591-B82C-041BA24276C5}" type="sibTrans" cxnId="{5AAADE8F-D861-4CA5-A3E4-D674F27B0199}">
      <dgm:prSet/>
      <dgm:spPr/>
      <dgm:t>
        <a:bodyPr/>
        <a:lstStyle/>
        <a:p>
          <a:endParaRPr lang="fr-FR"/>
        </a:p>
      </dgm:t>
    </dgm:pt>
    <dgm:pt modelId="{1483AF59-3D60-4642-9A8E-B69F4D00BDDD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17 h  - AG 2024</a:t>
          </a:r>
        </a:p>
      </dgm:t>
    </dgm:pt>
    <dgm:pt modelId="{855ECC0F-FCB4-4AAF-9A74-1B6F43FD8C74}" type="parTrans" cxnId="{4F522676-539F-4492-A6D0-16024E7E22F8}">
      <dgm:prSet/>
      <dgm:spPr/>
      <dgm:t>
        <a:bodyPr/>
        <a:lstStyle/>
        <a:p>
          <a:endParaRPr lang="fr-FR"/>
        </a:p>
      </dgm:t>
    </dgm:pt>
    <dgm:pt modelId="{F5542369-D5C1-4897-B9B5-354501938D05}" type="sibTrans" cxnId="{4F522676-539F-4492-A6D0-16024E7E22F8}">
      <dgm:prSet/>
      <dgm:spPr/>
      <dgm:t>
        <a:bodyPr/>
        <a:lstStyle/>
        <a:p>
          <a:endParaRPr lang="fr-FR"/>
        </a:p>
      </dgm:t>
    </dgm:pt>
    <dgm:pt modelId="{5E81C5A9-1C7D-492E-976E-6026B15B977D}" type="pres">
      <dgm:prSet presAssocID="{4A9ADF83-9804-420C-8BE1-0A4A45B38E5F}" presName="Name0" presStyleCnt="0">
        <dgm:presLayoutVars>
          <dgm:chMax val="7"/>
          <dgm:chPref val="7"/>
          <dgm:dir/>
        </dgm:presLayoutVars>
      </dgm:prSet>
      <dgm:spPr/>
    </dgm:pt>
    <dgm:pt modelId="{D7AEBB54-471A-4EB2-A7A1-DABCA2029F4E}" type="pres">
      <dgm:prSet presAssocID="{4A9ADF83-9804-420C-8BE1-0A4A45B38E5F}" presName="Name1" presStyleCnt="0"/>
      <dgm:spPr/>
    </dgm:pt>
    <dgm:pt modelId="{2890A6F7-B19A-4751-8FAA-04A90F7CCED6}" type="pres">
      <dgm:prSet presAssocID="{4A9ADF83-9804-420C-8BE1-0A4A45B38E5F}" presName="cycle" presStyleCnt="0"/>
      <dgm:spPr/>
    </dgm:pt>
    <dgm:pt modelId="{CC619947-6F94-46EA-B5BD-93297E61E6EE}" type="pres">
      <dgm:prSet presAssocID="{4A9ADF83-9804-420C-8BE1-0A4A45B38E5F}" presName="srcNode" presStyleLbl="node1" presStyleIdx="0" presStyleCnt="4"/>
      <dgm:spPr/>
    </dgm:pt>
    <dgm:pt modelId="{BCD4C5E1-2415-4516-A266-C3B804B0CBE9}" type="pres">
      <dgm:prSet presAssocID="{4A9ADF83-9804-420C-8BE1-0A4A45B38E5F}" presName="conn" presStyleLbl="parChTrans1D2" presStyleIdx="0" presStyleCnt="1"/>
      <dgm:spPr/>
    </dgm:pt>
    <dgm:pt modelId="{E21C75A5-D2CD-484B-AD4C-8BAE34A54468}" type="pres">
      <dgm:prSet presAssocID="{4A9ADF83-9804-420C-8BE1-0A4A45B38E5F}" presName="extraNode" presStyleLbl="node1" presStyleIdx="0" presStyleCnt="4"/>
      <dgm:spPr/>
    </dgm:pt>
    <dgm:pt modelId="{B3B23EF7-A42F-421B-BBD8-4DE54D9AB02B}" type="pres">
      <dgm:prSet presAssocID="{4A9ADF83-9804-420C-8BE1-0A4A45B38E5F}" presName="dstNode" presStyleLbl="node1" presStyleIdx="0" presStyleCnt="4"/>
      <dgm:spPr/>
    </dgm:pt>
    <dgm:pt modelId="{50C2D398-121F-4825-949D-3D7638A71C7F}" type="pres">
      <dgm:prSet presAssocID="{57A2E92F-450E-486B-B7B7-3A66688525D7}" presName="text_1" presStyleLbl="node1" presStyleIdx="0" presStyleCnt="4">
        <dgm:presLayoutVars>
          <dgm:bulletEnabled val="1"/>
        </dgm:presLayoutVars>
      </dgm:prSet>
      <dgm:spPr/>
    </dgm:pt>
    <dgm:pt modelId="{76FB990D-7F37-4738-934F-0295E9F78931}" type="pres">
      <dgm:prSet presAssocID="{57A2E92F-450E-486B-B7B7-3A66688525D7}" presName="accent_1" presStyleCnt="0"/>
      <dgm:spPr/>
    </dgm:pt>
    <dgm:pt modelId="{D6E5A27F-A8E0-4AC1-AA85-3FE2F505E366}" type="pres">
      <dgm:prSet presAssocID="{57A2E92F-450E-486B-B7B7-3A66688525D7}" presName="accentRepeatNode" presStyleLbl="solidFgAcc1" presStyleIdx="0" presStyleCnt="4" custScaleY="110752" custLinFactNeighborX="-21100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84D660-09FA-4E61-9FE4-DB9989817746}" type="pres">
      <dgm:prSet presAssocID="{980CA478-1571-49BD-8394-FA1B2BBD6C51}" presName="text_2" presStyleLbl="node1" presStyleIdx="1" presStyleCnt="4">
        <dgm:presLayoutVars>
          <dgm:bulletEnabled val="1"/>
        </dgm:presLayoutVars>
      </dgm:prSet>
      <dgm:spPr/>
    </dgm:pt>
    <dgm:pt modelId="{1A2416EF-75EF-40A7-93E9-1379AC3A4779}" type="pres">
      <dgm:prSet presAssocID="{980CA478-1571-49BD-8394-FA1B2BBD6C51}" presName="accent_2" presStyleCnt="0"/>
      <dgm:spPr/>
    </dgm:pt>
    <dgm:pt modelId="{619A3443-D543-4F73-B266-22B93DADF209}" type="pres">
      <dgm:prSet presAssocID="{980CA478-1571-49BD-8394-FA1B2BBD6C51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3FC983-99DF-49C6-BC50-CF5C80B875FA}" type="pres">
      <dgm:prSet presAssocID="{AF94E3A2-0A96-4BDC-AB41-8AC7DE970069}" presName="text_3" presStyleLbl="node1" presStyleIdx="2" presStyleCnt="4">
        <dgm:presLayoutVars>
          <dgm:bulletEnabled val="1"/>
        </dgm:presLayoutVars>
      </dgm:prSet>
      <dgm:spPr/>
    </dgm:pt>
    <dgm:pt modelId="{028F6715-A138-4A5D-BFBF-B85109D58280}" type="pres">
      <dgm:prSet presAssocID="{AF94E3A2-0A96-4BDC-AB41-8AC7DE970069}" presName="accent_3" presStyleCnt="0"/>
      <dgm:spPr/>
    </dgm:pt>
    <dgm:pt modelId="{59B7C543-70FE-4635-8361-C4C86F11647C}" type="pres">
      <dgm:prSet presAssocID="{AF94E3A2-0A96-4BDC-AB41-8AC7DE97006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33D23F-24F9-4F83-AC80-63111D0849E5}" type="pres">
      <dgm:prSet presAssocID="{1483AF59-3D60-4642-9A8E-B69F4D00BDDD}" presName="text_4" presStyleLbl="node1" presStyleIdx="3" presStyleCnt="4">
        <dgm:presLayoutVars>
          <dgm:bulletEnabled val="1"/>
        </dgm:presLayoutVars>
      </dgm:prSet>
      <dgm:spPr/>
    </dgm:pt>
    <dgm:pt modelId="{6278C708-7958-45E0-BB95-FE1D21E477C7}" type="pres">
      <dgm:prSet presAssocID="{1483AF59-3D60-4642-9A8E-B69F4D00BDDD}" presName="accent_4" presStyleCnt="0"/>
      <dgm:spPr/>
    </dgm:pt>
    <dgm:pt modelId="{B6D13275-1EA4-4DEE-86AB-BB183373D70A}" type="pres">
      <dgm:prSet presAssocID="{1483AF59-3D60-4642-9A8E-B69F4D00BDDD}" presName="accentRepeatNode" presStyleLbl="solidFgAcc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041B462B-398E-4334-B142-D2EDFF151A29}" type="presOf" srcId="{57A2E92F-450E-486B-B7B7-3A66688525D7}" destId="{50C2D398-121F-4825-949D-3D7638A71C7F}" srcOrd="0" destOrd="0" presId="urn:microsoft.com/office/officeart/2008/layout/VerticalCurvedList"/>
    <dgm:cxn modelId="{A768642C-2A7B-464C-9E42-5C04EE601308}" srcId="{4A9ADF83-9804-420C-8BE1-0A4A45B38E5F}" destId="{57A2E92F-450E-486B-B7B7-3A66688525D7}" srcOrd="0" destOrd="0" parTransId="{FDE1041C-8D0C-459B-8DED-03004DDFA4D0}" sibTransId="{9AF97BC4-0E96-462F-A5D4-20474CCF9218}"/>
    <dgm:cxn modelId="{CD55CC49-5469-4A9B-B694-09A04DDB5B9A}" type="presOf" srcId="{4A9ADF83-9804-420C-8BE1-0A4A45B38E5F}" destId="{5E81C5A9-1C7D-492E-976E-6026B15B977D}" srcOrd="0" destOrd="0" presId="urn:microsoft.com/office/officeart/2008/layout/VerticalCurvedList"/>
    <dgm:cxn modelId="{4F522676-539F-4492-A6D0-16024E7E22F8}" srcId="{4A9ADF83-9804-420C-8BE1-0A4A45B38E5F}" destId="{1483AF59-3D60-4642-9A8E-B69F4D00BDDD}" srcOrd="3" destOrd="0" parTransId="{855ECC0F-FCB4-4AAF-9A74-1B6F43FD8C74}" sibTransId="{F5542369-D5C1-4897-B9B5-354501938D05}"/>
    <dgm:cxn modelId="{267CB056-1B81-42F6-942C-8D6DB5217CC9}" type="presOf" srcId="{AF94E3A2-0A96-4BDC-AB41-8AC7DE970069}" destId="{D33FC983-99DF-49C6-BC50-CF5C80B875FA}" srcOrd="0" destOrd="0" presId="urn:microsoft.com/office/officeart/2008/layout/VerticalCurvedList"/>
    <dgm:cxn modelId="{32E2947F-A8F7-4773-9820-8C2E49D4D6E4}" type="presOf" srcId="{980CA478-1571-49BD-8394-FA1B2BBD6C51}" destId="{7684D660-09FA-4E61-9FE4-DB9989817746}" srcOrd="0" destOrd="0" presId="urn:microsoft.com/office/officeart/2008/layout/VerticalCurvedList"/>
    <dgm:cxn modelId="{5AAADE8F-D861-4CA5-A3E4-D674F27B0199}" srcId="{4A9ADF83-9804-420C-8BE1-0A4A45B38E5F}" destId="{AF94E3A2-0A96-4BDC-AB41-8AC7DE970069}" srcOrd="2" destOrd="0" parTransId="{E514B3ED-C773-45CE-82DE-A7A753DEF117}" sibTransId="{D35198BF-2B39-4591-B82C-041BA24276C5}"/>
    <dgm:cxn modelId="{244BC39B-72AA-469A-99D8-4C14567C7BFE}" srcId="{4A9ADF83-9804-420C-8BE1-0A4A45B38E5F}" destId="{980CA478-1571-49BD-8394-FA1B2BBD6C51}" srcOrd="1" destOrd="0" parTransId="{19E8617A-7730-4B81-B48D-767ACDC7F882}" sibTransId="{D825C883-210B-45B7-AC88-D6019492FF01}"/>
    <dgm:cxn modelId="{6AAEF3E1-8105-4728-8956-CA671AD1832E}" type="presOf" srcId="{1483AF59-3D60-4642-9A8E-B69F4D00BDDD}" destId="{6933D23F-24F9-4F83-AC80-63111D0849E5}" srcOrd="0" destOrd="0" presId="urn:microsoft.com/office/officeart/2008/layout/VerticalCurvedList"/>
    <dgm:cxn modelId="{B27211E9-64A9-435F-ABD5-6AA266A4061C}" type="presOf" srcId="{9AF97BC4-0E96-462F-A5D4-20474CCF9218}" destId="{BCD4C5E1-2415-4516-A266-C3B804B0CBE9}" srcOrd="0" destOrd="0" presId="urn:microsoft.com/office/officeart/2008/layout/VerticalCurvedList"/>
    <dgm:cxn modelId="{E143AFE5-F367-47EA-B793-2D2AD91C7541}" type="presParOf" srcId="{5E81C5A9-1C7D-492E-976E-6026B15B977D}" destId="{D7AEBB54-471A-4EB2-A7A1-DABCA2029F4E}" srcOrd="0" destOrd="0" presId="urn:microsoft.com/office/officeart/2008/layout/VerticalCurvedList"/>
    <dgm:cxn modelId="{A2171A4D-19B9-40C8-9294-93B5EACF057C}" type="presParOf" srcId="{D7AEBB54-471A-4EB2-A7A1-DABCA2029F4E}" destId="{2890A6F7-B19A-4751-8FAA-04A90F7CCED6}" srcOrd="0" destOrd="0" presId="urn:microsoft.com/office/officeart/2008/layout/VerticalCurvedList"/>
    <dgm:cxn modelId="{29EE48AB-B553-44F6-8DCB-D6807AB458AF}" type="presParOf" srcId="{2890A6F7-B19A-4751-8FAA-04A90F7CCED6}" destId="{CC619947-6F94-46EA-B5BD-93297E61E6EE}" srcOrd="0" destOrd="0" presId="urn:microsoft.com/office/officeart/2008/layout/VerticalCurvedList"/>
    <dgm:cxn modelId="{DB1436FB-879F-4104-A627-FE140E1BBAA9}" type="presParOf" srcId="{2890A6F7-B19A-4751-8FAA-04A90F7CCED6}" destId="{BCD4C5E1-2415-4516-A266-C3B804B0CBE9}" srcOrd="1" destOrd="0" presId="urn:microsoft.com/office/officeart/2008/layout/VerticalCurvedList"/>
    <dgm:cxn modelId="{CAB98332-EAA5-409B-A96C-69897AAFFCC9}" type="presParOf" srcId="{2890A6F7-B19A-4751-8FAA-04A90F7CCED6}" destId="{E21C75A5-D2CD-484B-AD4C-8BAE34A54468}" srcOrd="2" destOrd="0" presId="urn:microsoft.com/office/officeart/2008/layout/VerticalCurvedList"/>
    <dgm:cxn modelId="{19521A05-D950-4709-9590-3E70D78E5F99}" type="presParOf" srcId="{2890A6F7-B19A-4751-8FAA-04A90F7CCED6}" destId="{B3B23EF7-A42F-421B-BBD8-4DE54D9AB02B}" srcOrd="3" destOrd="0" presId="urn:microsoft.com/office/officeart/2008/layout/VerticalCurvedList"/>
    <dgm:cxn modelId="{60FD8AA0-A6E4-4B37-95C7-0E0B7C067F61}" type="presParOf" srcId="{D7AEBB54-471A-4EB2-A7A1-DABCA2029F4E}" destId="{50C2D398-121F-4825-949D-3D7638A71C7F}" srcOrd="1" destOrd="0" presId="urn:microsoft.com/office/officeart/2008/layout/VerticalCurvedList"/>
    <dgm:cxn modelId="{E217A3CE-803B-4D05-8295-F070CCDF0CD5}" type="presParOf" srcId="{D7AEBB54-471A-4EB2-A7A1-DABCA2029F4E}" destId="{76FB990D-7F37-4738-934F-0295E9F78931}" srcOrd="2" destOrd="0" presId="urn:microsoft.com/office/officeart/2008/layout/VerticalCurvedList"/>
    <dgm:cxn modelId="{50391D89-0B18-4690-A611-F96D4DEA2E09}" type="presParOf" srcId="{76FB990D-7F37-4738-934F-0295E9F78931}" destId="{D6E5A27F-A8E0-4AC1-AA85-3FE2F505E366}" srcOrd="0" destOrd="0" presId="urn:microsoft.com/office/officeart/2008/layout/VerticalCurvedList"/>
    <dgm:cxn modelId="{024CCA87-6AB2-4DAA-BDE1-696F1A02F6C0}" type="presParOf" srcId="{D7AEBB54-471A-4EB2-A7A1-DABCA2029F4E}" destId="{7684D660-09FA-4E61-9FE4-DB9989817746}" srcOrd="3" destOrd="0" presId="urn:microsoft.com/office/officeart/2008/layout/VerticalCurvedList"/>
    <dgm:cxn modelId="{FA4A18DE-A057-4D73-91A7-D52110E8A895}" type="presParOf" srcId="{D7AEBB54-471A-4EB2-A7A1-DABCA2029F4E}" destId="{1A2416EF-75EF-40A7-93E9-1379AC3A4779}" srcOrd="4" destOrd="0" presId="urn:microsoft.com/office/officeart/2008/layout/VerticalCurvedList"/>
    <dgm:cxn modelId="{170290DB-40C1-4C88-968D-F92F6229FB91}" type="presParOf" srcId="{1A2416EF-75EF-40A7-93E9-1379AC3A4779}" destId="{619A3443-D543-4F73-B266-22B93DADF209}" srcOrd="0" destOrd="0" presId="urn:microsoft.com/office/officeart/2008/layout/VerticalCurvedList"/>
    <dgm:cxn modelId="{0F528256-3CC6-4D06-A888-468D8BB842B7}" type="presParOf" srcId="{D7AEBB54-471A-4EB2-A7A1-DABCA2029F4E}" destId="{D33FC983-99DF-49C6-BC50-CF5C80B875FA}" srcOrd="5" destOrd="0" presId="urn:microsoft.com/office/officeart/2008/layout/VerticalCurvedList"/>
    <dgm:cxn modelId="{D7DB12E6-F9EE-471E-9890-EE7E459F81AA}" type="presParOf" srcId="{D7AEBB54-471A-4EB2-A7A1-DABCA2029F4E}" destId="{028F6715-A138-4A5D-BFBF-B85109D58280}" srcOrd="6" destOrd="0" presId="urn:microsoft.com/office/officeart/2008/layout/VerticalCurvedList"/>
    <dgm:cxn modelId="{C296F6D9-ACE6-463A-88F8-20AFA7C6E255}" type="presParOf" srcId="{028F6715-A138-4A5D-BFBF-B85109D58280}" destId="{59B7C543-70FE-4635-8361-C4C86F11647C}" srcOrd="0" destOrd="0" presId="urn:microsoft.com/office/officeart/2008/layout/VerticalCurvedList"/>
    <dgm:cxn modelId="{147741E0-E94A-426C-8C2F-2942A99DEDD5}" type="presParOf" srcId="{D7AEBB54-471A-4EB2-A7A1-DABCA2029F4E}" destId="{6933D23F-24F9-4F83-AC80-63111D0849E5}" srcOrd="7" destOrd="0" presId="urn:microsoft.com/office/officeart/2008/layout/VerticalCurvedList"/>
    <dgm:cxn modelId="{52E4E78F-2982-4D8A-AFFF-BB3539BDACA0}" type="presParOf" srcId="{D7AEBB54-471A-4EB2-A7A1-DABCA2029F4E}" destId="{6278C708-7958-45E0-BB95-FE1D21E477C7}" srcOrd="8" destOrd="0" presId="urn:microsoft.com/office/officeart/2008/layout/VerticalCurvedList"/>
    <dgm:cxn modelId="{8D494C3E-6618-4AD3-B47C-07FACFBADB17}" type="presParOf" srcId="{6278C708-7958-45E0-BB95-FE1D21E477C7}" destId="{B6D13275-1EA4-4DEE-86AB-BB183373D7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C5E1-2415-4516-A266-C3B804B0CBE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D398-121F-4825-949D-3D7638A71C7F}">
      <dsp:nvSpPr>
        <dsp:cNvPr id="0" name=""/>
        <dsp:cNvSpPr/>
      </dsp:nvSpPr>
      <dsp:spPr>
        <a:xfrm>
          <a:off x="610504" y="416587"/>
          <a:ext cx="851880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10 h – 10h 30 Mot d’accueil, de bienvenue</a:t>
          </a:r>
          <a:endParaRPr lang="fr-FR" sz="2000" b="0" i="0" kern="1200" baseline="0" dirty="0">
            <a:latin typeface="Arial" panose="020B0604020202020204" pitchFamily="34" charset="0"/>
          </a:endParaRPr>
        </a:p>
      </dsp:txBody>
      <dsp:txXfrm>
        <a:off x="610504" y="416587"/>
        <a:ext cx="8518803" cy="833607"/>
      </dsp:txXfrm>
    </dsp:sp>
    <dsp:sp modelId="{D6E5A27F-A8E0-4AC1-AA85-3FE2F505E366}">
      <dsp:nvSpPr>
        <dsp:cNvPr id="0" name=""/>
        <dsp:cNvSpPr/>
      </dsp:nvSpPr>
      <dsp:spPr>
        <a:xfrm>
          <a:off x="0" y="300913"/>
          <a:ext cx="1042009" cy="11540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4D660-09FA-4E61-9FE4-DB9989817746}">
      <dsp:nvSpPr>
        <dsp:cNvPr id="0" name=""/>
        <dsp:cNvSpPr/>
      </dsp:nvSpPr>
      <dsp:spPr>
        <a:xfrm>
          <a:off x="1088431" y="1667215"/>
          <a:ext cx="804087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10h 45 – 12h 15 Chiffres des régions à Novembre 2023</a:t>
          </a:r>
        </a:p>
      </dsp:txBody>
      <dsp:txXfrm>
        <a:off x="1088431" y="1667215"/>
        <a:ext cx="8040876" cy="833607"/>
      </dsp:txXfrm>
    </dsp:sp>
    <dsp:sp modelId="{619A3443-D543-4F73-B266-22B93DADF20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C983-99DF-49C6-BC50-CF5C80B875FA}">
      <dsp:nvSpPr>
        <dsp:cNvPr id="0" name=""/>
        <dsp:cNvSpPr/>
      </dsp:nvSpPr>
      <dsp:spPr>
        <a:xfrm>
          <a:off x="1088431" y="2917843"/>
          <a:ext cx="804087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14 h -  Communication</a:t>
          </a:r>
        </a:p>
      </dsp:txBody>
      <dsp:txXfrm>
        <a:off x="1088431" y="2917843"/>
        <a:ext cx="8040876" cy="833607"/>
      </dsp:txXfrm>
    </dsp:sp>
    <dsp:sp modelId="{59B7C543-70FE-4635-8361-C4C86F11647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3D23F-24F9-4F83-AC80-63111D0849E5}">
      <dsp:nvSpPr>
        <dsp:cNvPr id="0" name=""/>
        <dsp:cNvSpPr/>
      </dsp:nvSpPr>
      <dsp:spPr>
        <a:xfrm>
          <a:off x="610504" y="4168472"/>
          <a:ext cx="851880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17 h  - AG 2024</a:t>
          </a:r>
        </a:p>
      </dsp:txBody>
      <dsp:txXfrm>
        <a:off x="610504" y="4168472"/>
        <a:ext cx="8518803" cy="833607"/>
      </dsp:txXfrm>
    </dsp:sp>
    <dsp:sp modelId="{B6D13275-1EA4-4DEE-86AB-BB183373D70A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09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3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04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7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17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2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4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6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6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4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4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7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AD8-31CB-47EA-8A46-483225870C97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8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6BA4CA9-CA8C-03CE-7D8F-3857929A6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7C01A3-8BD7-A776-634B-9CE11EAC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710" y="158125"/>
            <a:ext cx="7227624" cy="1838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FFFF"/>
                </a:solidFill>
              </a:rPr>
              <a:t>Conseil Administration</a:t>
            </a:r>
            <a:br>
              <a:rPr lang="fr-FR" sz="5200" dirty="0">
                <a:solidFill>
                  <a:srgbClr val="FFFFFF"/>
                </a:solidFill>
              </a:rPr>
            </a:br>
            <a:r>
              <a:rPr lang="fr-FR" sz="5200" dirty="0">
                <a:solidFill>
                  <a:srgbClr val="FFFFFF"/>
                </a:solidFill>
              </a:rPr>
              <a:t> DIJON novembre 2023</a:t>
            </a:r>
          </a:p>
        </p:txBody>
      </p:sp>
    </p:spTree>
    <p:extLst>
      <p:ext uri="{BB962C8B-B14F-4D97-AF65-F5344CB8AC3E}">
        <p14:creationId xmlns:p14="http://schemas.microsoft.com/office/powerpoint/2010/main" val="341385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569F1-F9BB-F2FF-2D0B-A5715674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286FD81-6FB7-B047-C7E4-B3068636BCB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21462" y="1520869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6929492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79170532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2034189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334351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651127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FCTE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5287031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64912EC-E578-0436-9399-BD30A903A64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4551" y="1520869"/>
          <a:ext cx="3149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80682540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672624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6753681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94712539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859586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IDFR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884541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CENT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805162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483BA63-6CA5-49A1-A0B1-50970869FC96}"/>
              </a:ext>
            </a:extLst>
          </p:cNvPr>
          <p:cNvGraphicFramePr>
            <a:graphicFrameLocks/>
          </p:cNvGraphicFramePr>
          <p:nvPr/>
        </p:nvGraphicFramePr>
        <p:xfrm>
          <a:off x="429095" y="2611755"/>
          <a:ext cx="4321035" cy="16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2404C51-5C29-3006-5BB5-A44E9E5BC0ED}"/>
              </a:ext>
            </a:extLst>
          </p:cNvPr>
          <p:cNvGraphicFramePr>
            <a:graphicFrameLocks/>
          </p:cNvGraphicFramePr>
          <p:nvPr/>
        </p:nvGraphicFramePr>
        <p:xfrm>
          <a:off x="5381983" y="2611755"/>
          <a:ext cx="4444365" cy="277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043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3A85B-462A-56FC-2BDB-CAA00CC3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542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237C0CF-ED1B-894C-D03E-3075A0C1A5D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45212" y="1736604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67333202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33686459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3778132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747309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47138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LANG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7938159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7A8965C-7FFA-04BC-BF74-60B9D7604EA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71424" y="1714005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62549965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6132072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87877993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3616063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652790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Nbre adhérents MIPY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056139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BDB76FC-DB88-4B07-AFC4-687781FECDCE}"/>
              </a:ext>
            </a:extLst>
          </p:cNvPr>
          <p:cNvGraphicFramePr>
            <a:graphicFrameLocks/>
          </p:cNvGraphicFramePr>
          <p:nvPr/>
        </p:nvGraphicFramePr>
        <p:xfrm>
          <a:off x="384620" y="2553739"/>
          <a:ext cx="4341759" cy="24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1B220BF-4331-4B9E-848D-FB014E301B09}"/>
              </a:ext>
            </a:extLst>
          </p:cNvPr>
          <p:cNvGraphicFramePr>
            <a:graphicFrameLocks/>
          </p:cNvGraphicFramePr>
          <p:nvPr/>
        </p:nvGraphicFramePr>
        <p:xfrm>
          <a:off x="5418884" y="2553738"/>
          <a:ext cx="4560570" cy="241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79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57300-5AEB-DBAC-A6DA-CA03B188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932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2FD6B0B-AD5A-2CE6-790C-AB246D852B8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57087" y="1585788"/>
          <a:ext cx="3149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15392444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8209833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1196999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841347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641061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NORD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129966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PICA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1412786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ED9A431-90D1-01F8-3A46-C503638E93B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12048" y="1585788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45842447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0835329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1867960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895485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42665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PACA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4765722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AE24147-25AD-426E-93D2-DFBBBA8ACE2D}"/>
              </a:ext>
            </a:extLst>
          </p:cNvPr>
          <p:cNvGraphicFramePr>
            <a:graphicFrameLocks/>
          </p:cNvGraphicFramePr>
          <p:nvPr/>
        </p:nvGraphicFramePr>
        <p:xfrm>
          <a:off x="396050" y="2546495"/>
          <a:ext cx="4460958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E539FA8-8E6A-4707-B13C-BBB991B30F67}"/>
              </a:ext>
            </a:extLst>
          </p:cNvPr>
          <p:cNvGraphicFramePr>
            <a:graphicFrameLocks/>
          </p:cNvGraphicFramePr>
          <p:nvPr/>
        </p:nvGraphicFramePr>
        <p:xfrm>
          <a:off x="5219676" y="2546495"/>
          <a:ext cx="4697730" cy="218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53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84A79-FA19-36FF-3BBD-D4C89AFA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230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8C18D50-6B0A-5556-D85E-1093F6AB3E9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43196" y="2160589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59461553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753606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85124347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3181518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396291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RALP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3367875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A76234F-0DBE-476E-9F27-1AC8B1C2640E}"/>
              </a:ext>
            </a:extLst>
          </p:cNvPr>
          <p:cNvGraphicFramePr>
            <a:graphicFrameLocks/>
          </p:cNvGraphicFramePr>
          <p:nvPr/>
        </p:nvGraphicFramePr>
        <p:xfrm>
          <a:off x="1390650" y="2875279"/>
          <a:ext cx="4705350" cy="291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20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095F8BB-7707-5B3F-F0AE-9B5D3783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09" y="67298"/>
            <a:ext cx="8596668" cy="54230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TABLEAU PAR REGIONS AU 31/10/2023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25710AA-46D5-C58A-A5C9-2C0F77D1F60A}"/>
              </a:ext>
            </a:extLst>
          </p:cNvPr>
          <p:cNvGraphicFramePr>
            <a:graphicFrameLocks noGrp="1"/>
          </p:cNvGraphicFramePr>
          <p:nvPr/>
        </p:nvGraphicFramePr>
        <p:xfrm>
          <a:off x="320633" y="609604"/>
          <a:ext cx="11400314" cy="5909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76">
                  <a:extLst>
                    <a:ext uri="{9D8B030D-6E8A-4147-A177-3AD203B41FA5}">
                      <a16:colId xmlns:a16="http://schemas.microsoft.com/office/drawing/2014/main" val="936351426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3029167820"/>
                    </a:ext>
                  </a:extLst>
                </a:gridCol>
                <a:gridCol w="488033">
                  <a:extLst>
                    <a:ext uri="{9D8B030D-6E8A-4147-A177-3AD203B41FA5}">
                      <a16:colId xmlns:a16="http://schemas.microsoft.com/office/drawing/2014/main" val="908474500"/>
                    </a:ext>
                  </a:extLst>
                </a:gridCol>
                <a:gridCol w="488033">
                  <a:extLst>
                    <a:ext uri="{9D8B030D-6E8A-4147-A177-3AD203B41FA5}">
                      <a16:colId xmlns:a16="http://schemas.microsoft.com/office/drawing/2014/main" val="1469041548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517782178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2405659868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1123486855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3721332960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2638232527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2520278106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935088827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2670110798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336100271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2641495089"/>
                    </a:ext>
                  </a:extLst>
                </a:gridCol>
                <a:gridCol w="606476">
                  <a:extLst>
                    <a:ext uri="{9D8B030D-6E8A-4147-A177-3AD203B41FA5}">
                      <a16:colId xmlns:a16="http://schemas.microsoft.com/office/drawing/2014/main" val="1504711897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3841940239"/>
                    </a:ext>
                  </a:extLst>
                </a:gridCol>
                <a:gridCol w="392425">
                  <a:extLst>
                    <a:ext uri="{9D8B030D-6E8A-4147-A177-3AD203B41FA5}">
                      <a16:colId xmlns:a16="http://schemas.microsoft.com/office/drawing/2014/main" val="909868603"/>
                    </a:ext>
                  </a:extLst>
                </a:gridCol>
                <a:gridCol w="392425">
                  <a:extLst>
                    <a:ext uri="{9D8B030D-6E8A-4147-A177-3AD203B41FA5}">
                      <a16:colId xmlns:a16="http://schemas.microsoft.com/office/drawing/2014/main" val="3782447361"/>
                    </a:ext>
                  </a:extLst>
                </a:gridCol>
                <a:gridCol w="99890">
                  <a:extLst>
                    <a:ext uri="{9D8B030D-6E8A-4147-A177-3AD203B41FA5}">
                      <a16:colId xmlns:a16="http://schemas.microsoft.com/office/drawing/2014/main" val="412169669"/>
                    </a:ext>
                  </a:extLst>
                </a:gridCol>
                <a:gridCol w="392425">
                  <a:extLst>
                    <a:ext uri="{9D8B030D-6E8A-4147-A177-3AD203B41FA5}">
                      <a16:colId xmlns:a16="http://schemas.microsoft.com/office/drawing/2014/main" val="3889667379"/>
                    </a:ext>
                  </a:extLst>
                </a:gridCol>
                <a:gridCol w="520855">
                  <a:extLst>
                    <a:ext uri="{9D8B030D-6E8A-4147-A177-3AD203B41FA5}">
                      <a16:colId xmlns:a16="http://schemas.microsoft.com/office/drawing/2014/main" val="4196112828"/>
                    </a:ext>
                  </a:extLst>
                </a:gridCol>
                <a:gridCol w="520855">
                  <a:extLst>
                    <a:ext uri="{9D8B030D-6E8A-4147-A177-3AD203B41FA5}">
                      <a16:colId xmlns:a16="http://schemas.microsoft.com/office/drawing/2014/main" val="3412101212"/>
                    </a:ext>
                  </a:extLst>
                </a:gridCol>
              </a:tblGrid>
              <a:tr h="1552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montant des PAR à verser année A (2023)</a:t>
                      </a:r>
                      <a:endParaRPr lang="fr-F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416221095"/>
                  </a:ext>
                </a:extLst>
              </a:tr>
              <a:tr h="1552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versement aux régions  -  solde PAR au 31.12 année A-1 (2022)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délégation budgétaire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695077407"/>
                  </a:ext>
                </a:extLst>
              </a:tr>
              <a:tr h="15527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calcul PAR  :  année A-1 : 50%   -   année A : 50%   -   dons : 50%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830493350"/>
                  </a:ext>
                </a:extLst>
              </a:tr>
              <a:tr h="155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régions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total reliquats PAR année A-1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total PAR à reverser année A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Rembt aux régions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Verst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Verst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aide aux régions versée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subventions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solde au 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SOMMES VERSEES 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SOLDE PAR A VERSER AUX REGIONS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nbre adhérents total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nbre adhérents ayant cotisés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budget accordé de 20€ p/ adhérent à jour 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Délégation budgétaire versées 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SOLDE DELEGATION BUDGETAIRE A VERSER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317700259"/>
                  </a:ext>
                </a:extLst>
              </a:tr>
              <a:tr h="1552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année A-1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année A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dons A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total PAR année A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PAR 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PAR 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781093"/>
                  </a:ext>
                </a:extLst>
              </a:tr>
              <a:tr h="2513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PAR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PAR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PAR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A-1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73391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Alsace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439,30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376,00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376,00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815,30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552,66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262,64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262,64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12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500386069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Aquitaine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325,20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525,20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525,20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525,20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711805830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Auvergne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429,76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525,76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154,60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371,16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371,16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180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180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65607777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Basse Normandie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468,60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152,00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152,00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620,60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620,60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620,60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996800581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Bourgogne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579,16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659,16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659,16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659,16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997704184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Bretagne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221,00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269,00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237,00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691182706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Centre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052475673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Champagne Ardennes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265,38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361,38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361,38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361,38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279647467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Franche Comté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292,90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340,90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340,90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340,90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511304289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Haute Normandie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150,10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166,10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166,10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166,10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458385643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Ile de France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657,00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657,00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92808011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Languedoc Roussillon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488,00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424,00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500080371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Limousin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521221895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Loire (Pays de)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224,00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444178835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Lorraine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507,43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723,43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723,43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723,43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4215440318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Midi Pyrénées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344,00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942753203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Nord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729,10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264,00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7,50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271,50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1 000,60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89,60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911,00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911,00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280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280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246672838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Provence Alpes Côte d'Azur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240,00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240,00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277,00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277,00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3976284400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Picardie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517,34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101,00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618,34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618,34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618,34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5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722835417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Poitou Charentes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153,80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1,50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49,50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203,30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203,30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203,30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079632813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Rhône Alpes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440,00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440,00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488,00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472,00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1104816817"/>
                  </a:ext>
                </a:extLst>
              </a:tr>
              <a:tr h="205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TOTAUX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4993,07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104,00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4 256,00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36,00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4 292,00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9 389,07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796,86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2 571,00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6 021,21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400,00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6 021,21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104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71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1420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1420</a:t>
                      </a:r>
                      <a:endParaRPr lang="fr-F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4204229107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Vaenzano voyage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u="none" strike="noStrike">
                          <a:effectLst/>
                        </a:rPr>
                        <a:t>32,00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/>
                </a:tc>
                <a:extLst>
                  <a:ext uri="{0D108BD9-81ED-4DB2-BD59-A6C34878D82A}">
                    <a16:rowId xmlns:a16="http://schemas.microsoft.com/office/drawing/2014/main" val="207406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14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2C199-6BED-952D-2CCC-1C4B02F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5" y="4301542"/>
            <a:ext cx="6654577" cy="12737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pic>
        <p:nvPicPr>
          <p:cNvPr id="4" name="Image 3" descr="Une image contenant personne, verres, sourire&#10;&#10;Description générée automatiquement">
            <a:extLst>
              <a:ext uri="{FF2B5EF4-FFF2-40B4-BE49-F238E27FC236}">
                <a16:creationId xmlns:a16="http://schemas.microsoft.com/office/drawing/2014/main" id="{D034D009-C602-FAEC-07F2-1CB27698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124" y="906898"/>
            <a:ext cx="2139826" cy="2582549"/>
          </a:xfrm>
          <a:prstGeom prst="rect">
            <a:avLst/>
          </a:prstGeom>
        </p:spPr>
      </p:pic>
      <p:pic>
        <p:nvPicPr>
          <p:cNvPr id="6" name="Image 5" descr="Une image contenant personne, sourire, pose&#10;&#10;Description générée automatiquement">
            <a:extLst>
              <a:ext uri="{FF2B5EF4-FFF2-40B4-BE49-F238E27FC236}">
                <a16:creationId xmlns:a16="http://schemas.microsoft.com/office/drawing/2014/main" id="{436E2C8A-CD74-A68E-C072-6F11C9A1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960" y="865954"/>
            <a:ext cx="1952390" cy="2664438"/>
          </a:xfrm>
          <a:prstGeom prst="rect">
            <a:avLst/>
          </a:prstGeom>
        </p:spPr>
      </p:pic>
      <p:pic>
        <p:nvPicPr>
          <p:cNvPr id="3" name="Image 2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14399DC4-8DA7-4C81-FE0D-A14C2C30F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865955"/>
            <a:ext cx="1998329" cy="26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9DF671B-25BB-42DC-A592-AA89AD66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02" y="435705"/>
            <a:ext cx="8605706" cy="395031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FLYER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NEWSLETTER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TRIPTYQUE ET « QUI SOMMES NOUS » sur le site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LE « PETIT FURET 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FACEBOOK – quelle </a:t>
            </a:r>
            <a:r>
              <a:rPr lang="en-US" sz="4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6 - 2024 - 40° anniversaire  ANR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7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2C199-6BED-952D-2CCC-1C4B02F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30" y="5035639"/>
            <a:ext cx="5827485" cy="9835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 2024</a:t>
            </a:r>
          </a:p>
        </p:txBody>
      </p:sp>
      <p:pic>
        <p:nvPicPr>
          <p:cNvPr id="3" name="Image 2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99BA0E8F-60B2-F1F4-B2B6-B8803600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19" y="434290"/>
            <a:ext cx="2458096" cy="3277461"/>
          </a:xfrm>
          <a:prstGeom prst="rect">
            <a:avLst/>
          </a:prstGeom>
        </p:spPr>
      </p:pic>
      <p:pic>
        <p:nvPicPr>
          <p:cNvPr id="8" name="Image 7" descr="Une image contenant homme, personne, verres, plein air&#10;&#10;Description générée automatiquement">
            <a:extLst>
              <a:ext uri="{FF2B5EF4-FFF2-40B4-BE49-F238E27FC236}">
                <a16:creationId xmlns:a16="http://schemas.microsoft.com/office/drawing/2014/main" id="{0174169F-19DD-6191-2ABD-329771082A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189" y="434290"/>
            <a:ext cx="1970437" cy="32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9DF671B-25BB-42DC-A592-AA89AD66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606186"/>
            <a:ext cx="9063235" cy="395031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 Mise en œuvre des évènements (CA AG Sorties) et également de l’administratif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2 - Mise en œuvre du VOTE – dates, modalités pour 2024 </a:t>
            </a:r>
          </a:p>
        </p:txBody>
      </p:sp>
    </p:spTree>
    <p:extLst>
      <p:ext uri="{BB962C8B-B14F-4D97-AF65-F5344CB8AC3E}">
        <p14:creationId xmlns:p14="http://schemas.microsoft.com/office/powerpoint/2010/main" val="310068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93D2E-4CBD-0CFC-21C8-5E9AC906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Elus arrivant en fin de mandat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DBC378-BAF1-24D7-8B4D-743FDA6F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55618"/>
            <a:ext cx="2943225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C00BF5-4354-BBAA-EBE6-0557226FA317}"/>
              </a:ext>
            </a:extLst>
          </p:cNvPr>
          <p:cNvSpPr txBox="1"/>
          <p:nvPr/>
        </p:nvSpPr>
        <p:spPr>
          <a:xfrm>
            <a:off x="5331854" y="2446986"/>
            <a:ext cx="4146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plus 1 pour </a:t>
            </a:r>
            <a:r>
              <a:rPr lang="fr-FR" dirty="0"/>
              <a:t>compléter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Rappel Isabelle Letourneau remplace Patrick Noël élu en 2021, démissionnaire 2023</a:t>
            </a:r>
          </a:p>
        </p:txBody>
      </p:sp>
    </p:spTree>
    <p:extLst>
      <p:ext uri="{BB962C8B-B14F-4D97-AF65-F5344CB8AC3E}">
        <p14:creationId xmlns:p14="http://schemas.microsoft.com/office/powerpoint/2010/main" val="43459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CCCEB310-21A8-4ED7-6B22-81D52AF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154547"/>
            <a:ext cx="10515600" cy="592429"/>
          </a:xfrm>
        </p:spPr>
        <p:txBody>
          <a:bodyPr>
            <a:normAutofit fontScale="90000"/>
          </a:bodyPr>
          <a:lstStyle/>
          <a:p>
            <a:r>
              <a:rPr lang="fr-FR" dirty="0"/>
              <a:t>Conseil administration - Ordre du jour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6CB074-247F-A675-7518-789FEE936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689437"/>
              </p:ext>
            </p:extLst>
          </p:nvPr>
        </p:nvGraphicFramePr>
        <p:xfrm>
          <a:off x="2334229" y="1004908"/>
          <a:ext cx="92058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58FE5A53-F17C-C8D0-9CBE-816B3D1CD1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" y="1008193"/>
            <a:ext cx="1541100" cy="147153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5ACB71E-8703-8BAD-FA33-F91D7939C6D0}"/>
              </a:ext>
            </a:extLst>
          </p:cNvPr>
          <p:cNvSpPr/>
          <p:nvPr/>
        </p:nvSpPr>
        <p:spPr>
          <a:xfrm>
            <a:off x="1813224" y="2589004"/>
            <a:ext cx="1042009" cy="104200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E8F196A-7E12-3553-A43D-CF89F6621C1A}"/>
              </a:ext>
            </a:extLst>
          </p:cNvPr>
          <p:cNvSpPr/>
          <p:nvPr/>
        </p:nvSpPr>
        <p:spPr>
          <a:xfrm>
            <a:off x="1829829" y="3843576"/>
            <a:ext cx="1042009" cy="1042009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1605BF-9438-99B8-A67C-B0E990354BC5}"/>
              </a:ext>
            </a:extLst>
          </p:cNvPr>
          <p:cNvSpPr/>
          <p:nvPr/>
        </p:nvSpPr>
        <p:spPr>
          <a:xfrm>
            <a:off x="1292219" y="5133575"/>
            <a:ext cx="1042009" cy="104200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4CA2BE-E712-177E-530D-216A696D893C}"/>
              </a:ext>
            </a:extLst>
          </p:cNvPr>
          <p:cNvSpPr/>
          <p:nvPr/>
        </p:nvSpPr>
        <p:spPr>
          <a:xfrm>
            <a:off x="700844" y="3860918"/>
            <a:ext cx="1042009" cy="104200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673DD-DD7A-F6AF-7436-1B649DDE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3" y="907009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mot de Pierre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F5E42C-C86F-A97D-BDB3-8AC9DC9F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82" y="1053325"/>
            <a:ext cx="3037756" cy="42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2C199-6BED-952D-2CCC-1C4B02F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5" y="4018207"/>
            <a:ext cx="8974312" cy="241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Chiffres à Novembre 2024</a:t>
            </a:r>
          </a:p>
        </p:txBody>
      </p:sp>
      <p:pic>
        <p:nvPicPr>
          <p:cNvPr id="3" name="Image 2" descr="Une image contenant arbre, personne, Visage humain, plein air&#10;&#10;Description générée automatiquement">
            <a:extLst>
              <a:ext uri="{FF2B5EF4-FFF2-40B4-BE49-F238E27FC236}">
                <a16:creationId xmlns:a16="http://schemas.microsoft.com/office/drawing/2014/main" id="{A6F5D401-F6DC-02FB-F50C-7ADE6DCB0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730" y="151537"/>
            <a:ext cx="2458097" cy="3277463"/>
          </a:xfrm>
          <a:prstGeom prst="rect">
            <a:avLst/>
          </a:prstGeom>
        </p:spPr>
      </p:pic>
      <p:pic>
        <p:nvPicPr>
          <p:cNvPr id="7" name="Image 6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6C6FE049-CCC5-92CA-DCBD-A7ECF2FB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38" y="151535"/>
            <a:ext cx="2458096" cy="32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16AC7-28BE-36A2-B77F-E9C7F217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ADHERENTS </a:t>
            </a:r>
            <a:r>
              <a:rPr lang="fr-FR" sz="2800"/>
              <a:t>INSCRITS</a:t>
            </a:r>
            <a:r>
              <a:rPr lang="fr-FR"/>
              <a:t> AU 31/10/2023             RATIOS SUR NON-PAYE</a:t>
            </a:r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F5A9CA5-64F1-0304-648E-76A2E1A8A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28681"/>
              </p:ext>
            </p:extLst>
          </p:nvPr>
        </p:nvGraphicFramePr>
        <p:xfrm>
          <a:off x="1358283" y="2097088"/>
          <a:ext cx="9187006" cy="4323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564">
                  <a:extLst>
                    <a:ext uri="{9D8B030D-6E8A-4147-A177-3AD203B41FA5}">
                      <a16:colId xmlns:a16="http://schemas.microsoft.com/office/drawing/2014/main" val="1823049343"/>
                    </a:ext>
                  </a:extLst>
                </a:gridCol>
                <a:gridCol w="1834126">
                  <a:extLst>
                    <a:ext uri="{9D8B030D-6E8A-4147-A177-3AD203B41FA5}">
                      <a16:colId xmlns:a16="http://schemas.microsoft.com/office/drawing/2014/main" val="2659491984"/>
                    </a:ext>
                  </a:extLst>
                </a:gridCol>
                <a:gridCol w="1834126">
                  <a:extLst>
                    <a:ext uri="{9D8B030D-6E8A-4147-A177-3AD203B41FA5}">
                      <a16:colId xmlns:a16="http://schemas.microsoft.com/office/drawing/2014/main" val="3274718337"/>
                    </a:ext>
                  </a:extLst>
                </a:gridCol>
                <a:gridCol w="1834126">
                  <a:extLst>
                    <a:ext uri="{9D8B030D-6E8A-4147-A177-3AD203B41FA5}">
                      <a16:colId xmlns:a16="http://schemas.microsoft.com/office/drawing/2014/main" val="944080068"/>
                    </a:ext>
                  </a:extLst>
                </a:gridCol>
                <a:gridCol w="917064">
                  <a:extLst>
                    <a:ext uri="{9D8B030D-6E8A-4147-A177-3AD203B41FA5}">
                      <a16:colId xmlns:a16="http://schemas.microsoft.com/office/drawing/2014/main" val="2943364805"/>
                    </a:ext>
                  </a:extLst>
                </a:gridCol>
              </a:tblGrid>
              <a:tr h="26029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Nbre adhérents inscrits 2023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nbre adhérents ayant cotisé en 2023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nbre cotisations dues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Ratios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16384390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ALSA - CHAM - LORR- 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47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47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605971786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AQUI - LIMO - POIT -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686577793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AUVE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46808990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BNOR - HNOR -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8%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4086716737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BOUR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14%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414583149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BRET - LOIR -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10%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326972299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CENT - IDFR -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52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45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13%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37761204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FCTE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3127324515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LANG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4197255019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MIPY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4%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097305917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NORD - PICA -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21%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280141513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PACA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1450728312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RALP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97795130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311383450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TOTAUX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311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290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6,75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/>
                </a:tc>
                <a:extLst>
                  <a:ext uri="{0D108BD9-81ED-4DB2-BD59-A6C34878D82A}">
                    <a16:rowId xmlns:a16="http://schemas.microsoft.com/office/drawing/2014/main" val="211121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17C82-3906-8185-B607-024C26E6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3394"/>
          </a:xfrm>
        </p:spPr>
        <p:txBody>
          <a:bodyPr>
            <a:normAutofit/>
          </a:bodyPr>
          <a:lstStyle/>
          <a:p>
            <a:pPr algn="ctr"/>
            <a:r>
              <a:rPr lang="fr-FR" sz="2800" b="1" u="sng" dirty="0">
                <a:effectLst/>
              </a:rPr>
              <a:t>HISTOGRAMME GLOBAL AU 02/11/2023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741DF7-8570-0CCE-6AC0-112C7DA381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505" y="2493819"/>
          <a:ext cx="4132612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824">
                  <a:extLst>
                    <a:ext uri="{9D8B030D-6E8A-4147-A177-3AD203B41FA5}">
                      <a16:colId xmlns:a16="http://schemas.microsoft.com/office/drawing/2014/main" val="1656775833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3219598717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857070737"/>
                    </a:ext>
                  </a:extLst>
                </a:gridCol>
              </a:tblGrid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Nbre adhérents au 02/11/23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320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1358126"/>
                  </a:ext>
                </a:extLst>
              </a:tr>
              <a:tr h="1777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Nbre ayant payé 2023 au 02/11/23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288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548974"/>
                  </a:ext>
                </a:extLst>
              </a:tr>
              <a:tr h="17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Nbre inscrits pour 2024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082264"/>
                  </a:ext>
                </a:extLst>
              </a:tr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Nbre décès ayant payés en 2023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7080788"/>
                  </a:ext>
                </a:extLst>
              </a:tr>
              <a:tr h="1716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Nbre n'ayant pas payé au 02/11/23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7014895"/>
                  </a:ext>
                </a:extLst>
              </a:tr>
            </a:tbl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766D326-1760-16A4-CF8F-B14510994195}"/>
              </a:ext>
            </a:extLst>
          </p:cNvPr>
          <p:cNvGraphicFramePr>
            <a:graphicFrameLocks/>
          </p:cNvGraphicFramePr>
          <p:nvPr/>
        </p:nvGraphicFramePr>
        <p:xfrm>
          <a:off x="4583876" y="1520042"/>
          <a:ext cx="7018316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05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B6E79-F203-20AE-7596-7CE43937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793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1F3E1FE-D232-6D9D-BDD1-869274345A6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3965" y="1428349"/>
          <a:ext cx="31496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75675175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425794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6797038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91971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327105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ALSA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730119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CHAM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9183037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adjérents LORR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879441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EF3ECFF-ACA6-AEFE-2F13-6C85F0B88F4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49554" y="1428349"/>
          <a:ext cx="31496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68173013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86839369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4020523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2604171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251074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AQUI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33799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LIMO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675440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adjérents POIT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410880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9BF945F-185B-4C3F-868E-BFE0CBB23AEC}"/>
              </a:ext>
            </a:extLst>
          </p:cNvPr>
          <p:cNvGraphicFramePr>
            <a:graphicFrameLocks/>
          </p:cNvGraphicFramePr>
          <p:nvPr/>
        </p:nvGraphicFramePr>
        <p:xfrm>
          <a:off x="546271" y="2702365"/>
          <a:ext cx="4743450" cy="279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F9AE674-1B53-4245-8743-7CC8F4A029C0}"/>
              </a:ext>
            </a:extLst>
          </p:cNvPr>
          <p:cNvGraphicFramePr>
            <a:graphicFrameLocks/>
          </p:cNvGraphicFramePr>
          <p:nvPr/>
        </p:nvGraphicFramePr>
        <p:xfrm>
          <a:off x="5749554" y="2682642"/>
          <a:ext cx="4743450" cy="281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2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B15AE-0945-4A6C-4165-1B269729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184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8C1EABA-21A5-FE4A-64F5-3340580CF45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7334" y="1343926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1386131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38266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2589467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460963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359871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AUVE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543452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755E6840-E060-E0BB-BE89-AA6F4AF8169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37679" y="1343926"/>
          <a:ext cx="3149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9151036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1671888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9571123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3887882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27059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BNOR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57407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HNOR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6085272"/>
                  </a:ext>
                </a:extLst>
              </a:tr>
            </a:tbl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DBA5245-CC18-46CC-8EB2-2F846C680C1E}"/>
              </a:ext>
            </a:extLst>
          </p:cNvPr>
          <p:cNvGraphicFramePr>
            <a:graphicFrameLocks/>
          </p:cNvGraphicFramePr>
          <p:nvPr/>
        </p:nvGraphicFramePr>
        <p:xfrm>
          <a:off x="370623" y="2743026"/>
          <a:ext cx="4498260" cy="187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1DCC756-6F7B-4DB3-A7E3-B45089567502}"/>
              </a:ext>
            </a:extLst>
          </p:cNvPr>
          <p:cNvGraphicFramePr>
            <a:graphicFrameLocks/>
          </p:cNvGraphicFramePr>
          <p:nvPr/>
        </p:nvGraphicFramePr>
        <p:xfrm>
          <a:off x="5737679" y="2483946"/>
          <a:ext cx="4754880" cy="238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050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DDABC-5EC8-E959-C750-FE873B4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055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POINT DES COTISATIONS PAR REGION AU 31/10/2023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31F9E6E-54FD-F1B7-D2D3-5BAD494C37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7334" y="1437742"/>
          <a:ext cx="31496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49690069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12697230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1389744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551671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667325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BOUR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0501176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F03A667-1C21-A925-F820-992D0C27669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215468" y="1437742"/>
          <a:ext cx="3149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1770784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2419057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6714848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253504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PAYES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018741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BRET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258871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Nbre adhérents LOIR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8281569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520D99E-63D7-4B88-AC0F-CE3B2F742A23}"/>
              </a:ext>
            </a:extLst>
          </p:cNvPr>
          <p:cNvGraphicFramePr>
            <a:graphicFrameLocks/>
          </p:cNvGraphicFramePr>
          <p:nvPr/>
        </p:nvGraphicFramePr>
        <p:xfrm>
          <a:off x="440971" y="2611755"/>
          <a:ext cx="4463538" cy="16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CF35A92-1E57-D487-780B-24C0E7F9B697}"/>
              </a:ext>
            </a:extLst>
          </p:cNvPr>
          <p:cNvGraphicFramePr>
            <a:graphicFrameLocks/>
          </p:cNvGraphicFramePr>
          <p:nvPr/>
        </p:nvGraphicFramePr>
        <p:xfrm>
          <a:off x="5215468" y="2611755"/>
          <a:ext cx="4577715" cy="27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6735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1116</Words>
  <Application>Microsoft Office PowerPoint</Application>
  <PresentationFormat>Grand écran</PresentationFormat>
  <Paragraphs>695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Facette</vt:lpstr>
      <vt:lpstr>Conseil Administration  DIJON novembre 2023</vt:lpstr>
      <vt:lpstr>Conseil administration - Ordre du jour</vt:lpstr>
      <vt:lpstr>Le mot de Pierre</vt:lpstr>
      <vt:lpstr>Chiffres à Novembre 2024</vt:lpstr>
      <vt:lpstr>ADHERENTS INSCRITS AU 31/10/2023             RATIOS SUR NON-PAYE</vt:lpstr>
      <vt:lpstr>HISTOGRAMME GLOBAL AU 02/11/2023</vt:lpstr>
      <vt:lpstr>POINT DES COTISATIONS PAR REGION AU 31/10/2023</vt:lpstr>
      <vt:lpstr>POINT DES COTISATIONS PAR REGION AU 31/10/2023</vt:lpstr>
      <vt:lpstr>POINT DES COTISATIONS PAR REGION AU 31/10/2023</vt:lpstr>
      <vt:lpstr>POINT DES COTISATIONS PAR REGION AU 31/10/2023</vt:lpstr>
      <vt:lpstr>POINT DES COTISATIONS PAR REGION AU 31/10/2023</vt:lpstr>
      <vt:lpstr>POINT DES COTISATIONS PAR REGION AU 31/10/2023</vt:lpstr>
      <vt:lpstr>POINT DES COTISATIONS PAR REGION AU 31/10/2023</vt:lpstr>
      <vt:lpstr>TABLEAU PAR REGIONS AU 31/10/2023</vt:lpstr>
      <vt:lpstr>Communication</vt:lpstr>
      <vt:lpstr>Présentation PowerPoint</vt:lpstr>
      <vt:lpstr>AG 2024</vt:lpstr>
      <vt:lpstr>Présentation PowerPoint</vt:lpstr>
      <vt:lpstr>Elus arrivant en fin de mandat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Administration 2023</dc:title>
  <dc:creator>Denis Le Capitaine</dc:creator>
  <cp:lastModifiedBy>Denis Le Capitaine</cp:lastModifiedBy>
  <cp:revision>29</cp:revision>
  <dcterms:created xsi:type="dcterms:W3CDTF">2023-05-03T17:50:24Z</dcterms:created>
  <dcterms:modified xsi:type="dcterms:W3CDTF">2023-11-06T16:48:48Z</dcterms:modified>
</cp:coreProperties>
</file>