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45" d="100"/>
          <a:sy n="45" d="100"/>
        </p:scale>
        <p:origin x="3168" y="240"/>
      </p:cViewPr>
      <p:guideLst>
        <p:guide orient="horz" pos="51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fr-FR"/>
              <a:t>Modifiez le style du titre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230423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167838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95514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257093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fr-FR"/>
              <a:t>Modifiez le style du titre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182466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346516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Content Placeholder 3"/>
          <p:cNvSpPr>
            <a:spLocks noGrp="1"/>
          </p:cNvSpPr>
          <p:nvPr>
            <p:ph sz="half" idx="2"/>
          </p:nvPr>
        </p:nvSpPr>
        <p:spPr>
          <a:xfrm>
            <a:off x="839789" y="5937956"/>
            <a:ext cx="5157787" cy="87338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Content Placeholder 5"/>
          <p:cNvSpPr>
            <a:spLocks noGrp="1"/>
          </p:cNvSpPr>
          <p:nvPr>
            <p:ph sz="quarter" idx="4"/>
          </p:nvPr>
        </p:nvSpPr>
        <p:spPr>
          <a:xfrm>
            <a:off x="6172201" y="5937956"/>
            <a:ext cx="5183188" cy="87338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13510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371314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172076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fr-FR"/>
              <a:t>Modifiez le style du titre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200920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57C0726-34F5-44F6-8706-D9B7AEF28CD9}" type="datetimeFigureOut">
              <a:rPr lang="fr-FR" smtClean="0"/>
              <a:pPr/>
              <a:t>17/09/2022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93A482A-240B-429E-959D-363C4F1EF6CC}" type="slidenum">
              <a:rPr lang="fr-FR" smtClean="0"/>
              <a:pPr/>
              <a:t>‹N°›</a:t>
            </a:fld>
            <a:endParaRPr lang="fr-FR"/>
          </a:p>
        </p:txBody>
      </p:sp>
    </p:spTree>
    <p:extLst>
      <p:ext uri="{BB962C8B-B14F-4D97-AF65-F5344CB8AC3E}">
        <p14:creationId xmlns:p14="http://schemas.microsoft.com/office/powerpoint/2010/main" val="300699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E57C0726-34F5-44F6-8706-D9B7AEF28CD9}" type="datetimeFigureOut">
              <a:rPr lang="fr-FR" smtClean="0"/>
              <a:pPr/>
              <a:t>17/09/2022</a:t>
            </a:fld>
            <a:endParaRPr lang="fr-FR"/>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A93A482A-240B-429E-959D-363C4F1EF6CC}" type="slidenum">
              <a:rPr lang="fr-FR" smtClean="0"/>
              <a:pPr/>
              <a:t>‹N°›</a:t>
            </a:fld>
            <a:endParaRPr lang="fr-FR"/>
          </a:p>
        </p:txBody>
      </p:sp>
    </p:spTree>
    <p:extLst>
      <p:ext uri="{BB962C8B-B14F-4D97-AF65-F5344CB8AC3E}">
        <p14:creationId xmlns:p14="http://schemas.microsoft.com/office/powerpoint/2010/main" val="41141655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ontact@bagageriesolidaire14.org"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A023D-B5C1-3917-B797-D2822DCF9A89}"/>
              </a:ext>
            </a:extLst>
          </p:cNvPr>
          <p:cNvSpPr>
            <a:spLocks noGrp="1"/>
          </p:cNvSpPr>
          <p:nvPr>
            <p:ph type="ctrTitle"/>
          </p:nvPr>
        </p:nvSpPr>
        <p:spPr>
          <a:xfrm>
            <a:off x="672353" y="403412"/>
            <a:ext cx="10838329" cy="1874050"/>
          </a:xfrm>
          <a:solidFill>
            <a:srgbClr val="FF0000"/>
          </a:solidFill>
        </p:spPr>
        <p:txBody>
          <a:bodyPr>
            <a:normAutofit/>
          </a:bodyPr>
          <a:lstStyle/>
          <a:p>
            <a:r>
              <a:rPr lang="fr-FR" sz="3600" b="1" dirty="0">
                <a:solidFill>
                  <a:schemeClr val="bg1"/>
                </a:solidFill>
                <a:latin typeface="Times New Roman" panose="02020603050405020304" pitchFamily="18" charset="0"/>
                <a:cs typeface="Times New Roman" panose="02020603050405020304" pitchFamily="18" charset="0"/>
              </a:rPr>
              <a:t>LA LETTRE D’INFORMATION DE LA</a:t>
            </a:r>
            <a:br>
              <a:rPr lang="fr-FR" sz="4400" b="1" dirty="0">
                <a:solidFill>
                  <a:schemeClr val="bg1"/>
                </a:solidFill>
                <a:latin typeface="Times New Roman" panose="02020603050405020304" pitchFamily="18" charset="0"/>
                <a:cs typeface="Times New Roman" panose="02020603050405020304" pitchFamily="18" charset="0"/>
              </a:rPr>
            </a:br>
            <a:r>
              <a:rPr lang="fr-FR" sz="4400" b="1" dirty="0">
                <a:solidFill>
                  <a:schemeClr val="bg1"/>
                </a:solidFill>
                <a:latin typeface="Times New Roman" panose="02020603050405020304" pitchFamily="18" charset="0"/>
                <a:cs typeface="Times New Roman" panose="02020603050405020304" pitchFamily="18" charset="0"/>
              </a:rPr>
              <a:t>                                                         </a:t>
            </a:r>
            <a:br>
              <a:rPr lang="fr-FR" sz="4400" b="1" dirty="0">
                <a:solidFill>
                  <a:schemeClr val="bg1"/>
                </a:solidFill>
                <a:latin typeface="Times New Roman" panose="02020603050405020304" pitchFamily="18" charset="0"/>
                <a:cs typeface="Times New Roman" panose="02020603050405020304" pitchFamily="18" charset="0"/>
              </a:rPr>
            </a:br>
            <a:r>
              <a:rPr lang="fr-FR" sz="4400" b="1" dirty="0">
                <a:solidFill>
                  <a:schemeClr val="bg1"/>
                </a:solidFill>
                <a:latin typeface="Times New Roman" panose="02020603050405020304" pitchFamily="18" charset="0"/>
                <a:cs typeface="Times New Roman" panose="02020603050405020304" pitchFamily="18" charset="0"/>
              </a:rPr>
              <a:t>                                                    </a:t>
            </a:r>
            <a:r>
              <a:rPr lang="fr-FR" sz="3600" b="1" dirty="0">
                <a:solidFill>
                  <a:schemeClr val="bg1"/>
                </a:solidFill>
                <a:latin typeface="Times New Roman" panose="02020603050405020304" pitchFamily="18" charset="0"/>
                <a:cs typeface="Times New Roman" panose="02020603050405020304" pitchFamily="18" charset="0"/>
              </a:rPr>
              <a:t>T3 2022</a:t>
            </a:r>
            <a:r>
              <a:rPr lang="fr-FR" sz="4400" b="1" dirty="0">
                <a:solidFill>
                  <a:schemeClr val="bg1"/>
                </a:solidFill>
                <a:latin typeface="Times New Roman" panose="02020603050405020304" pitchFamily="18" charset="0"/>
                <a:cs typeface="Times New Roman" panose="02020603050405020304" pitchFamily="18" charset="0"/>
              </a:rPr>
              <a:t>                                </a:t>
            </a:r>
            <a:endParaRPr lang="fr-FR" sz="4400" b="1" dirty="0">
              <a:latin typeface="Times New Roman" panose="02020603050405020304" pitchFamily="18" charset="0"/>
              <a:cs typeface="Times New Roman" panose="02020603050405020304" pitchFamily="18" charset="0"/>
            </a:endParaRPr>
          </a:p>
        </p:txBody>
      </p:sp>
      <p:sp>
        <p:nvSpPr>
          <p:cNvPr id="3" name="Sous-titre 2">
            <a:extLst>
              <a:ext uri="{FF2B5EF4-FFF2-40B4-BE49-F238E27FC236}">
                <a16:creationId xmlns:a16="http://schemas.microsoft.com/office/drawing/2014/main" id="{1511FA7C-8763-04F2-B002-D00BF1796F6A}"/>
              </a:ext>
            </a:extLst>
          </p:cNvPr>
          <p:cNvSpPr>
            <a:spLocks noGrp="1"/>
          </p:cNvSpPr>
          <p:nvPr>
            <p:ph type="subTitle" idx="1"/>
          </p:nvPr>
        </p:nvSpPr>
        <p:spPr>
          <a:xfrm>
            <a:off x="4489877" y="2644164"/>
            <a:ext cx="3511363" cy="4787153"/>
          </a:xfrm>
        </p:spPr>
        <p:txBody>
          <a:bodyPr>
            <a:normAutofit fontScale="25000" lnSpcReduction="20000"/>
          </a:bodyPr>
          <a:lstStyle/>
          <a:p>
            <a:pPr algn="l">
              <a:lnSpc>
                <a:spcPct val="107000"/>
              </a:lnSpc>
              <a:spcAft>
                <a:spcPts val="800"/>
              </a:spcAft>
            </a:pPr>
            <a:r>
              <a:rPr lang="fr-FR" sz="7200" dirty="0">
                <a:effectLst/>
                <a:latin typeface="Calibri" panose="020F0502020204030204" pitchFamily="34" charset="0"/>
                <a:ea typeface="Calibri" panose="020F0502020204030204" pitchFamily="34" charset="0"/>
                <a:cs typeface="Times New Roman" panose="02020603050405020304" pitchFamily="18" charset="0"/>
              </a:rPr>
              <a:t>ANNIVERSAIRE</a:t>
            </a:r>
          </a:p>
          <a:p>
            <a:pPr algn="l">
              <a:lnSpc>
                <a:spcPct val="120000"/>
              </a:lnSpc>
              <a:spcAft>
                <a:spcPts val="800"/>
              </a:spcAft>
            </a:pPr>
            <a:r>
              <a:rPr lang="fr-FR" sz="7200" dirty="0">
                <a:effectLst/>
                <a:latin typeface="Calibri" panose="020F0502020204030204" pitchFamily="34" charset="0"/>
                <a:ea typeface="Calibri" panose="020F0502020204030204" pitchFamily="34" charset="0"/>
                <a:cs typeface="Times New Roman" panose="02020603050405020304" pitchFamily="18" charset="0"/>
              </a:rPr>
              <a:t>Déjà Plus d’un an d’existence de la bagagerie du 14</a:t>
            </a:r>
            <a:r>
              <a:rPr lang="fr-FR" sz="7200" baseline="30000" dirty="0">
                <a:effectLst/>
                <a:latin typeface="Calibri" panose="020F0502020204030204" pitchFamily="34" charset="0"/>
                <a:ea typeface="Calibri" panose="020F0502020204030204" pitchFamily="34" charset="0"/>
                <a:cs typeface="Times New Roman" panose="02020603050405020304" pitchFamily="18" charset="0"/>
              </a:rPr>
              <a:t>ème</a:t>
            </a:r>
            <a:r>
              <a:rPr lang="fr-FR" sz="7200" dirty="0">
                <a:effectLst/>
                <a:latin typeface="Calibri" panose="020F0502020204030204" pitchFamily="34" charset="0"/>
                <a:ea typeface="Calibri" panose="020F0502020204030204" pitchFamily="34" charset="0"/>
                <a:cs typeface="Times New Roman" panose="02020603050405020304" pitchFamily="18" charset="0"/>
              </a:rPr>
              <a:t>, et on peut dresser un premier bilan.</a:t>
            </a:r>
          </a:p>
          <a:p>
            <a:pPr algn="l">
              <a:lnSpc>
                <a:spcPct val="107000"/>
              </a:lnSpc>
              <a:spcAft>
                <a:spcPts val="800"/>
              </a:spcAft>
            </a:pPr>
            <a:r>
              <a:rPr lang="fr-FR" sz="9600" dirty="0">
                <a:effectLst/>
                <a:latin typeface="Calibri" panose="020F0502020204030204" pitchFamily="34" charset="0"/>
                <a:ea typeface="Calibri" panose="020F0502020204030204" pitchFamily="34" charset="0"/>
                <a:cs typeface="Times New Roman" panose="02020603050405020304" pitchFamily="18" charset="0"/>
              </a:rPr>
              <a:t>C’est un vrai succès !</a:t>
            </a:r>
          </a:p>
          <a:p>
            <a:pPr algn="l">
              <a:lnSpc>
                <a:spcPct val="120000"/>
              </a:lnSpc>
              <a:spcAft>
                <a:spcPts val="800"/>
              </a:spcAft>
            </a:pPr>
            <a:r>
              <a:rPr lang="fr-FR" sz="7200" dirty="0">
                <a:effectLst/>
                <a:latin typeface="Calibri" panose="020F0502020204030204" pitchFamily="34" charset="0"/>
                <a:ea typeface="Calibri" panose="020F0502020204030204" pitchFamily="34" charset="0"/>
                <a:cs typeface="Times New Roman" panose="02020603050405020304" pitchFamily="18" charset="0"/>
              </a:rPr>
              <a:t>Matin et soir, trois fois par semaines, nos usagers arrivent dans cet endroit accueillant, dans cette sorte d’oasis de verdure, de calme, et de sérénité que constitue l’Espace Reille. Une pause précieuse après une nuit souvent peu reposante, ou avant d’en affronter une nouvelle, dans un lieu quelquefois non connu à l’avance.</a:t>
            </a:r>
          </a:p>
          <a:p>
            <a:endParaRPr lang="fr-FR" dirty="0"/>
          </a:p>
        </p:txBody>
      </p:sp>
      <p:pic>
        <p:nvPicPr>
          <p:cNvPr id="5" name="Image 4" descr="Une image contenant texte&#10;&#10;Description générée automatiquement">
            <a:extLst>
              <a:ext uri="{FF2B5EF4-FFF2-40B4-BE49-F238E27FC236}">
                <a16:creationId xmlns:a16="http://schemas.microsoft.com/office/drawing/2014/main" id="{27C809AC-7246-A545-BD7B-9683CDCF98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7806" y="1125283"/>
            <a:ext cx="3493434" cy="978009"/>
          </a:xfrm>
          <a:prstGeom prst="rect">
            <a:avLst/>
          </a:prstGeom>
        </p:spPr>
      </p:pic>
      <p:sp>
        <p:nvSpPr>
          <p:cNvPr id="15" name="ZoneTexte 14">
            <a:extLst>
              <a:ext uri="{FF2B5EF4-FFF2-40B4-BE49-F238E27FC236}">
                <a16:creationId xmlns:a16="http://schemas.microsoft.com/office/drawing/2014/main" id="{49FD0905-8262-571A-014C-CF7091EEDB28}"/>
              </a:ext>
            </a:extLst>
          </p:cNvPr>
          <p:cNvSpPr txBox="1"/>
          <p:nvPr/>
        </p:nvSpPr>
        <p:spPr>
          <a:xfrm>
            <a:off x="672353" y="2581040"/>
            <a:ext cx="3603812" cy="13111282"/>
          </a:xfrm>
          <a:prstGeom prst="rect">
            <a:avLst/>
          </a:prstGeom>
          <a:solidFill>
            <a:schemeClr val="accent2">
              <a:lumMod val="20000"/>
              <a:lumOff val="80000"/>
            </a:schemeClr>
          </a:solidFill>
          <a:ln>
            <a:solidFill>
              <a:schemeClr val="tx1"/>
            </a:solidFill>
          </a:ln>
        </p:spPr>
        <p:txBody>
          <a:bodyPr wrap="square" rtlCol="0">
            <a:spAutoFit/>
          </a:bodyPr>
          <a:lstStyle/>
          <a:p>
            <a:r>
              <a:rPr lang="fr-FR" sz="1800" dirty="0">
                <a:effectLst/>
                <a:ea typeface="Calibri" panose="020F0502020204030204" pitchFamily="34" charset="0"/>
                <a:cs typeface="Arial" panose="020B0604020202020204" pitchFamily="34" charset="0"/>
              </a:rPr>
              <a:t>EDITORIAL</a:t>
            </a:r>
          </a:p>
          <a:p>
            <a:pPr algn="just"/>
            <a:r>
              <a:rPr lang="fr-FR" sz="1800" dirty="0">
                <a:effectLst/>
                <a:ea typeface="Calibri" panose="020F0502020204030204" pitchFamily="34" charset="0"/>
                <a:cs typeface="Arial" panose="020B0604020202020204" pitchFamily="34" charset="0"/>
              </a:rPr>
              <a:t> </a:t>
            </a:r>
          </a:p>
          <a:p>
            <a:pPr algn="just"/>
            <a:r>
              <a:rPr lang="fr-FR" sz="1800" dirty="0">
                <a:effectLst/>
                <a:ea typeface="Calibri" panose="020F0502020204030204" pitchFamily="34" charset="0"/>
                <a:cs typeface="Arial" panose="020B0604020202020204" pitchFamily="34" charset="0"/>
              </a:rPr>
              <a:t>Nous participons pour la deuxième fois au Forum des Associations, qui renforce le lien entre les habitantes et les habitants de notre arrondissement et la Bagagerie solidaire 14. </a:t>
            </a:r>
          </a:p>
          <a:p>
            <a:pPr algn="just"/>
            <a:r>
              <a:rPr lang="fr-FR" sz="1800" dirty="0">
                <a:effectLst/>
                <a:ea typeface="Calibri" panose="020F0502020204030204" pitchFamily="34" charset="0"/>
                <a:cs typeface="Arial" panose="020B0604020202020204" pitchFamily="34" charset="0"/>
              </a:rPr>
              <a:t> </a:t>
            </a:r>
          </a:p>
          <a:p>
            <a:pPr algn="just"/>
            <a:r>
              <a:rPr lang="fr-FR" sz="1800" dirty="0">
                <a:effectLst/>
                <a:ea typeface="Calibri" panose="020F0502020204030204" pitchFamily="34" charset="0"/>
                <a:cs typeface="Arial" panose="020B0604020202020204" pitchFamily="34" charset="0"/>
              </a:rPr>
              <a:t>C’est en partie grâce à cet évènement annuel que nous recrutons nos bénévoles, prêts à s’investir 1 fois tous les 15 jours, soit le matin de 7 heures à 9 heures, soit le soir de 19 heures 30 à 21 heures 30.</a:t>
            </a:r>
          </a:p>
          <a:p>
            <a:pPr algn="just"/>
            <a:r>
              <a:rPr lang="fr-FR" sz="1800" dirty="0">
                <a:effectLst/>
                <a:ea typeface="Calibri" panose="020F0502020204030204" pitchFamily="34" charset="0"/>
                <a:cs typeface="Arial" panose="020B0604020202020204" pitchFamily="34" charset="0"/>
              </a:rPr>
              <a:t> </a:t>
            </a:r>
          </a:p>
          <a:p>
            <a:pPr algn="just"/>
            <a:r>
              <a:rPr lang="fr-FR" sz="1800" dirty="0">
                <a:effectLst/>
                <a:ea typeface="Calibri" panose="020F0502020204030204" pitchFamily="34" charset="0"/>
                <a:cs typeface="Arial" panose="020B0604020202020204" pitchFamily="34" charset="0"/>
              </a:rPr>
              <a:t>Ce contact privilégié nous permet de les sensibiliser également à notre besoin de financement et c’est grâce à leurs dons que nous construisons notre budget d’exploitation. </a:t>
            </a:r>
          </a:p>
          <a:p>
            <a:pPr algn="just"/>
            <a:r>
              <a:rPr lang="fr-FR" sz="1800" dirty="0">
                <a:effectLst/>
                <a:ea typeface="Calibri" panose="020F0502020204030204" pitchFamily="34" charset="0"/>
                <a:cs typeface="Arial" panose="020B0604020202020204" pitchFamily="34" charset="0"/>
              </a:rPr>
              <a:t> </a:t>
            </a:r>
          </a:p>
          <a:p>
            <a:pPr algn="just"/>
            <a:r>
              <a:rPr lang="fr-FR" sz="1800" dirty="0">
                <a:effectLst/>
                <a:ea typeface="Calibri" panose="020F0502020204030204" pitchFamily="34" charset="0"/>
                <a:cs typeface="Arial" panose="020B0604020202020204" pitchFamily="34" charset="0"/>
              </a:rPr>
              <a:t>La Mairie d’arrondissement vote chaque année notre demande de subvention qui nous permet de faire prendre en charge notre loyer et de consacrer nos financements propres à l’amélioration des conditions d’accueil et des services à rendre à nos usagers. </a:t>
            </a:r>
          </a:p>
          <a:p>
            <a:pPr algn="just"/>
            <a:r>
              <a:rPr lang="fr-FR" sz="1800" dirty="0">
                <a:effectLst/>
                <a:ea typeface="Calibri" panose="020F0502020204030204" pitchFamily="34" charset="0"/>
                <a:cs typeface="Arial" panose="020B0604020202020204" pitchFamily="34" charset="0"/>
              </a:rPr>
              <a:t> </a:t>
            </a:r>
          </a:p>
          <a:p>
            <a:pPr algn="just"/>
            <a:r>
              <a:rPr lang="fr-FR" sz="1800" dirty="0">
                <a:effectLst/>
                <a:ea typeface="Calibri" panose="020F0502020204030204" pitchFamily="34" charset="0"/>
                <a:cs typeface="Arial" panose="020B0604020202020204" pitchFamily="34" charset="0"/>
              </a:rPr>
              <a:t>Début avril 2023, le Pavillon Troubadour, propriété de la Ville de Paris, situé au 17 Villa Saint Jacques, accueillera usagers et bénévoles dans un espace entièrement rénové, également accessible aux personnes en situation de handicap.</a:t>
            </a:r>
          </a:p>
          <a:p>
            <a:pPr algn="just"/>
            <a:endParaRPr lang="fr-FR" sz="1800" dirty="0">
              <a:effectLst/>
              <a:ea typeface="Calibri" panose="020F0502020204030204" pitchFamily="34" charset="0"/>
              <a:cs typeface="Arial" panose="020B0604020202020204" pitchFamily="34" charset="0"/>
            </a:endParaRPr>
          </a:p>
          <a:p>
            <a:pPr algn="just"/>
            <a:r>
              <a:rPr lang="fr-FR" sz="1800" dirty="0">
                <a:effectLst/>
                <a:ea typeface="Calibri" panose="020F0502020204030204" pitchFamily="34" charset="0"/>
                <a:cs typeface="Arial" panose="020B0604020202020204" pitchFamily="34" charset="0"/>
              </a:rPr>
              <a:t>Pour mener à bien ce projet, la Mairie d’arrondissement est en action pour trouver le financement complémentaire qui s’avère indispensable.</a:t>
            </a:r>
          </a:p>
          <a:p>
            <a:pPr algn="just"/>
            <a:endParaRPr lang="fr-FR" dirty="0">
              <a:ea typeface="Calibri" panose="020F0502020204030204" pitchFamily="34" charset="0"/>
              <a:cs typeface="Arial" panose="020B0604020202020204" pitchFamily="34" charset="0"/>
            </a:endParaRPr>
          </a:p>
          <a:p>
            <a:pPr algn="just"/>
            <a:r>
              <a:rPr lang="fr-FR" sz="1800" dirty="0">
                <a:effectLst/>
                <a:ea typeface="Calibri" panose="020F0502020204030204" pitchFamily="34" charset="0"/>
                <a:cs typeface="Arial" panose="020B0604020202020204" pitchFamily="34" charset="0"/>
              </a:rPr>
              <a:t>Patrick Grillot</a:t>
            </a:r>
          </a:p>
        </p:txBody>
      </p:sp>
      <p:sp>
        <p:nvSpPr>
          <p:cNvPr id="16" name="ZoneTexte 15">
            <a:extLst>
              <a:ext uri="{FF2B5EF4-FFF2-40B4-BE49-F238E27FC236}">
                <a16:creationId xmlns:a16="http://schemas.microsoft.com/office/drawing/2014/main" id="{58F15DD5-54AC-3C21-C29D-5B7EC2DEAC2B}"/>
              </a:ext>
            </a:extLst>
          </p:cNvPr>
          <p:cNvSpPr txBox="1"/>
          <p:nvPr/>
        </p:nvSpPr>
        <p:spPr>
          <a:xfrm>
            <a:off x="4489878" y="7604316"/>
            <a:ext cx="7262852" cy="3840731"/>
          </a:xfrm>
          <a:prstGeom prst="rect">
            <a:avLst/>
          </a:prstGeom>
          <a:noFill/>
        </p:spPr>
        <p:txBody>
          <a:bodyPr wrap="square" rtlCol="0">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La bagagerie, c’est un peu leur foyer, leur famille, et certains connaissent même mieux les ressources du lieu que certains bénévoles occasionnels. Où sont les « touillettes » à café ? là bien sûr. Y a-t-il du désinfectant pour cette plaie à la jambe ? Bien sûr, dans ce tiroir. Les usagers le savent, c’est leur maison.</a:t>
            </a:r>
            <a:r>
              <a:rPr lang="fr-FR" dirty="0">
                <a:latin typeface="Calibri" panose="020F0502020204030204" pitchFamily="34" charset="0"/>
                <a:ea typeface="Calibri" panose="020F0502020204030204" pitchFamily="34" charset="0"/>
                <a:cs typeface="Calibri" panose="020F0502020204030204" pitchFamily="34" charset="0"/>
              </a:rPr>
              <a:t> Et dans une prochaine édition, nous collecterons les témoignages de nos usagers.</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P</a:t>
            </a:r>
            <a:r>
              <a:rPr lang="fr-FR" sz="1800" dirty="0">
                <a:effectLst/>
                <a:latin typeface="Calibri" panose="020F0502020204030204" pitchFamily="34" charset="0"/>
                <a:ea typeface="Calibri" panose="020F0502020204030204" pitchFamily="34" charset="0"/>
                <a:cs typeface="Calibri" panose="020F0502020204030204" pitchFamily="34" charset="0"/>
              </a:rPr>
              <a:t>our les bénévoles, ce « travail » d’accueil est également une routine bienfaisante. L’effort est modéré (une permanence toutes les deux semaines) et il faut mettre le réveil de bonne heure, ou sacrifier une soirée, mais c’est également un bon moment de partage, et ils n’ont pas beaucoup d’états d’âme sur l’utilité de leur action…</a:t>
            </a:r>
          </a:p>
          <a:p>
            <a:pPr algn="l">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Patrice Ferrault</a:t>
            </a:r>
          </a:p>
        </p:txBody>
      </p:sp>
      <p:pic>
        <p:nvPicPr>
          <p:cNvPr id="22" name="Image 21" descr="Une image contenant arbre, extérieur, bâtiment, pierre&#10;&#10;Description générée automatiquement">
            <a:extLst>
              <a:ext uri="{FF2B5EF4-FFF2-40B4-BE49-F238E27FC236}">
                <a16:creationId xmlns:a16="http://schemas.microsoft.com/office/drawing/2014/main" id="{FFD8DEDD-B6CB-D7BC-9E09-6147783F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863737" y="3426835"/>
            <a:ext cx="4424072" cy="3318054"/>
          </a:xfrm>
          <a:prstGeom prst="rect">
            <a:avLst/>
          </a:prstGeom>
        </p:spPr>
      </p:pic>
      <p:sp>
        <p:nvSpPr>
          <p:cNvPr id="4" name="Rectangle : coins arrondis 3">
            <a:extLst>
              <a:ext uri="{FF2B5EF4-FFF2-40B4-BE49-F238E27FC236}">
                <a16:creationId xmlns:a16="http://schemas.microsoft.com/office/drawing/2014/main" id="{6E1F793B-0F09-F757-073B-401782EDD5DD}"/>
              </a:ext>
            </a:extLst>
          </p:cNvPr>
          <p:cNvSpPr/>
          <p:nvPr/>
        </p:nvSpPr>
        <p:spPr>
          <a:xfrm>
            <a:off x="4598174" y="11616498"/>
            <a:ext cx="7046259" cy="24640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A vos agendas !</a:t>
            </a:r>
          </a:p>
          <a:p>
            <a:pPr algn="ctr"/>
            <a:endParaRPr lang="fr-FR" dirty="0">
              <a:solidFill>
                <a:schemeClr val="bg1"/>
              </a:solidFill>
            </a:endParaRPr>
          </a:p>
          <a:p>
            <a:pPr algn="ctr"/>
            <a:r>
              <a:rPr lang="fr-FR" dirty="0">
                <a:solidFill>
                  <a:schemeClr val="bg1"/>
                </a:solidFill>
              </a:rPr>
              <a:t>Venez découvrir concrètement la bagagerie</a:t>
            </a:r>
          </a:p>
          <a:p>
            <a:pPr algn="ctr"/>
            <a:r>
              <a:rPr lang="fr-FR" sz="2400" dirty="0">
                <a:solidFill>
                  <a:schemeClr val="bg1"/>
                </a:solidFill>
              </a:rPr>
              <a:t> le samedi 24 septembre de 14h à 18h</a:t>
            </a:r>
          </a:p>
          <a:p>
            <a:pPr algn="ctr"/>
            <a:r>
              <a:rPr lang="fr-FR" dirty="0">
                <a:solidFill>
                  <a:schemeClr val="bg1"/>
                </a:solidFill>
              </a:rPr>
              <a:t>Celle-ci est située dans  l’espace Reille (11 impasse Reille).</a:t>
            </a:r>
          </a:p>
          <a:p>
            <a:pPr algn="ctr"/>
            <a:r>
              <a:rPr lang="fr-FR" dirty="0">
                <a:solidFill>
                  <a:schemeClr val="bg1"/>
                </a:solidFill>
              </a:rPr>
              <a:t>Ce sera aussi l’occasion de découvrir ce magnifique parc, ancien couvent des Franciscaines.</a:t>
            </a:r>
          </a:p>
          <a:p>
            <a:pPr algn="ctr"/>
            <a:endParaRPr lang="fr-FR" dirty="0">
              <a:solidFill>
                <a:schemeClr val="bg1"/>
              </a:solidFill>
            </a:endParaRPr>
          </a:p>
        </p:txBody>
      </p:sp>
      <p:sp>
        <p:nvSpPr>
          <p:cNvPr id="7" name="ZoneTexte 6">
            <a:extLst>
              <a:ext uri="{FF2B5EF4-FFF2-40B4-BE49-F238E27FC236}">
                <a16:creationId xmlns:a16="http://schemas.microsoft.com/office/drawing/2014/main" id="{92A0554B-5927-E10F-28FB-A0DC1D0BA0F7}"/>
              </a:ext>
            </a:extLst>
          </p:cNvPr>
          <p:cNvSpPr txBox="1"/>
          <p:nvPr/>
        </p:nvSpPr>
        <p:spPr>
          <a:xfrm>
            <a:off x="4598173" y="14423659"/>
            <a:ext cx="7046259" cy="1323439"/>
          </a:xfrm>
          <a:prstGeom prst="rect">
            <a:avLst/>
          </a:prstGeom>
          <a:noFill/>
        </p:spPr>
        <p:txBody>
          <a:bodyPr wrap="square" rtlCol="0">
            <a:spAutoFit/>
          </a:bodyPr>
          <a:lstStyle/>
          <a:p>
            <a:pPr algn="ctr"/>
            <a:r>
              <a:rPr lang="fr-FR" sz="2000" b="1" u="sng" dirty="0"/>
              <a:t>STOP……………..Message personnel……………STOP</a:t>
            </a:r>
          </a:p>
          <a:p>
            <a:pPr algn="ctr"/>
            <a:r>
              <a:rPr lang="fr-FR" sz="2000" b="1" dirty="0"/>
              <a:t>Un grand merci à tous les bénévoles qui ont assuré les mois difficiles de juillet – août et à </a:t>
            </a:r>
            <a:r>
              <a:rPr lang="fr-FR" sz="2000" b="1" dirty="0" err="1"/>
              <a:t>Faouzia</a:t>
            </a:r>
            <a:r>
              <a:rPr lang="fr-FR" sz="2000" b="1" dirty="0"/>
              <a:t> Bonet, qui a fait des miracles pour organiser le planning !</a:t>
            </a:r>
            <a:endParaRPr lang="fr-FR" sz="2000" dirty="0"/>
          </a:p>
        </p:txBody>
      </p:sp>
    </p:spTree>
    <p:extLst>
      <p:ext uri="{BB962C8B-B14F-4D97-AF65-F5344CB8AC3E}">
        <p14:creationId xmlns:p14="http://schemas.microsoft.com/office/powerpoint/2010/main" val="408594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B6711-C2F3-790E-0D4A-209A8FC55215}"/>
              </a:ext>
            </a:extLst>
          </p:cNvPr>
          <p:cNvSpPr/>
          <p:nvPr/>
        </p:nvSpPr>
        <p:spPr>
          <a:xfrm>
            <a:off x="521694" y="7214749"/>
            <a:ext cx="11148612" cy="58490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F14BAFCF-8352-112D-750B-AEC2CBF7EA59}"/>
              </a:ext>
            </a:extLst>
          </p:cNvPr>
          <p:cNvSpPr>
            <a:spLocks noGrp="1"/>
          </p:cNvSpPr>
          <p:nvPr>
            <p:ph type="subTitle" idx="1"/>
          </p:nvPr>
        </p:nvSpPr>
        <p:spPr>
          <a:xfrm>
            <a:off x="521694" y="3962401"/>
            <a:ext cx="11148612" cy="3129555"/>
          </a:xfrm>
          <a:solidFill>
            <a:schemeClr val="accent1">
              <a:lumMod val="20000"/>
              <a:lumOff val="80000"/>
            </a:schemeClr>
          </a:solidFill>
        </p:spPr>
        <p:txBody>
          <a:bodyPr>
            <a:noAutofit/>
          </a:bodyPr>
          <a:lstStyle/>
          <a:p>
            <a:pPr algn="l">
              <a:lnSpc>
                <a:spcPct val="100000"/>
              </a:lnSpc>
            </a:pPr>
            <a:r>
              <a:rPr lang="fr-FR" sz="1800" dirty="0">
                <a:cs typeface="Arial" panose="020B0604020202020204" pitchFamily="34" charset="0"/>
              </a:rPr>
              <a:t>A ce jour, l’Association, maitre d’ouvrage, a notifié à 7  entreprises  (après appel d’offres)  les lots de travaux « gros œuvre » permettant de mettre le pavillon « hors d‘eau » c’est-à-dire en sécurité. Maçonnerie structurelle, charpente, plancher, couverture et toiture, menuiseries extérieures sont les points sensibles de cette première phase de travaux: à l’issue, nous aurons un Pavillon étanche, fermé, avec eau , électricité et chauffage.</a:t>
            </a:r>
          </a:p>
          <a:p>
            <a:pPr algn="l">
              <a:lnSpc>
                <a:spcPct val="100000"/>
              </a:lnSpc>
            </a:pPr>
            <a:r>
              <a:rPr lang="fr-FR" sz="1800" dirty="0">
                <a:cs typeface="Arial" panose="020B0604020202020204" pitchFamily="34" charset="0"/>
              </a:rPr>
              <a:t> La préparation à cette restauration est quasi achevée, comme nous pouvons l’appréhender sur la photo ci contre. Notamment les travaux de désamiantage ont été réalisés avant toute intervention. Les travaux de maçonnerie et de charpente vont pourvoir débuter, dans le respect des règles de prévention en matière de Sécurité, Protection et  Santé des personnels des entreprises.</a:t>
            </a:r>
          </a:p>
          <a:p>
            <a:pPr algn="l">
              <a:lnSpc>
                <a:spcPct val="100000"/>
              </a:lnSpc>
            </a:pPr>
            <a:r>
              <a:rPr lang="fr-FR" sz="1800" dirty="0">
                <a:cs typeface="Arial" panose="020B0604020202020204" pitchFamily="34" charset="0"/>
              </a:rPr>
              <a:t>Nous sommes partis pour une belle  aventure!				Patrick Armando</a:t>
            </a:r>
          </a:p>
        </p:txBody>
      </p:sp>
      <p:sp>
        <p:nvSpPr>
          <p:cNvPr id="7" name="Rectangle 2">
            <a:extLst>
              <a:ext uri="{FF2B5EF4-FFF2-40B4-BE49-F238E27FC236}">
                <a16:creationId xmlns:a16="http://schemas.microsoft.com/office/drawing/2014/main" id="{EA47B669-2B59-CFB0-9472-22BF7085CF7B}"/>
              </a:ext>
            </a:extLst>
          </p:cNvPr>
          <p:cNvSpPr>
            <a:spLocks noChangeArrowheads="1"/>
          </p:cNvSpPr>
          <p:nvPr/>
        </p:nvSpPr>
        <p:spPr bwMode="auto">
          <a:xfrm>
            <a:off x="521694" y="7463620"/>
            <a:ext cx="684729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cs typeface="Arial" panose="020B0604020202020204" pitchFamily="34" charset="0"/>
              </a:rPr>
              <a:t>LIBRES REFLEXIONS - Un an après : l'engorgement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cs typeface="Arial" panose="020B0604020202020204" pitchFamily="34" charset="0"/>
              </a:rPr>
              <a:t>Notre bagagerie a déjà plus d'un an, avec ses bénévoles assidus et surtout ses usagers fidèles. Nous l'avions préfigurée en  visitant d'autres installations existant dans Paris. A leurs casiers fermés relativement petits nous avions préféré, dans notre local provisoire, des casiers ouverts sous notre surveillance et assez vastes pour accueillir plusieurs sacs et même une assez grosse valise. Modeste prémonition !</a:t>
            </a: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cs typeface="Arial" panose="020B0604020202020204" pitchFamily="34" charset="0"/>
              </a:rPr>
              <a:t>Car voilà que, notre succès aidant,  nos casiers se sont mis à se remplir au point de déborder.</a:t>
            </a:r>
            <a:endParaRPr kumimoji="0" lang="fr-FR" altLang="fr-FR" sz="1800" b="0" i="0" u="none" strike="noStrike" cap="none" normalizeH="0" baseline="0" dirty="0">
              <a:ln>
                <a:noFill/>
              </a:ln>
              <a:solidFill>
                <a:schemeClr val="tx1"/>
              </a:solidFill>
              <a:effectLst/>
            </a:endParaRPr>
          </a:p>
        </p:txBody>
      </p:sp>
      <p:sp>
        <p:nvSpPr>
          <p:cNvPr id="10" name="ZoneTexte 9">
            <a:extLst>
              <a:ext uri="{FF2B5EF4-FFF2-40B4-BE49-F238E27FC236}">
                <a16:creationId xmlns:a16="http://schemas.microsoft.com/office/drawing/2014/main" id="{2FF683E7-C38F-50E9-7A2A-79F735578E31}"/>
              </a:ext>
            </a:extLst>
          </p:cNvPr>
          <p:cNvSpPr txBox="1"/>
          <p:nvPr/>
        </p:nvSpPr>
        <p:spPr>
          <a:xfrm>
            <a:off x="521694" y="10509282"/>
            <a:ext cx="10970456" cy="258532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cs typeface="Arial" panose="020B0604020202020204" pitchFamily="34" charset="0"/>
              </a:rPr>
              <a:t>L'explication est simple et appelle réflexion. En fait nos usagers ne sont pas des hôtes de passage, qui trimballeraient dans un ou deux sacs le nécessaire de quelques jours, d'un mois ou deux d'errance en attente d'un </a:t>
            </a:r>
            <a:r>
              <a:rPr kumimoji="0" lang="fr-FR" altLang="fr-FR" sz="1800" b="0" i="0" u="none" strike="noStrike" cap="none" normalizeH="0" baseline="0" dirty="0" err="1">
                <a:ln>
                  <a:noFill/>
                </a:ln>
                <a:solidFill>
                  <a:schemeClr val="tx1"/>
                </a:solidFill>
                <a:effectLst/>
                <a:cs typeface="Arial" panose="020B0604020202020204" pitchFamily="34" charset="0"/>
              </a:rPr>
              <a:t>re-logement</a:t>
            </a:r>
            <a:r>
              <a:rPr kumimoji="0" lang="fr-FR" altLang="fr-FR" sz="1800" b="0" i="0" u="none" strike="noStrike" cap="none" normalizeH="0" baseline="0" dirty="0">
                <a:ln>
                  <a:noFill/>
                </a:ln>
                <a:solidFill>
                  <a:schemeClr val="tx1"/>
                </a:solidFill>
                <a:effectLst/>
                <a:cs typeface="Arial" panose="020B0604020202020204" pitchFamily="34" charset="0"/>
              </a:rPr>
              <a:t>. Loi </a:t>
            </a:r>
            <a:r>
              <a:rPr kumimoji="0" lang="fr-FR" altLang="fr-FR" sz="1800" b="0" i="0" u="none" strike="noStrike" cap="none" normalizeH="0" baseline="0" dirty="0" err="1">
                <a:ln>
                  <a:noFill/>
                </a:ln>
                <a:solidFill>
                  <a:schemeClr val="tx1"/>
                </a:solidFill>
                <a:effectLst/>
                <a:cs typeface="Arial" panose="020B0604020202020204" pitchFamily="34" charset="0"/>
              </a:rPr>
              <a:t>Dalo</a:t>
            </a:r>
            <a:r>
              <a:rPr kumimoji="0" lang="fr-FR" altLang="fr-FR" sz="1800" b="0" i="0" u="none" strike="noStrike" cap="none" normalizeH="0" baseline="0" dirty="0">
                <a:ln>
                  <a:noFill/>
                </a:ln>
                <a:solidFill>
                  <a:schemeClr val="tx1"/>
                </a:solidFill>
                <a:effectLst/>
                <a:cs typeface="Arial" panose="020B0604020202020204" pitchFamily="34" charset="0"/>
              </a:rPr>
              <a:t>, où es-tu ?  Ce sont des fidèles pour qui, en général, l'errance dure depuis nombre d'années. L'horizon d'un </a:t>
            </a:r>
            <a:r>
              <a:rPr kumimoji="0" lang="fr-FR" altLang="fr-FR" sz="1800" b="0" i="0" u="none" strike="noStrike" cap="none" normalizeH="0" baseline="0" dirty="0" err="1">
                <a:ln>
                  <a:noFill/>
                </a:ln>
                <a:solidFill>
                  <a:schemeClr val="tx1"/>
                </a:solidFill>
                <a:effectLst/>
                <a:cs typeface="Arial" panose="020B0604020202020204" pitchFamily="34" charset="0"/>
              </a:rPr>
              <a:t>re-logement</a:t>
            </a:r>
            <a:r>
              <a:rPr kumimoji="0" lang="fr-FR" altLang="fr-FR" sz="1800" b="0" i="0" u="none" strike="noStrike" cap="none" normalizeH="0" baseline="0" dirty="0">
                <a:ln>
                  <a:noFill/>
                </a:ln>
                <a:solidFill>
                  <a:schemeClr val="tx1"/>
                </a:solidFill>
                <a:effectLst/>
                <a:cs typeface="Arial" panose="020B0604020202020204" pitchFamily="34" charset="0"/>
              </a:rPr>
              <a:t> n'existe pas. Nos usagers,  comme nous tous , vivent dans la société d'aujourd'hui :  càd une société de consommation et d'accumulation. De leurs logis perdus, de leurs interminables déambulations urbaines et de leurs rencontres, ils ont récupéré, accumulé et transporté des possessions qui peuvent emplir plusieurs valises et autres contenants.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cs typeface="Arial" panose="020B0604020202020204" pitchFamily="34" charset="0"/>
              </a:rPr>
              <a:t>Voilà qui pose un problème concret dont la solution n’a pas encore été trouvée.                          </a:t>
            </a:r>
            <a:r>
              <a:rPr lang="fr-FR" altLang="fr-FR" dirty="0">
                <a:cs typeface="Arial" panose="020B0604020202020204" pitchFamily="34" charset="0"/>
              </a:rPr>
              <a:t>Lucile </a:t>
            </a:r>
            <a:r>
              <a:rPr lang="fr-FR" altLang="fr-FR" dirty="0" err="1">
                <a:cs typeface="Arial" panose="020B0604020202020204" pitchFamily="34" charset="0"/>
              </a:rPr>
              <a:t>Bourquelot</a:t>
            </a:r>
            <a:endParaRPr kumimoji="0" lang="fr-FR" altLang="fr-FR" sz="1800" b="0" i="0" u="none" strike="noStrike" cap="none" normalizeH="0" baseline="0" dirty="0">
              <a:ln>
                <a:noFill/>
              </a:ln>
              <a:solidFill>
                <a:schemeClr val="tx1"/>
              </a:solidFill>
              <a:effectLst/>
              <a:cs typeface="Arial" panose="020B0604020202020204" pitchFamily="34" charset="0"/>
            </a:endParaRPr>
          </a:p>
        </p:txBody>
      </p:sp>
      <p:sp>
        <p:nvSpPr>
          <p:cNvPr id="13" name="Rectangle : coins arrondis 12">
            <a:extLst>
              <a:ext uri="{FF2B5EF4-FFF2-40B4-BE49-F238E27FC236}">
                <a16:creationId xmlns:a16="http://schemas.microsoft.com/office/drawing/2014/main" id="{B562BF59-0280-56D0-270B-20024AE5EA53}"/>
              </a:ext>
            </a:extLst>
          </p:cNvPr>
          <p:cNvSpPr/>
          <p:nvPr/>
        </p:nvSpPr>
        <p:spPr>
          <a:xfrm>
            <a:off x="502644" y="15088008"/>
            <a:ext cx="11148612" cy="86996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accent1">
                    <a:lumMod val="75000"/>
                  </a:schemeClr>
                </a:solidFill>
              </a:rPr>
              <a:t> BAGAGERIE SOLIDAIRE 14 – 22 rue </a:t>
            </a:r>
            <a:r>
              <a:rPr lang="fr-FR" sz="2800" dirty="0" err="1">
                <a:solidFill>
                  <a:schemeClr val="accent1">
                    <a:lumMod val="75000"/>
                  </a:schemeClr>
                </a:solidFill>
              </a:rPr>
              <a:t>Deparcieux</a:t>
            </a:r>
            <a:r>
              <a:rPr lang="fr-FR" sz="2800" dirty="0">
                <a:solidFill>
                  <a:schemeClr val="accent1">
                    <a:lumMod val="75000"/>
                  </a:schemeClr>
                </a:solidFill>
              </a:rPr>
              <a:t> 75014</a:t>
            </a:r>
          </a:p>
          <a:p>
            <a:pPr algn="ctr"/>
            <a:r>
              <a:rPr lang="fr-FR" sz="2800" dirty="0">
                <a:solidFill>
                  <a:schemeClr val="accent1">
                    <a:lumMod val="75000"/>
                  </a:schemeClr>
                </a:solidFill>
                <a:hlinkClick r:id="rId2">
                  <a:extLst>
                    <a:ext uri="{A12FA001-AC4F-418D-AE19-62706E023703}">
                      <ahyp:hlinkClr xmlns:ahyp="http://schemas.microsoft.com/office/drawing/2018/hyperlinkcolor" val="tx"/>
                    </a:ext>
                  </a:extLst>
                </a:hlinkClick>
              </a:rPr>
              <a:t>contact@bagageriesolidaire14.org</a:t>
            </a:r>
            <a:r>
              <a:rPr lang="fr-FR" sz="2800" dirty="0">
                <a:solidFill>
                  <a:schemeClr val="accent1">
                    <a:lumMod val="75000"/>
                  </a:schemeClr>
                </a:solidFill>
              </a:rPr>
              <a:t>  - www.bagageriesolidaire14.org</a:t>
            </a:r>
          </a:p>
        </p:txBody>
      </p:sp>
      <p:pic>
        <p:nvPicPr>
          <p:cNvPr id="14" name="Image 13" descr="Une image contenant bâtiment, extérieur, vert, vieux&#10;&#10;Description générée automatiquement">
            <a:extLst>
              <a:ext uri="{FF2B5EF4-FFF2-40B4-BE49-F238E27FC236}">
                <a16:creationId xmlns:a16="http://schemas.microsoft.com/office/drawing/2014/main" id="{668E70C0-BE5B-B3A5-FE37-8209B89A1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565" y="751443"/>
            <a:ext cx="4172740" cy="3129555"/>
          </a:xfrm>
          <a:prstGeom prst="rect">
            <a:avLst/>
          </a:prstGeom>
        </p:spPr>
      </p:pic>
      <p:pic>
        <p:nvPicPr>
          <p:cNvPr id="15" name="Image 14" descr="Une image contenant intérieur, différent, encombré, meubles&#10;&#10;Description générée automatiquement">
            <a:extLst>
              <a:ext uri="{FF2B5EF4-FFF2-40B4-BE49-F238E27FC236}">
                <a16:creationId xmlns:a16="http://schemas.microsoft.com/office/drawing/2014/main" id="{739F1F8D-B24A-EBA9-E563-AB72844F75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721" y="7325121"/>
            <a:ext cx="3816429" cy="2862322"/>
          </a:xfrm>
          <a:prstGeom prst="rect">
            <a:avLst/>
          </a:prstGeom>
        </p:spPr>
      </p:pic>
      <p:sp>
        <p:nvSpPr>
          <p:cNvPr id="2" name="Sous-titre 2">
            <a:extLst>
              <a:ext uri="{FF2B5EF4-FFF2-40B4-BE49-F238E27FC236}">
                <a16:creationId xmlns:a16="http://schemas.microsoft.com/office/drawing/2014/main" id="{512DFCBC-186A-5686-304D-8B3C7BC238C8}"/>
              </a:ext>
            </a:extLst>
          </p:cNvPr>
          <p:cNvSpPr txBox="1">
            <a:spLocks/>
          </p:cNvSpPr>
          <p:nvPr/>
        </p:nvSpPr>
        <p:spPr>
          <a:xfrm>
            <a:off x="521694" y="13186608"/>
            <a:ext cx="11148612" cy="1843841"/>
          </a:xfrm>
          <a:prstGeom prst="rect">
            <a:avLst/>
          </a:prstGeom>
          <a:solidFill>
            <a:schemeClr val="accent1">
              <a:lumMod val="20000"/>
              <a:lumOff val="80000"/>
            </a:schemeClr>
          </a:solidFill>
        </p:spPr>
        <p:txBody>
          <a:bodyPr vert="horz" lIns="91440" tIns="45720" rIns="91440" bIns="45720" rtlCol="0">
            <a:normAutofit fontScale="25000" lnSpcReduction="20000"/>
          </a:bodyPr>
          <a:lstStyle>
            <a:lvl1pPr marL="0" indent="0" algn="ctr" defTabSz="1219170" rtl="0" eaLnBrk="1" latinLnBrk="0" hangingPunct="1">
              <a:lnSpc>
                <a:spcPct val="90000"/>
              </a:lnSpc>
              <a:spcBef>
                <a:spcPts val="1333"/>
              </a:spcBef>
              <a:buFont typeface="Arial" panose="020B0604020202020204" pitchFamily="34" charset="0"/>
              <a:buNone/>
              <a:defRPr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9pPr>
          </a:lstStyle>
          <a:p>
            <a:pPr algn="l"/>
            <a:r>
              <a:rPr lang="fr-FR" sz="7200" dirty="0">
                <a:latin typeface="Calibri" panose="020F0502020204030204" pitchFamily="34" charset="0"/>
                <a:cs typeface="Calibri" panose="020F0502020204030204" pitchFamily="34" charset="0"/>
              </a:rPr>
              <a:t>LE NERF DE LA GUERRE</a:t>
            </a:r>
          </a:p>
          <a:p>
            <a:pPr algn="l">
              <a:lnSpc>
                <a:spcPct val="120000"/>
              </a:lnSpc>
            </a:pPr>
            <a:r>
              <a:rPr lang="fr-FR" sz="7200" dirty="0">
                <a:latin typeface="Calibri" panose="020F0502020204030204" pitchFamily="34" charset="0"/>
                <a:cs typeface="Calibri" panose="020F0502020204030204" pitchFamily="34" charset="0"/>
              </a:rPr>
              <a:t>La bagagerie Solidaire est largement soutenue par la Mairie de Paris, mais elle dépend aussi des dons privés (pour l’alimentation, l’ hygiène, les dépenses de fonctionnement).</a:t>
            </a:r>
          </a:p>
          <a:p>
            <a:pPr algn="l">
              <a:lnSpc>
                <a:spcPct val="120000"/>
              </a:lnSpc>
            </a:pPr>
            <a:r>
              <a:rPr lang="fr-FR" sz="7200" dirty="0">
                <a:latin typeface="Calibri" panose="020F0502020204030204" pitchFamily="34" charset="0"/>
                <a:cs typeface="Calibri" panose="020F0502020204030204" pitchFamily="34" charset="0"/>
              </a:rPr>
              <a:t>Contribuez par votre don à ce projet solidaire. Il n’y a pas de petite contribution. Votre geste nous donnera confiance. </a:t>
            </a:r>
          </a:p>
          <a:p>
            <a:pPr algn="l">
              <a:lnSpc>
                <a:spcPct val="120000"/>
              </a:lnSpc>
            </a:pPr>
            <a:r>
              <a:rPr lang="fr-FR" sz="7200" dirty="0">
                <a:latin typeface="Calibri" panose="020F0502020204030204" pitchFamily="34" charset="0"/>
                <a:cs typeface="Calibri" panose="020F0502020204030204" pitchFamily="34" charset="0"/>
              </a:rPr>
              <a:t>Renaud Lambert                                                                       </a:t>
            </a:r>
            <a:r>
              <a:rPr lang="fr-FR" sz="7200" i="1" dirty="0">
                <a:latin typeface="Calibri" panose="020F0502020204030204" pitchFamily="34" charset="0"/>
                <a:cs typeface="Calibri" panose="020F0502020204030204" pitchFamily="34" charset="0"/>
              </a:rPr>
              <a:t>(  Ces dons font  l’objet d’une réduction d’impôts de 66%.)</a:t>
            </a:r>
            <a:r>
              <a:rPr lang="fr-FR" sz="7200" dirty="0">
                <a:latin typeface="Calibri" panose="020F0502020204030204" pitchFamily="34" charset="0"/>
                <a:cs typeface="Calibri" panose="020F0502020204030204" pitchFamily="34" charset="0"/>
              </a:rPr>
              <a:t>			</a:t>
            </a:r>
          </a:p>
          <a:p>
            <a:pPr algn="l"/>
            <a:endParaRPr lang="fr-FR" sz="1800" dirty="0">
              <a:cs typeface="Arial" panose="020B0604020202020204" pitchFamily="34" charset="0"/>
            </a:endParaRPr>
          </a:p>
          <a:p>
            <a:pPr algn="l"/>
            <a:endParaRPr lang="fr-FR" sz="1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283A8BB-BC49-E297-8EE9-1D55FD7A3AC2}"/>
              </a:ext>
            </a:extLst>
          </p:cNvPr>
          <p:cNvSpPr/>
          <p:nvPr/>
        </p:nvSpPr>
        <p:spPr>
          <a:xfrm>
            <a:off x="521694" y="514350"/>
            <a:ext cx="6847294" cy="34900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pPr>
            <a:r>
              <a:rPr lang="fr-FR" sz="1600" dirty="0">
                <a:solidFill>
                  <a:schemeClr val="tx1"/>
                </a:solidFill>
                <a:cs typeface="Arial" panose="020B0604020202020204" pitchFamily="34" charset="0"/>
              </a:rPr>
              <a:t>LE CHANTIER DE RESTAURATION DE TROUBADOUR A DEMARRE !</a:t>
            </a:r>
          </a:p>
          <a:p>
            <a:pPr algn="l">
              <a:lnSpc>
                <a:spcPct val="100000"/>
              </a:lnSpc>
            </a:pPr>
            <a:endParaRPr lang="fr-FR" sz="1600" dirty="0">
              <a:solidFill>
                <a:schemeClr val="tx1"/>
              </a:solidFill>
              <a:cs typeface="Arial" panose="020B0604020202020204" pitchFamily="34" charset="0"/>
            </a:endParaRPr>
          </a:p>
          <a:p>
            <a:pPr algn="l">
              <a:lnSpc>
                <a:spcPct val="100000"/>
              </a:lnSpc>
            </a:pPr>
            <a:r>
              <a:rPr lang="fr-FR" sz="1800" dirty="0">
                <a:solidFill>
                  <a:schemeClr val="tx1"/>
                </a:solidFill>
                <a:cs typeface="Arial" panose="020B0604020202020204" pitchFamily="34" charset="0"/>
              </a:rPr>
              <a:t>Le pavillon  Troubadour, quel nom évocateur!  Il a presque 200 ans, et on peut saluer l’art des compagnons de l ’époque. Il a résisté  aux intempéries, mais il était temps que  l’on s’en occupe.</a:t>
            </a:r>
          </a:p>
          <a:p>
            <a:pPr algn="l">
              <a:lnSpc>
                <a:spcPct val="100000"/>
              </a:lnSpc>
            </a:pPr>
            <a:r>
              <a:rPr lang="fr-FR" sz="1800" dirty="0">
                <a:solidFill>
                  <a:schemeClr val="tx1"/>
                </a:solidFill>
                <a:cs typeface="Arial" panose="020B0604020202020204" pitchFamily="34" charset="0"/>
              </a:rPr>
              <a:t> </a:t>
            </a:r>
          </a:p>
          <a:p>
            <a:pPr algn="l">
              <a:lnSpc>
                <a:spcPct val="100000"/>
              </a:lnSpc>
            </a:pPr>
            <a:r>
              <a:rPr lang="fr-FR" sz="1800" dirty="0">
                <a:solidFill>
                  <a:schemeClr val="tx1"/>
                </a:solidFill>
                <a:cs typeface="Arial" panose="020B0604020202020204" pitchFamily="34" charset="0"/>
              </a:rPr>
              <a:t>Et restaurer une telle construction avec l’ambition de conserver le maximum d’éléments , d’être éco-responsable, et de rester « léger » tout en étant résistant structuralement  en raison des carrières en dessous, est un vrai challenge, que notre MOE (architecte et bureau d’études) a relevé, tout en n’oubliant pas qu’à terme, Il s’agit d’y rapatrier notre bagagerie.</a:t>
            </a:r>
          </a:p>
        </p:txBody>
      </p:sp>
    </p:spTree>
    <p:extLst>
      <p:ext uri="{BB962C8B-B14F-4D97-AF65-F5344CB8AC3E}">
        <p14:creationId xmlns:p14="http://schemas.microsoft.com/office/powerpoint/2010/main" val="225475064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1148</Words>
  <Application>Microsoft Macintosh PowerPoint</Application>
  <PresentationFormat>Personnalisé</PresentationFormat>
  <Paragraphs>52</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Times New Roman</vt:lpstr>
      <vt:lpstr>Thème Office</vt:lpstr>
      <vt:lpstr>LA LETTRE D’INFORMATION DE LA                                                                                                               T3 2022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LETTRE D’INFORMATION DE LA                                                                                                               T3 2022</dc:title>
  <dc:creator>Patrice Ferrault</dc:creator>
  <cp:lastModifiedBy>Patrick Grillot</cp:lastModifiedBy>
  <cp:revision>13</cp:revision>
  <dcterms:created xsi:type="dcterms:W3CDTF">2022-08-30T10:27:16Z</dcterms:created>
  <dcterms:modified xsi:type="dcterms:W3CDTF">2022-09-17T13:26:45Z</dcterms:modified>
</cp:coreProperties>
</file>