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35"/>
  </p:notesMasterIdLst>
  <p:sldIdLst>
    <p:sldId id="275" r:id="rId3"/>
    <p:sldId id="256" r:id="rId4"/>
    <p:sldId id="257" r:id="rId5"/>
    <p:sldId id="282" r:id="rId6"/>
    <p:sldId id="292" r:id="rId7"/>
    <p:sldId id="258" r:id="rId8"/>
    <p:sldId id="304" r:id="rId9"/>
    <p:sldId id="288" r:id="rId10"/>
    <p:sldId id="305" r:id="rId11"/>
    <p:sldId id="289" r:id="rId12"/>
    <p:sldId id="286" r:id="rId13"/>
    <p:sldId id="287" r:id="rId14"/>
    <p:sldId id="306" r:id="rId15"/>
    <p:sldId id="291" r:id="rId16"/>
    <p:sldId id="261" r:id="rId17"/>
    <p:sldId id="262" r:id="rId18"/>
    <p:sldId id="263" r:id="rId19"/>
    <p:sldId id="265" r:id="rId20"/>
    <p:sldId id="264" r:id="rId21"/>
    <p:sldId id="290" r:id="rId22"/>
    <p:sldId id="293" r:id="rId23"/>
    <p:sldId id="294" r:id="rId24"/>
    <p:sldId id="295" r:id="rId25"/>
    <p:sldId id="296" r:id="rId26"/>
    <p:sldId id="297" r:id="rId27"/>
    <p:sldId id="298" r:id="rId28"/>
    <p:sldId id="299" r:id="rId29"/>
    <p:sldId id="300" r:id="rId30"/>
    <p:sldId id="301" r:id="rId31"/>
    <p:sldId id="302" r:id="rId32"/>
    <p:sldId id="303" r:id="rId33"/>
    <p:sldId id="273" r:id="rId34"/>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79" d="100"/>
          <a:sy n="79" d="100"/>
        </p:scale>
        <p:origin x="-1470"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 xmlns:a16="http://schemas.microsoft.com/office/drawing/2014/main" id="{E73D4CC1-2345-D170-B332-1DA0315E9C11}"/>
              </a:ext>
            </a:extLst>
          </p:cNvPr>
          <p:cNvSpPr>
            <a:spLocks noGrp="1" noRot="1" noChangeAspect="1" noChangeArrowheads="1"/>
          </p:cNvSpPr>
          <p:nvPr>
            <p:ph type="sldImg"/>
          </p:nvPr>
        </p:nvSpPr>
        <p:spPr bwMode="auto">
          <a:xfrm>
            <a:off x="1312863" y="1027113"/>
            <a:ext cx="4932362"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 name="Rectangle 2">
            <a:extLst>
              <a:ext uri="{FF2B5EF4-FFF2-40B4-BE49-F238E27FC236}">
                <a16:creationId xmlns="" xmlns:a16="http://schemas.microsoft.com/office/drawing/2014/main" id="{F74F1712-0D71-971D-23A5-CABC08B2CB01}"/>
              </a:ext>
            </a:extLst>
          </p:cNvPr>
          <p:cNvSpPr>
            <a:spLocks noGrp="1" noChangeArrowheads="1"/>
          </p:cNvSpPr>
          <p:nvPr>
            <p:ph type="body"/>
          </p:nvPr>
        </p:nvSpPr>
        <p:spPr bwMode="auto">
          <a:xfrm>
            <a:off x="1169988" y="5086350"/>
            <a:ext cx="5224462"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noProof="0"/>
          </a:p>
        </p:txBody>
      </p:sp>
    </p:spTree>
    <p:extLst>
      <p:ext uri="{BB962C8B-B14F-4D97-AF65-F5344CB8AC3E}">
        <p14:creationId xmlns:p14="http://schemas.microsoft.com/office/powerpoint/2010/main" val="14368968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 xmlns:a16="http://schemas.microsoft.com/office/drawing/2014/main" id="{47CEA9B0-9415-8D89-0432-005F17E8B6BB}"/>
              </a:ext>
            </a:extLst>
          </p:cNvPr>
          <p:cNvSpPr>
            <a:spLocks noGrp="1" noChangeArrowheads="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4287" tIns="52144" rIns="104287" bIns="52144"/>
          <a:lstStyle>
            <a:lvl1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1pPr>
            <a:lvl2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2pPr>
            <a:lvl3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3pPr>
            <a:lvl4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4pPr>
            <a:lvl5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9pPr>
          </a:lstStyle>
          <a:p>
            <a:pPr eaLnBrk="1" hangingPunct="1">
              <a:lnSpc>
                <a:spcPct val="93000"/>
              </a:lnSpc>
              <a:buClr>
                <a:srgbClr val="000000"/>
              </a:buClr>
              <a:buSzPct val="100000"/>
              <a:buFont typeface="StarSymbol" charset="0"/>
              <a:buNone/>
            </a:pPr>
            <a:fld id="{D1F42E9C-C9C3-D141-BEA3-F572CF91B02C}" type="slidenum">
              <a:rPr lang="en-GB" altLang="fr-FR" sz="1400">
                <a:solidFill>
                  <a:srgbClr val="000000"/>
                </a:solidFill>
                <a:latin typeface="Times New Roman" panose="02020603050405020304" pitchFamily="18" charset="0"/>
                <a:ea typeface="MS Gothic" panose="020B0609070205080204" pitchFamily="49" charset="-128"/>
                <a:cs typeface="Lucida Sans Unicode" panose="020B0602030504020204" pitchFamily="34" charset="0"/>
              </a:rPr>
              <a:pPr eaLnBrk="1" hangingPunct="1">
                <a:lnSpc>
                  <a:spcPct val="93000"/>
                </a:lnSpc>
                <a:buClr>
                  <a:srgbClr val="000000"/>
                </a:buClr>
                <a:buSzPct val="100000"/>
                <a:buFont typeface="StarSymbol" charset="0"/>
                <a:buNone/>
              </a:pPr>
              <a:t>1</a:t>
            </a:fld>
            <a:endParaRPr lang="en-GB" altLang="fr-FR" sz="1400">
              <a:solidFill>
                <a:srgbClr val="000000"/>
              </a:solidFill>
              <a:latin typeface="Times New Roman" panose="02020603050405020304" pitchFamily="18" charset="0"/>
              <a:ea typeface="MS Gothic" panose="020B0609070205080204" pitchFamily="49" charset="-128"/>
              <a:cs typeface="Lucida Sans Unicode" panose="020B0602030504020204" pitchFamily="34" charset="0"/>
            </a:endParaRPr>
          </a:p>
        </p:txBody>
      </p:sp>
      <p:sp>
        <p:nvSpPr>
          <p:cNvPr id="6147" name="Text Box 1">
            <a:extLst>
              <a:ext uri="{FF2B5EF4-FFF2-40B4-BE49-F238E27FC236}">
                <a16:creationId xmlns="" xmlns:a16="http://schemas.microsoft.com/office/drawing/2014/main" id="{4E5CBFBC-C00B-C3AD-A5CC-86D0956ED46E}"/>
              </a:ext>
            </a:extLst>
          </p:cNvPr>
          <p:cNvSpPr txBox="1">
            <a:spLocks noChangeArrowheads="1"/>
          </p:cNvSpPr>
          <p:nvPr/>
        </p:nvSpPr>
        <p:spPr bwMode="auto">
          <a:xfrm>
            <a:off x="1260475" y="801688"/>
            <a:ext cx="5038725" cy="4010025"/>
          </a:xfrm>
          <a:prstGeom prst="rect">
            <a:avLst/>
          </a:prstGeom>
          <a:solidFill>
            <a:srgbClr val="FFFFFF"/>
          </a:solidFill>
          <a:ln w="9360">
            <a:solidFill>
              <a:srgbClr val="000000"/>
            </a:solidFill>
            <a:miter lim="800000"/>
            <a:headEnd/>
            <a:tailEnd/>
          </a:ln>
        </p:spPr>
        <p:txBody>
          <a:bodyPr wrap="none" lIns="104287" tIns="52144" rIns="104287" bIns="52144" anchor="ctr"/>
          <a:lstStyle/>
          <a:p>
            <a:pPr eaLnBrk="1" hangingPunct="1">
              <a:lnSpc>
                <a:spcPct val="93000"/>
              </a:lnSpc>
              <a:buClr>
                <a:srgbClr val="FFFFFF"/>
              </a:buClr>
              <a:buSzPct val="100000"/>
              <a:buFont typeface="Arial" panose="020B0604020202020204" pitchFamily="34" charset="0"/>
              <a:buNone/>
            </a:pPr>
            <a:endParaRPr lang="fr-FR" altLang="fr-FR" sz="2100">
              <a:solidFill>
                <a:schemeClr val="bg1"/>
              </a:solidFill>
            </a:endParaRPr>
          </a:p>
        </p:txBody>
      </p:sp>
      <p:sp>
        <p:nvSpPr>
          <p:cNvPr id="37892" name="Rectangle 2">
            <a:extLst>
              <a:ext uri="{FF2B5EF4-FFF2-40B4-BE49-F238E27FC236}">
                <a16:creationId xmlns="" xmlns:a16="http://schemas.microsoft.com/office/drawing/2014/main" id="{C1B17939-0BFF-EAE9-548D-9EACFEEF4568}"/>
              </a:ext>
            </a:extLst>
          </p:cNvPr>
          <p:cNvSpPr>
            <a:spLocks noGrp="1" noChangeArrowheads="1"/>
          </p:cNvSpPr>
          <p:nvPr>
            <p:ph type="body"/>
          </p:nvPr>
        </p:nvSpPr>
        <p:spPr>
          <a:xfrm>
            <a:off x="755650" y="5078413"/>
            <a:ext cx="6042025" cy="481171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buFont typeface="Times New Roman" charset="0"/>
              <a:buNone/>
              <a:defRPr/>
            </a:pPr>
            <a:endParaRPr lang="fr-FR">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 xmlns:a16="http://schemas.microsoft.com/office/drawing/2014/main" id="{029824B3-018B-9E89-5EF6-3D5C0D078F34}"/>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 xmlns:a16="http://schemas.microsoft.com/office/drawing/2014/main" id="{AC675D63-9322-09EF-7ACD-F9911C0BD897}"/>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 xmlns:a16="http://schemas.microsoft.com/office/drawing/2014/main" id="{940897A0-B2C8-A1B9-0C22-D011AB4D5680}"/>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a:extLst>
              <a:ext uri="{FF2B5EF4-FFF2-40B4-BE49-F238E27FC236}">
                <a16:creationId xmlns="" xmlns:a16="http://schemas.microsoft.com/office/drawing/2014/main" id="{534EA4B9-48F8-88BD-942F-F2EA9622622D}"/>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 xmlns:a16="http://schemas.microsoft.com/office/drawing/2014/main" id="{E476012E-FF2C-C611-5620-9E80B960620E}"/>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a:extLst>
              <a:ext uri="{FF2B5EF4-FFF2-40B4-BE49-F238E27FC236}">
                <a16:creationId xmlns="" xmlns:a16="http://schemas.microsoft.com/office/drawing/2014/main" id="{EE9FF522-F844-489E-2482-78E1944A95AD}"/>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 xmlns:a16="http://schemas.microsoft.com/office/drawing/2014/main" id="{99CE88D4-BBAD-6FC5-7A8D-7F33E9825C50}"/>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 xmlns:a16="http://schemas.microsoft.com/office/drawing/2014/main" id="{26013482-FF15-4847-C6CC-D2035F162D9E}"/>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 xmlns:a16="http://schemas.microsoft.com/office/drawing/2014/main" id="{1215851F-EEE9-13FE-0A26-C1348A01643A}"/>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a:extLst>
              <a:ext uri="{FF2B5EF4-FFF2-40B4-BE49-F238E27FC236}">
                <a16:creationId xmlns="" xmlns:a16="http://schemas.microsoft.com/office/drawing/2014/main" id="{45036773-565F-2451-FF4E-F677513F7C56}"/>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 xmlns:a16="http://schemas.microsoft.com/office/drawing/2014/main" id="{96AC9F4B-3B7A-ECC0-DC16-7C575557D490}"/>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Rectangle 2">
            <a:extLst>
              <a:ext uri="{FF2B5EF4-FFF2-40B4-BE49-F238E27FC236}">
                <a16:creationId xmlns="" xmlns:a16="http://schemas.microsoft.com/office/drawing/2014/main" id="{477A6909-6DA4-A1E4-07B6-091DF780F283}"/>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 xmlns:a16="http://schemas.microsoft.com/office/drawing/2014/main" id="{455C91D9-4FAD-EF20-4481-C77694700FCB}"/>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a:extLst>
              <a:ext uri="{FF2B5EF4-FFF2-40B4-BE49-F238E27FC236}">
                <a16:creationId xmlns="" xmlns:a16="http://schemas.microsoft.com/office/drawing/2014/main" id="{34582B51-ACD2-9127-1567-01202989AE35}"/>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 xmlns:a16="http://schemas.microsoft.com/office/drawing/2014/main" id="{3768CF85-E80E-37E8-6C0E-5610A12B7F81}"/>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a:extLst>
              <a:ext uri="{FF2B5EF4-FFF2-40B4-BE49-F238E27FC236}">
                <a16:creationId xmlns="" xmlns:a16="http://schemas.microsoft.com/office/drawing/2014/main" id="{91C08F94-6684-EFDA-99FF-2FF2A4AAA433}"/>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 xmlns:a16="http://schemas.microsoft.com/office/drawing/2014/main" id="{3C6A19A0-3014-69DB-763A-7DA1D52267EE}"/>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2">
            <a:extLst>
              <a:ext uri="{FF2B5EF4-FFF2-40B4-BE49-F238E27FC236}">
                <a16:creationId xmlns="" xmlns:a16="http://schemas.microsoft.com/office/drawing/2014/main" id="{07C90117-D21D-A531-C4B2-E451DCACC009}"/>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 xmlns:a16="http://schemas.microsoft.com/office/drawing/2014/main" id="{701CBAF7-858D-BCC9-293B-E37FEA74BF8C}"/>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a:extLst>
              <a:ext uri="{FF2B5EF4-FFF2-40B4-BE49-F238E27FC236}">
                <a16:creationId xmlns="" xmlns:a16="http://schemas.microsoft.com/office/drawing/2014/main" id="{C41F6531-4402-CEFB-ABD7-EDC30D9CE446}"/>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 xmlns:a16="http://schemas.microsoft.com/office/drawing/2014/main" id="{95B84AAE-FD45-70FE-E527-CC27C2FE14CC}"/>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a:extLst>
              <a:ext uri="{FF2B5EF4-FFF2-40B4-BE49-F238E27FC236}">
                <a16:creationId xmlns="" xmlns:a16="http://schemas.microsoft.com/office/drawing/2014/main" id="{1A9A07D7-AF3E-BAF3-9216-C4A3823623EC}"/>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 xmlns:a16="http://schemas.microsoft.com/office/drawing/2014/main" id="{C92CAE24-F75F-1730-04EA-B42C7ABD3C16}"/>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a:extLst>
              <a:ext uri="{FF2B5EF4-FFF2-40B4-BE49-F238E27FC236}">
                <a16:creationId xmlns="" xmlns:a16="http://schemas.microsoft.com/office/drawing/2014/main" id="{E6D6D6DD-8EEF-0FDB-FCEA-F99533394B04}"/>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 xmlns:a16="http://schemas.microsoft.com/office/drawing/2014/main" id="{611242F3-101D-4B03-87E8-764B16710473}"/>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 xmlns:a16="http://schemas.microsoft.com/office/drawing/2014/main" id="{5DD8EC53-B150-FA08-F944-7F3DCE413846}"/>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276711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5218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96138" y="555625"/>
            <a:ext cx="2151062" cy="63071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555625"/>
            <a:ext cx="6302375" cy="63071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9892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56047" y="2148908"/>
            <a:ext cx="8561531" cy="1623930"/>
          </a:xfrm>
        </p:spPr>
        <p:txBody>
          <a:bodyPr/>
          <a:lstStyle/>
          <a:p>
            <a:r>
              <a:rPr lang="fr-FR"/>
              <a:t>Cliquez pour modifier le style du titre</a:t>
            </a:r>
          </a:p>
        </p:txBody>
      </p:sp>
      <p:sp>
        <p:nvSpPr>
          <p:cNvPr id="3" name="Rectangle 3">
            <a:extLst>
              <a:ext uri="{FF2B5EF4-FFF2-40B4-BE49-F238E27FC236}">
                <a16:creationId xmlns="" xmlns:a16="http://schemas.microsoft.com/office/drawing/2014/main" id="{714C8A9B-524E-CE5A-9E68-DD2875184EFA}"/>
              </a:ext>
            </a:extLst>
          </p:cNvPr>
          <p:cNvSpPr>
            <a:spLocks noGrp="1" noChangeArrowheads="1"/>
          </p:cNvSpPr>
          <p:nvPr>
            <p:ph type="ftr" idx="10"/>
          </p:nvPr>
        </p:nvSpPr>
        <p:spPr>
          <a:xfrm>
            <a:off x="3448050" y="6886575"/>
            <a:ext cx="3194050" cy="519113"/>
          </a:xfrm>
          <a:prstGeom prst="rect">
            <a:avLst/>
          </a:prstGeom>
        </p:spPr>
        <p:txBody>
          <a:bodyPr/>
          <a:lstStyle>
            <a:lvl1pPr eaLnBrk="1">
              <a:lnSpc>
                <a:spcPct val="93000"/>
              </a:lnSpc>
              <a:buClr>
                <a:srgbClr val="000000"/>
              </a:buClr>
              <a:buSzPct val="100000"/>
              <a:buFont typeface="Times New Roman" pitchFamily="16" charset="0"/>
              <a:buNone/>
              <a:defRPr>
                <a:latin typeface="Arial" charset="0"/>
                <a:ea typeface="Microsoft YaHei" charset="-122"/>
                <a:cs typeface="+mn-cs"/>
              </a:defRPr>
            </a:lvl1pPr>
          </a:lstStyle>
          <a:p>
            <a:pPr>
              <a:defRPr/>
            </a:pPr>
            <a:endParaRPr lang="en-GB"/>
          </a:p>
        </p:txBody>
      </p:sp>
      <p:sp>
        <p:nvSpPr>
          <p:cNvPr id="4" name="Rectangle 4">
            <a:extLst>
              <a:ext uri="{FF2B5EF4-FFF2-40B4-BE49-F238E27FC236}">
                <a16:creationId xmlns="" xmlns:a16="http://schemas.microsoft.com/office/drawing/2014/main" id="{886B7924-D6D3-EE7F-3F3C-44BFDBAED6D2}"/>
              </a:ext>
            </a:extLst>
          </p:cNvPr>
          <p:cNvSpPr>
            <a:spLocks noGrp="1" noChangeArrowheads="1"/>
          </p:cNvSpPr>
          <p:nvPr>
            <p:ph type="sldNum" idx="11"/>
          </p:nvPr>
        </p:nvSpPr>
        <p:spPr>
          <a:xfrm>
            <a:off x="7227888" y="6886575"/>
            <a:ext cx="2346325" cy="519113"/>
          </a:xfrm>
          <a:prstGeom prst="rect">
            <a:avLst/>
          </a:prstGeom>
        </p:spPr>
        <p:txBody>
          <a:bodyPr vert="horz" wrap="square" lIns="91440" tIns="45720" rIns="91440" bIns="4572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defRPr/>
            </a:lvl1pPr>
          </a:lstStyle>
          <a:p>
            <a:fld id="{DBC9B39E-905D-044A-8373-52E862BCEF6D}" type="slidenum">
              <a:rPr lang="en-GB" altLang="fr-FR"/>
              <a:pPr/>
              <a:t>‹N°›</a:t>
            </a:fld>
            <a:endParaRPr lang="en-GB" altLang="fr-FR"/>
          </a:p>
        </p:txBody>
      </p:sp>
      <p:sp>
        <p:nvSpPr>
          <p:cNvPr id="5" name="Rectangle 5">
            <a:extLst>
              <a:ext uri="{FF2B5EF4-FFF2-40B4-BE49-F238E27FC236}">
                <a16:creationId xmlns="" xmlns:a16="http://schemas.microsoft.com/office/drawing/2014/main" id="{3A0B60FE-1520-4A15-885F-1C451028071C}"/>
              </a:ext>
            </a:extLst>
          </p:cNvPr>
          <p:cNvSpPr>
            <a:spLocks noGrp="1" noChangeArrowheads="1"/>
          </p:cNvSpPr>
          <p:nvPr>
            <p:ph type="dt" idx="12"/>
          </p:nvPr>
        </p:nvSpPr>
        <p:spPr>
          <a:xfrm>
            <a:off x="503238" y="6886575"/>
            <a:ext cx="2346325" cy="519113"/>
          </a:xfrm>
          <a:prstGeom prst="rect">
            <a:avLst/>
          </a:prstGeom>
        </p:spPr>
        <p:txBody>
          <a:bodyPr/>
          <a:lstStyle>
            <a:lvl1pPr eaLnBrk="1">
              <a:lnSpc>
                <a:spcPct val="93000"/>
              </a:lnSpc>
              <a:buClr>
                <a:srgbClr val="000000"/>
              </a:buClr>
              <a:buSzPct val="100000"/>
              <a:buFont typeface="Times New Roman" pitchFamily="16" charset="0"/>
              <a:buNone/>
              <a:defRPr>
                <a:latin typeface="Arial" charset="0"/>
                <a:ea typeface="Microsoft YaHei" charset="-122"/>
                <a:cs typeface="+mn-cs"/>
              </a:defRPr>
            </a:lvl1pPr>
          </a:lstStyle>
          <a:p>
            <a:pPr>
              <a:defRPr/>
            </a:pPr>
            <a:endParaRPr lang="en-GB"/>
          </a:p>
        </p:txBody>
      </p:sp>
    </p:spTree>
    <p:extLst>
      <p:ext uri="{BB962C8B-B14F-4D97-AF65-F5344CB8AC3E}">
        <p14:creationId xmlns:p14="http://schemas.microsoft.com/office/powerpoint/2010/main" val="43309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70234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7041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94824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41363" y="1963738"/>
            <a:ext cx="4308475"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02238" y="1963738"/>
            <a:ext cx="4310062"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3027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8278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14051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7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1935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49654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476840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582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19963" y="282575"/>
            <a:ext cx="2192337" cy="66167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282575"/>
            <a:ext cx="6426200" cy="66167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7109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41363" y="282575"/>
            <a:ext cx="8605837" cy="1260475"/>
          </a:xfrm>
        </p:spPr>
        <p:txBody>
          <a:bodyPr/>
          <a:lstStyle/>
          <a:p>
            <a:r>
              <a:rPr lang="fr-FR"/>
              <a:t>Modifiez le style du titre</a:t>
            </a:r>
          </a:p>
        </p:txBody>
      </p:sp>
    </p:spTree>
    <p:extLst>
      <p:ext uri="{BB962C8B-B14F-4D97-AF65-F5344CB8AC3E}">
        <p14:creationId xmlns:p14="http://schemas.microsoft.com/office/powerpoint/2010/main" val="3442975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741363" y="282575"/>
            <a:ext cx="8605837" cy="1260475"/>
          </a:xfrm>
        </p:spPr>
        <p:txBody>
          <a:bodyPr/>
          <a:lstStyle/>
          <a:p>
            <a:r>
              <a:rPr lang="fr-FR"/>
              <a:t>Modifiez le style du titre</a:t>
            </a:r>
          </a:p>
        </p:txBody>
      </p:sp>
      <p:sp>
        <p:nvSpPr>
          <p:cNvPr id="3" name="Espace réservé du texte 2"/>
          <p:cNvSpPr>
            <a:spLocks noGrp="1"/>
          </p:cNvSpPr>
          <p:nvPr>
            <p:ph type="body" sz="half" idx="1"/>
          </p:nvPr>
        </p:nvSpPr>
        <p:spPr>
          <a:xfrm>
            <a:off x="741363" y="1963738"/>
            <a:ext cx="4308475" cy="49355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202238" y="1963738"/>
            <a:ext cx="4310062" cy="2390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202238" y="4506913"/>
            <a:ext cx="4310062" cy="23923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689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83926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41363"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9688"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7216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6023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939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83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15787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08469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6" name="AutoShape 1">
            <a:extLst>
              <a:ext uri="{FF2B5EF4-FFF2-40B4-BE49-F238E27FC236}">
                <a16:creationId xmlns="" xmlns:a16="http://schemas.microsoft.com/office/drawing/2014/main" id="{131BAA4E-A25C-03E5-4262-6C3D27B58397}"/>
              </a:ext>
            </a:extLst>
          </p:cNvPr>
          <p:cNvSpPr>
            <a:spLocks noChangeArrowheads="1"/>
          </p:cNvSpPr>
          <p:nvPr/>
        </p:nvSpPr>
        <p:spPr bwMode="auto">
          <a:xfrm>
            <a:off x="404813" y="1893888"/>
            <a:ext cx="9674225" cy="5665787"/>
          </a:xfrm>
          <a:prstGeom prst="roundRect">
            <a:avLst>
              <a:gd name="adj" fmla="val 28"/>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1027" name="Rectangle 2">
            <a:extLst>
              <a:ext uri="{FF2B5EF4-FFF2-40B4-BE49-F238E27FC236}">
                <a16:creationId xmlns="" xmlns:a16="http://schemas.microsoft.com/office/drawing/2014/main" id="{4B0E05D7-57FE-27A9-BC1F-E714699714EF}"/>
              </a:ext>
            </a:extLst>
          </p:cNvPr>
          <p:cNvSpPr>
            <a:spLocks noGrp="1" noChangeArrowheads="1"/>
          </p:cNvSpPr>
          <p:nvPr>
            <p:ph type="title"/>
          </p:nvPr>
        </p:nvSpPr>
        <p:spPr bwMode="auto">
          <a:xfrm>
            <a:off x="741363" y="55562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8" name="Rectangle 3">
            <a:extLst>
              <a:ext uri="{FF2B5EF4-FFF2-40B4-BE49-F238E27FC236}">
                <a16:creationId xmlns="" xmlns:a16="http://schemas.microsoft.com/office/drawing/2014/main" id="{AA43E3AF-3066-88D1-4ECD-C0CAF4B38849}"/>
              </a:ext>
            </a:extLst>
          </p:cNvPr>
          <p:cNvSpPr>
            <a:spLocks noGrp="1" noChangeArrowheads="1"/>
          </p:cNvSpPr>
          <p:nvPr>
            <p:ph type="body" idx="1"/>
          </p:nvPr>
        </p:nvSpPr>
        <p:spPr bwMode="auto">
          <a:xfrm>
            <a:off x="741363" y="2101850"/>
            <a:ext cx="8605837"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21168"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9" name="AutoShape 4">
            <a:extLst>
              <a:ext uri="{FF2B5EF4-FFF2-40B4-BE49-F238E27FC236}">
                <a16:creationId xmlns="" xmlns:a16="http://schemas.microsoft.com/office/drawing/2014/main" id="{91340424-1E4B-E24F-9C47-48362BF2E7F5}"/>
              </a:ext>
            </a:extLst>
          </p:cNvPr>
          <p:cNvSpPr>
            <a:spLocks noChangeArrowheads="1"/>
          </p:cNvSpPr>
          <p:nvPr/>
        </p:nvSpPr>
        <p:spPr bwMode="auto">
          <a:xfrm>
            <a:off x="0" y="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1030" name="AutoShape 5">
            <a:extLst>
              <a:ext uri="{FF2B5EF4-FFF2-40B4-BE49-F238E27FC236}">
                <a16:creationId xmlns="" xmlns:a16="http://schemas.microsoft.com/office/drawing/2014/main" id="{98E23BEC-E3F1-0D1D-2C0B-1161E9D0B463}"/>
              </a:ext>
            </a:extLst>
          </p:cNvPr>
          <p:cNvSpPr>
            <a:spLocks noChangeArrowheads="1"/>
          </p:cNvSpPr>
          <p:nvPr/>
        </p:nvSpPr>
        <p:spPr bwMode="auto">
          <a:xfrm>
            <a:off x="0" y="238125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1031" name="AutoShape 6">
            <a:extLst>
              <a:ext uri="{FF2B5EF4-FFF2-40B4-BE49-F238E27FC236}">
                <a16:creationId xmlns="" xmlns:a16="http://schemas.microsoft.com/office/drawing/2014/main" id="{8F67912B-665C-B581-B0B6-B98B093E5ACF}"/>
              </a:ext>
            </a:extLst>
          </p:cNvPr>
          <p:cNvSpPr>
            <a:spLocks noChangeArrowheads="1"/>
          </p:cNvSpPr>
          <p:nvPr/>
        </p:nvSpPr>
        <p:spPr bwMode="auto">
          <a:xfrm>
            <a:off x="0" y="116840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73"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mj-lt"/>
          <a:ea typeface="ＭＳ Ｐゴシック" charset="0"/>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icrosoft YaHei" charset="-122"/>
          <a:cs typeface="Lucida Sans Unicode" pitchFamily="34" charset="0"/>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icrosoft YaHei" charset="-122"/>
          <a:cs typeface="Lucida Sans Unicode" pitchFamily="34" charset="0"/>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icrosoft YaHei" charset="-122"/>
          <a:cs typeface="Lucida Sans Unicode" pitchFamily="34" charset="0"/>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icrosoft YaHei" charset="-122"/>
          <a:cs typeface="Lucida Sans Unicode" pitchFamily="34" charset="0"/>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 xmlns:a16="http://schemas.microsoft.com/office/drawing/2014/main" id="{99145FE5-1E5F-0624-46C0-37927E01C104}"/>
              </a:ext>
            </a:extLst>
          </p:cNvPr>
          <p:cNvSpPr>
            <a:spLocks noGrp="1" noChangeArrowheads="1"/>
          </p:cNvSpPr>
          <p:nvPr>
            <p:ph type="title"/>
          </p:nvPr>
        </p:nvSpPr>
        <p:spPr bwMode="auto">
          <a:xfrm>
            <a:off x="741363" y="28257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2051" name="Rectangle 2">
            <a:extLst>
              <a:ext uri="{FF2B5EF4-FFF2-40B4-BE49-F238E27FC236}">
                <a16:creationId xmlns="" xmlns:a16="http://schemas.microsoft.com/office/drawing/2014/main" id="{54A41E16-1F92-B335-CFC0-EB40063F3CD4}"/>
              </a:ext>
            </a:extLst>
          </p:cNvPr>
          <p:cNvSpPr>
            <a:spLocks noGrp="1" noChangeArrowheads="1"/>
          </p:cNvSpPr>
          <p:nvPr>
            <p:ph type="body" idx="1"/>
          </p:nvPr>
        </p:nvSpPr>
        <p:spPr bwMode="auto">
          <a:xfrm>
            <a:off x="741363" y="1963738"/>
            <a:ext cx="8770937" cy="493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512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2052" name="AutoShape 3">
            <a:extLst>
              <a:ext uri="{FF2B5EF4-FFF2-40B4-BE49-F238E27FC236}">
                <a16:creationId xmlns="" xmlns:a16="http://schemas.microsoft.com/office/drawing/2014/main" id="{D072583D-5013-CF03-71B2-9DD0C584528C}"/>
              </a:ext>
            </a:extLst>
          </p:cNvPr>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2053" name="AutoShape 4">
            <a:extLst>
              <a:ext uri="{FF2B5EF4-FFF2-40B4-BE49-F238E27FC236}">
                <a16:creationId xmlns="" xmlns:a16="http://schemas.microsoft.com/office/drawing/2014/main" id="{D64446D0-A3E7-EB62-C781-3D036E6EAA8F}"/>
              </a:ext>
            </a:extLst>
          </p:cNvPr>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mj-lt"/>
          <a:ea typeface="ＭＳ Ｐゴシック" charset="0"/>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j-lt"/>
          <a:ea typeface="Microsoft YaHei" charset="-122"/>
          <a:cs typeface="Lucida Sans Unicode" pitchFamily="34" charset="0"/>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j-lt"/>
          <a:ea typeface="Microsoft YaHei" charset="-122"/>
          <a:cs typeface="Lucida Sans Unicode" pitchFamily="34" charset="0"/>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j-lt"/>
          <a:ea typeface="Microsoft YaHei" charset="-122"/>
          <a:cs typeface="Lucida Sans Unicode" pitchFamily="34" charset="0"/>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j-lt"/>
          <a:ea typeface="Microsoft YaHei" charset="-122"/>
          <a:cs typeface="Lucida Sans Unicode" pitchFamily="34" charset="0"/>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 xmlns:a16="http://schemas.microsoft.com/office/drawing/2014/main" id="{5FF9AC29-145E-A750-D260-B0BF9B90BAA9}"/>
              </a:ext>
            </a:extLst>
          </p:cNvPr>
          <p:cNvSpPr>
            <a:spLocks noGrp="1" noChangeArrowheads="1"/>
          </p:cNvSpPr>
          <p:nvPr>
            <p:ph type="title"/>
          </p:nvPr>
        </p:nvSpPr>
        <p:spPr>
          <a:xfrm>
            <a:off x="754063" y="611485"/>
            <a:ext cx="8570912" cy="232856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lnSpc>
                <a:spcPct val="100000"/>
              </a:lnSpc>
              <a:buFont typeface="Times New Roman" charset="0"/>
              <a:buNone/>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pPr>
            <a:r>
              <a:rPr lang="en-GB" sz="4000" dirty="0"/>
              <a:t>ATELIER PÊCHE</a:t>
            </a:r>
            <a:br>
              <a:rPr lang="en-GB" sz="4000" dirty="0"/>
            </a:br>
            <a:r>
              <a:rPr lang="en-GB" sz="4000" dirty="0"/>
              <a:t>du 27 janvier 2023</a:t>
            </a:r>
            <a:br>
              <a:rPr lang="en-GB" sz="4000" dirty="0"/>
            </a:br>
            <a:r>
              <a:rPr lang="en-GB" sz="4000" dirty="0"/>
              <a:t>Navigation dans Chausey</a:t>
            </a:r>
            <a:br>
              <a:rPr lang="en-GB" sz="4000" dirty="0"/>
            </a:br>
            <a:endParaRPr lang="en-GB" sz="4000" dirty="0"/>
          </a:p>
        </p:txBody>
      </p:sp>
      <p:sp>
        <p:nvSpPr>
          <p:cNvPr id="4098" name="Rectangle 2">
            <a:extLst>
              <a:ext uri="{FF2B5EF4-FFF2-40B4-BE49-F238E27FC236}">
                <a16:creationId xmlns="" xmlns:a16="http://schemas.microsoft.com/office/drawing/2014/main" id="{67A0D3FF-6AFC-66F6-5D2E-5FEAC2D04424}"/>
              </a:ext>
            </a:extLst>
          </p:cNvPr>
          <p:cNvSpPr>
            <a:spLocks noGrp="1" noChangeArrowheads="1"/>
          </p:cNvSpPr>
          <p:nvPr>
            <p:ph type="subTitle" idx="4294967295"/>
          </p:nvPr>
        </p:nvSpPr>
        <p:spPr>
          <a:xfrm>
            <a:off x="863848" y="5003974"/>
            <a:ext cx="9216777" cy="1655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9207" tIns="51588" rIns="99207" bIns="51588"/>
          <a:lstStyle/>
          <a:p>
            <a:pPr marL="0" indent="0" algn="ctr" eaLnBrk="1" hangingPunct="1">
              <a:lnSpc>
                <a:spcPct val="90000"/>
              </a:lnSpc>
              <a:spcBef>
                <a:spcPts val="988"/>
              </a:spcBef>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pPr>
            <a:r>
              <a:rPr lang="en-GB" altLang="fr-FR" sz="4000" b="1" dirty="0" smtClean="0">
                <a:latin typeface="Times New Roman" panose="02020603050405020304" pitchFamily="18" charset="0"/>
              </a:rPr>
              <a:t>Présentation </a:t>
            </a:r>
            <a:r>
              <a:rPr lang="en-GB" altLang="fr-FR" sz="4000" b="1" dirty="0">
                <a:latin typeface="Times New Roman" panose="02020603050405020304" pitchFamily="18" charset="0"/>
              </a:rPr>
              <a:t>Jean </a:t>
            </a:r>
            <a:r>
              <a:rPr lang="en-GB" altLang="fr-FR" sz="4000" b="1" dirty="0" smtClean="0">
                <a:latin typeface="Times New Roman" panose="02020603050405020304" pitchFamily="18" charset="0"/>
              </a:rPr>
              <a:t>LEPIGOUCHET</a:t>
            </a:r>
          </a:p>
          <a:p>
            <a:pPr marL="0" indent="0" algn="ctr" eaLnBrk="1" hangingPunct="1">
              <a:lnSpc>
                <a:spcPct val="90000"/>
              </a:lnSpc>
              <a:spcBef>
                <a:spcPts val="988"/>
              </a:spcBef>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pPr>
            <a:r>
              <a:rPr lang="en-GB" altLang="fr-FR" sz="4000" b="1" dirty="0" smtClean="0">
                <a:latin typeface="Times New Roman" panose="02020603050405020304" pitchFamily="18" charset="0"/>
              </a:rPr>
              <a:t>et Jean-Pierre DURAND </a:t>
            </a:r>
            <a:endParaRPr lang="en-GB" altLang="fr-FR" sz="4000" dirty="0"/>
          </a:p>
        </p:txBody>
      </p:sp>
      <p:pic>
        <p:nvPicPr>
          <p:cNvPr id="5124" name="Picture 6">
            <a:extLst>
              <a:ext uri="{FF2B5EF4-FFF2-40B4-BE49-F238E27FC236}">
                <a16:creationId xmlns="" xmlns:a16="http://schemas.microsoft.com/office/drawing/2014/main" id="{E045CD2F-780A-3538-DE1D-0BC2914F1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577" y="2937330"/>
            <a:ext cx="2160240" cy="188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 xmlns:a16="http://schemas.microsoft.com/office/drawing/2014/main" id="{27DAE785-AD9C-7B97-45FD-0B21E839B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619" y="2940050"/>
            <a:ext cx="3771900" cy="1879600"/>
          </a:xfrm>
          <a:prstGeom prst="rect">
            <a:avLst/>
          </a:prstGeom>
        </p:spPr>
      </p:pic>
    </p:spTree>
  </p:cSld>
  <p:clrMapOvr>
    <a:masterClrMapping/>
  </p:clrMapOvr>
  <p:transition advTm="15360"/>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53" presetClass="entr"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100000">
                                          <p:val>
                                            <p:fltVal val="0"/>
                                          </p:val>
                                        </p:tav>
                                        <p:tav>
                                          <p:val>
                                            <p:strVal val="#ppt_w"/>
                                          </p:val>
                                        </p:tav>
                                      </p:tavLst>
                                    </p:anim>
                                    <p:anim calcmode="lin" valueType="num">
                                      <p:cBhvr>
                                        <p:cTn id="8" dur="500" fill="hold"/>
                                        <p:tgtEl>
                                          <p:spTgt spid="4097"/>
                                        </p:tgtEl>
                                        <p:attrNameLst>
                                          <p:attrName>ppt_h</p:attrName>
                                        </p:attrNameLst>
                                      </p:cBhvr>
                                      <p:tavLst>
                                        <p:tav tm="100000">
                                          <p:val>
                                            <p:fltVal val="0"/>
                                          </p:val>
                                        </p:tav>
                                        <p:tav>
                                          <p:val>
                                            <p:strVal val="#ppt_h"/>
                                          </p:val>
                                        </p:tav>
                                      </p:tavLst>
                                    </p:anim>
                                    <p:animEffect transition="in" filter="fade">
                                      <p:cBhvr>
                                        <p:cTn id="9" dur="500"/>
                                        <p:tgtEl>
                                          <p:spTgt spid="40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fill="hold" nodeType="clickEffect">
                                  <p:stCondLst>
                                    <p:cond delay="0"/>
                                  </p:stCondLst>
                                  <p:childTnLst>
                                    <p:set>
                                      <p:cBhvr>
                                        <p:cTn id="13" dur="1" fill="hold">
                                          <p:stCondLst>
                                            <p:cond delay="0"/>
                                          </p:stCondLst>
                                        </p:cTn>
                                        <p:tgtEl>
                                          <p:spTgt spid="4098">
                                            <p:txEl>
                                              <p:pRg st="0" end="0"/>
                                            </p:txEl>
                                          </p:spTgt>
                                        </p:tgtEl>
                                        <p:attrNameLst>
                                          <p:attrName>style.visibility</p:attrName>
                                        </p:attrNameLst>
                                      </p:cBhvr>
                                      <p:to>
                                        <p:strVal val="visible"/>
                                      </p:to>
                                    </p:set>
                                    <p:anim calcmode="lin" valueType="num">
                                      <p:cBhvr>
                                        <p:cTn id="14" dur="500" fill="hold"/>
                                        <p:tgtEl>
                                          <p:spTgt spid="4098">
                                            <p:txEl>
                                              <p:pRg st="0" end="0"/>
                                            </p:txEl>
                                          </p:spTgt>
                                        </p:tgtEl>
                                        <p:attrNameLst>
                                          <p:attrName>ppt_w</p:attrName>
                                        </p:attrNameLst>
                                      </p:cBhvr>
                                      <p:tavLst>
                                        <p:tav tm="100000">
                                          <p:val>
                                            <p:fltVal val="0"/>
                                          </p:val>
                                        </p:tav>
                                        <p:tav>
                                          <p:val>
                                            <p:strVal val="#ppt_w"/>
                                          </p:val>
                                        </p:tav>
                                      </p:tavLst>
                                    </p:anim>
                                    <p:anim calcmode="lin" valueType="num">
                                      <p:cBhvr>
                                        <p:cTn id="15" dur="500" fill="hold"/>
                                        <p:tgtEl>
                                          <p:spTgt spid="4098">
                                            <p:txEl>
                                              <p:pRg st="0" end="0"/>
                                            </p:txEl>
                                          </p:spTgt>
                                        </p:tgtEl>
                                        <p:attrNameLst>
                                          <p:attrName>ppt_h</p:attrName>
                                        </p:attrNameLst>
                                      </p:cBhvr>
                                      <p:tavLst>
                                        <p:tav tm="100000">
                                          <p:val>
                                            <p:fltVal val="0"/>
                                          </p:val>
                                        </p:tav>
                                        <p:tav>
                                          <p:val>
                                            <p:strVal val="#ppt_h"/>
                                          </p:val>
                                        </p:tav>
                                      </p:tavLst>
                                    </p:anim>
                                    <p:animEffect transition="in" filter="fade">
                                      <p:cBhvr>
                                        <p:cTn id="16" dur="500"/>
                                        <p:tgtEl>
                                          <p:spTgt spid="409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p:cTn id="20" dur="1" fill="hold">
                                          <p:stCondLst>
                                            <p:cond delay="0"/>
                                          </p:stCondLst>
                                        </p:cTn>
                                        <p:tgtEl>
                                          <p:spTgt spid="4098">
                                            <p:txEl>
                                              <p:pRg st="1" end="1"/>
                                            </p:txEl>
                                          </p:spTgt>
                                        </p:tgtEl>
                                        <p:attrNameLst>
                                          <p:attrName>style.visibility</p:attrName>
                                        </p:attrNameLst>
                                      </p:cBhvr>
                                      <p:to>
                                        <p:strVal val="visible"/>
                                      </p:to>
                                    </p:set>
                                    <p:anim calcmode="lin" valueType="num">
                                      <p:cBhvr>
                                        <p:cTn id="21" dur="500" fill="hold"/>
                                        <p:tgtEl>
                                          <p:spTgt spid="4098">
                                            <p:txEl>
                                              <p:pRg st="1" end="1"/>
                                            </p:txEl>
                                          </p:spTgt>
                                        </p:tgtEl>
                                        <p:attrNameLst>
                                          <p:attrName>ppt_w</p:attrName>
                                        </p:attrNameLst>
                                      </p:cBhvr>
                                      <p:tavLst>
                                        <p:tav tm="100000">
                                          <p:val>
                                            <p:fltVal val="0"/>
                                          </p:val>
                                        </p:tav>
                                        <p:tav>
                                          <p:val>
                                            <p:strVal val="#ppt_w"/>
                                          </p:val>
                                        </p:tav>
                                      </p:tavLst>
                                    </p:anim>
                                    <p:anim calcmode="lin" valueType="num">
                                      <p:cBhvr>
                                        <p:cTn id="22" dur="500" fill="hold"/>
                                        <p:tgtEl>
                                          <p:spTgt spid="4098">
                                            <p:txEl>
                                              <p:pRg st="1" end="1"/>
                                            </p:txEl>
                                          </p:spTgt>
                                        </p:tgtEl>
                                        <p:attrNameLst>
                                          <p:attrName>ppt_h</p:attrName>
                                        </p:attrNameLst>
                                      </p:cBhvr>
                                      <p:tavLst>
                                        <p:tav tm="100000">
                                          <p:val>
                                            <p:fltVal val="0"/>
                                          </p:val>
                                        </p:tav>
                                        <p:tav>
                                          <p:val>
                                            <p:strVal val="#ppt_h"/>
                                          </p:val>
                                        </p:tav>
                                      </p:tavLst>
                                    </p:anim>
                                    <p:animEffect transition="in" filter="fade">
                                      <p:cBhvr>
                                        <p:cTn id="23" dur="500"/>
                                        <p:tgtEl>
                                          <p:spTgt spid="40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 xmlns:a16="http://schemas.microsoft.com/office/drawing/2014/main" id="{215050EF-9D3F-DFF1-E73A-9B34485566CD}"/>
              </a:ext>
            </a:extLst>
          </p:cNvPr>
          <p:cNvSpPr>
            <a:spLocks noGrp="1" noChangeArrowheads="1"/>
          </p:cNvSpPr>
          <p:nvPr>
            <p:ph type="title"/>
          </p:nvPr>
        </p:nvSpPr>
        <p:spPr>
          <a:xfrm>
            <a:off x="741363" y="282575"/>
            <a:ext cx="8607425" cy="1262063"/>
          </a:xfrm>
        </p:spPr>
        <p:txBody>
          <a:bodyPr tIns="21168"/>
          <a:lstStyle/>
          <a:p>
            <a:pPr algn="ct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u="sng"/>
              <a:t>Rappel sur les cardinales</a:t>
            </a:r>
          </a:p>
        </p:txBody>
      </p:sp>
      <p:pic>
        <p:nvPicPr>
          <p:cNvPr id="13315" name="Picture 2">
            <a:extLst>
              <a:ext uri="{FF2B5EF4-FFF2-40B4-BE49-F238E27FC236}">
                <a16:creationId xmlns="" xmlns:a16="http://schemas.microsoft.com/office/drawing/2014/main" id="{CC5FA349-6346-9D40-6DA6-F3F30A02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1963738"/>
            <a:ext cx="4914900" cy="493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 xmlns:a16="http://schemas.microsoft.com/office/drawing/2014/main" id="{5D468A7D-9B0A-09D9-5A33-1F65C201057E}"/>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a:ea typeface="ＭＳ Ｐゴシック" panose="020B0600070205080204" pitchFamily="34" charset="-128"/>
              </a:rPr>
              <a:t>Les points de repères (suite)</a:t>
            </a:r>
          </a:p>
        </p:txBody>
      </p:sp>
      <p:sp>
        <p:nvSpPr>
          <p:cNvPr id="14339" name="Rectangle 2">
            <a:extLst>
              <a:ext uri="{FF2B5EF4-FFF2-40B4-BE49-F238E27FC236}">
                <a16:creationId xmlns="" xmlns:a16="http://schemas.microsoft.com/office/drawing/2014/main" id="{30F954A4-7511-98A6-DDCD-9900247FB969}"/>
              </a:ext>
            </a:extLst>
          </p:cNvPr>
          <p:cNvSpPr>
            <a:spLocks noGrp="1" noChangeArrowheads="1"/>
          </p:cNvSpPr>
          <p:nvPr>
            <p:ph type="body" idx="1"/>
          </p:nvPr>
        </p:nvSpPr>
        <p:spPr>
          <a:xfrm>
            <a:off x="758825" y="1714500"/>
            <a:ext cx="4281488" cy="5526088"/>
          </a:xfrm>
        </p:spPr>
        <p:txBody>
          <a:bodyPr tIns="12600"/>
          <a:lstStyle/>
          <a:p>
            <a:pPr eaLnBrk="1">
              <a:tabLst>
                <a:tab pos="723900" algn="l"/>
                <a:tab pos="1447800" algn="l"/>
                <a:tab pos="2171700" algn="l"/>
                <a:tab pos="2895600" algn="l"/>
                <a:tab pos="3619500" algn="l"/>
              </a:tabLst>
            </a:pPr>
            <a:r>
              <a:rPr lang="fr-FR" altLang="fr-FR" sz="2000" dirty="0"/>
              <a:t>Iles aux formes caractéristiques :</a:t>
            </a:r>
          </a:p>
          <a:p>
            <a:pPr eaLnBrk="1">
              <a:tabLst>
                <a:tab pos="723900" algn="l"/>
                <a:tab pos="1447800" algn="l"/>
                <a:tab pos="2171700" algn="l"/>
                <a:tab pos="2895600" algn="l"/>
                <a:tab pos="3619500" algn="l"/>
              </a:tabLst>
            </a:pPr>
            <a:r>
              <a:rPr lang="fr-FR" altLang="fr-FR" sz="2000" dirty="0"/>
              <a:t>La </a:t>
            </a:r>
            <a:r>
              <a:rPr lang="fr-FR" altLang="fr-FR" sz="2000" dirty="0" err="1"/>
              <a:t>Culassière</a:t>
            </a: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r>
              <a:rPr lang="fr-FR" altLang="fr-FR" sz="2000" dirty="0"/>
              <a:t>Plate Île</a:t>
            </a:r>
          </a:p>
          <a:p>
            <a:pPr eaLnBrk="1">
              <a:tabLst>
                <a:tab pos="723900" algn="l"/>
                <a:tab pos="1447800" algn="l"/>
                <a:tab pos="2171700" algn="l"/>
                <a:tab pos="2895600" algn="l"/>
                <a:tab pos="3619500" algn="l"/>
              </a:tabLst>
            </a:pPr>
            <a:endParaRPr lang="fr-FR" altLang="fr-FR" sz="2000" dirty="0"/>
          </a:p>
        </p:txBody>
      </p:sp>
      <p:pic>
        <p:nvPicPr>
          <p:cNvPr id="21507" name="Picture 2" descr="C:\Users\JEAN 2\Pictures\CHAUSEY GENERAL\2013 FEVRIER PHOTOS ILOTS\LA CULASSIERE.JPG">
            <a:extLst>
              <a:ext uri="{FF2B5EF4-FFF2-40B4-BE49-F238E27FC236}">
                <a16:creationId xmlns="" xmlns:a16="http://schemas.microsoft.com/office/drawing/2014/main" id="{2C45D933-B252-0408-E08C-8DC0BC927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466725"/>
            <a:ext cx="4464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C:\Users\JEAN 2\Pictures\CHAUSEY GENERAL\2013 FEVRIER PHOTOS ILOTS\PLATE ILE (2).JPG">
            <a:extLst>
              <a:ext uri="{FF2B5EF4-FFF2-40B4-BE49-F238E27FC236}">
                <a16:creationId xmlns="" xmlns:a16="http://schemas.microsoft.com/office/drawing/2014/main" id="{1265DFEF-DCB7-AC08-5841-36AAB6BFB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2555875"/>
            <a:ext cx="56165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texte 2">
            <a:extLst>
              <a:ext uri="{FF2B5EF4-FFF2-40B4-BE49-F238E27FC236}">
                <a16:creationId xmlns="" xmlns:a16="http://schemas.microsoft.com/office/drawing/2014/main" id="{4A84006D-DAAC-EA7E-3201-900A88F226B9}"/>
              </a:ext>
            </a:extLst>
          </p:cNvPr>
          <p:cNvSpPr>
            <a:spLocks noGrp="1"/>
          </p:cNvSpPr>
          <p:nvPr>
            <p:ph type="body" sz="half" idx="1"/>
          </p:nvPr>
        </p:nvSpPr>
        <p:spPr>
          <a:xfrm>
            <a:off x="741363" y="1331913"/>
            <a:ext cx="4308475" cy="5567362"/>
          </a:xfrm>
        </p:spPr>
        <p:txBody>
          <a:bodyPr/>
          <a:lstStyle/>
          <a:p>
            <a:pPr marL="0" indent="0"/>
            <a:r>
              <a:rPr lang="fr-FR" altLang="fr-FR"/>
              <a:t>Roche Hamon</a:t>
            </a:r>
          </a:p>
          <a:p>
            <a:pPr marL="0" indent="0"/>
            <a:endParaRPr lang="fr-FR" altLang="fr-FR"/>
          </a:p>
          <a:p>
            <a:pPr marL="0" indent="0"/>
            <a:endParaRPr lang="fr-FR" altLang="fr-FR"/>
          </a:p>
          <a:p>
            <a:pPr marL="0" indent="0"/>
            <a:endParaRPr lang="fr-FR" altLang="fr-FR"/>
          </a:p>
          <a:p>
            <a:pPr marL="0" indent="0"/>
            <a:endParaRPr lang="fr-FR" altLang="fr-FR"/>
          </a:p>
          <a:p>
            <a:pPr marL="0" indent="0"/>
            <a:endParaRPr lang="fr-FR" altLang="fr-FR"/>
          </a:p>
          <a:p>
            <a:pPr marL="0" indent="0"/>
            <a:endParaRPr lang="fr-FR" altLang="fr-FR"/>
          </a:p>
          <a:p>
            <a:pPr marL="0" indent="0"/>
            <a:endParaRPr lang="fr-FR" altLang="fr-FR"/>
          </a:p>
          <a:p>
            <a:pPr marL="0" indent="0"/>
            <a:r>
              <a:rPr lang="fr-FR" altLang="fr-FR"/>
              <a:t>L’Enseigne</a:t>
            </a:r>
          </a:p>
        </p:txBody>
      </p:sp>
      <p:sp>
        <p:nvSpPr>
          <p:cNvPr id="15363" name="Espace réservé du contenu 3">
            <a:extLst>
              <a:ext uri="{FF2B5EF4-FFF2-40B4-BE49-F238E27FC236}">
                <a16:creationId xmlns="" xmlns:a16="http://schemas.microsoft.com/office/drawing/2014/main" id="{6194A813-0BCD-DA02-59A2-A16A2CF1C430}"/>
              </a:ext>
            </a:extLst>
          </p:cNvPr>
          <p:cNvSpPr>
            <a:spLocks noGrp="1"/>
          </p:cNvSpPr>
          <p:nvPr>
            <p:ph sz="quarter" idx="2"/>
          </p:nvPr>
        </p:nvSpPr>
        <p:spPr/>
        <p:txBody>
          <a:bodyPr/>
          <a:lstStyle/>
          <a:p>
            <a:pPr marL="0" indent="0">
              <a:buFont typeface="Times New Roman" charset="0"/>
              <a:buNone/>
              <a:defRPr/>
            </a:pPr>
            <a:endParaRPr lang="fr-FR"/>
          </a:p>
        </p:txBody>
      </p:sp>
      <p:sp>
        <p:nvSpPr>
          <p:cNvPr id="15364" name="Espace réservé du contenu 4">
            <a:extLst>
              <a:ext uri="{FF2B5EF4-FFF2-40B4-BE49-F238E27FC236}">
                <a16:creationId xmlns="" xmlns:a16="http://schemas.microsoft.com/office/drawing/2014/main" id="{F93B8742-A605-C91B-B62D-823169E61245}"/>
              </a:ext>
            </a:extLst>
          </p:cNvPr>
          <p:cNvSpPr>
            <a:spLocks noGrp="1"/>
          </p:cNvSpPr>
          <p:nvPr>
            <p:ph sz="quarter" idx="3"/>
          </p:nvPr>
        </p:nvSpPr>
        <p:spPr/>
        <p:txBody>
          <a:bodyPr/>
          <a:lstStyle/>
          <a:p>
            <a:pPr marL="0" indent="0">
              <a:buFont typeface="Times New Roman" charset="0"/>
              <a:buNone/>
              <a:defRPr/>
            </a:pPr>
            <a:endParaRPr lang="fr-FR"/>
          </a:p>
        </p:txBody>
      </p:sp>
      <p:pic>
        <p:nvPicPr>
          <p:cNvPr id="23556" name="Picture 2" descr="C:\Users\JEAN 2\Pictures\CHAUSEY GENERAL\2013 FEVRIER PHOTOS ILOTS\ROCHE HAMON.JPG">
            <a:extLst>
              <a:ext uri="{FF2B5EF4-FFF2-40B4-BE49-F238E27FC236}">
                <a16:creationId xmlns="" xmlns:a16="http://schemas.microsoft.com/office/drawing/2014/main" id="{CF8E5DC6-96E2-68FD-96B6-D99E9D91F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0"/>
            <a:ext cx="52562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Users\JEAN 2\Pictures\CHAUSEY GENERAL\2013 FEVRIER PHOTOS ILOTS\L'ENSEIGNE.JPG">
            <a:extLst>
              <a:ext uri="{FF2B5EF4-FFF2-40B4-BE49-F238E27FC236}">
                <a16:creationId xmlns="" xmlns:a16="http://schemas.microsoft.com/office/drawing/2014/main" id="{D1D55CFE-12F1-22B7-E4E5-DC579E6A8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3575"/>
            <a:ext cx="62642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Patrick\Pictures\Chausey Ecole de pêche\Chausey et pêche\Découvrir Chausey\Février 2015\DSC_0095.JPG">
            <a:extLst>
              <a:ext uri="{FF2B5EF4-FFF2-40B4-BE49-F238E27FC236}">
                <a16:creationId xmlns="" xmlns:a16="http://schemas.microsoft.com/office/drawing/2014/main" id="{C25C9310-80C4-A195-7633-D49D57C74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339975"/>
            <a:ext cx="48958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 xmlns:a16="http://schemas.microsoft.com/office/drawing/2014/main" id="{B1548C19-079D-969C-2CB0-EA2275B6AB25}"/>
              </a:ext>
            </a:extLst>
          </p:cNvPr>
          <p:cNvSpPr>
            <a:spLocks noGrp="1"/>
          </p:cNvSpPr>
          <p:nvPr>
            <p:ph type="title"/>
          </p:nvPr>
        </p:nvSpPr>
        <p:spPr/>
        <p:txBody>
          <a:bodyPr/>
          <a:lstStyle/>
          <a:p>
            <a:r>
              <a:rPr lang="fr-FR" altLang="fr-FR" u="sng" dirty="0">
                <a:ea typeface="ＭＳ Ｐゴシック" panose="020B0600070205080204" pitchFamily="34" charset="-128"/>
              </a:rPr>
              <a:t>Les repères (suite)</a:t>
            </a:r>
          </a:p>
        </p:txBody>
      </p:sp>
      <p:sp>
        <p:nvSpPr>
          <p:cNvPr id="16387" name="Espace réservé du contenu 2">
            <a:extLst>
              <a:ext uri="{FF2B5EF4-FFF2-40B4-BE49-F238E27FC236}">
                <a16:creationId xmlns="" xmlns:a16="http://schemas.microsoft.com/office/drawing/2014/main" id="{A3AC15BF-39D9-CD87-4750-33CF6913F690}"/>
              </a:ext>
            </a:extLst>
          </p:cNvPr>
          <p:cNvSpPr>
            <a:spLocks noGrp="1"/>
          </p:cNvSpPr>
          <p:nvPr>
            <p:ph idx="1"/>
          </p:nvPr>
        </p:nvSpPr>
        <p:spPr>
          <a:xfrm>
            <a:off x="792163" y="1963738"/>
            <a:ext cx="8720137" cy="4935537"/>
          </a:xfrm>
        </p:spPr>
        <p:txBody>
          <a:bodyPr/>
          <a:lstStyle/>
          <a:p>
            <a:r>
              <a:rPr lang="fr-FR" altLang="fr-FR" dirty="0"/>
              <a:t>Anneret</a:t>
            </a:r>
          </a:p>
          <a:p>
            <a:endParaRPr lang="fr-FR" altLang="fr-FR" dirty="0"/>
          </a:p>
          <a:p>
            <a:endParaRPr lang="fr-FR" altLang="fr-FR" dirty="0"/>
          </a:p>
          <a:p>
            <a:endParaRPr lang="fr-FR" altLang="fr-FR" dirty="0"/>
          </a:p>
          <a:p>
            <a:endParaRPr lang="fr-FR" altLang="fr-FR" dirty="0"/>
          </a:p>
          <a:p>
            <a:endParaRPr lang="fr-FR" altLang="fr-FR" dirty="0"/>
          </a:p>
          <a:p>
            <a:r>
              <a:rPr lang="fr-FR" altLang="fr-FR" dirty="0"/>
              <a:t>Longue Île</a:t>
            </a:r>
          </a:p>
        </p:txBody>
      </p:sp>
      <p:pic>
        <p:nvPicPr>
          <p:cNvPr id="24579" name="Image 1" descr="Aneret.JPG">
            <a:extLst>
              <a:ext uri="{FF2B5EF4-FFF2-40B4-BE49-F238E27FC236}">
                <a16:creationId xmlns="" xmlns:a16="http://schemas.microsoft.com/office/drawing/2014/main" id="{219F7BDA-B00D-B745-FCC7-6147AD96FE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988" y="1258888"/>
            <a:ext cx="4724145" cy="2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296" y="3707829"/>
            <a:ext cx="499015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 xmlns:a16="http://schemas.microsoft.com/office/drawing/2014/main" id="{FE4E3EC2-4743-42F7-3E34-E3590D1A5582}"/>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Les entrées dans Chausey :</a:t>
            </a:r>
          </a:p>
        </p:txBody>
      </p:sp>
      <p:sp>
        <p:nvSpPr>
          <p:cNvPr id="17411" name="Rectangle 2">
            <a:extLst>
              <a:ext uri="{FF2B5EF4-FFF2-40B4-BE49-F238E27FC236}">
                <a16:creationId xmlns="" xmlns:a16="http://schemas.microsoft.com/office/drawing/2014/main" id="{92F4E207-344D-740A-20C0-83C629F9B617}"/>
              </a:ext>
            </a:extLst>
          </p:cNvPr>
          <p:cNvSpPr>
            <a:spLocks noGrp="1" noChangeArrowheads="1"/>
          </p:cNvSpPr>
          <p:nvPr>
            <p:ph type="body" idx="1"/>
          </p:nvPr>
        </p:nvSpPr>
        <p:spPr>
          <a:xfrm>
            <a:off x="719138" y="1979613"/>
            <a:ext cx="8772525" cy="4937125"/>
          </a:xfrm>
        </p:spPr>
        <p:txBody>
          <a:bodyPr tIns="1260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b="1" dirty="0"/>
              <a:t>Avec un bateau relativement important (pas d’échouage)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b="1" dirty="0"/>
              <a:t>	La passe de la </a:t>
            </a:r>
            <a:r>
              <a:rPr lang="fr-FR" altLang="fr-FR" sz="2000" b="1" dirty="0" err="1"/>
              <a:t>Conchée</a:t>
            </a:r>
            <a:r>
              <a:rPr lang="fr-FR" altLang="fr-FR" sz="2000" b="1" dirty="0"/>
              <a:t>  → </a:t>
            </a:r>
            <a:r>
              <a:rPr lang="fr-FR" altLang="fr-FR" sz="2000" dirty="0"/>
              <a:t>L’Herbier, Le Lézard, Plate Île…..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chenal de Beauchamp → </a:t>
            </a:r>
            <a:r>
              <a:rPr lang="fr-FR" altLang="fr-FR" sz="2000" dirty="0" err="1"/>
              <a:t>Huguenans</a:t>
            </a:r>
            <a:r>
              <a:rPr lang="fr-FR" altLang="fr-FR" sz="2000" dirty="0"/>
              <a:t>, L’Herbier, Le Lézard, Plate </a:t>
            </a:r>
            <a:r>
              <a:rPr lang="fr-FR" altLang="fr-FR" sz="2000" dirty="0" err="1"/>
              <a:t>IÎle</a:t>
            </a:r>
            <a:r>
              <a:rPr lang="fr-FR" altLang="fr-FR" sz="2000" dirty="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a:t>
            </a:r>
            <a:r>
              <a:rPr lang="fr-FR" altLang="fr-FR" sz="2000" dirty="0" err="1"/>
              <a:t>Sund</a:t>
            </a:r>
            <a:r>
              <a:rPr lang="fr-FR" altLang="fr-FR" sz="2000" dirty="0"/>
              <a:t> ou Sound (son) → La Massue, La Pierre aux </a:t>
            </a:r>
            <a:r>
              <a:rPr lang="fr-FR" altLang="fr-FR" sz="2000" dirty="0" err="1"/>
              <a:t>Vras</a:t>
            </a:r>
            <a:r>
              <a:rPr lang="fr-FR" altLang="fr-FR" sz="2000" dirty="0"/>
              <a:t>, l’Enseigne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La Grande Entrée → L’Enseigne, Plate Île, La Pierre aux </a:t>
            </a:r>
            <a:r>
              <a:rPr lang="fr-FR" altLang="fr-FR" sz="2000" dirty="0" err="1"/>
              <a:t>Vras</a:t>
            </a:r>
            <a:r>
              <a:rPr lang="fr-FR" altLang="fr-FR" sz="2000" dirty="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b="1" dirty="0"/>
              <a:t>Avec un bateau plus petit (qui se pose sur le fond)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 Grand Rué » → Les </a:t>
            </a:r>
            <a:r>
              <a:rPr lang="fr-FR" altLang="fr-FR" sz="2000" dirty="0" err="1"/>
              <a:t>Carniquets</a:t>
            </a:r>
            <a:r>
              <a:rPr lang="fr-FR" altLang="fr-FR" sz="2000" dirty="0"/>
              <a:t>, Plate Île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chenal d’</a:t>
            </a:r>
            <a:r>
              <a:rPr lang="fr-FR" altLang="ja-JP" sz="2000" dirty="0" err="1"/>
              <a:t>Aneret</a:t>
            </a:r>
            <a:r>
              <a:rPr lang="fr-FR" altLang="ja-JP" sz="2000" dirty="0"/>
              <a:t> → </a:t>
            </a:r>
            <a:r>
              <a:rPr lang="fr-FR" altLang="ja-JP" sz="2000" dirty="0" err="1"/>
              <a:t>Aneret</a:t>
            </a:r>
            <a:r>
              <a:rPr lang="fr-FR" altLang="ja-JP" sz="2000" dirty="0"/>
              <a:t>, La Vache, Roche Hamon….</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chenal des Trois Ilets →Les Trois Îlets, Les Romont, Les </a:t>
            </a:r>
            <a:r>
              <a:rPr lang="fr-FR" altLang="fr-FR" sz="2000" dirty="0" err="1"/>
              <a:t>Carniquets</a:t>
            </a:r>
            <a:r>
              <a:rPr lang="fr-FR" altLang="fr-FR"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 xmlns:a16="http://schemas.microsoft.com/office/drawing/2014/main" id="{E2032FDA-4327-7144-CC2E-4A73D57B41DE}"/>
              </a:ext>
            </a:extLst>
          </p:cNvPr>
          <p:cNvSpPr>
            <a:spLocks noGrp="1" noChangeArrowheads="1"/>
          </p:cNvSpPr>
          <p:nvPr>
            <p:ph type="title"/>
          </p:nvPr>
        </p:nvSpPr>
        <p:spPr>
          <a:xfrm>
            <a:off x="741363" y="282575"/>
            <a:ext cx="8607425" cy="1262063"/>
          </a:xfrm>
        </p:spPr>
        <p:txBody>
          <a:bodyPr tIns="21168"/>
          <a:lstStyle/>
          <a:p>
            <a:pP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u="sng" dirty="0"/>
              <a:t>Les moyens disponibles pour la navigation :</a:t>
            </a:r>
            <a:br>
              <a:rPr lang="fr-FR" u="sng" dirty="0"/>
            </a:br>
            <a:r>
              <a:rPr lang="fr-FR" u="sng" dirty="0"/>
              <a:t>Les cartes marines</a:t>
            </a:r>
          </a:p>
        </p:txBody>
      </p:sp>
      <p:sp>
        <p:nvSpPr>
          <p:cNvPr id="18435" name="Rectangle 2">
            <a:extLst>
              <a:ext uri="{FF2B5EF4-FFF2-40B4-BE49-F238E27FC236}">
                <a16:creationId xmlns="" xmlns:a16="http://schemas.microsoft.com/office/drawing/2014/main" id="{56BBA942-F61E-EA16-1D7C-0126E47BB395}"/>
              </a:ext>
            </a:extLst>
          </p:cNvPr>
          <p:cNvSpPr>
            <a:spLocks noGrp="1" noChangeArrowheads="1"/>
          </p:cNvSpPr>
          <p:nvPr>
            <p:ph type="body" idx="1"/>
          </p:nvPr>
        </p:nvSpPr>
        <p:spPr>
          <a:xfrm>
            <a:off x="741363" y="1963738"/>
            <a:ext cx="8772525" cy="4937125"/>
          </a:xfrm>
        </p:spPr>
        <p:txBody>
          <a:bodyPr tIns="1260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u="sng" dirty="0"/>
              <a:t>Les cartes du SHOM</a:t>
            </a:r>
            <a:r>
              <a:rPr lang="fr-FR" altLang="fr-FR" sz="2000" dirty="0"/>
              <a:t> (Service hydrographique et océanographique de la marine) donnent énormément de renseignements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les amers (église, tour, cheminée...)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les profondeurs (laisse de basse mer, sonde de profondeur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la nature du fond (sable, vase, roche,...)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les roches épaves (îlot qui ne couvre pas, roche qui couvre et découvre, roche à fleur d'eau)</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u="sng" dirty="0"/>
              <a:t>Les GPS avec cartographie intégrée :</a:t>
            </a:r>
            <a:br>
              <a:rPr lang="fr-FR" altLang="fr-FR" sz="2000" u="sng" dirty="0"/>
            </a:br>
            <a:r>
              <a:rPr lang="fr-FR" altLang="fr-FR" sz="2000" dirty="0"/>
              <a:t>moins fournie en détail, mais donne l'emplacement exacte du bateau sur la carte (un contrôle visuel est toujours nécessaire pour des raisons de sécurité)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 xmlns:a16="http://schemas.microsoft.com/office/drawing/2014/main" id="{6AAF5539-3C46-6D32-7BDB-ED1FB7618F70}"/>
              </a:ext>
            </a:extLst>
          </p:cNvPr>
          <p:cNvSpPr>
            <a:spLocks noGrp="1" noChangeArrowheads="1"/>
          </p:cNvSpPr>
          <p:nvPr>
            <p:ph type="title"/>
          </p:nvPr>
        </p:nvSpPr>
        <p:spPr>
          <a:xfrm>
            <a:off x="741363" y="282575"/>
            <a:ext cx="8607425" cy="1262063"/>
          </a:xfrm>
        </p:spPr>
        <p:txBody>
          <a:bodyPr tIns="21168"/>
          <a:lstStyle/>
          <a:p>
            <a:pP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u="sng"/>
              <a:t>Exemple de carte du shom</a:t>
            </a:r>
          </a:p>
        </p:txBody>
      </p:sp>
      <p:sp>
        <p:nvSpPr>
          <p:cNvPr id="19459" name="Rectangle 2">
            <a:extLst>
              <a:ext uri="{FF2B5EF4-FFF2-40B4-BE49-F238E27FC236}">
                <a16:creationId xmlns="" xmlns:a16="http://schemas.microsoft.com/office/drawing/2014/main" id="{7C17BFF4-4080-D935-A84C-655322DBDF6D}"/>
              </a:ext>
            </a:extLst>
          </p:cNvPr>
          <p:cNvSpPr>
            <a:spLocks noGrp="1" noChangeArrowheads="1"/>
          </p:cNvSpPr>
          <p:nvPr>
            <p:ph type="body" idx="1"/>
          </p:nvPr>
        </p:nvSpPr>
        <p:spPr>
          <a:xfrm>
            <a:off x="741363" y="1963738"/>
            <a:ext cx="8772525" cy="4937125"/>
          </a:xfrm>
        </p:spPr>
        <p:txBody>
          <a:bodyPr/>
          <a:lstStyle/>
          <a:p>
            <a:pPr eaLnBrk="1">
              <a:buFont typeface="Times New Roman" charset="0"/>
              <a:buNone/>
              <a:defRPr/>
            </a:pPr>
            <a:endParaRPr lang="fr-FR"/>
          </a:p>
        </p:txBody>
      </p:sp>
      <p:pic>
        <p:nvPicPr>
          <p:cNvPr id="19460" name="Picture 3">
            <a:extLst>
              <a:ext uri="{FF2B5EF4-FFF2-40B4-BE49-F238E27FC236}">
                <a16:creationId xmlns="" xmlns:a16="http://schemas.microsoft.com/office/drawing/2014/main" id="{327D33D0-3398-B304-9279-DCF7EB4FB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1273175"/>
            <a:ext cx="9180513" cy="575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 xmlns:a16="http://schemas.microsoft.com/office/drawing/2014/main" id="{648289A5-CDC3-D6C4-A6E2-20EEB779052E}"/>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Les moyens disponibles pour la navigation :</a:t>
            </a:r>
            <a:br>
              <a:rPr lang="fr-FR" altLang="fr-FR" u="sng" dirty="0">
                <a:ea typeface="ＭＳ Ｐゴシック" panose="020B0600070205080204" pitchFamily="34" charset="-128"/>
              </a:rPr>
            </a:br>
            <a:r>
              <a:rPr lang="fr-FR" altLang="fr-FR" u="sng" dirty="0">
                <a:ea typeface="ＭＳ Ｐゴシック" panose="020B0600070205080204" pitchFamily="34" charset="-128"/>
              </a:rPr>
              <a:t>l'annuaire des marées</a:t>
            </a:r>
          </a:p>
        </p:txBody>
      </p:sp>
      <p:sp>
        <p:nvSpPr>
          <p:cNvPr id="20483" name="Rectangle 2">
            <a:extLst>
              <a:ext uri="{FF2B5EF4-FFF2-40B4-BE49-F238E27FC236}">
                <a16:creationId xmlns="" xmlns:a16="http://schemas.microsoft.com/office/drawing/2014/main" id="{E94A72E7-F1A1-F6C2-B5DF-2AE6FA706B63}"/>
              </a:ext>
            </a:extLst>
          </p:cNvPr>
          <p:cNvSpPr>
            <a:spLocks noGrp="1" noChangeArrowheads="1"/>
          </p:cNvSpPr>
          <p:nvPr>
            <p:ph type="body" idx="1"/>
          </p:nvPr>
        </p:nvSpPr>
        <p:spPr>
          <a:xfrm>
            <a:off x="741363" y="1963738"/>
            <a:ext cx="8772525" cy="4937125"/>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L'annuaire des marées donne une information très importante pour la navigation : le marnage et les heures de basse et haute mer.</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Le marnage (différence entre  la hauteur d'eau de la basse mer et la hauteur d'eau de la haute mer) est utilisé dans la règle des 12 </a:t>
            </a:r>
            <a:r>
              <a:rPr lang="fr-FR" altLang="fr-FR" dirty="0" err="1"/>
              <a:t>èmes</a:t>
            </a:r>
            <a:r>
              <a:rPr lang="fr-FR" altLang="fr-FR" dirty="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Tous ces calculs sont compliqués, mais très intéressants pour naviguer sans électronique, ou en cas de panne de l’électronique.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 xmlns:a16="http://schemas.microsoft.com/office/drawing/2014/main" id="{1DE496DE-12C2-B52E-DECE-38BEA9F75A16}"/>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Les moyens disponibles pour la navigation :</a:t>
            </a:r>
            <a:br>
              <a:rPr lang="fr-FR" altLang="fr-FR" u="sng" dirty="0">
                <a:ea typeface="ＭＳ Ｐゴシック" panose="020B0600070205080204" pitchFamily="34" charset="-128"/>
              </a:rPr>
            </a:br>
            <a:r>
              <a:rPr lang="fr-FR" altLang="fr-FR" u="sng" dirty="0">
                <a:ea typeface="ＭＳ Ｐゴシック" panose="020B0600070205080204" pitchFamily="34" charset="-128"/>
              </a:rPr>
              <a:t>la </a:t>
            </a:r>
            <a:r>
              <a:rPr lang="fr-FR" altLang="fr-FR" u="sng" dirty="0" err="1">
                <a:ea typeface="ＭＳ Ｐゴシック" panose="020B0600070205080204" pitchFamily="34" charset="-128"/>
              </a:rPr>
              <a:t>méteo</a:t>
            </a:r>
            <a:endParaRPr lang="fr-FR" altLang="fr-FR" u="sng" dirty="0">
              <a:ea typeface="ＭＳ Ｐゴシック" panose="020B0600070205080204" pitchFamily="34" charset="-128"/>
            </a:endParaRPr>
          </a:p>
        </p:txBody>
      </p:sp>
      <p:sp>
        <p:nvSpPr>
          <p:cNvPr id="21507" name="Rectangle 2">
            <a:extLst>
              <a:ext uri="{FF2B5EF4-FFF2-40B4-BE49-F238E27FC236}">
                <a16:creationId xmlns="" xmlns:a16="http://schemas.microsoft.com/office/drawing/2014/main" id="{2BE71476-7C64-20BD-A69A-2AB56BB7D0EC}"/>
              </a:ext>
            </a:extLst>
          </p:cNvPr>
          <p:cNvSpPr>
            <a:spLocks noGrp="1" noChangeArrowheads="1"/>
          </p:cNvSpPr>
          <p:nvPr>
            <p:ph type="body" idx="1"/>
          </p:nvPr>
        </p:nvSpPr>
        <p:spPr>
          <a:xfrm>
            <a:off x="741363" y="1963738"/>
            <a:ext cx="8772525" cy="4937125"/>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On doit toujours connaître la météo de notre journée de pêche, pour des raisons de sécurité et de placement du bateau par rapport au rocher où l'on veut faire nos dérives ( elle change aussi les hauteurs d'eau de notre marégramme).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 Les moyens de se procurer un bulletin météo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 - internet (météo France, </a:t>
            </a:r>
            <a:r>
              <a:rPr lang="fr-FR" altLang="fr-FR" dirty="0" err="1"/>
              <a:t>maree.info,windguru</a:t>
            </a:r>
            <a:r>
              <a:rPr lang="fr-FR" altLang="fr-FR" dirty="0"/>
              <a:t>, le site du CPAG)</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 - le bureau du port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 xmlns:a16="http://schemas.microsoft.com/office/drawing/2014/main" id="{0BD1C31A-F82F-F40C-198F-8BE850578901}"/>
              </a:ext>
            </a:extLst>
          </p:cNvPr>
          <p:cNvSpPr>
            <a:spLocks noGrp="1" noChangeArrowheads="1"/>
          </p:cNvSpPr>
          <p:nvPr>
            <p:ph type="title"/>
          </p:nvPr>
        </p:nvSpPr>
        <p:spPr>
          <a:xfrm>
            <a:off x="741363" y="282575"/>
            <a:ext cx="8607425" cy="1262063"/>
          </a:xfrm>
        </p:spPr>
        <p:txBody>
          <a:bodyPr tIns="21168"/>
          <a:lstStyle/>
          <a:p>
            <a:pPr eaLnBrk="1">
              <a:buFont typeface="Times New Roman" charset="0"/>
              <a:buNone/>
              <a:defRPr/>
            </a:pPr>
            <a:endParaRPr lang="fr-FR"/>
          </a:p>
        </p:txBody>
      </p:sp>
      <p:sp>
        <p:nvSpPr>
          <p:cNvPr id="22531" name="Rectangle 2">
            <a:extLst>
              <a:ext uri="{FF2B5EF4-FFF2-40B4-BE49-F238E27FC236}">
                <a16:creationId xmlns="" xmlns:a16="http://schemas.microsoft.com/office/drawing/2014/main" id="{CD3477B9-841F-E326-05A7-A37A2910A2DD}"/>
              </a:ext>
            </a:extLst>
          </p:cNvPr>
          <p:cNvSpPr>
            <a:spLocks noGrp="1" noChangeArrowheads="1"/>
          </p:cNvSpPr>
          <p:nvPr>
            <p:ph type="body" idx="1"/>
          </p:nvPr>
        </p:nvSpPr>
        <p:spPr>
          <a:xfrm>
            <a:off x="741363" y="1963738"/>
            <a:ext cx="8772525" cy="4937125"/>
          </a:xfrm>
        </p:spPr>
        <p:txBody>
          <a:bodyPr/>
          <a:lstStyle/>
          <a:p>
            <a:pPr eaLnBrk="1">
              <a:buFont typeface="Times New Roman" charset="0"/>
              <a:buNone/>
              <a:defRPr/>
            </a:pPr>
            <a:endParaRPr lang="fr-FR"/>
          </a:p>
        </p:txBody>
      </p:sp>
      <p:pic>
        <p:nvPicPr>
          <p:cNvPr id="22532" name="Picture 3">
            <a:extLst>
              <a:ext uri="{FF2B5EF4-FFF2-40B4-BE49-F238E27FC236}">
                <a16:creationId xmlns="" xmlns:a16="http://schemas.microsoft.com/office/drawing/2014/main" id="{33D11823-9152-26EE-C6B6-481EB9F09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79388"/>
            <a:ext cx="13139738" cy="701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 xmlns:a16="http://schemas.microsoft.com/office/drawing/2014/main" id="{0AB054A7-3350-9C6D-AEB4-5F0B199618B2}"/>
              </a:ext>
            </a:extLst>
          </p:cNvPr>
          <p:cNvSpPr>
            <a:spLocks noGrp="1" noChangeArrowheads="1"/>
          </p:cNvSpPr>
          <p:nvPr>
            <p:ph type="title"/>
          </p:nvPr>
        </p:nvSpPr>
        <p:spPr>
          <a:xfrm>
            <a:off x="752475" y="357188"/>
            <a:ext cx="8607425" cy="1262062"/>
          </a:xfrm>
        </p:spPr>
        <p:txBody>
          <a:bodyPr tIns="31752"/>
          <a:lstStyle/>
          <a:p>
            <a:pPr algn="ct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3600" u="sng"/>
              <a:t>NAVIGATION</a:t>
            </a:r>
            <a:r>
              <a:rPr lang="fr-FR" sz="2800" u="sng"/>
              <a:t> </a:t>
            </a:r>
            <a:r>
              <a:rPr lang="fr-FR" sz="3600" u="sng"/>
              <a:t>DANS</a:t>
            </a:r>
            <a:r>
              <a:rPr lang="fr-FR" sz="2800" u="sng"/>
              <a:t> </a:t>
            </a:r>
            <a:r>
              <a:rPr lang="fr-FR" sz="3600" u="sng"/>
              <a:t>CHAUSEY</a:t>
            </a:r>
          </a:p>
        </p:txBody>
      </p:sp>
      <p:sp>
        <p:nvSpPr>
          <p:cNvPr id="5123" name="Rectangle 2">
            <a:extLst>
              <a:ext uri="{FF2B5EF4-FFF2-40B4-BE49-F238E27FC236}">
                <a16:creationId xmlns="" xmlns:a16="http://schemas.microsoft.com/office/drawing/2014/main" id="{A7D8C1B1-12DD-F158-643C-8D5B45CE2CA1}"/>
              </a:ext>
            </a:extLst>
          </p:cNvPr>
          <p:cNvSpPr>
            <a:spLocks noGrp="1" noChangeArrowheads="1"/>
          </p:cNvSpPr>
          <p:nvPr>
            <p:ph type="subTitle" idx="4294967295"/>
          </p:nvPr>
        </p:nvSpPr>
        <p:spPr>
          <a:xfrm>
            <a:off x="741363" y="1687513"/>
            <a:ext cx="8772525" cy="5489575"/>
          </a:xfrm>
        </p:spPr>
        <p:txBody>
          <a:bodyPr anchor="ctr"/>
          <a:lstStyle/>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u="sng">
                <a:solidFill>
                  <a:srgbClr val="CCCCCC"/>
                </a:solidFill>
              </a:rPr>
              <a:t>1-Chausey</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Descriptif général</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points de repère</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entrées dans Chausey</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u="sng">
              <a:solidFill>
                <a:srgbClr val="CCCCCC"/>
              </a:solidFill>
            </a:endParaRP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u="sng">
                <a:solidFill>
                  <a:srgbClr val="CCCCCC"/>
                </a:solidFill>
              </a:rPr>
              <a:t>2-Les moyens disponibles pour la navigation</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cartes marines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L'annuaire des marées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fichiers météo</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a:solidFill>
                <a:srgbClr val="CCCCCC"/>
              </a:solidFill>
            </a:endParaRP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u="sng">
                <a:solidFill>
                  <a:srgbClr val="CCCCCC"/>
                </a:solidFill>
              </a:rPr>
              <a:t>3-Dispositions particulières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 Sund</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plages de la grande île</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oiseaux : débarquement sur les îlots (chiens)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Autres : moulières, tables à huîtres, parcs à palourdes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 xmlns:a16="http://schemas.microsoft.com/office/drawing/2014/main" id="{1D69F10F-E8A5-837A-C39C-C0771B4054AB}"/>
              </a:ext>
            </a:extLst>
          </p:cNvPr>
          <p:cNvSpPr>
            <a:spLocks noGrp="1"/>
          </p:cNvSpPr>
          <p:nvPr>
            <p:ph type="title"/>
          </p:nvPr>
        </p:nvSpPr>
        <p:spPr/>
        <p:txBody>
          <a:bodyPr/>
          <a:lstStyle/>
          <a:p>
            <a:r>
              <a:rPr lang="fr-FR" altLang="fr-FR" dirty="0">
                <a:ea typeface="ＭＳ Ｐゴシック" panose="020B0600070205080204" pitchFamily="34" charset="-128"/>
              </a:rPr>
              <a:t>Exemple de prévision météo :</a:t>
            </a:r>
          </a:p>
        </p:txBody>
      </p:sp>
      <p:pic>
        <p:nvPicPr>
          <p:cNvPr id="23555" name="Picture 2" descr="C:\Users\JEAN 2\Documents\ATTENTE 4 A COMPTER DU 01 11 2016\CPAG ATTENTE 4\ECOLE DE PECHE CHAUSEY\METEO FRANCE DU 24 MARS 2017.JPG">
            <a:extLst>
              <a:ext uri="{FF2B5EF4-FFF2-40B4-BE49-F238E27FC236}">
                <a16:creationId xmlns="" xmlns:a16="http://schemas.microsoft.com/office/drawing/2014/main" id="{3F458F38-CB49-3BE1-E210-5CCC182DF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1963738"/>
            <a:ext cx="6132513" cy="493553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 xmlns:a16="http://schemas.microsoft.com/office/drawing/2014/main" id="{6B5D9D54-12C3-6219-DF89-06506CBC373E}"/>
              </a:ext>
            </a:extLst>
          </p:cNvPr>
          <p:cNvSpPr>
            <a:spLocks noGrp="1"/>
          </p:cNvSpPr>
          <p:nvPr>
            <p:ph type="title"/>
          </p:nvPr>
        </p:nvSpPr>
        <p:spPr/>
        <p:txBody>
          <a:bodyPr/>
          <a:lstStyle/>
          <a:p>
            <a:r>
              <a:rPr lang="fr-FR" altLang="fr-FR" u="sng" dirty="0">
                <a:ea typeface="ＭＳ Ｐゴシック" panose="020B0600070205080204" pitchFamily="34" charset="-128"/>
              </a:rPr>
              <a:t>Dispositions particulières :</a:t>
            </a:r>
          </a:p>
        </p:txBody>
      </p:sp>
      <p:sp>
        <p:nvSpPr>
          <p:cNvPr id="24579" name="Espace réservé du contenu 2">
            <a:extLst>
              <a:ext uri="{FF2B5EF4-FFF2-40B4-BE49-F238E27FC236}">
                <a16:creationId xmlns="" xmlns:a16="http://schemas.microsoft.com/office/drawing/2014/main" id="{9E18AB2F-66D5-39E2-CF8A-E2DCC76EF7ED}"/>
              </a:ext>
            </a:extLst>
          </p:cNvPr>
          <p:cNvSpPr>
            <a:spLocks noGrp="1"/>
          </p:cNvSpPr>
          <p:nvPr>
            <p:ph idx="1"/>
          </p:nvPr>
        </p:nvSpPr>
        <p:spPr/>
        <p:txBody>
          <a:bodyPr/>
          <a:lstStyle/>
          <a:p>
            <a:r>
              <a:rPr lang="fr-FR" altLang="fr-FR" b="1" dirty="0"/>
              <a:t>LE SUND (SOUND) ou SON</a:t>
            </a:r>
          </a:p>
          <a:p>
            <a:pPr>
              <a:buFont typeface="Arial" panose="020B0604020202020204" pitchFamily="34" charset="0"/>
              <a:buChar char="•"/>
            </a:pPr>
            <a:r>
              <a:rPr lang="fr-FR" altLang="fr-FR" sz="2800" b="1" dirty="0"/>
              <a:t>Vitesse :</a:t>
            </a:r>
          </a:p>
          <a:p>
            <a:pPr>
              <a:buFont typeface="Arial" panose="020B0604020202020204" pitchFamily="34" charset="0"/>
              <a:buChar char="•"/>
            </a:pPr>
            <a:r>
              <a:rPr lang="fr-FR" altLang="fr-FR" b="1" dirty="0"/>
              <a:t> 5 nœuds mais surtout </a:t>
            </a:r>
            <a:endParaRPr lang="fr-FR" altLang="fr-FR" b="1" dirty="0" smtClean="0"/>
          </a:p>
          <a:p>
            <a:pPr>
              <a:buFont typeface="Arial" panose="020B0604020202020204" pitchFamily="34" charset="0"/>
              <a:buChar char="•"/>
            </a:pPr>
            <a:r>
              <a:rPr lang="fr-FR" altLang="fr-FR" b="1" dirty="0" smtClean="0"/>
              <a:t>3 nœuds dans la ZMEL</a:t>
            </a:r>
            <a:endParaRPr lang="fr-FR" altLang="fr-FR" b="1" dirty="0"/>
          </a:p>
          <a:p>
            <a:pPr>
              <a:buFont typeface="Arial" panose="020B0604020202020204" pitchFamily="34" charset="0"/>
              <a:buChar char="•"/>
            </a:pPr>
            <a:r>
              <a:rPr lang="fr-FR" altLang="fr-FR" b="1" dirty="0"/>
              <a:t> surveiller son sillage</a:t>
            </a:r>
          </a:p>
        </p:txBody>
      </p:sp>
      <p:pic>
        <p:nvPicPr>
          <p:cNvPr id="24580" name="Picture 2">
            <a:extLst>
              <a:ext uri="{FF2B5EF4-FFF2-40B4-BE49-F238E27FC236}">
                <a16:creationId xmlns="" xmlns:a16="http://schemas.microsoft.com/office/drawing/2014/main" id="{FFBAF8AE-9B2F-DD20-26CC-F9967066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2825750"/>
            <a:ext cx="4992688" cy="3743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 xmlns:a16="http://schemas.microsoft.com/office/drawing/2014/main" id="{472CB996-3746-60D9-8450-7E445F7FAD8C}"/>
              </a:ext>
            </a:extLst>
          </p:cNvPr>
          <p:cNvSpPr>
            <a:spLocks noGrp="1"/>
          </p:cNvSpPr>
          <p:nvPr>
            <p:ph type="title"/>
          </p:nvPr>
        </p:nvSpPr>
        <p:spPr/>
        <p:txBody>
          <a:bodyPr/>
          <a:lstStyle/>
          <a:p>
            <a:pPr algn="ctr">
              <a:buFont typeface="Times New Roman" charset="0"/>
              <a:buNone/>
              <a:defRPr/>
            </a:pPr>
            <a:r>
              <a:rPr lang="fr-FR"/>
              <a:t>Le sund</a:t>
            </a:r>
          </a:p>
        </p:txBody>
      </p:sp>
      <p:pic>
        <p:nvPicPr>
          <p:cNvPr id="25603" name="Picture 2">
            <a:extLst>
              <a:ext uri="{FF2B5EF4-FFF2-40B4-BE49-F238E27FC236}">
                <a16:creationId xmlns="" xmlns:a16="http://schemas.microsoft.com/office/drawing/2014/main" id="{D659D640-120F-1C9E-92E6-646EF27B34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 xmlns:a16="http://schemas.microsoft.com/office/drawing/2014/main" id="{B38605FF-6865-3475-EF4E-42CCA1665BE8}"/>
              </a:ext>
            </a:extLst>
          </p:cNvPr>
          <p:cNvSpPr>
            <a:spLocks noGrp="1"/>
          </p:cNvSpPr>
          <p:nvPr>
            <p:ph type="title"/>
          </p:nvPr>
        </p:nvSpPr>
        <p:spPr/>
        <p:txBody>
          <a:bodyPr/>
          <a:lstStyle/>
          <a:p>
            <a:pPr algn="ctr"/>
            <a:r>
              <a:rPr lang="fr-FR" altLang="fr-FR">
                <a:ea typeface="ＭＳ Ｐゴシック" panose="020B0600070205080204" pitchFamily="34" charset="-128"/>
              </a:rPr>
              <a:t>La « Tour Eiffel » (Crabière)</a:t>
            </a:r>
          </a:p>
        </p:txBody>
      </p:sp>
      <p:pic>
        <p:nvPicPr>
          <p:cNvPr id="26627" name="Picture 2">
            <a:extLst>
              <a:ext uri="{FF2B5EF4-FFF2-40B4-BE49-F238E27FC236}">
                <a16:creationId xmlns="" xmlns:a16="http://schemas.microsoft.com/office/drawing/2014/main" id="{8C238A80-CBE1-16FF-D8D7-2C587654A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 xmlns:a16="http://schemas.microsoft.com/office/drawing/2014/main" id="{90796B31-A741-A380-7E86-5FABB15B9C86}"/>
              </a:ext>
            </a:extLst>
          </p:cNvPr>
          <p:cNvSpPr>
            <a:spLocks noGrp="1"/>
          </p:cNvSpPr>
          <p:nvPr>
            <p:ph type="title"/>
          </p:nvPr>
        </p:nvSpPr>
        <p:spPr/>
        <p:txBody>
          <a:bodyPr/>
          <a:lstStyle/>
          <a:p>
            <a:pPr algn="ctr">
              <a:buFont typeface="Times New Roman" charset="0"/>
              <a:buNone/>
              <a:defRPr/>
            </a:pPr>
            <a:r>
              <a:rPr lang="fr-FR"/>
              <a:t>Le ponton</a:t>
            </a:r>
          </a:p>
        </p:txBody>
      </p:sp>
      <p:pic>
        <p:nvPicPr>
          <p:cNvPr id="27651" name="Picture 2">
            <a:extLst>
              <a:ext uri="{FF2B5EF4-FFF2-40B4-BE49-F238E27FC236}">
                <a16:creationId xmlns="" xmlns:a16="http://schemas.microsoft.com/office/drawing/2014/main" id="{288C2669-D0AC-D217-5852-A267B7AD74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a:extLst>
              <a:ext uri="{FF2B5EF4-FFF2-40B4-BE49-F238E27FC236}">
                <a16:creationId xmlns="" xmlns:a16="http://schemas.microsoft.com/office/drawing/2014/main" id="{527D3783-92DA-50A3-28E3-6534D2C6747B}"/>
              </a:ext>
            </a:extLst>
          </p:cNvPr>
          <p:cNvSpPr>
            <a:spLocks noGrp="1"/>
          </p:cNvSpPr>
          <p:nvPr>
            <p:ph type="title"/>
          </p:nvPr>
        </p:nvSpPr>
        <p:spPr/>
        <p:txBody>
          <a:bodyPr/>
          <a:lstStyle/>
          <a:p>
            <a:pPr algn="ctr">
              <a:buFont typeface="Times New Roman" charset="0"/>
              <a:buNone/>
              <a:defRPr/>
            </a:pPr>
            <a:r>
              <a:rPr lang="fr-FR"/>
              <a:t>La cale</a:t>
            </a:r>
          </a:p>
        </p:txBody>
      </p:sp>
      <p:pic>
        <p:nvPicPr>
          <p:cNvPr id="28675" name="Picture 2">
            <a:extLst>
              <a:ext uri="{FF2B5EF4-FFF2-40B4-BE49-F238E27FC236}">
                <a16:creationId xmlns="" xmlns:a16="http://schemas.microsoft.com/office/drawing/2014/main" id="{0CAABAFC-D7A0-6773-74EF-B36489E881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 xmlns:a16="http://schemas.microsoft.com/office/drawing/2014/main" id="{10D002F1-0827-3DC8-464B-0699FB4D89E3}"/>
              </a:ext>
            </a:extLst>
          </p:cNvPr>
          <p:cNvSpPr>
            <a:spLocks noGrp="1"/>
          </p:cNvSpPr>
          <p:nvPr>
            <p:ph type="title"/>
          </p:nvPr>
        </p:nvSpPr>
        <p:spPr/>
        <p:txBody>
          <a:bodyPr/>
          <a:lstStyle/>
          <a:p>
            <a:pPr algn="ctr">
              <a:buFont typeface="Times New Roman" charset="0"/>
              <a:buNone/>
              <a:defRPr/>
            </a:pPr>
            <a:r>
              <a:rPr lang="fr-FR"/>
              <a:t>Mouillage du CPAG</a:t>
            </a:r>
          </a:p>
        </p:txBody>
      </p:sp>
      <p:pic>
        <p:nvPicPr>
          <p:cNvPr id="29699" name="Picture 2">
            <a:extLst>
              <a:ext uri="{FF2B5EF4-FFF2-40B4-BE49-F238E27FC236}">
                <a16:creationId xmlns="" xmlns:a16="http://schemas.microsoft.com/office/drawing/2014/main" id="{53914E53-35E6-F4FE-B848-BAA9DDDC00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 xmlns:a16="http://schemas.microsoft.com/office/drawing/2014/main" id="{8D886F9B-4DFB-2353-BE7A-25E8AF2C0418}"/>
              </a:ext>
            </a:extLst>
          </p:cNvPr>
          <p:cNvSpPr>
            <a:spLocks noGrp="1"/>
          </p:cNvSpPr>
          <p:nvPr>
            <p:ph type="title"/>
          </p:nvPr>
        </p:nvSpPr>
        <p:spPr/>
        <p:txBody>
          <a:bodyPr/>
          <a:lstStyle/>
          <a:p>
            <a:pPr algn="ctr"/>
            <a:r>
              <a:rPr lang="fr-FR" altLang="fr-FR">
                <a:ea typeface="ＭＳ Ｐゴシック" panose="020B0600070205080204" pitchFamily="34" charset="-128"/>
              </a:rPr>
              <a:t>Bouée du CPAG</a:t>
            </a:r>
          </a:p>
        </p:txBody>
      </p:sp>
      <p:pic>
        <p:nvPicPr>
          <p:cNvPr id="9" name="Espace réservé du contenu 8" descr="Une image contenant eau, bateau&#10;&#10;Description générée automatiquement">
            <a:extLst>
              <a:ext uri="{FF2B5EF4-FFF2-40B4-BE49-F238E27FC236}">
                <a16:creationId xmlns="" xmlns:a16="http://schemas.microsoft.com/office/drawing/2014/main" id="{788470CD-A868-7C36-8E36-BFFB09885C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6473" y="1963738"/>
            <a:ext cx="6580716" cy="493553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 xmlns:a16="http://schemas.microsoft.com/office/drawing/2014/main" id="{5C42BABA-378A-3B16-D8A8-B7D1F3298775}"/>
              </a:ext>
            </a:extLst>
          </p:cNvPr>
          <p:cNvSpPr>
            <a:spLocks noGrp="1"/>
          </p:cNvSpPr>
          <p:nvPr>
            <p:ph type="title"/>
          </p:nvPr>
        </p:nvSpPr>
        <p:spPr/>
        <p:txBody>
          <a:bodyPr/>
          <a:lstStyle/>
          <a:p>
            <a:pPr algn="ctr">
              <a:buFont typeface="Times New Roman" charset="0"/>
              <a:buNone/>
              <a:defRPr/>
            </a:pPr>
            <a:r>
              <a:rPr lang="fr-FR"/>
              <a:t>Le sund</a:t>
            </a:r>
          </a:p>
        </p:txBody>
      </p:sp>
      <p:pic>
        <p:nvPicPr>
          <p:cNvPr id="31747" name="Picture 2">
            <a:extLst>
              <a:ext uri="{FF2B5EF4-FFF2-40B4-BE49-F238E27FC236}">
                <a16:creationId xmlns="" xmlns:a16="http://schemas.microsoft.com/office/drawing/2014/main" id="{2E100B28-62A8-B479-308A-11ED7FE86F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3600" y="1928813"/>
            <a:ext cx="2133600" cy="1600200"/>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3">
            <a:extLst>
              <a:ext uri="{FF2B5EF4-FFF2-40B4-BE49-F238E27FC236}">
                <a16:creationId xmlns="" xmlns:a16="http://schemas.microsoft.com/office/drawing/2014/main" id="{B7F1D91F-8311-9D62-08B6-9A8F7F7D8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1763713"/>
            <a:ext cx="2519363" cy="1890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9" name="Picture 4">
            <a:extLst>
              <a:ext uri="{FF2B5EF4-FFF2-40B4-BE49-F238E27FC236}">
                <a16:creationId xmlns="" xmlns:a16="http://schemas.microsoft.com/office/drawing/2014/main" id="{05EF3EE1-B87D-EB9A-F32A-C7F87A532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1773238"/>
            <a:ext cx="3097212" cy="23225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5">
            <a:extLst>
              <a:ext uri="{FF2B5EF4-FFF2-40B4-BE49-F238E27FC236}">
                <a16:creationId xmlns="" xmlns:a16="http://schemas.microsoft.com/office/drawing/2014/main" id="{3B3F05F2-E0CB-43B0-E54A-1A7483125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4130675"/>
            <a:ext cx="3154363" cy="2365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6">
            <a:extLst>
              <a:ext uri="{FF2B5EF4-FFF2-40B4-BE49-F238E27FC236}">
                <a16:creationId xmlns="" xmlns:a16="http://schemas.microsoft.com/office/drawing/2014/main" id="{DA121029-A1E5-46A0-F031-2BDC03CDA7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3924300"/>
            <a:ext cx="2673350" cy="2005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7">
            <a:extLst>
              <a:ext uri="{FF2B5EF4-FFF2-40B4-BE49-F238E27FC236}">
                <a16:creationId xmlns="" xmlns:a16="http://schemas.microsoft.com/office/drawing/2014/main" id="{1129E671-F680-8818-703D-E195806128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4427538"/>
            <a:ext cx="2193925" cy="1646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 xmlns:a16="http://schemas.microsoft.com/office/drawing/2014/main" id="{3C91BC98-94E5-196B-FBB4-3F8340ABF10C}"/>
              </a:ext>
            </a:extLst>
          </p:cNvPr>
          <p:cNvSpPr>
            <a:spLocks noGrp="1"/>
          </p:cNvSpPr>
          <p:nvPr>
            <p:ph type="title"/>
          </p:nvPr>
        </p:nvSpPr>
        <p:spPr/>
        <p:txBody>
          <a:bodyPr/>
          <a:lstStyle/>
          <a:p>
            <a:pPr algn="ctr"/>
            <a:r>
              <a:rPr lang="fr-FR" altLang="fr-FR" dirty="0">
                <a:ea typeface="ＭＳ Ｐゴシック" panose="020B0600070205080204" pitchFamily="34" charset="-128"/>
              </a:rPr>
              <a:t>Les plages de la Maîtresse Île</a:t>
            </a:r>
          </a:p>
        </p:txBody>
      </p:sp>
      <p:pic>
        <p:nvPicPr>
          <p:cNvPr id="32771" name="Picture 2">
            <a:extLst>
              <a:ext uri="{FF2B5EF4-FFF2-40B4-BE49-F238E27FC236}">
                <a16:creationId xmlns="" xmlns:a16="http://schemas.microsoft.com/office/drawing/2014/main" id="{E2E58019-9A41-BEDE-CEE4-0BE19C140D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0313" y="1908175"/>
            <a:ext cx="4357687" cy="2895600"/>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3">
            <a:extLst>
              <a:ext uri="{FF2B5EF4-FFF2-40B4-BE49-F238E27FC236}">
                <a16:creationId xmlns="" xmlns:a16="http://schemas.microsoft.com/office/drawing/2014/main" id="{3F86C3A8-305D-8D10-3C57-D9D905DA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16" y="2059781"/>
            <a:ext cx="3997325" cy="2592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 xmlns:a16="http://schemas.microsoft.com/office/drawing/2014/main" id="{C4B6FBAB-E732-5EC6-8031-E9598AB908A5}"/>
              </a:ext>
            </a:extLst>
          </p:cNvPr>
          <p:cNvSpPr>
            <a:spLocks noGrp="1" noChangeArrowheads="1"/>
          </p:cNvSpPr>
          <p:nvPr>
            <p:ph type="title"/>
          </p:nvPr>
        </p:nvSpPr>
        <p:spPr>
          <a:xfrm>
            <a:off x="741363" y="282575"/>
            <a:ext cx="8607425" cy="1262063"/>
          </a:xfrm>
        </p:spPr>
        <p:txBody>
          <a:bodyPr tIns="28224"/>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
            </a:r>
            <a:br>
              <a:rPr lang="fr-FR" altLang="fr-FR" u="sng" dirty="0">
                <a:ea typeface="ＭＳ Ｐゴシック" panose="020B0600070205080204" pitchFamily="34" charset="-128"/>
              </a:rPr>
            </a:br>
            <a:r>
              <a:rPr lang="fr-FR" altLang="fr-FR" u="sng" dirty="0">
                <a:ea typeface="ＭＳ Ｐゴシック" panose="020B0600070205080204" pitchFamily="34" charset="-128"/>
              </a:rPr>
              <a:t>Descriptif général</a:t>
            </a:r>
          </a:p>
        </p:txBody>
      </p:sp>
      <p:sp>
        <p:nvSpPr>
          <p:cNvPr id="6147" name="Rectangle 2">
            <a:extLst>
              <a:ext uri="{FF2B5EF4-FFF2-40B4-BE49-F238E27FC236}">
                <a16:creationId xmlns="" xmlns:a16="http://schemas.microsoft.com/office/drawing/2014/main" id="{B53CD8D2-A0FA-8828-06CE-5B41AA9F737D}"/>
              </a:ext>
            </a:extLst>
          </p:cNvPr>
          <p:cNvSpPr>
            <a:spLocks noGrp="1" noChangeArrowheads="1"/>
          </p:cNvSpPr>
          <p:nvPr>
            <p:ph type="body" idx="1"/>
          </p:nvPr>
        </p:nvSpPr>
        <p:spPr>
          <a:xfrm>
            <a:off x="741363" y="1800225"/>
            <a:ext cx="8772525" cy="5703888"/>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Superficie lors de marée basse de morte-eau : c'est près de 5000 ha qui découvrent, par contre 64 ha de surfaces restent émergées  à marée haute de vive-eau.</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Le cadastre de Chausey, établi en 1825, mentionne 52 îles ou groupe d'îlots. Ces îles sont déterminées par le niveau de la haute mer au moment du plus grand flot moyen du mois de mars.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Classement des sites par ordre de surface décroissante (cadastre de 1881): Grande île  45 ha ; </a:t>
            </a:r>
            <a:r>
              <a:rPr lang="fr-FR" altLang="fr-FR" dirty="0" err="1"/>
              <a:t>Huguenans</a:t>
            </a:r>
            <a:r>
              <a:rPr lang="fr-FR" altLang="fr-FR" dirty="0"/>
              <a:t> ; </a:t>
            </a:r>
            <a:r>
              <a:rPr lang="fr-FR" altLang="fr-FR" dirty="0" err="1"/>
              <a:t>Aneret</a:t>
            </a:r>
            <a:r>
              <a:rPr lang="fr-FR" altLang="fr-FR" dirty="0"/>
              <a:t>; </a:t>
            </a:r>
            <a:r>
              <a:rPr lang="fr-FR" altLang="fr-FR" dirty="0" err="1"/>
              <a:t>Genetaie</a:t>
            </a:r>
            <a:r>
              <a:rPr lang="fr-FR" altLang="fr-FR" dirty="0"/>
              <a:t> ; Longue île ; La Meule ; Plate île ; etc...</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Le </a:t>
            </a:r>
            <a:r>
              <a:rPr lang="fr-FR" altLang="fr-FR" dirty="0" err="1"/>
              <a:t>Sund</a:t>
            </a:r>
            <a:r>
              <a:rPr lang="fr-FR" altLang="fr-FR" dirty="0"/>
              <a:t> est le grand chenal qui longe l'île principale sur toute sa longueur. C'est aussi le meilleur mouillage de l'archipel, bien abrité la plupart du temps.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Granville ce situe à 10km de la première tour (La haute Foraine)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 xmlns:a16="http://schemas.microsoft.com/office/drawing/2014/main" id="{C7AE2D68-1981-46F9-FBD2-974BF7490BAB}"/>
              </a:ext>
            </a:extLst>
          </p:cNvPr>
          <p:cNvSpPr>
            <a:spLocks noGrp="1"/>
          </p:cNvSpPr>
          <p:nvPr>
            <p:ph type="title"/>
          </p:nvPr>
        </p:nvSpPr>
        <p:spPr/>
        <p:txBody>
          <a:bodyPr/>
          <a:lstStyle/>
          <a:p>
            <a:pPr algn="ctr">
              <a:buFont typeface="Times New Roman" charset="0"/>
              <a:buNone/>
              <a:defRPr/>
            </a:pPr>
            <a:r>
              <a:rPr lang="fr-FR"/>
              <a:t>Les oiseaux</a:t>
            </a:r>
          </a:p>
        </p:txBody>
      </p:sp>
      <p:sp>
        <p:nvSpPr>
          <p:cNvPr id="33795" name="Espace réservé du contenu 2">
            <a:extLst>
              <a:ext uri="{FF2B5EF4-FFF2-40B4-BE49-F238E27FC236}">
                <a16:creationId xmlns="" xmlns:a16="http://schemas.microsoft.com/office/drawing/2014/main" id="{1FB8F217-15D7-8A4B-FCDF-600F136321B0}"/>
              </a:ext>
            </a:extLst>
          </p:cNvPr>
          <p:cNvSpPr>
            <a:spLocks noGrp="1"/>
          </p:cNvSpPr>
          <p:nvPr>
            <p:ph idx="1"/>
          </p:nvPr>
        </p:nvSpPr>
        <p:spPr/>
        <p:txBody>
          <a:bodyPr/>
          <a:lstStyle/>
          <a:p>
            <a:pPr>
              <a:buFont typeface="Arial" panose="020B0604020202020204" pitchFamily="34" charset="0"/>
              <a:buChar char="•"/>
            </a:pPr>
            <a:r>
              <a:rPr lang="fr-FR" altLang="fr-FR"/>
              <a:t>Débarquement sur îlots interdit du 15/9 au 15/7</a:t>
            </a:r>
          </a:p>
          <a:p>
            <a:pPr>
              <a:buFont typeface="Arial" panose="020B0604020202020204" pitchFamily="34" charset="0"/>
              <a:buChar char="•"/>
            </a:pPr>
            <a:r>
              <a:rPr lang="fr-FR" altLang="fr-FR"/>
              <a:t>Tenir les chiens en laisse</a:t>
            </a:r>
          </a:p>
          <a:p>
            <a:pPr>
              <a:buFont typeface="Arial" panose="020B0604020202020204" pitchFamily="34" charset="0"/>
              <a:buChar char="•"/>
            </a:pPr>
            <a:r>
              <a:rPr lang="fr-FR" altLang="fr-FR"/>
              <a:t>Mouillage et navigation interdits à proximité de la Roche des Guernesiais du 1/4 au 31/7</a:t>
            </a:r>
          </a:p>
        </p:txBody>
      </p:sp>
      <p:pic>
        <p:nvPicPr>
          <p:cNvPr id="33796" name="Picture 4">
            <a:extLst>
              <a:ext uri="{FF2B5EF4-FFF2-40B4-BE49-F238E27FC236}">
                <a16:creationId xmlns="" xmlns:a16="http://schemas.microsoft.com/office/drawing/2014/main" id="{87033C3E-3821-DB1C-889F-B66EA985A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3708400"/>
            <a:ext cx="3744913" cy="22177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 xmlns:a16="http://schemas.microsoft.com/office/drawing/2014/main" id="{0655425C-2055-AA46-2454-316001D57448}"/>
              </a:ext>
            </a:extLst>
          </p:cNvPr>
          <p:cNvSpPr>
            <a:spLocks noGrp="1"/>
          </p:cNvSpPr>
          <p:nvPr>
            <p:ph type="title"/>
          </p:nvPr>
        </p:nvSpPr>
        <p:spPr/>
        <p:txBody>
          <a:bodyPr/>
          <a:lstStyle/>
          <a:p>
            <a:pPr algn="ctr">
              <a:buFont typeface="Times New Roman" charset="0"/>
              <a:buNone/>
              <a:defRPr/>
            </a:pPr>
            <a:r>
              <a:rPr lang="fr-FR"/>
              <a:t>La conchyliculture</a:t>
            </a:r>
          </a:p>
        </p:txBody>
      </p:sp>
      <p:pic>
        <p:nvPicPr>
          <p:cNvPr id="34819" name="Picture 2">
            <a:extLst>
              <a:ext uri="{FF2B5EF4-FFF2-40B4-BE49-F238E27FC236}">
                <a16:creationId xmlns="" xmlns:a16="http://schemas.microsoft.com/office/drawing/2014/main" id="{FEACAE6C-FE2B-0B66-9D39-D1E48B7FDA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463" y="1331913"/>
            <a:ext cx="2406650" cy="1606550"/>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4" descr="http://turbert-granvillaise.pagesperso-orange.fr/chausey/chy-maree/gran-bouchot.jpg">
            <a:extLst>
              <a:ext uri="{FF2B5EF4-FFF2-40B4-BE49-F238E27FC236}">
                <a16:creationId xmlns="" xmlns:a16="http://schemas.microsoft.com/office/drawing/2014/main" id="{7D1E9E85-7308-5065-3F23-F453FF8DB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1187450"/>
            <a:ext cx="2809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a:extLst>
              <a:ext uri="{FF2B5EF4-FFF2-40B4-BE49-F238E27FC236}">
                <a16:creationId xmlns="" xmlns:a16="http://schemas.microsoft.com/office/drawing/2014/main" id="{A2A0600F-FF4E-BE17-A8F0-BE7B53203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2289175"/>
            <a:ext cx="2438400" cy="3251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157" name="Picture 7">
            <a:extLst>
              <a:ext uri="{FF2B5EF4-FFF2-40B4-BE49-F238E27FC236}">
                <a16:creationId xmlns="" xmlns:a16="http://schemas.microsoft.com/office/drawing/2014/main" id="{7E2247BA-5298-4D10-0996-62A6A1AA7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213" y="3708400"/>
            <a:ext cx="2657475" cy="21240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 xmlns:a16="http://schemas.microsoft.com/office/drawing/2014/main" id="{DA207A18-FF7C-23C9-C5B9-8D1CF10403BD}"/>
              </a:ext>
            </a:extLst>
          </p:cNvPr>
          <p:cNvSpPr>
            <a:spLocks noGrp="1" noChangeArrowheads="1"/>
          </p:cNvSpPr>
          <p:nvPr>
            <p:ph type="title"/>
          </p:nvPr>
        </p:nvSpPr>
        <p:spPr>
          <a:xfrm>
            <a:off x="900113" y="1260475"/>
            <a:ext cx="8607425" cy="1824038"/>
          </a:xfrm>
        </p:spPr>
        <p:txBody>
          <a:bodyPr tIns="28224"/>
          <a:lstStyle/>
          <a:p>
            <a:pPr algn="ct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3200"/>
              <a:t>Merci de votre attention</a:t>
            </a:r>
            <a:br>
              <a:rPr lang="fr-FR" sz="3200"/>
            </a:br>
            <a:r>
              <a:rPr lang="fr-FR" sz="3200"/>
              <a:t/>
            </a:r>
            <a:br>
              <a:rPr lang="fr-FR" sz="3200"/>
            </a:br>
            <a:r>
              <a:rPr lang="fr-FR" sz="3200"/>
              <a:t/>
            </a:r>
            <a:br>
              <a:rPr lang="fr-FR" sz="3200"/>
            </a:br>
            <a:r>
              <a:rPr lang="fr-FR" sz="3200"/>
              <a:t>Questions diverses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 xmlns:a16="http://schemas.microsoft.com/office/drawing/2014/main" id="{7DB894E1-E968-BBCB-BB84-E0E22DC9C2C3}"/>
              </a:ext>
            </a:extLst>
          </p:cNvPr>
          <p:cNvSpPr>
            <a:spLocks noGrp="1"/>
          </p:cNvSpPr>
          <p:nvPr>
            <p:ph type="title"/>
          </p:nvPr>
        </p:nvSpPr>
        <p:spPr/>
        <p:txBody>
          <a:bodyPr/>
          <a:lstStyle/>
          <a:p>
            <a:pPr>
              <a:buFont typeface="Times New Roman" charset="0"/>
              <a:buNone/>
              <a:defRPr/>
            </a:pPr>
            <a:endParaRPr lang="fr-FR"/>
          </a:p>
        </p:txBody>
      </p:sp>
      <p:pic>
        <p:nvPicPr>
          <p:cNvPr id="11266" name="Picture 2" descr="C:\Users\JEAN 2\Documents\ATTENTE 4 A COMPTER DU 01 11 2016\CPAG ATTENTE 4\ECOLE DE PECHE CHAUSEY\chausey-ign_3.jpg">
            <a:extLst>
              <a:ext uri="{FF2B5EF4-FFF2-40B4-BE49-F238E27FC236}">
                <a16:creationId xmlns="" xmlns:a16="http://schemas.microsoft.com/office/drawing/2014/main" id="{107A1DDC-0D9B-7475-87C8-12AEAB5D4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39750"/>
            <a:ext cx="96393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 xmlns:a16="http://schemas.microsoft.com/office/drawing/2014/main" id="{C7B2AA43-3B19-44B3-5DA0-5B136DEA7AAB}"/>
              </a:ext>
            </a:extLst>
          </p:cNvPr>
          <p:cNvSpPr>
            <a:spLocks noGrp="1"/>
          </p:cNvSpPr>
          <p:nvPr>
            <p:ph type="title"/>
          </p:nvPr>
        </p:nvSpPr>
        <p:spPr>
          <a:xfrm>
            <a:off x="741363" y="282575"/>
            <a:ext cx="8605837" cy="833438"/>
          </a:xfrm>
        </p:spPr>
        <p:txBody>
          <a:bodyPr/>
          <a:lstStyle/>
          <a:p>
            <a:pPr algn="ctr"/>
            <a:r>
              <a:rPr lang="fr-FR" altLang="fr-FR">
                <a:ea typeface="ＭＳ Ｐゴシック" panose="020B0600070205080204" pitchFamily="34" charset="-128"/>
              </a:rPr>
              <a:t>Vue de l’espace (Thomas PESQUET)</a:t>
            </a:r>
          </a:p>
        </p:txBody>
      </p:sp>
      <p:pic>
        <p:nvPicPr>
          <p:cNvPr id="12290" name="Picture 2" descr="C:\Users\JEAN 2\Documents\ATTENTE 6 A COMPTER DU 16 OCTOBRE 2017\ATTENTE 6 CPAG\ECOLE DE PECHE 2018 CHAUSEY\276497.jpg">
            <a:extLst>
              <a:ext uri="{FF2B5EF4-FFF2-40B4-BE49-F238E27FC236}">
                <a16:creationId xmlns="" xmlns:a16="http://schemas.microsoft.com/office/drawing/2014/main" id="{372C8F33-EE86-0A57-E803-1F48DD415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258888"/>
            <a:ext cx="963612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 xmlns:a16="http://schemas.microsoft.com/office/drawing/2014/main" id="{881130B2-6A5E-00DB-2D0C-BE134A5A0E66}"/>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a:ea typeface="ＭＳ Ｐゴシック" panose="020B0600070205080204" pitchFamily="34" charset="-128"/>
              </a:rPr>
              <a:t/>
            </a:r>
            <a:br>
              <a:rPr lang="fr-FR" altLang="fr-FR" u="sng">
                <a:ea typeface="ＭＳ Ｐゴシック" panose="020B0600070205080204" pitchFamily="34" charset="-128"/>
              </a:rPr>
            </a:br>
            <a:r>
              <a:rPr lang="fr-FR" altLang="fr-FR" u="sng">
                <a:ea typeface="ＭＳ Ｐゴシック" panose="020B0600070205080204" pitchFamily="34" charset="-128"/>
              </a:rPr>
              <a:t>Les points de repères</a:t>
            </a:r>
          </a:p>
        </p:txBody>
      </p:sp>
      <p:sp>
        <p:nvSpPr>
          <p:cNvPr id="9219" name="Rectangle 2">
            <a:extLst>
              <a:ext uri="{FF2B5EF4-FFF2-40B4-BE49-F238E27FC236}">
                <a16:creationId xmlns="" xmlns:a16="http://schemas.microsoft.com/office/drawing/2014/main" id="{7EF258A3-8C2A-7AE0-7A18-320A6E3C2C58}"/>
              </a:ext>
            </a:extLst>
          </p:cNvPr>
          <p:cNvSpPr>
            <a:spLocks noGrp="1" noChangeArrowheads="1"/>
          </p:cNvSpPr>
          <p:nvPr>
            <p:ph type="body" idx="1"/>
          </p:nvPr>
        </p:nvSpPr>
        <p:spPr>
          <a:xfrm>
            <a:off x="758825" y="1714500"/>
            <a:ext cx="4497388" cy="5526088"/>
          </a:xfrm>
        </p:spPr>
        <p:txBody>
          <a:bodyPr tIns="12600"/>
          <a:lstStyle/>
          <a:p>
            <a:pPr eaLnBrk="1">
              <a:tabLst>
                <a:tab pos="723900" algn="l"/>
                <a:tab pos="1447800" algn="l"/>
                <a:tab pos="2171700" algn="l"/>
                <a:tab pos="2895600" algn="l"/>
                <a:tab pos="3619500" algn="l"/>
              </a:tabLst>
            </a:pPr>
            <a:r>
              <a:rPr lang="fr-FR" altLang="fr-FR" sz="2000" dirty="0"/>
              <a:t>1 Phare qui culmine à 39 mètres</a:t>
            </a:r>
          </a:p>
          <a:p>
            <a:pPr eaLnBrk="1">
              <a:tabLst>
                <a:tab pos="723900" algn="l"/>
                <a:tab pos="1447800" algn="l"/>
                <a:tab pos="2171700" algn="l"/>
                <a:tab pos="2895600" algn="l"/>
                <a:tab pos="3619500" algn="l"/>
              </a:tabLst>
            </a:pPr>
            <a:r>
              <a:rPr lang="fr-FR" altLang="fr-FR" sz="2000" b="1" dirty="0"/>
              <a:t>5 tours sont disposées principalement autour de Chausey :</a:t>
            </a:r>
          </a:p>
          <a:p>
            <a:pPr eaLnBrk="1">
              <a:tabLst>
                <a:tab pos="723900" algn="l"/>
                <a:tab pos="1447800" algn="l"/>
                <a:tab pos="2171700" algn="l"/>
                <a:tab pos="2895600" algn="l"/>
                <a:tab pos="3619500" algn="l"/>
              </a:tabLst>
            </a:pPr>
            <a:r>
              <a:rPr lang="fr-FR" altLang="fr-FR" sz="2000" dirty="0"/>
              <a:t>La Haute Foraine (noir jaune noir) S-E</a:t>
            </a:r>
            <a:endParaRPr lang="fr-FR" altLang="fr-FR" sz="2000" b="1" dirty="0"/>
          </a:p>
          <a:p>
            <a:pPr eaLnBrk="1">
              <a:tabLst>
                <a:tab pos="723900" algn="l"/>
                <a:tab pos="1447800" algn="l"/>
                <a:tab pos="2171700" algn="l"/>
                <a:tab pos="2895600" algn="l"/>
                <a:tab pos="3619500" algn="l"/>
              </a:tabLst>
            </a:pPr>
            <a:r>
              <a:rPr lang="fr-FR" altLang="fr-FR" sz="2000" dirty="0"/>
              <a:t>Le Pignon (noir jaune noir ; feu à éclat) E</a:t>
            </a:r>
          </a:p>
          <a:p>
            <a:pPr eaLnBrk="1">
              <a:tabLst>
                <a:tab pos="723900" algn="l"/>
                <a:tab pos="1447800" algn="l"/>
                <a:tab pos="2171700" algn="l"/>
                <a:tab pos="2895600" algn="l"/>
                <a:tab pos="3619500" algn="l"/>
              </a:tabLst>
            </a:pPr>
            <a:r>
              <a:rPr lang="fr-FR" altLang="fr-FR" sz="2000" dirty="0"/>
              <a:t>Les </a:t>
            </a:r>
            <a:r>
              <a:rPr lang="fr-FR" altLang="fr-FR" sz="2000" dirty="0" err="1"/>
              <a:t>Canuettes</a:t>
            </a:r>
            <a:r>
              <a:rPr lang="fr-FR" altLang="fr-FR" sz="2000" dirty="0"/>
              <a:t> (noir blanc noir) N-E</a:t>
            </a:r>
          </a:p>
          <a:p>
            <a:pPr eaLnBrk="1">
              <a:tabLst>
                <a:tab pos="723900" algn="l"/>
                <a:tab pos="1447800" algn="l"/>
                <a:tab pos="2171700" algn="l"/>
                <a:tab pos="2895600" algn="l"/>
                <a:tab pos="3619500" algn="l"/>
              </a:tabLst>
            </a:pPr>
            <a:r>
              <a:rPr lang="fr-FR" altLang="fr-FR" sz="2000" dirty="0"/>
              <a:t>L'Etat (noire et blanche) N-E</a:t>
            </a:r>
          </a:p>
          <a:p>
            <a:pPr eaLnBrk="1">
              <a:tabLst>
                <a:tab pos="723900" algn="l"/>
                <a:tab pos="1447800" algn="l"/>
                <a:tab pos="2171700" algn="l"/>
                <a:tab pos="2895600" algn="l"/>
                <a:tab pos="3619500" algn="l"/>
              </a:tabLst>
            </a:pPr>
            <a:r>
              <a:rPr lang="fr-FR" altLang="fr-FR" sz="2000" dirty="0"/>
              <a:t>Les </a:t>
            </a:r>
            <a:r>
              <a:rPr lang="fr-FR" altLang="fr-FR" sz="2000" dirty="0" err="1"/>
              <a:t>Huguenans</a:t>
            </a:r>
            <a:r>
              <a:rPr lang="fr-FR" altLang="fr-FR" sz="2000" dirty="0"/>
              <a:t> (noire et blanche) S-E</a:t>
            </a:r>
            <a:endParaRPr lang="fr-FR" altLang="fr-FR" sz="2000" b="1" dirty="0"/>
          </a:p>
          <a:p>
            <a:pPr eaLnBrk="1">
              <a:tabLst>
                <a:tab pos="723900" algn="l"/>
                <a:tab pos="1447800" algn="l"/>
                <a:tab pos="2171700" algn="l"/>
                <a:tab pos="2895600" algn="l"/>
                <a:tab pos="3619500" algn="l"/>
              </a:tabLst>
            </a:pPr>
            <a:r>
              <a:rPr lang="fr-FR" altLang="fr-FR" sz="2000" b="1" dirty="0"/>
              <a:t>Une tour intérieure : </a:t>
            </a:r>
            <a:r>
              <a:rPr lang="fr-FR" altLang="fr-FR" sz="2000" dirty="0"/>
              <a:t>l’Enseigne (blanche)</a:t>
            </a:r>
          </a:p>
          <a:p>
            <a:pPr eaLnBrk="1">
              <a:tabLst>
                <a:tab pos="723900" algn="l"/>
                <a:tab pos="1447800" algn="l"/>
                <a:tab pos="2171700" algn="l"/>
                <a:tab pos="2895600" algn="l"/>
                <a:tab pos="3619500" algn="l"/>
              </a:tabLst>
            </a:pPr>
            <a:r>
              <a:rPr lang="fr-FR" altLang="fr-FR" sz="2000" b="1" dirty="0"/>
              <a:t>Et deux petites tours intérieures :</a:t>
            </a:r>
          </a:p>
          <a:p>
            <a:pPr eaLnBrk="1">
              <a:tabLst>
                <a:tab pos="723900" algn="l"/>
                <a:tab pos="1447800" algn="l"/>
                <a:tab pos="2171700" algn="l"/>
                <a:tab pos="2895600" algn="l"/>
                <a:tab pos="3619500" algn="l"/>
              </a:tabLst>
            </a:pPr>
            <a:r>
              <a:rPr lang="fr-FR" altLang="fr-FR" sz="2000" dirty="0"/>
              <a:t>Le Chapeau (blanche)</a:t>
            </a:r>
          </a:p>
          <a:p>
            <a:pPr eaLnBrk="1">
              <a:tabLst>
                <a:tab pos="723900" algn="l"/>
                <a:tab pos="1447800" algn="l"/>
                <a:tab pos="2171700" algn="l"/>
                <a:tab pos="2895600" algn="l"/>
                <a:tab pos="3619500" algn="l"/>
              </a:tabLst>
            </a:pPr>
            <a:r>
              <a:rPr lang="fr-FR" altLang="fr-FR" sz="2000" dirty="0"/>
              <a:t>La Massue (blanche)</a:t>
            </a:r>
          </a:p>
          <a:p>
            <a:pPr eaLnBrk="1">
              <a:tabLst>
                <a:tab pos="723900" algn="l"/>
                <a:tab pos="1447800" algn="l"/>
                <a:tab pos="2171700" algn="l"/>
                <a:tab pos="2895600" algn="l"/>
                <a:tab pos="3619500" algn="l"/>
              </a:tabLst>
            </a:pPr>
            <a:endParaRPr lang="fr-FR" altLang="fr-FR" sz="2000" dirty="0"/>
          </a:p>
        </p:txBody>
      </p:sp>
      <p:pic>
        <p:nvPicPr>
          <p:cNvPr id="9220" name="Picture 3">
            <a:extLst>
              <a:ext uri="{FF2B5EF4-FFF2-40B4-BE49-F238E27FC236}">
                <a16:creationId xmlns="" xmlns:a16="http://schemas.microsoft.com/office/drawing/2014/main" id="{7A5E1423-777D-C552-74C7-6AF0AC81A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1962150"/>
            <a:ext cx="3140075" cy="2354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1" name="Picture 4">
            <a:extLst>
              <a:ext uri="{FF2B5EF4-FFF2-40B4-BE49-F238E27FC236}">
                <a16:creationId xmlns="" xmlns:a16="http://schemas.microsoft.com/office/drawing/2014/main" id="{A43CB46A-12FD-AEFC-53AC-5E375933B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4540250"/>
            <a:ext cx="3402012" cy="2354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 xmlns:a16="http://schemas.microsoft.com/office/drawing/2014/main" id="{A560256F-733F-B84B-4F10-59D589018062}"/>
              </a:ext>
            </a:extLst>
          </p:cNvPr>
          <p:cNvSpPr>
            <a:spLocks noGrp="1"/>
          </p:cNvSpPr>
          <p:nvPr>
            <p:ph type="title"/>
          </p:nvPr>
        </p:nvSpPr>
        <p:spPr/>
        <p:txBody>
          <a:bodyPr/>
          <a:lstStyle/>
          <a:p>
            <a:pPr>
              <a:buFont typeface="Times New Roman" charset="0"/>
              <a:buNone/>
              <a:defRPr/>
            </a:pPr>
            <a:r>
              <a:rPr lang="fr-FR"/>
              <a:t>Les balises est</a:t>
            </a:r>
          </a:p>
        </p:txBody>
      </p:sp>
      <p:sp>
        <p:nvSpPr>
          <p:cNvPr id="10243" name="Espace réservé du texte 2">
            <a:extLst>
              <a:ext uri="{FF2B5EF4-FFF2-40B4-BE49-F238E27FC236}">
                <a16:creationId xmlns="" xmlns:a16="http://schemas.microsoft.com/office/drawing/2014/main" id="{394D8B57-33E8-6A86-BA10-DDE1E869CEE8}"/>
              </a:ext>
            </a:extLst>
          </p:cNvPr>
          <p:cNvSpPr>
            <a:spLocks noGrp="1"/>
          </p:cNvSpPr>
          <p:nvPr>
            <p:ph type="body" sz="half" idx="1"/>
          </p:nvPr>
        </p:nvSpPr>
        <p:spPr/>
        <p:txBody>
          <a:bodyPr/>
          <a:lstStyle/>
          <a:p>
            <a:pPr marL="0" indent="0">
              <a:buFont typeface="Times New Roman" charset="0"/>
              <a:buNone/>
              <a:defRPr/>
            </a:pPr>
            <a:r>
              <a:rPr lang="fr-FR"/>
              <a:t>La Haute Foraine</a:t>
            </a:r>
          </a:p>
        </p:txBody>
      </p:sp>
      <p:pic>
        <p:nvPicPr>
          <p:cNvPr id="15363" name="Picture 2" descr="C:\Users\User\Documents\ATTENTE 7\ATTENTE 7 CPAG\ECOLE DE PECHE 2019 CHAUSEY\ECOLE DE PECHE CHAUSEY\LA HAUTE FORAINE.jpg">
            <a:extLst>
              <a:ext uri="{FF2B5EF4-FFF2-40B4-BE49-F238E27FC236}">
                <a16:creationId xmlns="" xmlns:a16="http://schemas.microsoft.com/office/drawing/2014/main" id="{A2077283-DDBC-54F4-7276-10E9809F1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339975"/>
            <a:ext cx="460851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C:\Users\User\Documents\ATTENTE 7\ATTENTE 7 CPAG\ECOLE DE PECHE 2019 CHAUSEY\ECOLE DE PECHE CHAUSEY\LE PIGNON.jpg">
            <a:extLst>
              <a:ext uri="{FF2B5EF4-FFF2-40B4-BE49-F238E27FC236}">
                <a16:creationId xmlns="" xmlns:a16="http://schemas.microsoft.com/office/drawing/2014/main" id="{DCA91605-3148-94F1-4F4B-507B8E21CA3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61125" y="1963738"/>
            <a:ext cx="2108200" cy="2809875"/>
          </a:xfrm>
        </p:spPr>
      </p:pic>
      <p:pic>
        <p:nvPicPr>
          <p:cNvPr id="10246" name="Picture 4" descr="C:\Users\User\Documents\ATTENTE 7\ATTENTE 7 CPAG\ECOLE DE PECHE 2019 CHAUSEY\ECOLE DE PECHE CHAUSEY\LE FOUNET.jpg">
            <a:extLst>
              <a:ext uri="{FF2B5EF4-FFF2-40B4-BE49-F238E27FC236}">
                <a16:creationId xmlns="" xmlns:a16="http://schemas.microsoft.com/office/drawing/2014/main" id="{F80FAA55-A69D-7F1F-7173-90DE2EEFE75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62625" y="4506913"/>
            <a:ext cx="3189288" cy="23923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F05A09BF-DC30-FC0D-4C25-AD592A637DF4}"/>
              </a:ext>
            </a:extLst>
          </p:cNvPr>
          <p:cNvSpPr>
            <a:spLocks noGrp="1" noChangeArrowheads="1"/>
          </p:cNvSpPr>
          <p:nvPr>
            <p:ph type="title"/>
          </p:nvPr>
        </p:nvSpPr>
        <p:spPr>
          <a:xfrm>
            <a:off x="741363" y="282575"/>
            <a:ext cx="8607425" cy="1262063"/>
          </a:xfrm>
        </p:spPr>
        <p:txBody>
          <a:bodyPr tIns="21168"/>
          <a:lstStyle/>
          <a:p>
            <a:pPr eaLnBrk="1"/>
            <a:r>
              <a:rPr lang="fr-FR" altLang="fr-FR">
                <a:ea typeface="ＭＳ Ｐゴシック" panose="020B0600070205080204" pitchFamily="34" charset="-128"/>
              </a:rPr>
              <a:t>Les repères (suite)</a:t>
            </a:r>
          </a:p>
        </p:txBody>
      </p:sp>
      <p:sp>
        <p:nvSpPr>
          <p:cNvPr id="11267" name="Rectangle 2">
            <a:extLst>
              <a:ext uri="{FF2B5EF4-FFF2-40B4-BE49-F238E27FC236}">
                <a16:creationId xmlns="" xmlns:a16="http://schemas.microsoft.com/office/drawing/2014/main" id="{57E83CB0-5C87-AD9D-33EA-956CB88B70FA}"/>
              </a:ext>
            </a:extLst>
          </p:cNvPr>
          <p:cNvSpPr>
            <a:spLocks noGrp="1" noChangeArrowheads="1"/>
          </p:cNvSpPr>
          <p:nvPr>
            <p:ph type="body" idx="1"/>
          </p:nvPr>
        </p:nvSpPr>
        <p:spPr>
          <a:xfrm>
            <a:off x="741363" y="1963738"/>
            <a:ext cx="4281487" cy="4937125"/>
          </a:xfrm>
        </p:spPr>
        <p:txBody>
          <a:bodyPr tIns="12600"/>
          <a:lstStyle/>
          <a:p>
            <a:pPr eaLnBrk="1">
              <a:tabLst>
                <a:tab pos="723900" algn="l"/>
                <a:tab pos="1447800" algn="l"/>
                <a:tab pos="2171700" algn="l"/>
                <a:tab pos="2895600" algn="l"/>
                <a:tab pos="3619500" algn="l"/>
              </a:tabLst>
            </a:pPr>
            <a:r>
              <a:rPr lang="fr-FR" altLang="fr-FR" sz="2000" dirty="0"/>
              <a:t>1 tour métallique la </a:t>
            </a:r>
            <a:r>
              <a:rPr lang="fr-FR" altLang="fr-FR" sz="2000" dirty="0" err="1"/>
              <a:t>Crabière</a:t>
            </a:r>
            <a:r>
              <a:rPr lang="fr-FR" altLang="fr-FR" sz="2000" dirty="0"/>
              <a:t>, (feux à secteur, </a:t>
            </a:r>
            <a:r>
              <a:rPr lang="fr-FR" altLang="fr-FR" sz="2000" dirty="0">
                <a:solidFill>
                  <a:srgbClr val="FF0000"/>
                </a:solidFill>
              </a:rPr>
              <a:t>rouge</a:t>
            </a:r>
            <a:r>
              <a:rPr lang="fr-FR" altLang="fr-FR" sz="2000" dirty="0"/>
              <a:t> blanc </a:t>
            </a:r>
            <a:r>
              <a:rPr lang="fr-FR" altLang="fr-FR" sz="2000" dirty="0">
                <a:solidFill>
                  <a:srgbClr val="00FF00"/>
                </a:solidFill>
              </a:rPr>
              <a:t>vert</a:t>
            </a:r>
            <a:r>
              <a:rPr lang="fr-FR" altLang="fr-FR" sz="2000" dirty="0"/>
              <a:t>)</a:t>
            </a:r>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r>
              <a:rPr lang="fr-FR" altLang="fr-FR" sz="2000" dirty="0"/>
              <a:t>2 balises (Espars) , marques cardinales (dont 1 danger isolé)</a:t>
            </a:r>
          </a:p>
          <a:p>
            <a:pPr eaLnBrk="1">
              <a:tabLst>
                <a:tab pos="723900" algn="l"/>
                <a:tab pos="1447800" algn="l"/>
                <a:tab pos="2171700" algn="l"/>
                <a:tab pos="2895600" algn="l"/>
                <a:tab pos="3619500" algn="l"/>
              </a:tabLst>
            </a:pPr>
            <a:endParaRPr lang="fr-FR" altLang="fr-FR" sz="2000" dirty="0"/>
          </a:p>
        </p:txBody>
      </p:sp>
      <p:pic>
        <p:nvPicPr>
          <p:cNvPr id="11268" name="Picture 3">
            <a:extLst>
              <a:ext uri="{FF2B5EF4-FFF2-40B4-BE49-F238E27FC236}">
                <a16:creationId xmlns="" xmlns:a16="http://schemas.microsoft.com/office/drawing/2014/main" id="{F557CA21-14D4-281A-57E3-14694F9CA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79613"/>
            <a:ext cx="3419475"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9" name="Picture 4">
            <a:extLst>
              <a:ext uri="{FF2B5EF4-FFF2-40B4-BE49-F238E27FC236}">
                <a16:creationId xmlns="" xmlns:a16="http://schemas.microsoft.com/office/drawing/2014/main" id="{A6A5213A-7A27-ECCA-FDFC-71E2D5EF9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988" y="4541838"/>
            <a:ext cx="3384550" cy="2354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 xmlns:a16="http://schemas.microsoft.com/office/drawing/2014/main" id="{F219E865-4E74-CB94-081D-D7F1E63008D7}"/>
              </a:ext>
            </a:extLst>
          </p:cNvPr>
          <p:cNvSpPr>
            <a:spLocks noGrp="1"/>
          </p:cNvSpPr>
          <p:nvPr>
            <p:ph type="title"/>
          </p:nvPr>
        </p:nvSpPr>
        <p:spPr/>
        <p:txBody>
          <a:bodyPr/>
          <a:lstStyle/>
          <a:p>
            <a:r>
              <a:rPr lang="fr-FR" altLang="fr-FR" dirty="0">
                <a:ea typeface="ＭＳ Ｐゴシック" panose="020B0600070205080204" pitchFamily="34" charset="-128"/>
              </a:rPr>
              <a:t>Les repères (suite)</a:t>
            </a:r>
          </a:p>
        </p:txBody>
      </p:sp>
      <p:sp>
        <p:nvSpPr>
          <p:cNvPr id="12291" name="Espace réservé du texte 2">
            <a:extLst>
              <a:ext uri="{FF2B5EF4-FFF2-40B4-BE49-F238E27FC236}">
                <a16:creationId xmlns="" xmlns:a16="http://schemas.microsoft.com/office/drawing/2014/main" id="{228CB1C0-6B0F-8432-38A0-325E90A4D7EC}"/>
              </a:ext>
            </a:extLst>
          </p:cNvPr>
          <p:cNvSpPr>
            <a:spLocks noGrp="1"/>
          </p:cNvSpPr>
          <p:nvPr>
            <p:ph type="body" sz="half" idx="1"/>
          </p:nvPr>
        </p:nvSpPr>
        <p:spPr/>
        <p:txBody>
          <a:bodyPr/>
          <a:lstStyle/>
          <a:p>
            <a:pPr marL="0" indent="0"/>
            <a:r>
              <a:rPr lang="fr-FR" altLang="fr-FR" dirty="0"/>
              <a:t>Les bouées  d’entrée du </a:t>
            </a:r>
            <a:r>
              <a:rPr lang="fr-FR" altLang="fr-FR" dirty="0" err="1"/>
              <a:t>Sund</a:t>
            </a:r>
            <a:r>
              <a:rPr lang="fr-FR" altLang="fr-FR" dirty="0"/>
              <a:t> (Les Épiettes)</a:t>
            </a:r>
          </a:p>
          <a:p>
            <a:pPr marL="0" indent="0"/>
            <a:endParaRPr lang="fr-FR" altLang="fr-FR" dirty="0"/>
          </a:p>
        </p:txBody>
      </p:sp>
      <p:pic>
        <p:nvPicPr>
          <p:cNvPr id="12292" name="Picture 4">
            <a:extLst>
              <a:ext uri="{FF2B5EF4-FFF2-40B4-BE49-F238E27FC236}">
                <a16:creationId xmlns="" xmlns:a16="http://schemas.microsoft.com/office/drawing/2014/main" id="{E84936B6-D3D9-C559-7439-E563DC8DE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2951163"/>
            <a:ext cx="1871663" cy="3851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4" name="Picture 5" descr="C:\Users\User\Documents\ATTENTE 7\ATTENTE 7 CPAG\ECOLE DE PECHE 2019 CHAUSEY\ECOLE DE PECHE CHAUSEY\BALISE DES EPIETTES TRIBORD RECTIFIEE.jpg">
            <a:extLst>
              <a:ext uri="{FF2B5EF4-FFF2-40B4-BE49-F238E27FC236}">
                <a16:creationId xmlns="" xmlns:a16="http://schemas.microsoft.com/office/drawing/2014/main" id="{1C374EBD-F462-49F3-F6BC-CCD0D36537D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58681" y="3491805"/>
            <a:ext cx="1163638" cy="23907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469</Words>
  <Application>Microsoft Office PowerPoint</Application>
  <PresentationFormat>Personnalisé</PresentationFormat>
  <Paragraphs>128</Paragraphs>
  <Slides>32</Slides>
  <Notes>14</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1_Thème Office</vt:lpstr>
      <vt:lpstr>2_Thème Office</vt:lpstr>
      <vt:lpstr>ATELIER PÊCHE du 27 janvier 2023 Navigation dans Chausey </vt:lpstr>
      <vt:lpstr>NAVIGATION DANS CHAUSEY</vt:lpstr>
      <vt:lpstr> Descriptif général</vt:lpstr>
      <vt:lpstr>Présentation PowerPoint</vt:lpstr>
      <vt:lpstr>Vue de l’espace (Thomas PESQUET)</vt:lpstr>
      <vt:lpstr> Les points de repères</vt:lpstr>
      <vt:lpstr>Les balises est</vt:lpstr>
      <vt:lpstr>Les repères (suite)</vt:lpstr>
      <vt:lpstr>Les repères (suite)</vt:lpstr>
      <vt:lpstr>Rappel sur les cardinales</vt:lpstr>
      <vt:lpstr>Les points de repères (suite)</vt:lpstr>
      <vt:lpstr>Présentation PowerPoint</vt:lpstr>
      <vt:lpstr>Les repères (suite)</vt:lpstr>
      <vt:lpstr>Les entrées dans Chausey :</vt:lpstr>
      <vt:lpstr>Les moyens disponibles pour la navigation : Les cartes marines</vt:lpstr>
      <vt:lpstr>Exemple de carte du shom</vt:lpstr>
      <vt:lpstr>Les moyens disponibles pour la navigation : l'annuaire des marées</vt:lpstr>
      <vt:lpstr>Les moyens disponibles pour la navigation : la méteo</vt:lpstr>
      <vt:lpstr>Présentation PowerPoint</vt:lpstr>
      <vt:lpstr>Exemple de prévision météo :</vt:lpstr>
      <vt:lpstr>Dispositions particulières :</vt:lpstr>
      <vt:lpstr>Le sund</vt:lpstr>
      <vt:lpstr>La « Tour Eiffel » (Crabière)</vt:lpstr>
      <vt:lpstr>Le ponton</vt:lpstr>
      <vt:lpstr>La cale</vt:lpstr>
      <vt:lpstr>Mouillage du CPAG</vt:lpstr>
      <vt:lpstr>Bouée du CPAG</vt:lpstr>
      <vt:lpstr>Le sund</vt:lpstr>
      <vt:lpstr>Les plages de la Maîtresse Île</vt:lpstr>
      <vt:lpstr>Les oiseaux</vt:lpstr>
      <vt:lpstr>La conchyliculture</vt:lpstr>
      <vt:lpstr>Merci de votre attention   Questions diverses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DANS CHAUSEY</dc:title>
  <cp:lastModifiedBy>User</cp:lastModifiedBy>
  <cp:revision>90</cp:revision>
  <cp:lastPrinted>1601-01-01T00:00:00Z</cp:lastPrinted>
  <dcterms:created xsi:type="dcterms:W3CDTF">2011-10-18T20:06:22Z</dcterms:created>
  <dcterms:modified xsi:type="dcterms:W3CDTF">2023-01-27T14:38:25Z</dcterms:modified>
</cp:coreProperties>
</file>