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90" r:id="rId5"/>
    <p:sldId id="259" r:id="rId6"/>
    <p:sldId id="289" r:id="rId7"/>
    <p:sldId id="292" r:id="rId8"/>
    <p:sldId id="291" r:id="rId9"/>
    <p:sldId id="294" r:id="rId10"/>
    <p:sldId id="295" r:id="rId11"/>
    <p:sldId id="296" r:id="rId12"/>
  </p:sldIdLst>
  <p:sldSz cx="12192000" cy="6858000"/>
  <p:notesSz cx="687546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1BC"/>
    <a:srgbClr val="7D2082"/>
    <a:srgbClr val="1CA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2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6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499652" y="1249018"/>
            <a:ext cx="2107096" cy="210709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5499652" y="3501887"/>
            <a:ext cx="2107096" cy="210709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7792278" y="1249018"/>
            <a:ext cx="2107096" cy="210709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792278" y="3501887"/>
            <a:ext cx="2107096" cy="210709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0084904" y="1249018"/>
            <a:ext cx="2107096" cy="210709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084904" y="3501887"/>
            <a:ext cx="2107096" cy="210709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4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598335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8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874643"/>
            <a:ext cx="6096000" cy="598335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7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54764" y="834886"/>
            <a:ext cx="2769706" cy="2769706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11147" y="834886"/>
            <a:ext cx="2769706" cy="2769706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567530" y="834886"/>
            <a:ext cx="2769706" cy="2769706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37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669774" y="0"/>
            <a:ext cx="2782956" cy="3429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5115340" y="3429000"/>
            <a:ext cx="2782956" cy="3429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560906" y="1384852"/>
            <a:ext cx="2782956" cy="408829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21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77076" y="980661"/>
            <a:ext cx="2928731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405806" y="980661"/>
            <a:ext cx="2928731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6334538" y="980661"/>
            <a:ext cx="2928731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263270" y="980661"/>
            <a:ext cx="2928731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92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556589" y="980661"/>
            <a:ext cx="2637183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379303" y="980661"/>
            <a:ext cx="2637183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556589" y="3551583"/>
            <a:ext cx="2637183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9024731" y="980661"/>
            <a:ext cx="2637183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9024731" y="3551583"/>
            <a:ext cx="2637183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6202017" y="3551583"/>
            <a:ext cx="2637183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81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556589" y="980661"/>
            <a:ext cx="5459897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379303" y="3551583"/>
            <a:ext cx="2637183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556589" y="3551583"/>
            <a:ext cx="2637183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9024731" y="980661"/>
            <a:ext cx="2637183" cy="499607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6202017" y="980661"/>
            <a:ext cx="2637183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84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9024731" y="4598503"/>
            <a:ext cx="2637183" cy="137822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556589" y="3551583"/>
            <a:ext cx="2637183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9024731" y="980661"/>
            <a:ext cx="2637183" cy="348532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6202017" y="980661"/>
            <a:ext cx="2637183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202017" y="3551582"/>
            <a:ext cx="2637183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3379303" y="980661"/>
            <a:ext cx="2637183" cy="499607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556589" y="980661"/>
            <a:ext cx="2637183" cy="2425148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22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9D1E127C-785B-28FD-369F-E50EA4C18687}"/>
              </a:ext>
            </a:extLst>
          </p:cNvPr>
          <p:cNvSpPr txBox="1"/>
          <p:nvPr userDrawn="1"/>
        </p:nvSpPr>
        <p:spPr>
          <a:xfrm>
            <a:off x="202346" y="239065"/>
            <a:ext cx="19030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0" spc="3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0"/>
              </a:rPr>
              <a:t>01. Title section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C9FF555-BD38-99F6-B536-7F37C3E06E48}"/>
              </a:ext>
            </a:extLst>
          </p:cNvPr>
          <p:cNvSpPr txBox="1"/>
          <p:nvPr userDrawn="1"/>
        </p:nvSpPr>
        <p:spPr>
          <a:xfrm>
            <a:off x="10401537" y="6320114"/>
            <a:ext cx="1432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@yourdomain.com</a:t>
            </a:r>
          </a:p>
        </p:txBody>
      </p:sp>
    </p:spTree>
    <p:extLst>
      <p:ext uri="{BB962C8B-B14F-4D97-AF65-F5344CB8AC3E}">
        <p14:creationId xmlns:p14="http://schemas.microsoft.com/office/powerpoint/2010/main" val="429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9D1E127C-785B-28FD-369F-E50EA4C18687}"/>
              </a:ext>
            </a:extLst>
          </p:cNvPr>
          <p:cNvSpPr txBox="1"/>
          <p:nvPr userDrawn="1"/>
        </p:nvSpPr>
        <p:spPr>
          <a:xfrm>
            <a:off x="202346" y="239065"/>
            <a:ext cx="19030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0" spc="3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0"/>
              </a:rPr>
              <a:t>01. Title section</a:t>
            </a:r>
          </a:p>
        </p:txBody>
      </p:sp>
    </p:spTree>
    <p:extLst>
      <p:ext uri="{BB962C8B-B14F-4D97-AF65-F5344CB8AC3E}">
        <p14:creationId xmlns:p14="http://schemas.microsoft.com/office/powerpoint/2010/main" val="15090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74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3428999"/>
            <a:ext cx="6096000" cy="26680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3428999"/>
            <a:ext cx="6096000" cy="26680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96000" y="760956"/>
            <a:ext cx="6096000" cy="26680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0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760956"/>
            <a:ext cx="12192000" cy="26680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874643"/>
            <a:ext cx="6096000" cy="598335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2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852452" y="3428999"/>
            <a:ext cx="2769704" cy="26680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852452" y="760956"/>
            <a:ext cx="2769704" cy="26680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082748" y="3428999"/>
            <a:ext cx="2769704" cy="26680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82748" y="760956"/>
            <a:ext cx="2769704" cy="26680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313044" y="3428999"/>
            <a:ext cx="2769704" cy="26680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313044" y="760956"/>
            <a:ext cx="2769704" cy="26680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43340" y="3428999"/>
            <a:ext cx="2769704" cy="26680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43340" y="760956"/>
            <a:ext cx="2769704" cy="26680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8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29A31-F79D-453A-B000-04289736C766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6B518-D5F3-4897-A5FC-0F79BBF0848A}" type="slidenum">
              <a:rPr lang="en-US" smtClean="0"/>
              <a:t>‹N°›</a:t>
            </a:fld>
            <a:endParaRPr lang="en-US"/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B0AB563B-AE75-C7A0-BA2F-E4F3032A31F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567" y="6075450"/>
            <a:ext cx="1204465" cy="6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5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58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1925" y="-1881321"/>
            <a:ext cx="12353925" cy="9260922"/>
          </a:xfr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74FF718-3C34-2B98-587D-3BD7505B7F0A}"/>
              </a:ext>
            </a:extLst>
          </p:cNvPr>
          <p:cNvSpPr/>
          <p:nvPr/>
        </p:nvSpPr>
        <p:spPr>
          <a:xfrm>
            <a:off x="0" y="-781050"/>
            <a:ext cx="12458700" cy="7886700"/>
          </a:xfrm>
          <a:prstGeom prst="rect">
            <a:avLst/>
          </a:prstGeom>
          <a:solidFill>
            <a:srgbClr val="7D208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1257ABE9-D71B-6D2B-8C9E-61457858E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10" y="1809749"/>
            <a:ext cx="5325905" cy="28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17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>
            <a:extLst>
              <a:ext uri="{FF2B5EF4-FFF2-40B4-BE49-F238E27FC236}">
                <a16:creationId xmlns:a16="http://schemas.microsoft.com/office/drawing/2014/main" id="{2DA0E2D4-FB33-B58E-9258-6BC2DC4514C8}"/>
              </a:ext>
            </a:extLst>
          </p:cNvPr>
          <p:cNvSpPr txBox="1"/>
          <p:nvPr/>
        </p:nvSpPr>
        <p:spPr>
          <a:xfrm>
            <a:off x="139639" y="260831"/>
            <a:ext cx="5093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Montserrat" panose="00000500000000000000" pitchFamily="2" charset="0"/>
              </a:rPr>
              <a:t>03</a:t>
            </a:r>
            <a:r>
              <a:rPr lang="en-US" sz="1050" b="0" spc="3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0"/>
              </a:rPr>
              <a:t>. </a:t>
            </a:r>
            <a:r>
              <a:rPr lang="en-US" sz="3600" b="1" dirty="0">
                <a:latin typeface="Montserrat" panose="00000500000000000000" pitchFamily="2" charset="0"/>
              </a:rPr>
              <a:t>Rapport financier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590B69E3-00DD-39DC-0C8E-074FBDCA634B}"/>
              </a:ext>
            </a:extLst>
          </p:cNvPr>
          <p:cNvSpPr txBox="1"/>
          <p:nvPr/>
        </p:nvSpPr>
        <p:spPr>
          <a:xfrm>
            <a:off x="2647282" y="2987258"/>
            <a:ext cx="6142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Présentation du </a:t>
            </a:r>
          </a:p>
          <a:p>
            <a:r>
              <a:rPr lang="fr-FR" sz="2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rapport du commissaire aux comptes</a:t>
            </a:r>
          </a:p>
          <a:p>
            <a:endParaRPr lang="fr-FR" sz="24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98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116417" y="1902929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</a:rPr>
              <a:t>Rapport moral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38653" y="1902929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Budget prévisionnel 2023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6417" y="3561155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</a:rPr>
              <a:t>Rapport d’activité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38653" y="3565802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Votes des resolutions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16417" y="3930487"/>
            <a:ext cx="3314307" cy="31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AEB30CDC-4889-2231-C87A-98A5152696BE}"/>
              </a:ext>
            </a:extLst>
          </p:cNvPr>
          <p:cNvSpPr txBox="1"/>
          <p:nvPr/>
        </p:nvSpPr>
        <p:spPr>
          <a:xfrm>
            <a:off x="4525427" y="970299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Ordre du jour</a:t>
            </a:r>
          </a:p>
        </p:txBody>
      </p:sp>
      <p:sp>
        <p:nvSpPr>
          <p:cNvPr id="46" name="TextBox 25">
            <a:extLst>
              <a:ext uri="{FF2B5EF4-FFF2-40B4-BE49-F238E27FC236}">
                <a16:creationId xmlns:a16="http://schemas.microsoft.com/office/drawing/2014/main" id="{E4569E95-99A8-A39C-38C4-A5BB78D73AFA}"/>
              </a:ext>
            </a:extLst>
          </p:cNvPr>
          <p:cNvSpPr txBox="1"/>
          <p:nvPr/>
        </p:nvSpPr>
        <p:spPr>
          <a:xfrm>
            <a:off x="2116417" y="5170588"/>
            <a:ext cx="3664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Montserrat" panose="00000500000000000000" pitchFamily="2" charset="0"/>
              </a:rPr>
              <a:t>Rapport financier </a:t>
            </a:r>
          </a:p>
          <a:p>
            <a:r>
              <a:rPr lang="fr-FR" b="1" dirty="0">
                <a:solidFill>
                  <a:schemeClr val="bg2"/>
                </a:solidFill>
                <a:latin typeface="Montserrat" panose="00000500000000000000" pitchFamily="2" charset="0"/>
              </a:rPr>
              <a:t>et commissaire aux comptes</a:t>
            </a:r>
            <a:endParaRPr lang="en-US" b="1" dirty="0">
              <a:solidFill>
                <a:schemeClr val="bg2"/>
              </a:solidFill>
              <a:latin typeface="Montserrat" panose="00000500000000000000" pitchFamily="2" charset="0"/>
            </a:endParaRPr>
          </a:p>
        </p:txBody>
      </p:sp>
      <p:sp>
        <p:nvSpPr>
          <p:cNvPr id="47" name="TextBox 26">
            <a:extLst>
              <a:ext uri="{FF2B5EF4-FFF2-40B4-BE49-F238E27FC236}">
                <a16:creationId xmlns:a16="http://schemas.microsoft.com/office/drawing/2014/main" id="{85A86632-BDDA-9022-A85E-FEEE32671147}"/>
              </a:ext>
            </a:extLst>
          </p:cNvPr>
          <p:cNvSpPr txBox="1"/>
          <p:nvPr/>
        </p:nvSpPr>
        <p:spPr>
          <a:xfrm>
            <a:off x="7538653" y="5170588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Elections </a:t>
            </a:r>
            <a:r>
              <a:rPr lang="fr-FR" b="1" dirty="0">
                <a:latin typeface="Montserrat" panose="00000500000000000000" pitchFamily="2" charset="0"/>
              </a:rPr>
              <a:t>membres</a:t>
            </a:r>
            <a:r>
              <a:rPr lang="en-US" b="1" dirty="0">
                <a:latin typeface="Montserrat" panose="00000500000000000000" pitchFamily="2" charset="0"/>
              </a:rPr>
              <a:t> CA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70D9401B-D15E-20CB-3F66-51B7B280D2BE}"/>
              </a:ext>
            </a:extLst>
          </p:cNvPr>
          <p:cNvSpPr/>
          <p:nvPr/>
        </p:nvSpPr>
        <p:spPr>
          <a:xfrm>
            <a:off x="1339041" y="1898047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4A8D2FCF-0AA0-D67C-8669-D65F022DA764}"/>
              </a:ext>
            </a:extLst>
          </p:cNvPr>
          <p:cNvSpPr/>
          <p:nvPr/>
        </p:nvSpPr>
        <p:spPr>
          <a:xfrm>
            <a:off x="6761278" y="1898047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7BCB3F74-1B39-E4A4-D5B8-FF7A2C302163}"/>
              </a:ext>
            </a:extLst>
          </p:cNvPr>
          <p:cNvSpPr/>
          <p:nvPr/>
        </p:nvSpPr>
        <p:spPr>
          <a:xfrm>
            <a:off x="1339041" y="3550138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B80174BC-F5E7-E4E4-52DE-DEB7F4FE0F70}"/>
              </a:ext>
            </a:extLst>
          </p:cNvPr>
          <p:cNvSpPr/>
          <p:nvPr/>
        </p:nvSpPr>
        <p:spPr>
          <a:xfrm>
            <a:off x="6761278" y="3550138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A24AB369-84E8-9A5A-B70B-70D6E83758D8}"/>
              </a:ext>
            </a:extLst>
          </p:cNvPr>
          <p:cNvSpPr/>
          <p:nvPr/>
        </p:nvSpPr>
        <p:spPr>
          <a:xfrm>
            <a:off x="1339041" y="5149483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084DE0B8-FBF2-A9A4-5B27-3CBAB7FBC55D}"/>
              </a:ext>
            </a:extLst>
          </p:cNvPr>
          <p:cNvSpPr/>
          <p:nvPr/>
        </p:nvSpPr>
        <p:spPr>
          <a:xfrm>
            <a:off x="6761278" y="5149483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2" name="Imagen 61" descr="Forma&#10;&#10;Descripción generada automáticamente con confianza baja">
            <a:extLst>
              <a:ext uri="{FF2B5EF4-FFF2-40B4-BE49-F238E27FC236}">
                <a16:creationId xmlns:a16="http://schemas.microsoft.com/office/drawing/2014/main" id="{96CB27F0-FF23-C452-43BB-6F1F2E2670A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70" y="1928410"/>
            <a:ext cx="526963" cy="526963"/>
          </a:xfrm>
          <a:prstGeom prst="rect">
            <a:avLst/>
          </a:prstGeom>
        </p:spPr>
      </p:pic>
      <p:pic>
        <p:nvPicPr>
          <p:cNvPr id="64" name="Imagen 63" descr="Forma&#10;&#10;Descripción generada automáticamente con confianza baja">
            <a:extLst>
              <a:ext uri="{FF2B5EF4-FFF2-40B4-BE49-F238E27FC236}">
                <a16:creationId xmlns:a16="http://schemas.microsoft.com/office/drawing/2014/main" id="{988713FF-322E-4ECE-21F3-35B9271968B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26" y="1950397"/>
            <a:ext cx="467654" cy="467654"/>
          </a:xfrm>
          <a:prstGeom prst="rect">
            <a:avLst/>
          </a:prstGeom>
        </p:spPr>
      </p:pic>
      <p:pic>
        <p:nvPicPr>
          <p:cNvPr id="66" name="Imagen 65" descr="Forma&#10;&#10;Descripción generada automáticamente con confianza baja">
            <a:extLst>
              <a:ext uri="{FF2B5EF4-FFF2-40B4-BE49-F238E27FC236}">
                <a16:creationId xmlns:a16="http://schemas.microsoft.com/office/drawing/2014/main" id="{8B0AD936-CC57-9696-A745-2E49445C248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0" y="3629797"/>
            <a:ext cx="470681" cy="470681"/>
          </a:xfrm>
          <a:prstGeom prst="rect">
            <a:avLst/>
          </a:prstGeom>
        </p:spPr>
      </p:pic>
      <p:pic>
        <p:nvPicPr>
          <p:cNvPr id="68" name="Imagen 67" descr="Forma&#10;&#10;Descripción generada automáticamente con confianza baja">
            <a:extLst>
              <a:ext uri="{FF2B5EF4-FFF2-40B4-BE49-F238E27FC236}">
                <a16:creationId xmlns:a16="http://schemas.microsoft.com/office/drawing/2014/main" id="{C053E9F4-2BAA-2295-EAA5-CFE4ADA21A1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26" y="3629797"/>
            <a:ext cx="443389" cy="443389"/>
          </a:xfrm>
          <a:prstGeom prst="rect">
            <a:avLst/>
          </a:prstGeom>
        </p:spPr>
      </p:pic>
      <p:pic>
        <p:nvPicPr>
          <p:cNvPr id="72" name="Imagen 71" descr="Forma&#10;&#10;Descripción generada automáticamente con confianza baja">
            <a:extLst>
              <a:ext uri="{FF2B5EF4-FFF2-40B4-BE49-F238E27FC236}">
                <a16:creationId xmlns:a16="http://schemas.microsoft.com/office/drawing/2014/main" id="{EB71EEDE-143A-B9C0-485C-F4B1D68B347B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04" y="5208887"/>
            <a:ext cx="491892" cy="491892"/>
          </a:xfrm>
          <a:prstGeom prst="rect">
            <a:avLst/>
          </a:prstGeom>
        </p:spPr>
      </p:pic>
      <p:pic>
        <p:nvPicPr>
          <p:cNvPr id="74" name="Imagen 73" descr="Forma&#10;&#10;Descripción generada automáticamente con confianza baja">
            <a:extLst>
              <a:ext uri="{FF2B5EF4-FFF2-40B4-BE49-F238E27FC236}">
                <a16:creationId xmlns:a16="http://schemas.microsoft.com/office/drawing/2014/main" id="{D6EB4663-02AC-65D9-9BFA-8CF433EB50B5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46" y="5220616"/>
            <a:ext cx="503147" cy="5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2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116417" y="1902929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Rapport moral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38653" y="1902929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Budget prévisionnel 2023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6417" y="3561155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Rapport d’activité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38653" y="3565802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Votes des resolutions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16417" y="3930487"/>
            <a:ext cx="3314307" cy="31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AEB30CDC-4889-2231-C87A-98A5152696BE}"/>
              </a:ext>
            </a:extLst>
          </p:cNvPr>
          <p:cNvSpPr txBox="1"/>
          <p:nvPr/>
        </p:nvSpPr>
        <p:spPr>
          <a:xfrm>
            <a:off x="4525427" y="970299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Ordre du jour</a:t>
            </a:r>
          </a:p>
        </p:txBody>
      </p:sp>
      <p:sp>
        <p:nvSpPr>
          <p:cNvPr id="46" name="TextBox 25">
            <a:extLst>
              <a:ext uri="{FF2B5EF4-FFF2-40B4-BE49-F238E27FC236}">
                <a16:creationId xmlns:a16="http://schemas.microsoft.com/office/drawing/2014/main" id="{E4569E95-99A8-A39C-38C4-A5BB78D73AFA}"/>
              </a:ext>
            </a:extLst>
          </p:cNvPr>
          <p:cNvSpPr txBox="1"/>
          <p:nvPr/>
        </p:nvSpPr>
        <p:spPr>
          <a:xfrm>
            <a:off x="2116417" y="5170588"/>
            <a:ext cx="3664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Montserrat" panose="00000500000000000000" pitchFamily="2" charset="0"/>
              </a:rPr>
              <a:t>Rapport financier </a:t>
            </a:r>
          </a:p>
          <a:p>
            <a:r>
              <a:rPr lang="fr-FR" b="1" dirty="0">
                <a:latin typeface="Montserrat" panose="00000500000000000000" pitchFamily="2" charset="0"/>
              </a:rPr>
              <a:t>et commissaire aux comptes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47" name="TextBox 26">
            <a:extLst>
              <a:ext uri="{FF2B5EF4-FFF2-40B4-BE49-F238E27FC236}">
                <a16:creationId xmlns:a16="http://schemas.microsoft.com/office/drawing/2014/main" id="{85A86632-BDDA-9022-A85E-FEEE32671147}"/>
              </a:ext>
            </a:extLst>
          </p:cNvPr>
          <p:cNvSpPr txBox="1"/>
          <p:nvPr/>
        </p:nvSpPr>
        <p:spPr>
          <a:xfrm>
            <a:off x="7538653" y="5170588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Elections </a:t>
            </a:r>
            <a:r>
              <a:rPr lang="en-US" b="1" dirty="0" err="1">
                <a:latin typeface="Montserrat" panose="00000500000000000000" pitchFamily="2" charset="0"/>
              </a:rPr>
              <a:t>membres</a:t>
            </a:r>
            <a:r>
              <a:rPr lang="en-US" b="1" dirty="0">
                <a:latin typeface="Montserrat" panose="00000500000000000000" pitchFamily="2" charset="0"/>
              </a:rPr>
              <a:t> CA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70D9401B-D15E-20CB-3F66-51B7B280D2BE}"/>
              </a:ext>
            </a:extLst>
          </p:cNvPr>
          <p:cNvSpPr/>
          <p:nvPr/>
        </p:nvSpPr>
        <p:spPr>
          <a:xfrm>
            <a:off x="1339041" y="1898047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4A8D2FCF-0AA0-D67C-8669-D65F022DA764}"/>
              </a:ext>
            </a:extLst>
          </p:cNvPr>
          <p:cNvSpPr/>
          <p:nvPr/>
        </p:nvSpPr>
        <p:spPr>
          <a:xfrm>
            <a:off x="6761278" y="1898047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7BCB3F74-1B39-E4A4-D5B8-FF7A2C302163}"/>
              </a:ext>
            </a:extLst>
          </p:cNvPr>
          <p:cNvSpPr/>
          <p:nvPr/>
        </p:nvSpPr>
        <p:spPr>
          <a:xfrm>
            <a:off x="1339041" y="3550138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B80174BC-F5E7-E4E4-52DE-DEB7F4FE0F70}"/>
              </a:ext>
            </a:extLst>
          </p:cNvPr>
          <p:cNvSpPr/>
          <p:nvPr/>
        </p:nvSpPr>
        <p:spPr>
          <a:xfrm>
            <a:off x="6761278" y="3550138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A24AB369-84E8-9A5A-B70B-70D6E83758D8}"/>
              </a:ext>
            </a:extLst>
          </p:cNvPr>
          <p:cNvSpPr/>
          <p:nvPr/>
        </p:nvSpPr>
        <p:spPr>
          <a:xfrm>
            <a:off x="1339041" y="5149483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084DE0B8-FBF2-A9A4-5B27-3CBAB7FBC55D}"/>
              </a:ext>
            </a:extLst>
          </p:cNvPr>
          <p:cNvSpPr/>
          <p:nvPr/>
        </p:nvSpPr>
        <p:spPr>
          <a:xfrm>
            <a:off x="6761278" y="5149483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2" name="Imagen 61" descr="Forma&#10;&#10;Descripción generada automáticamente con confianza baja">
            <a:extLst>
              <a:ext uri="{FF2B5EF4-FFF2-40B4-BE49-F238E27FC236}">
                <a16:creationId xmlns:a16="http://schemas.microsoft.com/office/drawing/2014/main" id="{96CB27F0-FF23-C452-43BB-6F1F2E2670A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70" y="1928410"/>
            <a:ext cx="526963" cy="526963"/>
          </a:xfrm>
          <a:prstGeom prst="rect">
            <a:avLst/>
          </a:prstGeom>
        </p:spPr>
      </p:pic>
      <p:pic>
        <p:nvPicPr>
          <p:cNvPr id="64" name="Imagen 63" descr="Forma&#10;&#10;Descripción generada automáticamente con confianza baja">
            <a:extLst>
              <a:ext uri="{FF2B5EF4-FFF2-40B4-BE49-F238E27FC236}">
                <a16:creationId xmlns:a16="http://schemas.microsoft.com/office/drawing/2014/main" id="{988713FF-322E-4ECE-21F3-35B9271968B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26" y="1950397"/>
            <a:ext cx="467654" cy="467654"/>
          </a:xfrm>
          <a:prstGeom prst="rect">
            <a:avLst/>
          </a:prstGeom>
        </p:spPr>
      </p:pic>
      <p:pic>
        <p:nvPicPr>
          <p:cNvPr id="66" name="Imagen 65" descr="Forma&#10;&#10;Descripción generada automáticamente con confianza baja">
            <a:extLst>
              <a:ext uri="{FF2B5EF4-FFF2-40B4-BE49-F238E27FC236}">
                <a16:creationId xmlns:a16="http://schemas.microsoft.com/office/drawing/2014/main" id="{8B0AD936-CC57-9696-A745-2E49445C248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0" y="3629797"/>
            <a:ext cx="470681" cy="470681"/>
          </a:xfrm>
          <a:prstGeom prst="rect">
            <a:avLst/>
          </a:prstGeom>
        </p:spPr>
      </p:pic>
      <p:pic>
        <p:nvPicPr>
          <p:cNvPr id="68" name="Imagen 67" descr="Forma&#10;&#10;Descripción generada automáticamente con confianza baja">
            <a:extLst>
              <a:ext uri="{FF2B5EF4-FFF2-40B4-BE49-F238E27FC236}">
                <a16:creationId xmlns:a16="http://schemas.microsoft.com/office/drawing/2014/main" id="{C053E9F4-2BAA-2295-EAA5-CFE4ADA21A1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26" y="3629797"/>
            <a:ext cx="443389" cy="443389"/>
          </a:xfrm>
          <a:prstGeom prst="rect">
            <a:avLst/>
          </a:prstGeom>
        </p:spPr>
      </p:pic>
      <p:pic>
        <p:nvPicPr>
          <p:cNvPr id="72" name="Imagen 71" descr="Forma&#10;&#10;Descripción generada automáticamente con confianza baja">
            <a:extLst>
              <a:ext uri="{FF2B5EF4-FFF2-40B4-BE49-F238E27FC236}">
                <a16:creationId xmlns:a16="http://schemas.microsoft.com/office/drawing/2014/main" id="{EB71EEDE-143A-B9C0-485C-F4B1D68B347B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04" y="5208887"/>
            <a:ext cx="491892" cy="491892"/>
          </a:xfrm>
          <a:prstGeom prst="rect">
            <a:avLst/>
          </a:prstGeom>
        </p:spPr>
      </p:pic>
      <p:pic>
        <p:nvPicPr>
          <p:cNvPr id="74" name="Imagen 73" descr="Forma&#10;&#10;Descripción generada automáticamente con confianza baja">
            <a:extLst>
              <a:ext uri="{FF2B5EF4-FFF2-40B4-BE49-F238E27FC236}">
                <a16:creationId xmlns:a16="http://schemas.microsoft.com/office/drawing/2014/main" id="{D6EB4663-02AC-65D9-9BFA-8CF433EB50B5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46" y="5220616"/>
            <a:ext cx="503147" cy="5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8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7" b="17157"/>
          <a:stretch/>
        </p:blipFill>
        <p:spPr>
          <a:xfrm>
            <a:off x="6096000" y="760956"/>
            <a:ext cx="6096000" cy="2668043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3" b="17153"/>
          <a:stretch/>
        </p:blipFill>
        <p:spPr>
          <a:xfrm>
            <a:off x="6096000" y="3428999"/>
            <a:ext cx="6096000" cy="2668043"/>
          </a:xfrm>
        </p:spPr>
      </p:pic>
      <p:sp>
        <p:nvSpPr>
          <p:cNvPr id="9" name="TextBox 8"/>
          <p:cNvSpPr txBox="1"/>
          <p:nvPr/>
        </p:nvSpPr>
        <p:spPr>
          <a:xfrm>
            <a:off x="445231" y="1805135"/>
            <a:ext cx="3692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Rapport moral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5230" y="3285692"/>
            <a:ext cx="4447739" cy="170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Une Maison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projets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 et des perspectives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Un ancrage territorial en progression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2D60F210-4113-C855-5FE0-D6AF700A5B10}"/>
              </a:ext>
            </a:extLst>
          </p:cNvPr>
          <p:cNvSpPr txBox="1"/>
          <p:nvPr/>
        </p:nvSpPr>
        <p:spPr>
          <a:xfrm>
            <a:off x="445230" y="1004897"/>
            <a:ext cx="1507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 dirty="0">
                <a:solidFill>
                  <a:schemeClr val="accent1"/>
                </a:solidFill>
                <a:latin typeface="Montserrat Black" panose="00000A00000000000000" pitchFamily="2" charset="0"/>
              </a:rPr>
              <a:t>01.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287A4EB-D3F0-A903-18C0-0D0E3837ABEB}"/>
              </a:ext>
            </a:extLst>
          </p:cNvPr>
          <p:cNvSpPr/>
          <p:nvPr/>
        </p:nvSpPr>
        <p:spPr>
          <a:xfrm>
            <a:off x="6096000" y="3428998"/>
            <a:ext cx="6096000" cy="2668043"/>
          </a:xfrm>
          <a:prstGeom prst="rect">
            <a:avLst/>
          </a:prstGeom>
          <a:solidFill>
            <a:srgbClr val="15B1B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92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r="19427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7" r="19407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r="19427"/>
          <a:stretch>
            <a:fillRect/>
          </a:stretch>
        </p:blipFill>
        <p:spPr/>
      </p:pic>
      <p:sp>
        <p:nvSpPr>
          <p:cNvPr id="17" name="TextBox 16"/>
          <p:cNvSpPr txBox="1"/>
          <p:nvPr/>
        </p:nvSpPr>
        <p:spPr>
          <a:xfrm>
            <a:off x="3260034" y="3551583"/>
            <a:ext cx="87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Montserrat" panose="00000500000000000000" pitchFamily="2" charset="0"/>
              </a:rPr>
              <a:t>03.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F8EAF74-E3F6-E9D3-8CE0-2AACFFB223C6}"/>
              </a:ext>
            </a:extLst>
          </p:cNvPr>
          <p:cNvSpPr/>
          <p:nvPr/>
        </p:nvSpPr>
        <p:spPr>
          <a:xfrm>
            <a:off x="556590" y="3551583"/>
            <a:ext cx="2637182" cy="24251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5EDCCAA-17F2-A377-DD95-14A92561F352}"/>
              </a:ext>
            </a:extLst>
          </p:cNvPr>
          <p:cNvSpPr/>
          <p:nvPr/>
        </p:nvSpPr>
        <p:spPr>
          <a:xfrm>
            <a:off x="6202016" y="3551583"/>
            <a:ext cx="2637182" cy="24251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453D2E6-2562-F112-EF84-B51EF682CC28}"/>
              </a:ext>
            </a:extLst>
          </p:cNvPr>
          <p:cNvSpPr/>
          <p:nvPr/>
        </p:nvSpPr>
        <p:spPr>
          <a:xfrm>
            <a:off x="8998229" y="980661"/>
            <a:ext cx="2637182" cy="24251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FC5BE2F5-9742-F2B4-92CC-9C3F9D53F975}"/>
              </a:ext>
            </a:extLst>
          </p:cNvPr>
          <p:cNvSpPr txBox="1"/>
          <p:nvPr/>
        </p:nvSpPr>
        <p:spPr>
          <a:xfrm>
            <a:off x="3311760" y="4282132"/>
            <a:ext cx="2637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1 500 personnes touchées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DA0E2D4-FB33-B58E-9258-6BC2DC4514C8}"/>
              </a:ext>
            </a:extLst>
          </p:cNvPr>
          <p:cNvSpPr txBox="1"/>
          <p:nvPr/>
        </p:nvSpPr>
        <p:spPr>
          <a:xfrm>
            <a:off x="309703" y="-34581"/>
            <a:ext cx="571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pc="600" dirty="0">
                <a:solidFill>
                  <a:schemeClr val="accent1"/>
                </a:solidFill>
                <a:latin typeface="Montserrat Black" panose="00000A00000000000000" pitchFamily="2" charset="0"/>
              </a:rPr>
              <a:t>02. </a:t>
            </a:r>
            <a:r>
              <a:rPr lang="en-US" sz="3600" b="1" dirty="0">
                <a:latin typeface="Montserrat" panose="00000500000000000000" pitchFamily="2" charset="0"/>
              </a:rPr>
              <a:t>Rapport d’activité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61489B9-5D4E-F46F-5333-95F5E4A8F762}"/>
              </a:ext>
            </a:extLst>
          </p:cNvPr>
          <p:cNvSpPr/>
          <p:nvPr/>
        </p:nvSpPr>
        <p:spPr>
          <a:xfrm>
            <a:off x="6109257" y="2189214"/>
            <a:ext cx="2875720" cy="6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Projet innovant soutenu par la CSSM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495A69B6-BD9C-1D8F-B6DE-7CCA931EBD39}"/>
              </a:ext>
            </a:extLst>
          </p:cNvPr>
          <p:cNvSpPr txBox="1"/>
          <p:nvPr/>
        </p:nvSpPr>
        <p:spPr>
          <a:xfrm>
            <a:off x="6099729" y="934301"/>
            <a:ext cx="87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Montserrat" panose="00000500000000000000" pitchFamily="2" charset="0"/>
              </a:rPr>
              <a:t>02.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0E2BD36-110C-EB1A-A0C9-FCB37E83C96E}"/>
              </a:ext>
            </a:extLst>
          </p:cNvPr>
          <p:cNvSpPr txBox="1"/>
          <p:nvPr/>
        </p:nvSpPr>
        <p:spPr>
          <a:xfrm>
            <a:off x="6099728" y="1472171"/>
            <a:ext cx="2871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Promeneurs du net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02649C32-D089-60C0-4DC3-DD0975702CEB}"/>
              </a:ext>
            </a:extLst>
          </p:cNvPr>
          <p:cNvSpPr/>
          <p:nvPr/>
        </p:nvSpPr>
        <p:spPr>
          <a:xfrm>
            <a:off x="384314" y="2359318"/>
            <a:ext cx="2875720" cy="89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Declic numerique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OCD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Ateliers seniors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3112B8BA-E686-8DA1-2920-23CDD4A07C55}"/>
              </a:ext>
            </a:extLst>
          </p:cNvPr>
          <p:cNvSpPr txBox="1"/>
          <p:nvPr/>
        </p:nvSpPr>
        <p:spPr>
          <a:xfrm>
            <a:off x="528431" y="1043376"/>
            <a:ext cx="87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Montserrat" panose="00000500000000000000" pitchFamily="2" charset="0"/>
              </a:rPr>
              <a:t>01.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590B69E3-00DD-39DC-0C8E-074FBDCA634B}"/>
              </a:ext>
            </a:extLst>
          </p:cNvPr>
          <p:cNvSpPr txBox="1"/>
          <p:nvPr/>
        </p:nvSpPr>
        <p:spPr>
          <a:xfrm>
            <a:off x="528431" y="1581246"/>
            <a:ext cx="2637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Ateliers numeriques</a:t>
            </a:r>
          </a:p>
        </p:txBody>
      </p:sp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id="{47484964-F746-9A72-3573-63D9FF71F58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5" r="13715"/>
          <a:stretch>
            <a:fillRect/>
          </a:stretch>
        </p:blipFill>
        <p:spPr>
          <a:xfrm>
            <a:off x="3392558" y="980661"/>
            <a:ext cx="2637183" cy="242514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F659D33-15AD-2462-64CD-E412BA9C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r="11672" b="24383"/>
          <a:stretch/>
        </p:blipFill>
        <p:spPr>
          <a:xfrm>
            <a:off x="8998229" y="3843970"/>
            <a:ext cx="2638800" cy="1891041"/>
          </a:xfrm>
          <a:prstGeom prst="rect">
            <a:avLst/>
          </a:prstGeom>
        </p:spPr>
      </p:pic>
      <p:pic>
        <p:nvPicPr>
          <p:cNvPr id="29" name="Espace réservé pour une image  28">
            <a:extLst>
              <a:ext uri="{FF2B5EF4-FFF2-40B4-BE49-F238E27FC236}">
                <a16:creationId xmlns:a16="http://schemas.microsoft.com/office/drawing/2014/main" id="{3A30015A-C116-A744-399E-56E010202026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/>
          <a:srcRect l="11359" r="11359"/>
          <a:stretch>
            <a:fillRect/>
          </a:stretch>
        </p:blipFill>
        <p:spPr>
          <a:xfrm>
            <a:off x="8998228" y="3551583"/>
            <a:ext cx="2637183" cy="24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5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0957"/>
            <a:ext cx="12192000" cy="2668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21591" y="1494813"/>
            <a:ext cx="754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ACI : réemploi de materiel informatique.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4996" y="4475362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800.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50772" y="4475362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3655" y="4475362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73580" y="4915770"/>
            <a:ext cx="590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36958" y="5043683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Salariés en parcours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3655" y="5060137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K€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F2868E28-A1B8-0871-9A42-2A37A0AAF90C}"/>
              </a:ext>
            </a:extLst>
          </p:cNvPr>
          <p:cNvSpPr txBox="1"/>
          <p:nvPr/>
        </p:nvSpPr>
        <p:spPr>
          <a:xfrm>
            <a:off x="6432274" y="5382237"/>
            <a:ext cx="1491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</a:defRPr>
            </a:lvl1pPr>
          </a:lstStyle>
          <a:p>
            <a:r>
              <a:rPr lang="es-ES" sz="1100" dirty="0">
                <a:latin typeface="Montserrat" panose="00000500000000000000" pitchFamily="2" charset="0"/>
              </a:rPr>
              <a:t>Materiels collectés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40C9100B-E773-F0F6-06B9-5B3158E74B20}"/>
              </a:ext>
            </a:extLst>
          </p:cNvPr>
          <p:cNvSpPr txBox="1"/>
          <p:nvPr/>
        </p:nvSpPr>
        <p:spPr>
          <a:xfrm>
            <a:off x="8493864" y="5382237"/>
            <a:ext cx="19223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</a:defRPr>
            </a:lvl1pPr>
          </a:lstStyle>
          <a:p>
            <a:r>
              <a:rPr lang="es-ES" sz="1100" dirty="0">
                <a:latin typeface="Montserrat" panose="00000500000000000000" pitchFamily="2" charset="0"/>
              </a:rPr>
              <a:t>Techniciens de reemploi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C8C95A85-C339-0E9A-85D6-4029921844A3}"/>
              </a:ext>
            </a:extLst>
          </p:cNvPr>
          <p:cNvSpPr txBox="1"/>
          <p:nvPr/>
        </p:nvSpPr>
        <p:spPr>
          <a:xfrm>
            <a:off x="10433655" y="5382237"/>
            <a:ext cx="12971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</a:defRPr>
            </a:lvl1pPr>
          </a:lstStyle>
          <a:p>
            <a:r>
              <a:rPr lang="es-ES" sz="1100" dirty="0">
                <a:latin typeface="Montserrat" panose="00000500000000000000" pitchFamily="2" charset="0"/>
              </a:rPr>
              <a:t>Montant investí</a:t>
            </a:r>
            <a:endParaRPr lang="en-US" sz="1100" dirty="0">
              <a:latin typeface="Montserrat" panose="00000500000000000000" pitchFamily="2" charset="0"/>
            </a:endParaRPr>
          </a:p>
        </p:txBody>
      </p:sp>
      <p:pic>
        <p:nvPicPr>
          <p:cNvPr id="14" name="Espace réservé pour une image  13" descr="Une image contenant plein air, texte, véhicule, Véhicule terrestre&#10;&#10;Description générée automatiquement">
            <a:extLst>
              <a:ext uri="{FF2B5EF4-FFF2-40B4-BE49-F238E27FC236}">
                <a16:creationId xmlns:a16="http://schemas.microsoft.com/office/drawing/2014/main" id="{443A3A31-C292-D427-4F2E-54006008CC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3" b="11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379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260034" y="4551118"/>
            <a:ext cx="2875720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1 800 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bénéficiaires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0034" y="3551583"/>
            <a:ext cx="87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Montserrat" panose="00000500000000000000" pitchFamily="2" charset="0"/>
              </a:rPr>
              <a:t>03.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FC5BE2F5-9742-F2B4-92CC-9C3F9D53F975}"/>
              </a:ext>
            </a:extLst>
          </p:cNvPr>
          <p:cNvSpPr txBox="1"/>
          <p:nvPr/>
        </p:nvSpPr>
        <p:spPr>
          <a:xfrm>
            <a:off x="3260034" y="4089453"/>
            <a:ext cx="263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Indicateurs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DA0E2D4-FB33-B58E-9258-6BC2DC4514C8}"/>
              </a:ext>
            </a:extLst>
          </p:cNvPr>
          <p:cNvSpPr txBox="1"/>
          <p:nvPr/>
        </p:nvSpPr>
        <p:spPr>
          <a:xfrm>
            <a:off x="65111" y="327585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pc="300" dirty="0">
                <a:latin typeface="Montserrat SemiBold" panose="00000700000000000000" pitchFamily="2" charset="0"/>
              </a:rPr>
              <a:t>Animations de proximité</a:t>
            </a:r>
            <a:endParaRPr lang="en-US" sz="1050" b="1" spc="300" dirty="0">
              <a:latin typeface="Montserrat SemiBold" panose="00000700000000000000" pitchFamily="2" charset="0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61489B9-5D4E-F46F-5333-95F5E4A8F762}"/>
              </a:ext>
            </a:extLst>
          </p:cNvPr>
          <p:cNvSpPr/>
          <p:nvPr/>
        </p:nvSpPr>
        <p:spPr>
          <a:xfrm>
            <a:off x="6099729" y="2256263"/>
            <a:ext cx="2875720" cy="116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Journeé de la citoyenneté et de la fraternité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2 vide-Greniers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1 ludhoteque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495A69B6-BD9C-1D8F-B6DE-7CCA931EBD39}"/>
              </a:ext>
            </a:extLst>
          </p:cNvPr>
          <p:cNvSpPr txBox="1"/>
          <p:nvPr/>
        </p:nvSpPr>
        <p:spPr>
          <a:xfrm>
            <a:off x="6099729" y="934301"/>
            <a:ext cx="87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Montserrat" panose="00000500000000000000" pitchFamily="2" charset="0"/>
              </a:rPr>
              <a:t>02.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0E2BD36-110C-EB1A-A0C9-FCB37E83C96E}"/>
              </a:ext>
            </a:extLst>
          </p:cNvPr>
          <p:cNvSpPr txBox="1"/>
          <p:nvPr/>
        </p:nvSpPr>
        <p:spPr>
          <a:xfrm>
            <a:off x="6099729" y="1472171"/>
            <a:ext cx="2637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Les </a:t>
            </a:r>
            <a:r>
              <a:rPr lang="en-US" sz="2400" b="1" dirty="0" err="1">
                <a:latin typeface="Montserrat" panose="00000500000000000000" pitchFamily="2" charset="0"/>
              </a:rPr>
              <a:t>autres</a:t>
            </a:r>
            <a:r>
              <a:rPr lang="en-US" sz="2400" b="1" dirty="0">
                <a:latin typeface="Montserrat" panose="00000500000000000000" pitchFamily="2" charset="0"/>
              </a:rPr>
              <a:t> animations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02649C32-D089-60C0-4DC3-DD0975702CEB}"/>
              </a:ext>
            </a:extLst>
          </p:cNvPr>
          <p:cNvSpPr/>
          <p:nvPr/>
        </p:nvSpPr>
        <p:spPr>
          <a:xfrm>
            <a:off x="503583" y="2488448"/>
            <a:ext cx="2875720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Comment faire Société ?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3112B8BA-E686-8DA1-2920-23CDD4A07C55}"/>
              </a:ext>
            </a:extLst>
          </p:cNvPr>
          <p:cNvSpPr txBox="1"/>
          <p:nvPr/>
        </p:nvSpPr>
        <p:spPr>
          <a:xfrm>
            <a:off x="528431" y="1043376"/>
            <a:ext cx="87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Montserrat" panose="00000500000000000000" pitchFamily="2" charset="0"/>
              </a:rPr>
              <a:t>01.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590B69E3-00DD-39DC-0C8E-074FBDCA634B}"/>
              </a:ext>
            </a:extLst>
          </p:cNvPr>
          <p:cNvSpPr txBox="1"/>
          <p:nvPr/>
        </p:nvSpPr>
        <p:spPr>
          <a:xfrm>
            <a:off x="528431" y="1581246"/>
            <a:ext cx="2637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Prefiguration centre social</a:t>
            </a:r>
          </a:p>
        </p:txBody>
      </p:sp>
      <p:pic>
        <p:nvPicPr>
          <p:cNvPr id="20" name="Espace réservé pour une image  19" descr="Une image contenant habits, personne, Visage humain, meubles&#10;&#10;Description générée automatiquement">
            <a:extLst>
              <a:ext uri="{FF2B5EF4-FFF2-40B4-BE49-F238E27FC236}">
                <a16:creationId xmlns:a16="http://schemas.microsoft.com/office/drawing/2014/main" id="{CD3C4580-12FB-E7FA-0703-26878CF8E8F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b="4004"/>
          <a:stretch>
            <a:fillRect/>
          </a:stretch>
        </p:blipFill>
        <p:spPr/>
      </p:pic>
      <p:pic>
        <p:nvPicPr>
          <p:cNvPr id="29" name="Espace réservé pour une image  28" descr="Une image contenant personne, habits, Visage humain, intérieur&#10;&#10;Description générée automatiquement">
            <a:extLst>
              <a:ext uri="{FF2B5EF4-FFF2-40B4-BE49-F238E27FC236}">
                <a16:creationId xmlns:a16="http://schemas.microsoft.com/office/drawing/2014/main" id="{03CB480D-1D34-C8DD-6207-BC64C6A5925D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13765"/>
          <a:stretch>
            <a:fillRect/>
          </a:stretch>
        </p:blipFill>
        <p:spPr/>
      </p:pic>
      <p:pic>
        <p:nvPicPr>
          <p:cNvPr id="33" name="Espace réservé pour une image  32" descr="Une image contenant plein air, ciel, Marché aux puces, marché&#10;&#10;Description générée automatiquement">
            <a:extLst>
              <a:ext uri="{FF2B5EF4-FFF2-40B4-BE49-F238E27FC236}">
                <a16:creationId xmlns:a16="http://schemas.microsoft.com/office/drawing/2014/main" id="{849B0B24-7A3E-3D1D-E4C9-1916325183A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r="13774"/>
          <a:stretch>
            <a:fillRect/>
          </a:stretch>
        </p:blipFill>
        <p:spPr/>
      </p:pic>
      <p:pic>
        <p:nvPicPr>
          <p:cNvPr id="36" name="Espace réservé pour une image  35">
            <a:extLst>
              <a:ext uri="{FF2B5EF4-FFF2-40B4-BE49-F238E27FC236}">
                <a16:creationId xmlns:a16="http://schemas.microsoft.com/office/drawing/2014/main" id="{C30E95CF-4E8A-09AA-22D9-6D6ADEF7B01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r="137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116417" y="1902929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</a:rPr>
              <a:t>Rapport moral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38653" y="1902929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Budget prévisionnel 2023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6417" y="3561155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</a:rPr>
              <a:t>Rapport d’activité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38653" y="3565802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Votes des resolutions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16417" y="3930487"/>
            <a:ext cx="3314307" cy="31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AEB30CDC-4889-2231-C87A-98A5152696BE}"/>
              </a:ext>
            </a:extLst>
          </p:cNvPr>
          <p:cNvSpPr txBox="1"/>
          <p:nvPr/>
        </p:nvSpPr>
        <p:spPr>
          <a:xfrm>
            <a:off x="4525427" y="970299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Ordre du jour</a:t>
            </a:r>
          </a:p>
        </p:txBody>
      </p:sp>
      <p:sp>
        <p:nvSpPr>
          <p:cNvPr id="46" name="TextBox 25">
            <a:extLst>
              <a:ext uri="{FF2B5EF4-FFF2-40B4-BE49-F238E27FC236}">
                <a16:creationId xmlns:a16="http://schemas.microsoft.com/office/drawing/2014/main" id="{E4569E95-99A8-A39C-38C4-A5BB78D73AFA}"/>
              </a:ext>
            </a:extLst>
          </p:cNvPr>
          <p:cNvSpPr txBox="1"/>
          <p:nvPr/>
        </p:nvSpPr>
        <p:spPr>
          <a:xfrm>
            <a:off x="2116417" y="5170588"/>
            <a:ext cx="3664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Montserrat" panose="00000500000000000000" pitchFamily="2" charset="0"/>
              </a:rPr>
              <a:t>Rapport financier </a:t>
            </a:r>
          </a:p>
          <a:p>
            <a:r>
              <a:rPr lang="fr-FR" b="1" dirty="0">
                <a:latin typeface="Montserrat" panose="00000500000000000000" pitchFamily="2" charset="0"/>
              </a:rPr>
              <a:t>et commissaire aux comptes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47" name="TextBox 26">
            <a:extLst>
              <a:ext uri="{FF2B5EF4-FFF2-40B4-BE49-F238E27FC236}">
                <a16:creationId xmlns:a16="http://schemas.microsoft.com/office/drawing/2014/main" id="{85A86632-BDDA-9022-A85E-FEEE32671147}"/>
              </a:ext>
            </a:extLst>
          </p:cNvPr>
          <p:cNvSpPr txBox="1"/>
          <p:nvPr/>
        </p:nvSpPr>
        <p:spPr>
          <a:xfrm>
            <a:off x="7538653" y="5170588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Elections </a:t>
            </a:r>
            <a:r>
              <a:rPr lang="fr-FR" b="1" dirty="0">
                <a:latin typeface="Montserrat" panose="00000500000000000000" pitchFamily="2" charset="0"/>
              </a:rPr>
              <a:t>membres</a:t>
            </a:r>
            <a:r>
              <a:rPr lang="en-US" b="1" dirty="0">
                <a:latin typeface="Montserrat" panose="00000500000000000000" pitchFamily="2" charset="0"/>
              </a:rPr>
              <a:t> CA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70D9401B-D15E-20CB-3F66-51B7B280D2BE}"/>
              </a:ext>
            </a:extLst>
          </p:cNvPr>
          <p:cNvSpPr/>
          <p:nvPr/>
        </p:nvSpPr>
        <p:spPr>
          <a:xfrm>
            <a:off x="1339041" y="1898047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4A8D2FCF-0AA0-D67C-8669-D65F022DA764}"/>
              </a:ext>
            </a:extLst>
          </p:cNvPr>
          <p:cNvSpPr/>
          <p:nvPr/>
        </p:nvSpPr>
        <p:spPr>
          <a:xfrm>
            <a:off x="6761278" y="1898047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7BCB3F74-1B39-E4A4-D5B8-FF7A2C302163}"/>
              </a:ext>
            </a:extLst>
          </p:cNvPr>
          <p:cNvSpPr/>
          <p:nvPr/>
        </p:nvSpPr>
        <p:spPr>
          <a:xfrm>
            <a:off x="1339041" y="3550138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B80174BC-F5E7-E4E4-52DE-DEB7F4FE0F70}"/>
              </a:ext>
            </a:extLst>
          </p:cNvPr>
          <p:cNvSpPr/>
          <p:nvPr/>
        </p:nvSpPr>
        <p:spPr>
          <a:xfrm>
            <a:off x="6761278" y="3550138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A24AB369-84E8-9A5A-B70B-70D6E83758D8}"/>
              </a:ext>
            </a:extLst>
          </p:cNvPr>
          <p:cNvSpPr/>
          <p:nvPr/>
        </p:nvSpPr>
        <p:spPr>
          <a:xfrm>
            <a:off x="1339041" y="5149483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084DE0B8-FBF2-A9A4-5B27-3CBAB7FBC55D}"/>
              </a:ext>
            </a:extLst>
          </p:cNvPr>
          <p:cNvSpPr/>
          <p:nvPr/>
        </p:nvSpPr>
        <p:spPr>
          <a:xfrm>
            <a:off x="6761278" y="5149483"/>
            <a:ext cx="630474" cy="630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2" name="Imagen 61" descr="Forma&#10;&#10;Descripción generada automáticamente con confianza baja">
            <a:extLst>
              <a:ext uri="{FF2B5EF4-FFF2-40B4-BE49-F238E27FC236}">
                <a16:creationId xmlns:a16="http://schemas.microsoft.com/office/drawing/2014/main" id="{96CB27F0-FF23-C452-43BB-6F1F2E2670A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70" y="1928410"/>
            <a:ext cx="526963" cy="526963"/>
          </a:xfrm>
          <a:prstGeom prst="rect">
            <a:avLst/>
          </a:prstGeom>
        </p:spPr>
      </p:pic>
      <p:pic>
        <p:nvPicPr>
          <p:cNvPr id="64" name="Imagen 63" descr="Forma&#10;&#10;Descripción generada automáticamente con confianza baja">
            <a:extLst>
              <a:ext uri="{FF2B5EF4-FFF2-40B4-BE49-F238E27FC236}">
                <a16:creationId xmlns:a16="http://schemas.microsoft.com/office/drawing/2014/main" id="{988713FF-322E-4ECE-21F3-35B9271968B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26" y="1950397"/>
            <a:ext cx="467654" cy="467654"/>
          </a:xfrm>
          <a:prstGeom prst="rect">
            <a:avLst/>
          </a:prstGeom>
        </p:spPr>
      </p:pic>
      <p:pic>
        <p:nvPicPr>
          <p:cNvPr id="66" name="Imagen 65" descr="Forma&#10;&#10;Descripción generada automáticamente con confianza baja">
            <a:extLst>
              <a:ext uri="{FF2B5EF4-FFF2-40B4-BE49-F238E27FC236}">
                <a16:creationId xmlns:a16="http://schemas.microsoft.com/office/drawing/2014/main" id="{8B0AD936-CC57-9696-A745-2E49445C248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0" y="3629797"/>
            <a:ext cx="470681" cy="470681"/>
          </a:xfrm>
          <a:prstGeom prst="rect">
            <a:avLst/>
          </a:prstGeom>
        </p:spPr>
      </p:pic>
      <p:pic>
        <p:nvPicPr>
          <p:cNvPr id="68" name="Imagen 67" descr="Forma&#10;&#10;Descripción generada automáticamente con confianza baja">
            <a:extLst>
              <a:ext uri="{FF2B5EF4-FFF2-40B4-BE49-F238E27FC236}">
                <a16:creationId xmlns:a16="http://schemas.microsoft.com/office/drawing/2014/main" id="{C053E9F4-2BAA-2295-EAA5-CFE4ADA21A1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26" y="3629797"/>
            <a:ext cx="443389" cy="443389"/>
          </a:xfrm>
          <a:prstGeom prst="rect">
            <a:avLst/>
          </a:prstGeom>
        </p:spPr>
      </p:pic>
      <p:pic>
        <p:nvPicPr>
          <p:cNvPr id="72" name="Imagen 71" descr="Forma&#10;&#10;Descripción generada automáticamente con confianza baja">
            <a:extLst>
              <a:ext uri="{FF2B5EF4-FFF2-40B4-BE49-F238E27FC236}">
                <a16:creationId xmlns:a16="http://schemas.microsoft.com/office/drawing/2014/main" id="{EB71EEDE-143A-B9C0-485C-F4B1D68B347B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04" y="5208887"/>
            <a:ext cx="491892" cy="491892"/>
          </a:xfrm>
          <a:prstGeom prst="rect">
            <a:avLst/>
          </a:prstGeom>
        </p:spPr>
      </p:pic>
      <p:pic>
        <p:nvPicPr>
          <p:cNvPr id="74" name="Imagen 73" descr="Forma&#10;&#10;Descripción generada automáticamente con confianza baja">
            <a:extLst>
              <a:ext uri="{FF2B5EF4-FFF2-40B4-BE49-F238E27FC236}">
                <a16:creationId xmlns:a16="http://schemas.microsoft.com/office/drawing/2014/main" id="{D6EB4663-02AC-65D9-9BFA-8CF433EB50B5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46" y="5220616"/>
            <a:ext cx="503147" cy="5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796983" y="335392"/>
            <a:ext cx="2875720" cy="170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Montserrat" panose="00000500000000000000" pitchFamily="2" charset="0"/>
              </a:rPr>
              <a:t>+ 33 % de recettes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Montserrat" panose="00000500000000000000" pitchFamily="2" charset="0"/>
              </a:rPr>
              <a:t>+43 % des charges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Montserrat" panose="00000500000000000000" pitchFamily="2" charset="0"/>
              </a:rPr>
              <a:t>Resultat bénéficiaire de 9 315 €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0034" y="3551583"/>
            <a:ext cx="87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Montserrat" panose="00000500000000000000" pitchFamily="2" charset="0"/>
              </a:rPr>
              <a:t>03.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DA0E2D4-FB33-B58E-9258-6BC2DC4514C8}"/>
              </a:ext>
            </a:extLst>
          </p:cNvPr>
          <p:cNvSpPr txBox="1"/>
          <p:nvPr/>
        </p:nvSpPr>
        <p:spPr>
          <a:xfrm>
            <a:off x="139639" y="260831"/>
            <a:ext cx="5093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Montserrat" panose="00000500000000000000" pitchFamily="2" charset="0"/>
              </a:rPr>
              <a:t>03</a:t>
            </a:r>
            <a:r>
              <a:rPr lang="en-US" sz="1050" b="0" spc="3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0"/>
              </a:rPr>
              <a:t>. </a:t>
            </a:r>
            <a:r>
              <a:rPr lang="en-US" sz="3600" b="1" dirty="0">
                <a:latin typeface="Montserrat" panose="00000500000000000000" pitchFamily="2" charset="0"/>
              </a:rPr>
              <a:t>Rapport financier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590B69E3-00DD-39DC-0C8E-074FBDCA634B}"/>
              </a:ext>
            </a:extLst>
          </p:cNvPr>
          <p:cNvSpPr txBox="1"/>
          <p:nvPr/>
        </p:nvSpPr>
        <p:spPr>
          <a:xfrm>
            <a:off x="528430" y="1581246"/>
            <a:ext cx="433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ontserrat" panose="00000500000000000000" pitchFamily="2" charset="0"/>
              </a:rPr>
              <a:t>Le modèle économique</a:t>
            </a:r>
          </a:p>
        </p:txBody>
      </p:sp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DA536DAF-E4FF-0051-447B-9DE666AB8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765341"/>
              </p:ext>
            </p:extLst>
          </p:nvPr>
        </p:nvGraphicFramePr>
        <p:xfrm>
          <a:off x="592438" y="2138995"/>
          <a:ext cx="5021781" cy="2182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148">
                  <a:extLst>
                    <a:ext uri="{9D8B030D-6E8A-4147-A177-3AD203B41FA5}">
                      <a16:colId xmlns:a16="http://schemas.microsoft.com/office/drawing/2014/main" val="660751135"/>
                    </a:ext>
                  </a:extLst>
                </a:gridCol>
                <a:gridCol w="929149">
                  <a:extLst>
                    <a:ext uri="{9D8B030D-6E8A-4147-A177-3AD203B41FA5}">
                      <a16:colId xmlns:a16="http://schemas.microsoft.com/office/drawing/2014/main" val="3682642970"/>
                    </a:ext>
                  </a:extLst>
                </a:gridCol>
                <a:gridCol w="825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4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Produits d’exploitation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∆ N-1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0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Production vendue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14 657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5 416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+170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5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Subvention d'exploitation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128 209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172 407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Autres produits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Cotisations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1 455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1 270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771324"/>
                  </a:ext>
                </a:extLst>
              </a:tr>
              <a:tr h="162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11 067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23 358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748676"/>
                  </a:ext>
                </a:extLst>
              </a:tr>
              <a:tr h="162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Reprise, transferts de charges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119 072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1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275 040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206 116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5889D701-A548-3150-C3BB-5C8E328F9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678983"/>
              </p:ext>
            </p:extLst>
          </p:nvPr>
        </p:nvGraphicFramePr>
        <p:xfrm>
          <a:off x="5830955" y="2138995"/>
          <a:ext cx="5495806" cy="3107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0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182">
                  <a:extLst>
                    <a:ext uri="{9D8B030D-6E8A-4147-A177-3AD203B41FA5}">
                      <a16:colId xmlns:a16="http://schemas.microsoft.com/office/drawing/2014/main" val="1450657116"/>
                    </a:ext>
                  </a:extLst>
                </a:gridCol>
                <a:gridCol w="1094159">
                  <a:extLst>
                    <a:ext uri="{9D8B030D-6E8A-4147-A177-3AD203B41FA5}">
                      <a16:colId xmlns:a16="http://schemas.microsoft.com/office/drawing/2014/main" val="3141676110"/>
                    </a:ext>
                  </a:extLst>
                </a:gridCol>
                <a:gridCol w="1044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399">
                <a:tc>
                  <a:txBody>
                    <a:bodyPr/>
                    <a:lstStyle/>
                    <a:p>
                      <a:pPr algn="l" fontAlgn="b"/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∆ N-1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12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Autres achats et charges externes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47 896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25 660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+86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7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Impôts et versements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+30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32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Salaires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82 827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34 184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+142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2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Charges sociales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19 098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7 810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+144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32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Dotations aux amortissements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7 692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774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+893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32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kern="12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Reports en fonds dédiés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kern="12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109 345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kern="12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119 072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88778"/>
                  </a:ext>
                </a:extLst>
              </a:tr>
              <a:tr h="32832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Autres charges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4 343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+356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17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271 641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188 790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+43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D0E3FFC0-789B-F9EB-5D2C-1CBFAAC9A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793124"/>
              </p:ext>
            </p:extLst>
          </p:nvPr>
        </p:nvGraphicFramePr>
        <p:xfrm>
          <a:off x="1059505" y="4652857"/>
          <a:ext cx="4554714" cy="15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078">
                  <a:extLst>
                    <a:ext uri="{9D8B030D-6E8A-4147-A177-3AD203B41FA5}">
                      <a16:colId xmlns:a16="http://schemas.microsoft.com/office/drawing/2014/main" val="160826156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9937394"/>
                    </a:ext>
                  </a:extLst>
                </a:gridCol>
                <a:gridCol w="929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8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∆ N-1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12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des produits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283 506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206 433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+37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des charges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274 191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188 951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+45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4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Résultat d’exploitation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3 400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17 326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Résultat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9 315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17 482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36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796982" y="335392"/>
            <a:ext cx="3937817" cy="1707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Montserrat" panose="00000500000000000000" pitchFamily="2" charset="0"/>
              </a:rPr>
              <a:t>+ </a:t>
            </a:r>
            <a:r>
              <a:rPr lang="en-US" dirty="0">
                <a:latin typeface="Montserrat" panose="00000500000000000000" pitchFamily="2" charset="0"/>
              </a:rPr>
              <a:t>132 K€ subvention Investissement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tserrat" panose="00000500000000000000" pitchFamily="2" charset="0"/>
              </a:rPr>
              <a:t>+109 k€ fonds propres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tserrat" panose="00000500000000000000" pitchFamily="2" charset="0"/>
              </a:rPr>
              <a:t>-28% des dettes </a:t>
            </a:r>
            <a:r>
              <a:rPr lang="en-US" dirty="0" err="1">
                <a:latin typeface="Montserrat" panose="00000500000000000000" pitchFamily="2" charset="0"/>
              </a:rPr>
              <a:t>d’exploitation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DA0E2D4-FB33-B58E-9258-6BC2DC4514C8}"/>
              </a:ext>
            </a:extLst>
          </p:cNvPr>
          <p:cNvSpPr txBox="1"/>
          <p:nvPr/>
        </p:nvSpPr>
        <p:spPr>
          <a:xfrm>
            <a:off x="139639" y="260831"/>
            <a:ext cx="5093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Montserrat" panose="00000500000000000000" pitchFamily="2" charset="0"/>
              </a:rPr>
              <a:t>03</a:t>
            </a:r>
            <a:r>
              <a:rPr lang="en-US" sz="1050" b="0" spc="3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0"/>
              </a:rPr>
              <a:t>. </a:t>
            </a:r>
            <a:r>
              <a:rPr lang="en-US" sz="3600" b="1" dirty="0">
                <a:latin typeface="Montserrat" panose="00000500000000000000" pitchFamily="2" charset="0"/>
              </a:rPr>
              <a:t>Rapport financier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590B69E3-00DD-39DC-0C8E-074FBDCA634B}"/>
              </a:ext>
            </a:extLst>
          </p:cNvPr>
          <p:cNvSpPr txBox="1"/>
          <p:nvPr/>
        </p:nvSpPr>
        <p:spPr>
          <a:xfrm>
            <a:off x="528431" y="1581246"/>
            <a:ext cx="386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Montserrat" panose="00000500000000000000" pitchFamily="2" charset="0"/>
              </a:rPr>
              <a:t>L’équilibre financier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7A1AAF9-9ADD-B331-5295-17CEB35D3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19280"/>
              </p:ext>
            </p:extLst>
          </p:nvPr>
        </p:nvGraphicFramePr>
        <p:xfrm>
          <a:off x="528431" y="2498222"/>
          <a:ext cx="4938721" cy="148245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13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49">
                  <a:extLst>
                    <a:ext uri="{9D8B030D-6E8A-4147-A177-3AD203B41FA5}">
                      <a16:colId xmlns:a16="http://schemas.microsoft.com/office/drawing/2014/main" val="160780454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975428064"/>
                    </a:ext>
                  </a:extLst>
                </a:gridCol>
                <a:gridCol w="678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88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Actif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31/12/2022</a:t>
                      </a:r>
                    </a:p>
                    <a:p>
                      <a:pPr marL="0" algn="l" defTabSz="914400" rtl="0" eaLnBrk="1" fontAlgn="b" latinLnBrk="0" hangingPunct="1"/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31/12/2021</a:t>
                      </a:r>
                    </a:p>
                    <a:p>
                      <a:pPr marL="0" algn="l" defTabSz="914400" rtl="0" eaLnBrk="1" fontAlgn="b" latinLnBrk="0" hangingPunct="1"/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n-1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6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Actif immobilisé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52 384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11 854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+341%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Actif circulant 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343 974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296 217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+16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5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Disponibilités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117 910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81 512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+44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C312503-1F46-AEBA-D53A-AB375325F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46683"/>
              </p:ext>
            </p:extLst>
          </p:nvPr>
        </p:nvGraphicFramePr>
        <p:xfrm>
          <a:off x="4055806" y="4631822"/>
          <a:ext cx="4920783" cy="117738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8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007">
                  <a:extLst>
                    <a:ext uri="{9D8B030D-6E8A-4147-A177-3AD203B41FA5}">
                      <a16:colId xmlns:a16="http://schemas.microsoft.com/office/drawing/2014/main" val="4057463469"/>
                    </a:ext>
                  </a:extLst>
                </a:gridCol>
                <a:gridCol w="1007807">
                  <a:extLst>
                    <a:ext uri="{9D8B030D-6E8A-4147-A177-3AD203B41FA5}">
                      <a16:colId xmlns:a16="http://schemas.microsoft.com/office/drawing/2014/main" val="644866242"/>
                    </a:ext>
                  </a:extLst>
                </a:gridCol>
                <a:gridCol w="727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8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Passif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31/12/2022</a:t>
                      </a:r>
                    </a:p>
                    <a:p>
                      <a:pPr marL="0" algn="l" defTabSz="914400" rtl="0" eaLnBrk="1" fontAlgn="b" latinLnBrk="0" hangingPunct="1"/>
                      <a:endParaRPr lang="fr-FR" sz="12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31/12/2021</a:t>
                      </a:r>
                    </a:p>
                    <a:p>
                      <a:pPr marL="0" algn="l" defTabSz="914400" rtl="0" eaLnBrk="1" fontAlgn="b" latinLnBrk="0" hangingPunct="1"/>
                      <a:endParaRPr lang="fr-FR" sz="12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n-1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Capitaux propres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228 676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107 839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+112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55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Dettes d’exploitation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58 337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81 160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-28</a:t>
                      </a:r>
                    </a:p>
                  </a:txBody>
                  <a:tcPr marL="91439" marR="91439" marT="45756" marB="457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41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5">
      <a:dk1>
        <a:sysClr val="windowText" lastClr="000000"/>
      </a:dk1>
      <a:lt1>
        <a:sysClr val="window" lastClr="FFFFFF"/>
      </a:lt1>
      <a:dk2>
        <a:srgbClr val="411143"/>
      </a:dk2>
      <a:lt2>
        <a:srgbClr val="E7E6E6"/>
      </a:lt2>
      <a:accent1>
        <a:srgbClr val="7D2082"/>
      </a:accent1>
      <a:accent2>
        <a:srgbClr val="15B1BC"/>
      </a:accent2>
      <a:accent3>
        <a:srgbClr val="EFAF0F"/>
      </a:accent3>
      <a:accent4>
        <a:srgbClr val="51B371"/>
      </a:accent4>
      <a:accent5>
        <a:srgbClr val="6A8EC9"/>
      </a:accent5>
      <a:accent6>
        <a:srgbClr val="CACACA"/>
      </a:accent6>
      <a:hlink>
        <a:srgbClr val="15B1BC"/>
      </a:hlink>
      <a:folHlink>
        <a:srgbClr val="7D2082"/>
      </a:folHlink>
    </a:clrScheme>
    <a:fontScheme name="Custom 16">
      <a:majorFont>
        <a:latin typeface="Caviar Dreams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Grand écran</PresentationFormat>
  <Paragraphs>188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Caviar Dreams</vt:lpstr>
      <vt:lpstr>Lato</vt:lpstr>
      <vt:lpstr>Montserrat</vt:lpstr>
      <vt:lpstr>Montserrat Black</vt:lpstr>
      <vt:lpstr>Montserrat SemiBold</vt:lpstr>
      <vt:lpstr>Tahoma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bachtiar nurhakim</dc:creator>
  <cp:lastModifiedBy>LAHADJI ABDOU</cp:lastModifiedBy>
  <cp:revision>76</cp:revision>
  <cp:lastPrinted>2023-09-30T04:17:11Z</cp:lastPrinted>
  <dcterms:created xsi:type="dcterms:W3CDTF">2018-05-21T22:13:17Z</dcterms:created>
  <dcterms:modified xsi:type="dcterms:W3CDTF">2023-09-30T04:51:02Z</dcterms:modified>
</cp:coreProperties>
</file>