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6"/>
  </p:notesMasterIdLst>
  <p:handoutMasterIdLst>
    <p:handoutMasterId r:id="rId27"/>
  </p:handoutMasterIdLst>
  <p:sldIdLst>
    <p:sldId id="259" r:id="rId2"/>
    <p:sldId id="323" r:id="rId3"/>
    <p:sldId id="337" r:id="rId4"/>
    <p:sldId id="338" r:id="rId5"/>
    <p:sldId id="324" r:id="rId6"/>
    <p:sldId id="328" r:id="rId7"/>
    <p:sldId id="329" r:id="rId8"/>
    <p:sldId id="330" r:id="rId9"/>
    <p:sldId id="332" r:id="rId10"/>
    <p:sldId id="333" r:id="rId11"/>
    <p:sldId id="353" r:id="rId12"/>
    <p:sldId id="354" r:id="rId13"/>
    <p:sldId id="336" r:id="rId14"/>
    <p:sldId id="358" r:id="rId15"/>
    <p:sldId id="327" r:id="rId16"/>
    <p:sldId id="339" r:id="rId17"/>
    <p:sldId id="345" r:id="rId18"/>
    <p:sldId id="348" r:id="rId19"/>
    <p:sldId id="349" r:id="rId20"/>
    <p:sldId id="351" r:id="rId21"/>
    <p:sldId id="356" r:id="rId22"/>
    <p:sldId id="352" r:id="rId23"/>
    <p:sldId id="350" r:id="rId24"/>
    <p:sldId id="357" r:id="rId25"/>
  </p:sldIdLst>
  <p:sldSz cx="12188825" cy="6858000"/>
  <p:notesSz cx="6858000" cy="9144000"/>
  <p:defaultTextStyle>
    <a:defPPr rtl="0">
      <a:defRPr lang="fr-f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660"/>
  </p:normalViewPr>
  <p:slideViewPr>
    <p:cSldViewPr>
      <p:cViewPr varScale="1">
        <p:scale>
          <a:sx n="88" d="100"/>
          <a:sy n="88" d="100"/>
        </p:scale>
        <p:origin x="917" y="72"/>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1" d="1"/>
        <a:sy n="1" d="1"/>
      </p:scale>
      <p:origin x="0" y="0"/>
    </p:cViewPr>
  </p:notesTextViewPr>
  <p:notesViewPr>
    <p:cSldViewPr showGuides="1">
      <p:cViewPr varScale="1">
        <p:scale>
          <a:sx n="90" d="100"/>
          <a:sy n="90" d="100"/>
        </p:scale>
        <p:origin x="377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algn="r" rtl="0"/>
            <a:fld id="{C878FFE3-6C92-45CF-AF35-63AE09D3E887}" type="datetime1">
              <a:rPr lang="fr-FR" smtClean="0"/>
              <a:t>16/05/2019</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rtl="0"/>
            <a:fld id="{DA52D9BF-D574-4807-B36C-9E2A025BE826}" type="slidenum">
              <a:rPr lang="fr-FR" smtClean="0"/>
              <a:pPr algn="r" rtl="0"/>
              <a:t>‹N°›</a:t>
            </a:fld>
            <a:endParaRPr lang="fr-FR" dirty="0"/>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2C1A9E9D-90A2-4E9E-A0FA-DDE4BE69E519}" type="datetime1">
              <a:rPr lang="fr-FR" smtClean="0"/>
              <a:pPr/>
              <a:t>16/05/2019</a:t>
            </a:fld>
            <a:endParaRPr lang="fr-FR" dirty="0"/>
          </a:p>
        </p:txBody>
      </p:sp>
      <p:sp>
        <p:nvSpPr>
          <p:cNvPr id="4" name="Espace réservé d’image de diapositiv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not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fr-FR" dirty="0"/>
              <a:t>Modifiez les styles du texte du masque</a:t>
            </a:r>
          </a:p>
          <a:p>
            <a:pPr lvl="1" rtl="0"/>
            <a:r>
              <a:rPr lang="fr-FR" dirty="0"/>
              <a:t>Deuxième niveau</a:t>
            </a:r>
          </a:p>
          <a:p>
            <a:pPr lvl="2" rtl="0"/>
            <a:r>
              <a:rPr lang="fr-FR" dirty="0"/>
              <a:t>Troisième niveau</a:t>
            </a:r>
          </a:p>
          <a:p>
            <a:pPr lvl="3" rtl="0"/>
            <a:r>
              <a:rPr lang="fr-FR" dirty="0"/>
              <a:t>Quatrième niveau</a:t>
            </a:r>
          </a:p>
          <a:p>
            <a:pPr lvl="4" rtl="0"/>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a:fld id="{9E11EC53-F507-411E-9ADC-FBCFECE09D3D}" type="slidenum">
              <a:rPr lang="fr-FR" smtClean="0"/>
              <a:pPr algn="r"/>
              <a:t>‹N°›</a:t>
            </a:fld>
            <a:endParaRPr lang="fr-FR" dirty="0"/>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image de diapositive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dirty="0"/>
          </a:p>
        </p:txBody>
      </p:sp>
      <p:sp>
        <p:nvSpPr>
          <p:cNvPr id="4" name="Espace réservé du numéro de diapositive 3"/>
          <p:cNvSpPr>
            <a:spLocks noGrp="1"/>
          </p:cNvSpPr>
          <p:nvPr>
            <p:ph type="sldNum" sz="quarter" idx="10"/>
          </p:nvPr>
        </p:nvSpPr>
        <p:spPr/>
        <p:txBody>
          <a:bodyPr rtlCol="0"/>
          <a:lstStyle/>
          <a:p>
            <a:pPr algn="r" rtl="0"/>
            <a:fld id="{9E11EC53-F507-411E-9ADC-FBCFECE09D3D}" type="slidenum">
              <a:rPr lang="fr-FR" smtClean="0"/>
              <a:pPr algn="r" rtl="0"/>
              <a:t>1</a:t>
            </a:fld>
            <a:endParaRPr lang="fr-FR" dirty="0"/>
          </a:p>
        </p:txBody>
      </p:sp>
    </p:spTree>
    <p:extLst>
      <p:ext uri="{BB962C8B-B14F-4D97-AF65-F5344CB8AC3E}">
        <p14:creationId xmlns:p14="http://schemas.microsoft.com/office/powerpoint/2010/main" val="29086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468246" y="1828800"/>
            <a:ext cx="9220200" cy="2147926"/>
          </a:xfrm>
        </p:spPr>
        <p:txBody>
          <a:bodyPr rtlCol="0" anchor="ctr">
            <a:normAutofit/>
          </a:bodyPr>
          <a:lstStyle>
            <a:lvl1pPr algn="ctr" rtl="0">
              <a:defRPr sz="4400" cap="all" normalizeH="0" baseline="0"/>
            </a:lvl1pPr>
          </a:lstStyle>
          <a:p>
            <a:pPr rtl="0"/>
            <a:r>
              <a:rPr lang="fr-FR"/>
              <a:t>Modifiez le style du titre</a:t>
            </a:r>
            <a:endParaRPr lang="fr-FR" dirty="0"/>
          </a:p>
        </p:txBody>
      </p:sp>
      <p:sp>
        <p:nvSpPr>
          <p:cNvPr id="3" name="Sous-titre 2"/>
          <p:cNvSpPr>
            <a:spLocks noGrp="1"/>
          </p:cNvSpPr>
          <p:nvPr>
            <p:ph type="subTitle" idx="1"/>
          </p:nvPr>
        </p:nvSpPr>
        <p:spPr>
          <a:xfrm>
            <a:off x="1468246" y="4063998"/>
            <a:ext cx="9220200" cy="1016000"/>
          </a:xfrm>
        </p:spPr>
        <p:txBody>
          <a:bodyPr rtlCol="0">
            <a:normAutofit/>
          </a:bodyPr>
          <a:lstStyle>
            <a:lvl1pPr marL="0" indent="0" algn="ctr" rtl="0">
              <a:spcBef>
                <a:spcPts val="0"/>
              </a:spcBef>
              <a:buNone/>
              <a:defRPr sz="2800">
                <a:solidFill>
                  <a:schemeClr val="tx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2" indent="0" algn="ctr" rtl="0">
              <a:buNone/>
              <a:defRPr>
                <a:solidFill>
                  <a:schemeClr val="tx1">
                    <a:tint val="75000"/>
                  </a:schemeClr>
                </a:solidFill>
              </a:defRPr>
            </a:lvl5pPr>
            <a:lvl6pPr marL="3047466"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pPr rtl="0"/>
            <a:r>
              <a:rPr lang="fr-FR"/>
              <a:t>Modifiez le style des sous-titres du masque</a:t>
            </a:r>
            <a:endParaRPr lang="fr-FR" dirty="0"/>
          </a:p>
        </p:txBody>
      </p:sp>
      <p:sp>
        <p:nvSpPr>
          <p:cNvPr id="6" name="Espace réservé du pied de page 5"/>
          <p:cNvSpPr>
            <a:spLocks noGrp="1"/>
          </p:cNvSpPr>
          <p:nvPr>
            <p:ph type="ftr" sz="quarter" idx="11"/>
          </p:nvPr>
        </p:nvSpPr>
        <p:spPr/>
        <p:txBody>
          <a:bodyPr rtlCol="0"/>
          <a:lstStyle/>
          <a:p>
            <a:pPr rtl="0"/>
            <a:r>
              <a:rPr lang="fr-FR"/>
              <a:t>DR G.  MOUNAL</a:t>
            </a:r>
            <a:endParaRPr lang="fr-FR" dirty="0"/>
          </a:p>
        </p:txBody>
      </p:sp>
      <p:sp>
        <p:nvSpPr>
          <p:cNvPr id="5" name="Espace réservé de la date 4"/>
          <p:cNvSpPr>
            <a:spLocks noGrp="1"/>
          </p:cNvSpPr>
          <p:nvPr>
            <p:ph type="dt" sz="half" idx="10"/>
          </p:nvPr>
        </p:nvSpPr>
        <p:spPr/>
        <p:txBody>
          <a:bodyPr rtlCol="0"/>
          <a:lstStyle>
            <a:lvl1pPr>
              <a:defRPr/>
            </a:lvl1pPr>
          </a:lstStyle>
          <a:p>
            <a:r>
              <a:rPr lang="fr-FR"/>
              <a:t>17/05/19</a:t>
            </a:r>
            <a:endParaRPr lang="fr-FR" dirty="0"/>
          </a:p>
        </p:txBody>
      </p:sp>
      <p:sp>
        <p:nvSpPr>
          <p:cNvPr id="7" name="Espace réservé du numéro de diapositive 6"/>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de remplacement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21163" y="482600"/>
            <a:ext cx="3961368" cy="1422400"/>
          </a:xfrm>
        </p:spPr>
        <p:txBody>
          <a:bodyPr rtlCol="0" anchor="b" anchorCtr="0">
            <a:normAutofit/>
          </a:bodyPr>
          <a:lstStyle>
            <a:lvl1pPr algn="l" rtl="0">
              <a:defRPr sz="3200" b="0"/>
            </a:lvl1pPr>
          </a:lstStyle>
          <a:p>
            <a:pPr rtl="0"/>
            <a:r>
              <a:rPr lang="fr-FR"/>
              <a:t>Modifiez le style du titre</a:t>
            </a:r>
            <a:endParaRPr lang="fr-FR" dirty="0"/>
          </a:p>
        </p:txBody>
      </p:sp>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fr-FR" sz="2400" dirty="0"/>
          </a:p>
        </p:txBody>
      </p:sp>
      <p:sp>
        <p:nvSpPr>
          <p:cNvPr id="3" name="Espace réservé d’image 2" descr="Espace réservé vide pour ajouter une image. Cliquez sur l’espace réservé et sélectionnez l’image à ajouter."/>
          <p:cNvSpPr>
            <a:spLocks noGrp="1"/>
          </p:cNvSpPr>
          <p:nvPr>
            <p:ph type="pic" idx="1"/>
          </p:nvPr>
        </p:nvSpPr>
        <p:spPr>
          <a:xfrm>
            <a:off x="507869" y="482602"/>
            <a:ext cx="6602281" cy="5842001"/>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2" indent="0" algn="l" rtl="0">
              <a:buNone/>
              <a:defRPr sz="2700"/>
            </a:lvl5pPr>
            <a:lvl6pPr marL="3047466"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fr-FR"/>
              <a:t>Cliquez sur l'icône pour ajouter une image</a:t>
            </a:r>
            <a:endParaRPr lang="fr-FR" dirty="0"/>
          </a:p>
        </p:txBody>
      </p:sp>
      <p:sp>
        <p:nvSpPr>
          <p:cNvPr id="4" name="Espace réservé du texte 3"/>
          <p:cNvSpPr>
            <a:spLocks noGrp="1"/>
          </p:cNvSpPr>
          <p:nvPr>
            <p:ph type="body" sz="half" idx="2"/>
          </p:nvPr>
        </p:nvSpPr>
        <p:spPr>
          <a:xfrm>
            <a:off x="7821163" y="2108200"/>
            <a:ext cx="3961368" cy="426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2" indent="0" algn="l" rtl="0">
              <a:buNone/>
              <a:defRPr sz="1200"/>
            </a:lvl5pPr>
            <a:lvl6pPr marL="3047466"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fr-FR"/>
              <a:t>Modifier les styles du texte du masque
Deuxième niveau
Troisième niveau
Quatrième niveau
Cinquième niveau</a:t>
            </a:r>
          </a:p>
        </p:txBody>
      </p:sp>
      <p:sp>
        <p:nvSpPr>
          <p:cNvPr id="6" name="Espace réservé du pied de page 5"/>
          <p:cNvSpPr>
            <a:spLocks noGrp="1"/>
          </p:cNvSpPr>
          <p:nvPr>
            <p:ph type="ftr" sz="quarter" idx="11"/>
          </p:nvPr>
        </p:nvSpPr>
        <p:spPr/>
        <p:txBody>
          <a:bodyPr rtlCol="0"/>
          <a:lstStyle/>
          <a:p>
            <a:pPr rtl="0"/>
            <a:r>
              <a:rPr lang="fr-FR"/>
              <a:t>DR G.  MOUNAL</a:t>
            </a:r>
            <a:endParaRPr lang="fr-FR" dirty="0"/>
          </a:p>
        </p:txBody>
      </p:sp>
      <p:sp>
        <p:nvSpPr>
          <p:cNvPr id="5" name="Espace réservé de la date 4"/>
          <p:cNvSpPr>
            <a:spLocks noGrp="1"/>
          </p:cNvSpPr>
          <p:nvPr>
            <p:ph type="dt" sz="half" idx="10"/>
          </p:nvPr>
        </p:nvSpPr>
        <p:spPr/>
        <p:txBody>
          <a:bodyPr rtlCol="0"/>
          <a:lstStyle>
            <a:lvl1pPr>
              <a:defRPr/>
            </a:lvl1pPr>
          </a:lstStyle>
          <a:p>
            <a:r>
              <a:rPr lang="fr-FR"/>
              <a:t>17/05/19</a:t>
            </a:r>
            <a:endParaRPr lang="fr-FR" dirty="0"/>
          </a:p>
        </p:txBody>
      </p:sp>
      <p:sp>
        <p:nvSpPr>
          <p:cNvPr id="7" name="Espace réservé du numéro de diapositive 6"/>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a:t>Modifiez le style du titre</a:t>
            </a:r>
            <a:endParaRPr lang="fr-FR" dirty="0"/>
          </a:p>
        </p:txBody>
      </p:sp>
      <p:sp>
        <p:nvSpPr>
          <p:cNvPr id="3" name="Espace réservé du texte vertical 2"/>
          <p:cNvSpPr>
            <a:spLocks noGrp="1"/>
          </p:cNvSpPr>
          <p:nvPr>
            <p:ph type="body" orient="vert" idx="1"/>
          </p:nvPr>
        </p:nvSpPr>
        <p:spPr/>
        <p:txBody>
          <a:bodyPr vert="eaVert" rtlCol="0"/>
          <a:lstStyle>
            <a:lvl5pPr algn="l" rtl="0">
              <a:defRPr/>
            </a:lvl5pPr>
            <a:lvl6pPr marL="2669581" algn="l" rtl="0">
              <a:defRPr baseline="0"/>
            </a:lvl6pPr>
            <a:lvl7pPr marL="2669581" algn="l" rtl="0">
              <a:defRPr baseline="0"/>
            </a:lvl7pPr>
            <a:lvl8pPr marL="2669581" algn="l" rtl="0">
              <a:defRPr baseline="0"/>
            </a:lvl8pPr>
            <a:lvl9pPr marL="2669581" algn="l" rtl="0">
              <a:defRPr baseline="0"/>
            </a:lvl9pPr>
          </a:lstStyle>
          <a:p>
            <a:pPr lvl="0" rtl="0"/>
            <a:r>
              <a:rPr lang="fr-FR"/>
              <a:t>Modifier les styles du texte du masque
Deuxième niveau
Troisième niveau
Quatrième niveau
Cinquième niveau</a:t>
            </a:r>
            <a:endParaRPr lang="fr-FR" dirty="0"/>
          </a:p>
        </p:txBody>
      </p:sp>
      <p:sp>
        <p:nvSpPr>
          <p:cNvPr id="5" name="Espace réservé du pied de page 4"/>
          <p:cNvSpPr>
            <a:spLocks noGrp="1"/>
          </p:cNvSpPr>
          <p:nvPr>
            <p:ph type="ftr" sz="quarter" idx="11"/>
          </p:nvPr>
        </p:nvSpPr>
        <p:spPr/>
        <p:txBody>
          <a:bodyPr rtlCol="0"/>
          <a:lstStyle/>
          <a:p>
            <a:pPr rtl="0"/>
            <a:r>
              <a:rPr lang="fr-FR"/>
              <a:t>DR G.  MOUNAL</a:t>
            </a:r>
            <a:endParaRPr lang="fr-FR" dirty="0"/>
          </a:p>
        </p:txBody>
      </p:sp>
      <p:sp>
        <p:nvSpPr>
          <p:cNvPr id="4" name="Espace réservé de la date 3"/>
          <p:cNvSpPr>
            <a:spLocks noGrp="1"/>
          </p:cNvSpPr>
          <p:nvPr>
            <p:ph type="dt" sz="half" idx="10"/>
          </p:nvPr>
        </p:nvSpPr>
        <p:spPr/>
        <p:txBody>
          <a:bodyPr rtlCol="0"/>
          <a:lstStyle>
            <a:lvl1pPr>
              <a:defRPr/>
            </a:lvl1pPr>
          </a:lstStyle>
          <a:p>
            <a:r>
              <a:rPr lang="fr-FR"/>
              <a:t>17/05/19</a:t>
            </a:r>
            <a:endParaRPr lang="fr-FR" dirty="0"/>
          </a:p>
        </p:txBody>
      </p:sp>
      <p:sp>
        <p:nvSpPr>
          <p:cNvPr id="6" name="Espace réservé du numéro de diapositive 5"/>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0040043" y="685800"/>
            <a:ext cx="1843982" cy="5588002"/>
          </a:xfrm>
        </p:spPr>
        <p:txBody>
          <a:bodyPr vert="eaVert" rtlCol="0"/>
          <a:lstStyle/>
          <a:p>
            <a:pPr rtl="0"/>
            <a:r>
              <a:rPr lang="fr-FR"/>
              <a:t>Modifiez le style du titre</a:t>
            </a:r>
            <a:endParaRPr lang="fr-FR" dirty="0"/>
          </a:p>
        </p:txBody>
      </p:sp>
      <p:sp>
        <p:nvSpPr>
          <p:cNvPr id="3" name="Espace réservé du texte vertical 2"/>
          <p:cNvSpPr>
            <a:spLocks noGrp="1"/>
          </p:cNvSpPr>
          <p:nvPr>
            <p:ph type="body" orient="vert" idx="1"/>
          </p:nvPr>
        </p:nvSpPr>
        <p:spPr>
          <a:xfrm>
            <a:off x="914163" y="685800"/>
            <a:ext cx="9040045" cy="5588002"/>
          </a:xfrm>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fr-FR"/>
              <a:t>Modifier les styles du texte du masque
Deuxième niveau
Troisième niveau
Quatrième niveau
Cinquième niveau</a:t>
            </a:r>
            <a:endParaRPr lang="fr-FR" dirty="0"/>
          </a:p>
        </p:txBody>
      </p:sp>
      <p:sp>
        <p:nvSpPr>
          <p:cNvPr id="5" name="Espace réservé du pied de page 4"/>
          <p:cNvSpPr>
            <a:spLocks noGrp="1"/>
          </p:cNvSpPr>
          <p:nvPr>
            <p:ph type="ftr" sz="quarter" idx="11"/>
          </p:nvPr>
        </p:nvSpPr>
        <p:spPr/>
        <p:txBody>
          <a:bodyPr rtlCol="0"/>
          <a:lstStyle/>
          <a:p>
            <a:pPr rtl="0"/>
            <a:r>
              <a:rPr lang="fr-FR"/>
              <a:t>DR G.  MOUNAL</a:t>
            </a:r>
            <a:endParaRPr lang="fr-FR" dirty="0"/>
          </a:p>
        </p:txBody>
      </p:sp>
      <p:sp>
        <p:nvSpPr>
          <p:cNvPr id="4" name="Espace réservé de la date 3"/>
          <p:cNvSpPr>
            <a:spLocks noGrp="1"/>
          </p:cNvSpPr>
          <p:nvPr>
            <p:ph type="dt" sz="half" idx="10"/>
          </p:nvPr>
        </p:nvSpPr>
        <p:spPr/>
        <p:txBody>
          <a:bodyPr rtlCol="0"/>
          <a:lstStyle>
            <a:lvl1pPr>
              <a:defRPr/>
            </a:lvl1pPr>
          </a:lstStyle>
          <a:p>
            <a:r>
              <a:rPr lang="fr-FR"/>
              <a:t>17/05/19</a:t>
            </a:r>
            <a:endParaRPr lang="fr-FR" dirty="0"/>
          </a:p>
        </p:txBody>
      </p:sp>
      <p:sp>
        <p:nvSpPr>
          <p:cNvPr id="6" name="Espace réservé du numéro de diapositive 5"/>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914163" y="482600"/>
            <a:ext cx="10360501" cy="1219200"/>
          </a:xfrm>
        </p:spPr>
        <p:txBody>
          <a:bodyPr rtlCol="0"/>
          <a:lstStyle/>
          <a:p>
            <a:pPr rtl="0"/>
            <a:r>
              <a:rPr lang="fr-FR"/>
              <a:t>Modifiez le style du titre</a:t>
            </a:r>
            <a:endParaRPr lang="fr-FR" dirty="0"/>
          </a:p>
        </p:txBody>
      </p:sp>
      <p:sp>
        <p:nvSpPr>
          <p:cNvPr id="3" name="Espace réservé du contenu 2"/>
          <p:cNvSpPr>
            <a:spLocks noGrp="1"/>
          </p:cNvSpPr>
          <p:nvPr>
            <p:ph idx="1"/>
          </p:nvPr>
        </p:nvSpPr>
        <p:spPr>
          <a:xfrm>
            <a:off x="914163" y="1803401"/>
            <a:ext cx="10360501" cy="4470400"/>
          </a:xfrm>
        </p:spPr>
        <p:txBody>
          <a:bodyPr rtlCol="0"/>
          <a:lstStyle>
            <a:lvl5pPr algn="l" rtl="0">
              <a:defRPr/>
            </a:lvl5pPr>
            <a:lvl6pPr algn="l" rtl="0">
              <a:defRPr/>
            </a:lvl6pPr>
            <a:lvl7pPr algn="l" rtl="0">
              <a:defRPr/>
            </a:lvl7pPr>
            <a:lvl8pPr algn="l" rtl="0">
              <a:defRPr/>
            </a:lvl8pPr>
            <a:lvl9pPr algn="l" rtl="0">
              <a:defRPr/>
            </a:lvl9pPr>
          </a:lstStyle>
          <a:p>
            <a:pPr lvl="0" rtl="0"/>
            <a:r>
              <a:rPr lang="fr-FR"/>
              <a:t>Modifier les styles du texte du masque
Deuxième niveau
Troisième niveau
Quatrième niveau
Cinquième niveau</a:t>
            </a:r>
            <a:endParaRPr lang="fr-FR" dirty="0"/>
          </a:p>
        </p:txBody>
      </p:sp>
      <p:sp>
        <p:nvSpPr>
          <p:cNvPr id="5" name="Espace réservé du pied de page 4"/>
          <p:cNvSpPr>
            <a:spLocks noGrp="1"/>
          </p:cNvSpPr>
          <p:nvPr>
            <p:ph type="ftr" sz="quarter" idx="11"/>
          </p:nvPr>
        </p:nvSpPr>
        <p:spPr/>
        <p:txBody>
          <a:bodyPr rtlCol="0"/>
          <a:lstStyle/>
          <a:p>
            <a:pPr rtl="0"/>
            <a:r>
              <a:rPr lang="fr-FR"/>
              <a:t>DR G.  MOUNAL</a:t>
            </a:r>
            <a:endParaRPr lang="fr-FR" dirty="0"/>
          </a:p>
        </p:txBody>
      </p:sp>
      <p:sp>
        <p:nvSpPr>
          <p:cNvPr id="4" name="Espace réservé de la date 3"/>
          <p:cNvSpPr>
            <a:spLocks noGrp="1"/>
          </p:cNvSpPr>
          <p:nvPr>
            <p:ph type="dt" sz="half" idx="10"/>
          </p:nvPr>
        </p:nvSpPr>
        <p:spPr/>
        <p:txBody>
          <a:bodyPr rtlCol="0"/>
          <a:lstStyle>
            <a:lvl1pPr>
              <a:defRPr/>
            </a:lvl1pPr>
          </a:lstStyle>
          <a:p>
            <a:r>
              <a:rPr lang="fr-FR"/>
              <a:t>17/05/19</a:t>
            </a:r>
            <a:endParaRPr lang="fr-FR" dirty="0"/>
          </a:p>
        </p:txBody>
      </p:sp>
      <p:sp>
        <p:nvSpPr>
          <p:cNvPr id="6" name="Espace réservé du numéro de diapositive 5"/>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218883" y="1524002"/>
            <a:ext cx="9751060" cy="1992597"/>
          </a:xfrm>
        </p:spPr>
        <p:txBody>
          <a:bodyPr rtlCol="0" anchor="b" anchorCtr="0">
            <a:noAutofit/>
          </a:bodyPr>
          <a:lstStyle>
            <a:lvl1pPr algn="ctr" rtl="0">
              <a:defRPr sz="4400" b="0" cap="all" baseline="0"/>
            </a:lvl1pPr>
          </a:lstStyle>
          <a:p>
            <a:pPr rtl="0"/>
            <a:r>
              <a:rPr lang="fr-FR"/>
              <a:t>Modifiez le style du titre</a:t>
            </a:r>
            <a:endParaRPr lang="fr-FR" dirty="0"/>
          </a:p>
        </p:txBody>
      </p:sp>
      <p:sp>
        <p:nvSpPr>
          <p:cNvPr id="3" name="Espace réservé du texte 2"/>
          <p:cNvSpPr>
            <a:spLocks noGrp="1"/>
          </p:cNvSpPr>
          <p:nvPr>
            <p:ph type="body" idx="1"/>
          </p:nvPr>
        </p:nvSpPr>
        <p:spPr>
          <a:xfrm>
            <a:off x="1218883" y="3632200"/>
            <a:ext cx="9751060" cy="1016000"/>
          </a:xfrm>
        </p:spPr>
        <p:txBody>
          <a:bodyPr rtlCol="0" anchor="t" anchorCtr="0">
            <a:noAutofit/>
          </a:bodyPr>
          <a:lstStyle>
            <a:lvl1pPr marL="0" indent="0" algn="ctr" rtl="0">
              <a:spcBef>
                <a:spcPts val="0"/>
              </a:spcBef>
              <a:buNone/>
              <a:defRPr sz="2800">
                <a:solidFill>
                  <a:schemeClr val="tx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2" indent="0" algn="l" rtl="0">
              <a:buNone/>
              <a:defRPr sz="1900">
                <a:solidFill>
                  <a:schemeClr val="tx1">
                    <a:tint val="75000"/>
                  </a:schemeClr>
                </a:solidFill>
              </a:defRPr>
            </a:lvl5pPr>
            <a:lvl6pPr marL="3047466"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fr-FR"/>
              <a:t>Modifier les styles du texte du masque
Deuxième niveau
Troisième niveau
Quatrième niveau
Cinquième niveau</a:t>
            </a:r>
          </a:p>
        </p:txBody>
      </p:sp>
      <p:sp>
        <p:nvSpPr>
          <p:cNvPr id="5" name="Espace réservé du pied de page 4"/>
          <p:cNvSpPr>
            <a:spLocks noGrp="1"/>
          </p:cNvSpPr>
          <p:nvPr>
            <p:ph type="ftr" sz="quarter" idx="11"/>
          </p:nvPr>
        </p:nvSpPr>
        <p:spPr/>
        <p:txBody>
          <a:bodyPr rtlCol="0"/>
          <a:lstStyle/>
          <a:p>
            <a:pPr rtl="0"/>
            <a:r>
              <a:rPr lang="fr-FR"/>
              <a:t>DR G.  MOUNAL</a:t>
            </a:r>
            <a:endParaRPr lang="fr-FR" dirty="0"/>
          </a:p>
        </p:txBody>
      </p:sp>
      <p:sp>
        <p:nvSpPr>
          <p:cNvPr id="4" name="Espace réservé de la date 3"/>
          <p:cNvSpPr>
            <a:spLocks noGrp="1"/>
          </p:cNvSpPr>
          <p:nvPr>
            <p:ph type="dt" sz="half" idx="10"/>
          </p:nvPr>
        </p:nvSpPr>
        <p:spPr/>
        <p:txBody>
          <a:bodyPr rtlCol="0"/>
          <a:lstStyle>
            <a:lvl1pPr>
              <a:defRPr/>
            </a:lvl1pPr>
          </a:lstStyle>
          <a:p>
            <a:r>
              <a:rPr lang="fr-FR"/>
              <a:t>17/05/19</a:t>
            </a:r>
            <a:endParaRPr lang="fr-FR" dirty="0"/>
          </a:p>
        </p:txBody>
      </p:sp>
      <p:sp>
        <p:nvSpPr>
          <p:cNvPr id="6" name="Espace réservé du numéro de diapositive 5"/>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914163" y="482600"/>
            <a:ext cx="10360501" cy="1219200"/>
          </a:xfrm>
        </p:spPr>
        <p:txBody>
          <a:bodyPr rtlCol="0"/>
          <a:lstStyle/>
          <a:p>
            <a:pPr rtl="0"/>
            <a:r>
              <a:rPr lang="fr-FR"/>
              <a:t>Modifiez le style du titre</a:t>
            </a:r>
            <a:endParaRPr lang="fr-FR" dirty="0"/>
          </a:p>
        </p:txBody>
      </p:sp>
      <p:sp>
        <p:nvSpPr>
          <p:cNvPr id="3" name="Espace réservé du contenu 2"/>
          <p:cNvSpPr>
            <a:spLocks noGrp="1"/>
          </p:cNvSpPr>
          <p:nvPr>
            <p:ph sz="half" idx="1"/>
          </p:nvPr>
        </p:nvSpPr>
        <p:spPr>
          <a:xfrm>
            <a:off x="914162"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marL="2669581" algn="l" rtl="0">
              <a:defRPr sz="1400"/>
            </a:lvl7pPr>
            <a:lvl8pPr marL="2669581" algn="l" rtl="0">
              <a:defRPr sz="1400"/>
            </a:lvl8pPr>
            <a:lvl9pPr marL="2669581" algn="l" rtl="0">
              <a:defRPr sz="1400"/>
            </a:lvl9pPr>
          </a:lstStyle>
          <a:p>
            <a:pPr lvl="0" rtl="0"/>
            <a:r>
              <a:rPr lang="fr-FR"/>
              <a:t>Modifier les styles du texte du masque
Deuxième niveau
Troisième niveau
Quatrième niveau
Cinquième niveau</a:t>
            </a:r>
            <a:endParaRPr lang="fr-FR" dirty="0"/>
          </a:p>
        </p:txBody>
      </p:sp>
      <p:sp>
        <p:nvSpPr>
          <p:cNvPr id="4" name="Espace réservé du contenu 3"/>
          <p:cNvSpPr>
            <a:spLocks noGrp="1"/>
          </p:cNvSpPr>
          <p:nvPr>
            <p:ph sz="half" idx="2"/>
          </p:nvPr>
        </p:nvSpPr>
        <p:spPr>
          <a:xfrm>
            <a:off x="6297559"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baseline="0"/>
            </a:lvl6pPr>
            <a:lvl7pPr marL="2669581" algn="l" rtl="0">
              <a:defRPr sz="1400" baseline="0"/>
            </a:lvl7pPr>
            <a:lvl8pPr marL="2669581" algn="l" rtl="0">
              <a:defRPr sz="1400" baseline="0"/>
            </a:lvl8pPr>
            <a:lvl9pPr marL="2669581" algn="l" rtl="0">
              <a:defRPr sz="1400" baseline="0"/>
            </a:lvl9pPr>
          </a:lstStyle>
          <a:p>
            <a:pPr lvl="0" rtl="0"/>
            <a:r>
              <a:rPr lang="fr-FR"/>
              <a:t>Modifier les styles du texte du masque
Deuxième niveau
Troisième niveau
Quatrième niveau
Cinquième niveau</a:t>
            </a:r>
            <a:endParaRPr lang="fr-FR" dirty="0"/>
          </a:p>
        </p:txBody>
      </p:sp>
      <p:sp>
        <p:nvSpPr>
          <p:cNvPr id="6" name="Espace réservé du pied de page 5"/>
          <p:cNvSpPr>
            <a:spLocks noGrp="1"/>
          </p:cNvSpPr>
          <p:nvPr>
            <p:ph type="ftr" sz="quarter" idx="11"/>
          </p:nvPr>
        </p:nvSpPr>
        <p:spPr/>
        <p:txBody>
          <a:bodyPr rtlCol="0"/>
          <a:lstStyle/>
          <a:p>
            <a:pPr rtl="0"/>
            <a:r>
              <a:rPr lang="fr-FR"/>
              <a:t>DR G.  MOUNAL</a:t>
            </a:r>
            <a:endParaRPr lang="fr-FR" dirty="0"/>
          </a:p>
        </p:txBody>
      </p:sp>
      <p:sp>
        <p:nvSpPr>
          <p:cNvPr id="5" name="Espace réservé de la date 4"/>
          <p:cNvSpPr>
            <a:spLocks noGrp="1"/>
          </p:cNvSpPr>
          <p:nvPr>
            <p:ph type="dt" sz="half" idx="10"/>
          </p:nvPr>
        </p:nvSpPr>
        <p:spPr/>
        <p:txBody>
          <a:bodyPr rtlCol="0"/>
          <a:lstStyle>
            <a:lvl1pPr>
              <a:defRPr/>
            </a:lvl1pPr>
          </a:lstStyle>
          <a:p>
            <a:r>
              <a:rPr lang="fr-FR"/>
              <a:t>17/05/19</a:t>
            </a:r>
            <a:endParaRPr lang="fr-FR" dirty="0"/>
          </a:p>
        </p:txBody>
      </p:sp>
      <p:sp>
        <p:nvSpPr>
          <p:cNvPr id="7" name="Espace réservé du numéro de diapositive 6"/>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163" y="482600"/>
            <a:ext cx="10360501" cy="1219200"/>
          </a:xfrm>
        </p:spPr>
        <p:txBody>
          <a:bodyPr rtlCol="0"/>
          <a:lstStyle>
            <a:lvl1pPr algn="l" rtl="0">
              <a:defRPr/>
            </a:lvl1pPr>
          </a:lstStyle>
          <a:p>
            <a:pPr rtl="0"/>
            <a:r>
              <a:rPr lang="fr-FR"/>
              <a:t>Modifiez le style du titre</a:t>
            </a:r>
            <a:endParaRPr lang="fr-FR" dirty="0"/>
          </a:p>
        </p:txBody>
      </p:sp>
      <p:sp>
        <p:nvSpPr>
          <p:cNvPr id="3" name="Espace réservé du texte 2"/>
          <p:cNvSpPr>
            <a:spLocks noGrp="1"/>
          </p:cNvSpPr>
          <p:nvPr>
            <p:ph type="body" idx="1"/>
          </p:nvPr>
        </p:nvSpPr>
        <p:spPr>
          <a:xfrm>
            <a:off x="914162"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2" indent="0" algn="l" rtl="0">
              <a:buNone/>
              <a:defRPr sz="2100" b="1"/>
            </a:lvl5pPr>
            <a:lvl6pPr marL="3047466"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fr-FR"/>
              <a:t>Modifier les styles du texte du masque
Deuxième niveau
Troisième niveau
Quatrième niveau
Cinquième niveau</a:t>
            </a:r>
          </a:p>
        </p:txBody>
      </p:sp>
      <p:sp>
        <p:nvSpPr>
          <p:cNvPr id="4" name="Espace réservé du contenu 3"/>
          <p:cNvSpPr>
            <a:spLocks noGrp="1"/>
          </p:cNvSpPr>
          <p:nvPr>
            <p:ph sz="half" idx="2"/>
          </p:nvPr>
        </p:nvSpPr>
        <p:spPr>
          <a:xfrm>
            <a:off x="914162"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a:lvl8pPr>
            <a:lvl9pPr marL="2669581" algn="l" rtl="0">
              <a:defRPr sz="1400"/>
            </a:lvl9pPr>
          </a:lstStyle>
          <a:p>
            <a:pPr lvl="0" rtl="0"/>
            <a:r>
              <a:rPr lang="fr-FR"/>
              <a:t>Modifier les styles du texte du masque
Deuxième niveau
Troisième niveau
Quatrième niveau
Cinquième niveau</a:t>
            </a:r>
            <a:endParaRPr lang="fr-FR" dirty="0"/>
          </a:p>
        </p:txBody>
      </p:sp>
      <p:sp>
        <p:nvSpPr>
          <p:cNvPr id="5" name="Espace réservé du texte 4"/>
          <p:cNvSpPr>
            <a:spLocks noGrp="1"/>
          </p:cNvSpPr>
          <p:nvPr>
            <p:ph type="body" sz="quarter" idx="3"/>
          </p:nvPr>
        </p:nvSpPr>
        <p:spPr>
          <a:xfrm>
            <a:off x="6297559"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2" indent="0" algn="l" rtl="0">
              <a:buNone/>
              <a:defRPr sz="2100" b="1"/>
            </a:lvl5pPr>
            <a:lvl6pPr marL="3047466"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fr-FR"/>
              <a:t>Modifier les styles du texte du masque
Deuxième niveau
Troisième niveau
Quatrième niveau
Cinquième niveau</a:t>
            </a:r>
          </a:p>
        </p:txBody>
      </p:sp>
      <p:sp>
        <p:nvSpPr>
          <p:cNvPr id="6" name="Espace réservé du contenu 5"/>
          <p:cNvSpPr>
            <a:spLocks noGrp="1"/>
          </p:cNvSpPr>
          <p:nvPr>
            <p:ph sz="quarter" idx="4"/>
          </p:nvPr>
        </p:nvSpPr>
        <p:spPr>
          <a:xfrm>
            <a:off x="6297559"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baseline="0"/>
            </a:lvl8pPr>
            <a:lvl9pPr marL="2669581" algn="l" rtl="0">
              <a:defRPr sz="1400" baseline="0"/>
            </a:lvl9pPr>
          </a:lstStyle>
          <a:p>
            <a:pPr lvl="0" rtl="0"/>
            <a:r>
              <a:rPr lang="fr-FR"/>
              <a:t>Modifier les styles du texte du masque
Deuxième niveau
Troisième niveau
Quatrième niveau
Cinquième niveau</a:t>
            </a:r>
            <a:endParaRPr lang="fr-FR" dirty="0"/>
          </a:p>
        </p:txBody>
      </p:sp>
      <p:sp>
        <p:nvSpPr>
          <p:cNvPr id="8" name="Espace réservé du pied de page 7"/>
          <p:cNvSpPr>
            <a:spLocks noGrp="1"/>
          </p:cNvSpPr>
          <p:nvPr>
            <p:ph type="ftr" sz="quarter" idx="11"/>
          </p:nvPr>
        </p:nvSpPr>
        <p:spPr/>
        <p:txBody>
          <a:bodyPr rtlCol="0"/>
          <a:lstStyle/>
          <a:p>
            <a:pPr rtl="0"/>
            <a:r>
              <a:rPr lang="fr-FR"/>
              <a:t>DR G.  MOUNAL</a:t>
            </a:r>
            <a:endParaRPr lang="fr-FR" dirty="0"/>
          </a:p>
        </p:txBody>
      </p:sp>
      <p:sp>
        <p:nvSpPr>
          <p:cNvPr id="7" name="Espace réservé de la date 6"/>
          <p:cNvSpPr>
            <a:spLocks noGrp="1"/>
          </p:cNvSpPr>
          <p:nvPr>
            <p:ph type="dt" sz="half" idx="10"/>
          </p:nvPr>
        </p:nvSpPr>
        <p:spPr/>
        <p:txBody>
          <a:bodyPr rtlCol="0"/>
          <a:lstStyle>
            <a:lvl1pPr>
              <a:defRPr/>
            </a:lvl1pPr>
          </a:lstStyle>
          <a:p>
            <a:r>
              <a:rPr lang="fr-FR"/>
              <a:t>17/05/19</a:t>
            </a:r>
            <a:endParaRPr lang="fr-FR" dirty="0"/>
          </a:p>
        </p:txBody>
      </p:sp>
      <p:sp>
        <p:nvSpPr>
          <p:cNvPr id="9" name="Espace réservé du numéro de diapositive 8"/>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a:xfrm>
            <a:off x="914163" y="482600"/>
            <a:ext cx="10360501" cy="1219200"/>
          </a:xfrm>
        </p:spPr>
        <p:txBody>
          <a:bodyPr rtlCol="0"/>
          <a:lstStyle>
            <a:lvl1pPr rtl="0">
              <a:defRPr/>
            </a:lvl1pPr>
          </a:lstStyle>
          <a:p>
            <a:pPr rtl="0"/>
            <a:r>
              <a:rPr lang="fr-FR"/>
              <a:t>Modifiez le style du titre</a:t>
            </a:r>
            <a:endParaRPr lang="fr-FR" dirty="0"/>
          </a:p>
        </p:txBody>
      </p:sp>
      <p:sp>
        <p:nvSpPr>
          <p:cNvPr id="4" name="Espace réservé du pied de page 3"/>
          <p:cNvSpPr>
            <a:spLocks noGrp="1"/>
          </p:cNvSpPr>
          <p:nvPr>
            <p:ph type="ftr" sz="quarter" idx="11"/>
          </p:nvPr>
        </p:nvSpPr>
        <p:spPr/>
        <p:txBody>
          <a:bodyPr rtlCol="0"/>
          <a:lstStyle/>
          <a:p>
            <a:pPr rtl="0"/>
            <a:r>
              <a:rPr lang="fr-FR"/>
              <a:t>DR G.  MOUNAL</a:t>
            </a:r>
            <a:endParaRPr lang="fr-FR" dirty="0"/>
          </a:p>
        </p:txBody>
      </p:sp>
      <p:sp>
        <p:nvSpPr>
          <p:cNvPr id="3" name="Espace réservé de la date 2"/>
          <p:cNvSpPr>
            <a:spLocks noGrp="1"/>
          </p:cNvSpPr>
          <p:nvPr>
            <p:ph type="dt" sz="half" idx="10"/>
          </p:nvPr>
        </p:nvSpPr>
        <p:spPr/>
        <p:txBody>
          <a:bodyPr rtlCol="0"/>
          <a:lstStyle>
            <a:lvl1pPr>
              <a:defRPr/>
            </a:lvl1pPr>
          </a:lstStyle>
          <a:p>
            <a:r>
              <a:rPr lang="fr-FR"/>
              <a:t>17/05/19</a:t>
            </a:r>
            <a:endParaRPr lang="fr-FR" dirty="0"/>
          </a:p>
        </p:txBody>
      </p:sp>
      <p:sp>
        <p:nvSpPr>
          <p:cNvPr id="5" name="Espace réservé du numéro de diapositive 4"/>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rtlCol="0"/>
          <a:lstStyle/>
          <a:p>
            <a:pPr rtl="0"/>
            <a:r>
              <a:rPr lang="fr-FR"/>
              <a:t>DR G.  MOUNAL</a:t>
            </a:r>
            <a:endParaRPr lang="fr-FR" dirty="0"/>
          </a:p>
        </p:txBody>
      </p:sp>
      <p:sp>
        <p:nvSpPr>
          <p:cNvPr id="2" name="Espace réservé de la date 1"/>
          <p:cNvSpPr>
            <a:spLocks noGrp="1"/>
          </p:cNvSpPr>
          <p:nvPr>
            <p:ph type="dt" sz="half" idx="10"/>
          </p:nvPr>
        </p:nvSpPr>
        <p:spPr/>
        <p:txBody>
          <a:bodyPr rtlCol="0"/>
          <a:lstStyle>
            <a:lvl1pPr>
              <a:defRPr/>
            </a:lvl1pPr>
          </a:lstStyle>
          <a:p>
            <a:r>
              <a:rPr lang="fr-FR"/>
              <a:t>17/05/19</a:t>
            </a:r>
            <a:endParaRPr lang="fr-FR" dirty="0"/>
          </a:p>
        </p:txBody>
      </p:sp>
      <p:sp>
        <p:nvSpPr>
          <p:cNvPr id="4" name="Espace réservé du numéro de diapositive 3"/>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21163" y="482600"/>
            <a:ext cx="3961368" cy="1422400"/>
          </a:xfrm>
        </p:spPr>
        <p:txBody>
          <a:bodyPr rtlCol="0" anchor="b">
            <a:noAutofit/>
          </a:bodyPr>
          <a:lstStyle>
            <a:lvl1pPr algn="l" rtl="0">
              <a:defRPr sz="3200" b="0"/>
            </a:lvl1pPr>
          </a:lstStyle>
          <a:p>
            <a:pPr rtl="0"/>
            <a:r>
              <a:rPr lang="fr-FR"/>
              <a:t>Modifiez le style du titre</a:t>
            </a:r>
            <a:endParaRPr lang="fr-FR" dirty="0"/>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fr-FR" sz="2400" dirty="0"/>
          </a:p>
        </p:txBody>
      </p:sp>
      <p:sp>
        <p:nvSpPr>
          <p:cNvPr id="3" name="Espace réservé du contenu 2"/>
          <p:cNvSpPr>
            <a:spLocks noGrp="1"/>
          </p:cNvSpPr>
          <p:nvPr>
            <p:ph idx="1"/>
          </p:nvPr>
        </p:nvSpPr>
        <p:spPr bwMode="white">
          <a:xfrm>
            <a:off x="507868" y="482602"/>
            <a:ext cx="6602280" cy="5842001"/>
          </a:xfrm>
        </p:spPr>
        <p:txBody>
          <a:bodyPr rtlCol="0">
            <a:normAutofit/>
          </a:bodyPr>
          <a:lstStyle>
            <a:lvl1pPr algn="l" rtl="0">
              <a:defRPr sz="2800"/>
            </a:lvl1pPr>
            <a:lvl2pPr algn="l" rtl="0">
              <a:defRPr sz="2400"/>
            </a:lvl2pPr>
            <a:lvl3pPr algn="l" rtl="0">
              <a:defRPr sz="2000"/>
            </a:lvl3pPr>
            <a:lvl4pPr algn="l" rtl="0">
              <a:defRPr sz="1800"/>
            </a:lvl4pPr>
            <a:lvl5pPr algn="l" rtl="0">
              <a:defRPr sz="1600"/>
            </a:lvl5pPr>
            <a:lvl6pPr algn="l" rtl="0">
              <a:defRPr sz="1600"/>
            </a:lvl6pPr>
            <a:lvl7pPr algn="l" rtl="0">
              <a:defRPr sz="1600"/>
            </a:lvl7pPr>
            <a:lvl8pPr algn="l" rtl="0">
              <a:defRPr sz="1600"/>
            </a:lvl8pPr>
            <a:lvl9pPr algn="l" rtl="0">
              <a:defRPr sz="1600"/>
            </a:lvl9pPr>
          </a:lstStyle>
          <a:p>
            <a:pPr lvl="0" rtl="0"/>
            <a:r>
              <a:rPr lang="fr-FR"/>
              <a:t>Modifier les styles du texte du masque
Deuxième niveau
Troisième niveau
Quatrième niveau
Cinquième niveau</a:t>
            </a:r>
            <a:endParaRPr lang="fr-FR" dirty="0"/>
          </a:p>
        </p:txBody>
      </p:sp>
      <p:sp>
        <p:nvSpPr>
          <p:cNvPr id="4" name="Espace réservé du texte 3"/>
          <p:cNvSpPr>
            <a:spLocks noGrp="1"/>
          </p:cNvSpPr>
          <p:nvPr>
            <p:ph type="body" sz="half" idx="2"/>
          </p:nvPr>
        </p:nvSpPr>
        <p:spPr>
          <a:xfrm>
            <a:off x="7821163" y="2108200"/>
            <a:ext cx="3961368" cy="4267200"/>
          </a:xfrm>
        </p:spPr>
        <p:txBody>
          <a:bodyPr rtlCol="0" anchor="t" anchorCtr="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2" indent="0" algn="l" rtl="0">
              <a:buNone/>
              <a:defRPr sz="1200"/>
            </a:lvl5pPr>
            <a:lvl6pPr marL="3047466"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fr-FR"/>
              <a:t>Modifier les styles du texte du masque
Deuxième niveau
Troisième niveau
Quatrième niveau
Cinquième niveau</a:t>
            </a:r>
          </a:p>
        </p:txBody>
      </p:sp>
      <p:sp>
        <p:nvSpPr>
          <p:cNvPr id="6" name="Espace réservé du pied de page 5"/>
          <p:cNvSpPr>
            <a:spLocks noGrp="1"/>
          </p:cNvSpPr>
          <p:nvPr>
            <p:ph type="ftr" sz="quarter" idx="11"/>
          </p:nvPr>
        </p:nvSpPr>
        <p:spPr/>
        <p:txBody>
          <a:bodyPr rtlCol="0"/>
          <a:lstStyle/>
          <a:p>
            <a:pPr rtl="0"/>
            <a:r>
              <a:rPr lang="fr-FR"/>
              <a:t>DR G.  MOUNAL</a:t>
            </a:r>
            <a:endParaRPr lang="fr-FR" dirty="0"/>
          </a:p>
        </p:txBody>
      </p:sp>
      <p:sp>
        <p:nvSpPr>
          <p:cNvPr id="5" name="Espace réservé de la date 4"/>
          <p:cNvSpPr>
            <a:spLocks noGrp="1"/>
          </p:cNvSpPr>
          <p:nvPr>
            <p:ph type="dt" sz="half" idx="10"/>
          </p:nvPr>
        </p:nvSpPr>
        <p:spPr/>
        <p:txBody>
          <a:bodyPr rtlCol="0"/>
          <a:lstStyle>
            <a:lvl1pPr>
              <a:defRPr/>
            </a:lvl1pPr>
          </a:lstStyle>
          <a:p>
            <a:r>
              <a:rPr lang="fr-FR"/>
              <a:t>17/05/19</a:t>
            </a:r>
            <a:endParaRPr lang="fr-FR" dirty="0"/>
          </a:p>
        </p:txBody>
      </p:sp>
      <p:sp>
        <p:nvSpPr>
          <p:cNvPr id="7" name="Espace réservé du numéro de diapositive 6"/>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99134" y="1905000"/>
            <a:ext cx="5180251" cy="1727200"/>
          </a:xfrm>
        </p:spPr>
        <p:txBody>
          <a:bodyPr rtlCol="0" anchor="b" anchorCtr="0">
            <a:normAutofit/>
          </a:bodyPr>
          <a:lstStyle>
            <a:lvl1pPr algn="l" rtl="0">
              <a:defRPr sz="3200" b="0"/>
            </a:lvl1pPr>
          </a:lstStyle>
          <a:p>
            <a:pPr rtl="0"/>
            <a:r>
              <a:rPr lang="fr-FR"/>
              <a:t>Modifiez le style du titre</a:t>
            </a:r>
            <a:endParaRPr lang="fr-FR" dirty="0"/>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fr-FR" sz="2400" dirty="0"/>
          </a:p>
        </p:txBody>
      </p:sp>
      <p:sp>
        <p:nvSpPr>
          <p:cNvPr id="3" name="Espace réservé d’image 2" descr="Espace réservé vide pour ajouter une image. Cliquez sur l’espace réservé et sélectionnez l’image à ajouter."/>
          <p:cNvSpPr>
            <a:spLocks noGrp="1"/>
          </p:cNvSpPr>
          <p:nvPr>
            <p:ph type="pic" idx="1"/>
          </p:nvPr>
        </p:nvSpPr>
        <p:spPr>
          <a:xfrm>
            <a:off x="507870" y="482601"/>
            <a:ext cx="5077859" cy="5862706"/>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2" indent="0" algn="l" rtl="0">
              <a:buNone/>
              <a:defRPr sz="2700"/>
            </a:lvl5pPr>
            <a:lvl6pPr marL="3047466"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fr-FR"/>
              <a:t>Cliquez sur l'icône pour ajouter une image</a:t>
            </a:r>
            <a:endParaRPr lang="fr-FR" dirty="0"/>
          </a:p>
        </p:txBody>
      </p:sp>
      <p:sp>
        <p:nvSpPr>
          <p:cNvPr id="4" name="Espace réservé du texte 3"/>
          <p:cNvSpPr>
            <a:spLocks noGrp="1"/>
          </p:cNvSpPr>
          <p:nvPr>
            <p:ph type="body" sz="half" idx="2"/>
          </p:nvPr>
        </p:nvSpPr>
        <p:spPr>
          <a:xfrm>
            <a:off x="6399134" y="3733800"/>
            <a:ext cx="5180251" cy="172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2" indent="0" algn="l" rtl="0">
              <a:buNone/>
              <a:defRPr sz="1200"/>
            </a:lvl5pPr>
            <a:lvl6pPr marL="3047466"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fr-FR"/>
              <a:t>Modifier les styles du texte du masque
Deuxième niveau
Troisième niveau
Quatrième niveau
Cinquième niveau</a:t>
            </a:r>
          </a:p>
        </p:txBody>
      </p:sp>
      <p:sp>
        <p:nvSpPr>
          <p:cNvPr id="6" name="Espace réservé du pied de page 5"/>
          <p:cNvSpPr>
            <a:spLocks noGrp="1"/>
          </p:cNvSpPr>
          <p:nvPr>
            <p:ph type="ftr" sz="quarter" idx="11"/>
          </p:nvPr>
        </p:nvSpPr>
        <p:spPr/>
        <p:txBody>
          <a:bodyPr rtlCol="0"/>
          <a:lstStyle/>
          <a:p>
            <a:pPr rtl="0"/>
            <a:r>
              <a:rPr lang="fr-FR"/>
              <a:t>DR G.  MOUNAL</a:t>
            </a:r>
            <a:endParaRPr lang="fr-FR" dirty="0"/>
          </a:p>
        </p:txBody>
      </p:sp>
      <p:sp>
        <p:nvSpPr>
          <p:cNvPr id="5" name="Espace réservé de la date 4"/>
          <p:cNvSpPr>
            <a:spLocks noGrp="1"/>
          </p:cNvSpPr>
          <p:nvPr>
            <p:ph type="dt" sz="half" idx="10"/>
          </p:nvPr>
        </p:nvSpPr>
        <p:spPr/>
        <p:txBody>
          <a:bodyPr rtlCol="0"/>
          <a:lstStyle>
            <a:lvl1pPr>
              <a:defRPr/>
            </a:lvl1pPr>
          </a:lstStyle>
          <a:p>
            <a:r>
              <a:rPr lang="fr-FR"/>
              <a:t>17/05/19</a:t>
            </a:r>
            <a:endParaRPr lang="fr-FR" dirty="0"/>
          </a:p>
        </p:txBody>
      </p:sp>
      <p:sp>
        <p:nvSpPr>
          <p:cNvPr id="7" name="Espace réservé du numéro de diapositive 6"/>
          <p:cNvSpPr>
            <a:spLocks noGrp="1"/>
          </p:cNvSpPr>
          <p:nvPr>
            <p:ph type="sldNum" sz="quarter" idx="12"/>
          </p:nvPr>
        </p:nvSpPr>
        <p:spPr/>
        <p:txBody>
          <a:bodyPr rtlCol="0"/>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pPr rtl="0"/>
            <a:r>
              <a:rPr lang="fr-FR" dirty="0"/>
              <a:t>Modifiez le style du titre</a:t>
            </a:r>
          </a:p>
        </p:txBody>
      </p:sp>
      <p:sp>
        <p:nvSpPr>
          <p:cNvPr id="3" name="Espace réservé du texte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rtl="0"/>
            <a:r>
              <a:rPr lang="fr-FR" dirty="0"/>
              <a:t>Modifiez les styles du texte du masque</a:t>
            </a:r>
          </a:p>
          <a:p>
            <a:pPr lvl="1" rtl="0"/>
            <a:r>
              <a:rPr lang="fr-FR" dirty="0"/>
              <a:t>Deuxième niveau</a:t>
            </a:r>
          </a:p>
          <a:p>
            <a:pPr lvl="2" rtl="0"/>
            <a:r>
              <a:rPr lang="fr-FR" dirty="0"/>
              <a:t>Troisième niveau</a:t>
            </a:r>
          </a:p>
          <a:p>
            <a:pPr lvl="3" rtl="0"/>
            <a:r>
              <a:rPr lang="fr-FR" dirty="0"/>
              <a:t>Quatrième niveau</a:t>
            </a:r>
          </a:p>
          <a:p>
            <a:pPr lvl="4" rtl="0"/>
            <a:r>
              <a:rPr lang="fr-FR" dirty="0"/>
              <a:t>Cinquième niveau</a:t>
            </a:r>
          </a:p>
        </p:txBody>
      </p:sp>
      <p:sp>
        <p:nvSpPr>
          <p:cNvPr id="5" name="Espace réservé du pied de page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rtl="0">
              <a:defRPr sz="1100">
                <a:solidFill>
                  <a:schemeClr val="tx1"/>
                </a:solidFill>
              </a:defRPr>
            </a:lvl1pPr>
          </a:lstStyle>
          <a:p>
            <a:pPr rtl="0"/>
            <a:r>
              <a:rPr lang="fr-FR"/>
              <a:t>DR G.  MOUNAL</a:t>
            </a:r>
            <a:endParaRPr lang="fr-FR" dirty="0"/>
          </a:p>
        </p:txBody>
      </p:sp>
      <p:sp>
        <p:nvSpPr>
          <p:cNvPr id="4" name="Espace réservé de la date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rtl="0">
              <a:defRPr sz="1100">
                <a:solidFill>
                  <a:schemeClr val="tx1"/>
                </a:solidFill>
              </a:defRPr>
            </a:lvl1pPr>
          </a:lstStyle>
          <a:p>
            <a:r>
              <a:rPr lang="fr-FR"/>
              <a:t>17/05/19</a:t>
            </a:r>
            <a:endParaRPr lang="fr-FR" dirty="0"/>
          </a:p>
        </p:txBody>
      </p:sp>
      <p:sp>
        <p:nvSpPr>
          <p:cNvPr id="6" name="Espace réservé du numéro de diapositive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l" rtl="0">
              <a:defRPr sz="1100">
                <a:solidFill>
                  <a:schemeClr val="tx1"/>
                </a:solidFill>
              </a:defRPr>
            </a:lvl1pPr>
          </a:lstStyle>
          <a:p>
            <a:pPr algn="r"/>
            <a:fld id="{E5FD5434-F838-4DD4-A17B-1CB1A1850DF4}" type="slidenum">
              <a:rPr lang="fr-FR" smtClean="0"/>
              <a:pPr algn="r"/>
              <a:t>‹N°›</a:t>
            </a:fld>
            <a:endParaRPr lang="fr-FR" dirty="0"/>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rtlCol="0">
            <a:normAutofit/>
          </a:bodyPr>
          <a:lstStyle/>
          <a:p>
            <a:pPr rtl="0"/>
            <a:r>
              <a:rPr lang="fr-FR" dirty="0"/>
              <a:t>EVALUATION DU DOMMAGE EN MEDECINE:</a:t>
            </a:r>
            <a:br>
              <a:rPr lang="fr-FR" dirty="0"/>
            </a:br>
            <a:endParaRPr lang="fr-FR" dirty="0"/>
          </a:p>
        </p:txBody>
      </p:sp>
      <p:sp>
        <p:nvSpPr>
          <p:cNvPr id="3" name="Sous-titre 2"/>
          <p:cNvSpPr>
            <a:spLocks noGrp="1"/>
          </p:cNvSpPr>
          <p:nvPr>
            <p:ph type="subTitle" idx="1"/>
          </p:nvPr>
        </p:nvSpPr>
        <p:spPr/>
        <p:txBody>
          <a:bodyPr rtlCol="0"/>
          <a:lstStyle/>
          <a:p>
            <a:r>
              <a:rPr lang="fr-FR" dirty="0"/>
              <a:t>REPARATION JURIDIQUE DU  DOMMAGE CORPOREL</a:t>
            </a:r>
          </a:p>
        </p:txBody>
      </p:sp>
      <p:sp>
        <p:nvSpPr>
          <p:cNvPr id="5" name="Espace réservé du pied de page 4">
            <a:extLst>
              <a:ext uri="{FF2B5EF4-FFF2-40B4-BE49-F238E27FC236}">
                <a16:creationId xmlns:a16="http://schemas.microsoft.com/office/drawing/2014/main" id="{0F3C3252-2D00-FE4A-8453-3C422B43F7AA}"/>
              </a:ext>
            </a:extLst>
          </p:cNvPr>
          <p:cNvSpPr>
            <a:spLocks noGrp="1"/>
          </p:cNvSpPr>
          <p:nvPr>
            <p:ph type="ftr" sz="quarter" idx="11"/>
          </p:nvPr>
        </p:nvSpPr>
        <p:spPr/>
        <p:txBody>
          <a:bodyPr/>
          <a:lstStyle/>
          <a:p>
            <a:pPr rtl="0"/>
            <a:r>
              <a:rPr lang="fr-FR"/>
              <a:t>DR G.  MOUNAL</a:t>
            </a:r>
            <a:endParaRPr lang="fr-FR" dirty="0"/>
          </a:p>
        </p:txBody>
      </p:sp>
      <p:sp>
        <p:nvSpPr>
          <p:cNvPr id="4" name="Espace réservé de la date 3">
            <a:extLst>
              <a:ext uri="{FF2B5EF4-FFF2-40B4-BE49-F238E27FC236}">
                <a16:creationId xmlns:a16="http://schemas.microsoft.com/office/drawing/2014/main" id="{0CCB945A-D81B-A34A-9354-DB95E5A28C0E}"/>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9C2EA860-88B1-2B4A-AF22-F1EDADC1E4B4}"/>
              </a:ext>
            </a:extLst>
          </p:cNvPr>
          <p:cNvSpPr>
            <a:spLocks noGrp="1"/>
          </p:cNvSpPr>
          <p:nvPr>
            <p:ph type="sldNum" sz="quarter" idx="12"/>
          </p:nvPr>
        </p:nvSpPr>
        <p:spPr/>
        <p:txBody>
          <a:bodyPr/>
          <a:lstStyle/>
          <a:p>
            <a:pPr algn="r"/>
            <a:fld id="{E5FD5434-F838-4DD4-A17B-1CB1A1850DF4}" type="slidenum">
              <a:rPr lang="fr-FR" smtClean="0"/>
              <a:pPr algn="r"/>
              <a:t>1</a:t>
            </a:fld>
            <a:endParaRPr lang="fr-FR" dirty="0"/>
          </a:p>
        </p:txBody>
      </p:sp>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p14:dur="0" advTm="3348"/>
    </mc:Choice>
    <mc:Fallback xmlns="">
      <p:transition advTm="334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E3429EC7-6C30-FD43-B9F8-4CC06DC17296}"/>
              </a:ext>
            </a:extLst>
          </p:cNvPr>
          <p:cNvSpPr>
            <a:spLocks noGrp="1"/>
          </p:cNvSpPr>
          <p:nvPr>
            <p:ph type="title"/>
          </p:nvPr>
        </p:nvSpPr>
        <p:spPr>
          <a:xfrm>
            <a:off x="914163" y="0"/>
            <a:ext cx="10360501" cy="1092200"/>
          </a:xfrm>
        </p:spPr>
        <p:txBody>
          <a:bodyPr>
            <a:normAutofit/>
          </a:bodyPr>
          <a:lstStyle/>
          <a:p>
            <a:pPr algn="ctr"/>
            <a:r>
              <a:rPr lang="fr-FR" dirty="0"/>
              <a:t>CONSOLIDATION</a:t>
            </a:r>
            <a:br>
              <a:rPr lang="fr-FR" dirty="0"/>
            </a:br>
            <a:r>
              <a:rPr lang="fr-FR" sz="1600" dirty="0" err="1"/>
              <a:t>stabiliTE</a:t>
            </a:r>
            <a:r>
              <a:rPr lang="fr-FR" sz="1600" dirty="0"/>
              <a:t> des lésions, pas d’</a:t>
            </a:r>
            <a:r>
              <a:rPr lang="fr-FR" sz="1600" dirty="0" err="1"/>
              <a:t>amelioration</a:t>
            </a:r>
            <a:r>
              <a:rPr lang="fr-FR" sz="1600" dirty="0"/>
              <a:t> ni </a:t>
            </a:r>
            <a:r>
              <a:rPr lang="fr-FR" sz="1600" dirty="0" err="1"/>
              <a:t>aggravtion</a:t>
            </a:r>
            <a:r>
              <a:rPr lang="fr-FR" sz="1600" dirty="0"/>
              <a:t> </a:t>
            </a:r>
            <a:r>
              <a:rPr lang="fr-FR" sz="1600" dirty="0" err="1"/>
              <a:t>previsible</a:t>
            </a:r>
            <a:r>
              <a:rPr lang="fr-FR" sz="1600" dirty="0"/>
              <a:t> </a:t>
            </a:r>
          </a:p>
        </p:txBody>
      </p:sp>
      <p:sp>
        <p:nvSpPr>
          <p:cNvPr id="8" name="Espace réservé du texte 7">
            <a:extLst>
              <a:ext uri="{FF2B5EF4-FFF2-40B4-BE49-F238E27FC236}">
                <a16:creationId xmlns:a16="http://schemas.microsoft.com/office/drawing/2014/main" id="{CFED983B-2B25-EF4A-9597-3E7EB5B61219}"/>
              </a:ext>
            </a:extLst>
          </p:cNvPr>
          <p:cNvSpPr>
            <a:spLocks noGrp="1"/>
          </p:cNvSpPr>
          <p:nvPr>
            <p:ph type="body" idx="1"/>
          </p:nvPr>
        </p:nvSpPr>
        <p:spPr/>
        <p:txBody>
          <a:bodyPr/>
          <a:lstStyle/>
          <a:p>
            <a:r>
              <a:rPr lang="fr-FR" dirty="0"/>
              <a:t>PREJUDICES TEMPORAIRES</a:t>
            </a:r>
          </a:p>
          <a:p>
            <a:r>
              <a:rPr lang="fr-FR" sz="1800" dirty="0"/>
              <a:t>	Avant consolidation </a:t>
            </a:r>
          </a:p>
        </p:txBody>
      </p:sp>
      <p:sp>
        <p:nvSpPr>
          <p:cNvPr id="9" name="Espace réservé du contenu 8">
            <a:extLst>
              <a:ext uri="{FF2B5EF4-FFF2-40B4-BE49-F238E27FC236}">
                <a16:creationId xmlns:a16="http://schemas.microsoft.com/office/drawing/2014/main" id="{4CA3E1E6-65A6-324A-8756-A3010F556A65}"/>
              </a:ext>
            </a:extLst>
          </p:cNvPr>
          <p:cNvSpPr>
            <a:spLocks noGrp="1"/>
          </p:cNvSpPr>
          <p:nvPr>
            <p:ph sz="half" idx="2"/>
          </p:nvPr>
        </p:nvSpPr>
        <p:spPr>
          <a:xfrm>
            <a:off x="914162" y="3429000"/>
            <a:ext cx="4977104" cy="2844800"/>
          </a:xfrm>
        </p:spPr>
        <p:txBody>
          <a:bodyPr>
            <a:normAutofit/>
          </a:bodyPr>
          <a:lstStyle/>
          <a:p>
            <a:r>
              <a:rPr lang="fr-FR" dirty="0"/>
              <a:t>PREJUDICES PATRIMONIAUX </a:t>
            </a:r>
            <a:r>
              <a:rPr lang="fr-FR" sz="2000" dirty="0"/>
              <a:t>action récursoire des caisses</a:t>
            </a:r>
          </a:p>
          <a:p>
            <a:pPr marL="0" indent="0">
              <a:buNone/>
            </a:pPr>
            <a:endParaRPr lang="fr-FR" dirty="0"/>
          </a:p>
          <a:p>
            <a:r>
              <a:rPr lang="fr-FR" dirty="0"/>
              <a:t>PRÉJUDICES EXTRA PATRIMONIAUX</a:t>
            </a:r>
          </a:p>
        </p:txBody>
      </p:sp>
      <p:sp>
        <p:nvSpPr>
          <p:cNvPr id="10" name="Espace réservé du texte 9">
            <a:extLst>
              <a:ext uri="{FF2B5EF4-FFF2-40B4-BE49-F238E27FC236}">
                <a16:creationId xmlns:a16="http://schemas.microsoft.com/office/drawing/2014/main" id="{2F0C83A1-AC2B-054E-83F4-591F0C72192D}"/>
              </a:ext>
            </a:extLst>
          </p:cNvPr>
          <p:cNvSpPr>
            <a:spLocks noGrp="1"/>
          </p:cNvSpPr>
          <p:nvPr>
            <p:ph type="body" sz="quarter" idx="3"/>
          </p:nvPr>
        </p:nvSpPr>
        <p:spPr/>
        <p:txBody>
          <a:bodyPr/>
          <a:lstStyle/>
          <a:p>
            <a:r>
              <a:rPr lang="fr-FR" dirty="0"/>
              <a:t>  PREJUDICES DEFINITIF</a:t>
            </a:r>
          </a:p>
          <a:p>
            <a:r>
              <a:rPr lang="fr-FR" sz="1800" dirty="0"/>
              <a:t>	Après consolidation</a:t>
            </a:r>
          </a:p>
        </p:txBody>
      </p:sp>
      <p:sp>
        <p:nvSpPr>
          <p:cNvPr id="11" name="Espace réservé du contenu 10">
            <a:extLst>
              <a:ext uri="{FF2B5EF4-FFF2-40B4-BE49-F238E27FC236}">
                <a16:creationId xmlns:a16="http://schemas.microsoft.com/office/drawing/2014/main" id="{04838E99-D682-B94E-AE03-06F59A5AE1E2}"/>
              </a:ext>
            </a:extLst>
          </p:cNvPr>
          <p:cNvSpPr>
            <a:spLocks noGrp="1"/>
          </p:cNvSpPr>
          <p:nvPr>
            <p:ph sz="quarter" idx="4"/>
          </p:nvPr>
        </p:nvSpPr>
        <p:spPr>
          <a:xfrm>
            <a:off x="6297559" y="3429000"/>
            <a:ext cx="4977104" cy="2844800"/>
          </a:xfrm>
        </p:spPr>
        <p:txBody>
          <a:bodyPr>
            <a:normAutofit/>
          </a:bodyPr>
          <a:lstStyle/>
          <a:p>
            <a:r>
              <a:rPr lang="fr-FR" dirty="0"/>
              <a:t>PREJUDICES PATRIMONIAUX </a:t>
            </a:r>
            <a:r>
              <a:rPr lang="fr-FR" sz="2000" dirty="0"/>
              <a:t>action récursoire des caisses</a:t>
            </a:r>
          </a:p>
          <a:p>
            <a:endParaRPr lang="fr-FR" dirty="0"/>
          </a:p>
          <a:p>
            <a:r>
              <a:rPr lang="fr-FR" dirty="0"/>
              <a:t>PREJUDICES EXTRA PATRIMONIAUX</a:t>
            </a:r>
          </a:p>
        </p:txBody>
      </p:sp>
      <p:sp>
        <p:nvSpPr>
          <p:cNvPr id="4" name="Espace réservé du pied de page 3">
            <a:extLst>
              <a:ext uri="{FF2B5EF4-FFF2-40B4-BE49-F238E27FC236}">
                <a16:creationId xmlns:a16="http://schemas.microsoft.com/office/drawing/2014/main" id="{EF0B49DE-136B-5B49-8BA4-6D047C2502C0}"/>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46547625-BA3F-D145-B41B-B10C6439DF76}"/>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356DF944-1A59-0149-ABCD-20374A7BB506}"/>
              </a:ext>
            </a:extLst>
          </p:cNvPr>
          <p:cNvSpPr>
            <a:spLocks noGrp="1"/>
          </p:cNvSpPr>
          <p:nvPr>
            <p:ph type="sldNum" sz="quarter" idx="12"/>
          </p:nvPr>
        </p:nvSpPr>
        <p:spPr/>
        <p:txBody>
          <a:bodyPr/>
          <a:lstStyle/>
          <a:p>
            <a:pPr algn="r"/>
            <a:fld id="{E5FD5434-F838-4DD4-A17B-1CB1A1850DF4}" type="slidenum">
              <a:rPr lang="fr-FR" smtClean="0"/>
              <a:pPr algn="r"/>
              <a:t>10</a:t>
            </a:fld>
            <a:endParaRPr lang="fr-FR" dirty="0"/>
          </a:p>
        </p:txBody>
      </p:sp>
    </p:spTree>
    <p:extLst>
      <p:ext uri="{BB962C8B-B14F-4D97-AF65-F5344CB8AC3E}">
        <p14:creationId xmlns:p14="http://schemas.microsoft.com/office/powerpoint/2010/main" val="3239897424"/>
      </p:ext>
    </p:extLst>
  </p:cSld>
  <p:clrMapOvr>
    <a:masterClrMapping/>
  </p:clrMapOvr>
  <mc:AlternateContent xmlns:mc="http://schemas.openxmlformats.org/markup-compatibility/2006" xmlns:p14="http://schemas.microsoft.com/office/powerpoint/2010/main">
    <mc:Choice Requires="p14">
      <p:transition spd="med" p14:dur="700" advTm="221">
        <p:fade/>
      </p:transition>
    </mc:Choice>
    <mc:Fallback xmlns="">
      <p:transition spd="med" advTm="221">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BC96FE-FC25-6A4D-A94B-08EE266E1377}"/>
              </a:ext>
            </a:extLst>
          </p:cNvPr>
          <p:cNvSpPr>
            <a:spLocks noGrp="1"/>
          </p:cNvSpPr>
          <p:nvPr>
            <p:ph type="title"/>
          </p:nvPr>
        </p:nvSpPr>
        <p:spPr>
          <a:xfrm>
            <a:off x="914163" y="116632"/>
            <a:ext cx="10360501" cy="1152128"/>
          </a:xfrm>
        </p:spPr>
        <p:txBody>
          <a:bodyPr/>
          <a:lstStyle/>
          <a:p>
            <a:r>
              <a:rPr lang="fr-FR" dirty="0"/>
              <a:t>	      </a:t>
            </a:r>
            <a:r>
              <a:rPr lang="fr-FR" dirty="0" err="1"/>
              <a:t>Prejudices</a:t>
            </a:r>
            <a:r>
              <a:rPr lang="fr-FR" dirty="0"/>
              <a:t> patrimoniaux</a:t>
            </a:r>
          </a:p>
        </p:txBody>
      </p:sp>
      <p:sp>
        <p:nvSpPr>
          <p:cNvPr id="3" name="Espace réservé du texte 2">
            <a:extLst>
              <a:ext uri="{FF2B5EF4-FFF2-40B4-BE49-F238E27FC236}">
                <a16:creationId xmlns:a16="http://schemas.microsoft.com/office/drawing/2014/main" id="{5C8176DC-1EBB-1746-88E6-A62A98933F0F}"/>
              </a:ext>
            </a:extLst>
          </p:cNvPr>
          <p:cNvSpPr>
            <a:spLocks noGrp="1"/>
          </p:cNvSpPr>
          <p:nvPr>
            <p:ph type="body" idx="1"/>
          </p:nvPr>
        </p:nvSpPr>
        <p:spPr>
          <a:xfrm>
            <a:off x="914162" y="1370360"/>
            <a:ext cx="4977104" cy="762496"/>
          </a:xfrm>
        </p:spPr>
        <p:txBody>
          <a:bodyPr/>
          <a:lstStyle/>
          <a:p>
            <a:r>
              <a:rPr lang="fr-FR" dirty="0"/>
              <a:t>Avant consolidation</a:t>
            </a:r>
          </a:p>
        </p:txBody>
      </p:sp>
      <p:sp>
        <p:nvSpPr>
          <p:cNvPr id="4" name="Espace réservé du contenu 3">
            <a:extLst>
              <a:ext uri="{FF2B5EF4-FFF2-40B4-BE49-F238E27FC236}">
                <a16:creationId xmlns:a16="http://schemas.microsoft.com/office/drawing/2014/main" id="{60F0911C-C0CC-AA48-8FCE-30DBFF88E98A}"/>
              </a:ext>
            </a:extLst>
          </p:cNvPr>
          <p:cNvSpPr>
            <a:spLocks noGrp="1"/>
          </p:cNvSpPr>
          <p:nvPr>
            <p:ph sz="half" idx="2"/>
          </p:nvPr>
        </p:nvSpPr>
        <p:spPr>
          <a:xfrm>
            <a:off x="914162" y="2234456"/>
            <a:ext cx="4977104" cy="4039344"/>
          </a:xfrm>
        </p:spPr>
        <p:txBody>
          <a:bodyPr>
            <a:normAutofit lnSpcReduction="10000"/>
          </a:bodyPr>
          <a:lstStyle/>
          <a:p>
            <a:r>
              <a:rPr lang="fr-FR" dirty="0"/>
              <a:t>DSA (</a:t>
            </a:r>
            <a:r>
              <a:rPr lang="fr-FR" dirty="0" err="1"/>
              <a:t>hospit</a:t>
            </a:r>
            <a:r>
              <a:rPr lang="fr-FR" dirty="0"/>
              <a:t>, Cs, examens)</a:t>
            </a:r>
          </a:p>
          <a:p>
            <a:r>
              <a:rPr lang="fr-FR" dirty="0"/>
              <a:t>FD : aide matérielle ou humaine (familiale ou professionnelle, spécialisée ou non) X heures/j / s/ </a:t>
            </a:r>
            <a:r>
              <a:rPr lang="fr-FR" dirty="0" err="1"/>
              <a:t>xy</a:t>
            </a:r>
            <a:r>
              <a:rPr lang="fr-FR" dirty="0"/>
              <a:t> j/an) frais d’assistance expertise, </a:t>
            </a:r>
          </a:p>
          <a:p>
            <a:endParaRPr lang="fr-FR" dirty="0"/>
          </a:p>
          <a:p>
            <a:pPr marL="0" indent="0">
              <a:buNone/>
            </a:pPr>
            <a:endParaRPr lang="fr-FR" dirty="0"/>
          </a:p>
          <a:p>
            <a:pPr>
              <a:lnSpc>
                <a:spcPct val="100000"/>
              </a:lnSpc>
            </a:pPr>
            <a:r>
              <a:rPr lang="fr-FR" dirty="0"/>
              <a:t>Pertes de Gains Professionnels Actuels (IJ/salaire)</a:t>
            </a:r>
          </a:p>
          <a:p>
            <a:endParaRPr lang="fr-FR" dirty="0"/>
          </a:p>
        </p:txBody>
      </p:sp>
      <p:sp>
        <p:nvSpPr>
          <p:cNvPr id="5" name="Espace réservé du texte 4">
            <a:extLst>
              <a:ext uri="{FF2B5EF4-FFF2-40B4-BE49-F238E27FC236}">
                <a16:creationId xmlns:a16="http://schemas.microsoft.com/office/drawing/2014/main" id="{6496D1F3-469C-9D42-96A1-26E21281BF8D}"/>
              </a:ext>
            </a:extLst>
          </p:cNvPr>
          <p:cNvSpPr>
            <a:spLocks noGrp="1"/>
          </p:cNvSpPr>
          <p:nvPr>
            <p:ph type="body" sz="quarter" idx="3"/>
          </p:nvPr>
        </p:nvSpPr>
        <p:spPr>
          <a:xfrm>
            <a:off x="6297559" y="1370360"/>
            <a:ext cx="4977104" cy="762496"/>
          </a:xfrm>
        </p:spPr>
        <p:txBody>
          <a:bodyPr/>
          <a:lstStyle/>
          <a:p>
            <a:r>
              <a:rPr lang="fr-FR" dirty="0"/>
              <a:t>Après consolidation</a:t>
            </a:r>
          </a:p>
        </p:txBody>
      </p:sp>
      <p:sp>
        <p:nvSpPr>
          <p:cNvPr id="6" name="Espace réservé du contenu 5">
            <a:extLst>
              <a:ext uri="{FF2B5EF4-FFF2-40B4-BE49-F238E27FC236}">
                <a16:creationId xmlns:a16="http://schemas.microsoft.com/office/drawing/2014/main" id="{3C47AD7B-8FF3-A644-AAC4-A29732FC2E3F}"/>
              </a:ext>
            </a:extLst>
          </p:cNvPr>
          <p:cNvSpPr>
            <a:spLocks noGrp="1"/>
          </p:cNvSpPr>
          <p:nvPr>
            <p:ph sz="quarter" idx="4"/>
          </p:nvPr>
        </p:nvSpPr>
        <p:spPr>
          <a:xfrm>
            <a:off x="6297559" y="2234456"/>
            <a:ext cx="4977104" cy="4039344"/>
          </a:xfrm>
        </p:spPr>
        <p:txBody>
          <a:bodyPr>
            <a:normAutofit fontScale="92500" lnSpcReduction="20000"/>
          </a:bodyPr>
          <a:lstStyle/>
          <a:p>
            <a:r>
              <a:rPr lang="fr-FR" dirty="0"/>
              <a:t>DSF: soins, prothèses, Cs</a:t>
            </a:r>
          </a:p>
          <a:p>
            <a:r>
              <a:rPr lang="fr-FR" dirty="0"/>
              <a:t>Aide tierce personne, surveillance active, passive ou substitution (effectue ou aide à réaliser l’acte à la place de la personne, concerne les actes essentiels de la vie courante)  </a:t>
            </a:r>
          </a:p>
          <a:p>
            <a:r>
              <a:rPr lang="fr-FR" dirty="0"/>
              <a:t>Frais de véhicule ou logement adaptés.</a:t>
            </a:r>
          </a:p>
          <a:p>
            <a:pPr marL="0" indent="0">
              <a:buNone/>
            </a:pPr>
            <a:endParaRPr lang="fr-FR" dirty="0"/>
          </a:p>
          <a:p>
            <a:r>
              <a:rPr lang="fr-FR" dirty="0"/>
              <a:t>Pertes de Gains Professionnels Futurs, IP , Préjudice scolaire universitaire ou de formation.</a:t>
            </a:r>
          </a:p>
          <a:p>
            <a:endParaRPr lang="fr-FR" dirty="0"/>
          </a:p>
        </p:txBody>
      </p:sp>
      <p:sp>
        <p:nvSpPr>
          <p:cNvPr id="7" name="Espace réservé du pied de page 6">
            <a:extLst>
              <a:ext uri="{FF2B5EF4-FFF2-40B4-BE49-F238E27FC236}">
                <a16:creationId xmlns:a16="http://schemas.microsoft.com/office/drawing/2014/main" id="{9A26B4C5-5C2B-2045-A32B-A7319848FEB2}"/>
              </a:ext>
            </a:extLst>
          </p:cNvPr>
          <p:cNvSpPr>
            <a:spLocks noGrp="1"/>
          </p:cNvSpPr>
          <p:nvPr>
            <p:ph type="ftr" sz="quarter" idx="11"/>
          </p:nvPr>
        </p:nvSpPr>
        <p:spPr/>
        <p:txBody>
          <a:bodyPr/>
          <a:lstStyle/>
          <a:p>
            <a:pPr rtl="0"/>
            <a:r>
              <a:rPr lang="fr-FR"/>
              <a:t>DR G.  MOUNAL</a:t>
            </a:r>
            <a:endParaRPr lang="fr-FR" dirty="0"/>
          </a:p>
        </p:txBody>
      </p:sp>
      <p:sp>
        <p:nvSpPr>
          <p:cNvPr id="8" name="Espace réservé de la date 7">
            <a:extLst>
              <a:ext uri="{FF2B5EF4-FFF2-40B4-BE49-F238E27FC236}">
                <a16:creationId xmlns:a16="http://schemas.microsoft.com/office/drawing/2014/main" id="{14093094-B10C-4F44-9389-F5FB5441D657}"/>
              </a:ext>
            </a:extLst>
          </p:cNvPr>
          <p:cNvSpPr>
            <a:spLocks noGrp="1"/>
          </p:cNvSpPr>
          <p:nvPr>
            <p:ph type="dt" sz="half" idx="10"/>
          </p:nvPr>
        </p:nvSpPr>
        <p:spPr/>
        <p:txBody>
          <a:bodyPr/>
          <a:lstStyle/>
          <a:p>
            <a:r>
              <a:rPr lang="fr-FR"/>
              <a:t>17/05/19</a:t>
            </a:r>
            <a:endParaRPr lang="fr-FR" dirty="0"/>
          </a:p>
        </p:txBody>
      </p:sp>
      <p:sp>
        <p:nvSpPr>
          <p:cNvPr id="9" name="Espace réservé du numéro de diapositive 8">
            <a:extLst>
              <a:ext uri="{FF2B5EF4-FFF2-40B4-BE49-F238E27FC236}">
                <a16:creationId xmlns:a16="http://schemas.microsoft.com/office/drawing/2014/main" id="{3CDADC6D-4C15-5F4E-B861-97A4EFA417D7}"/>
              </a:ext>
            </a:extLst>
          </p:cNvPr>
          <p:cNvSpPr>
            <a:spLocks noGrp="1"/>
          </p:cNvSpPr>
          <p:nvPr>
            <p:ph type="sldNum" sz="quarter" idx="12"/>
          </p:nvPr>
        </p:nvSpPr>
        <p:spPr/>
        <p:txBody>
          <a:bodyPr/>
          <a:lstStyle/>
          <a:p>
            <a:pPr algn="r"/>
            <a:fld id="{E5FD5434-F838-4DD4-A17B-1CB1A1850DF4}" type="slidenum">
              <a:rPr lang="fr-FR" smtClean="0"/>
              <a:pPr algn="r"/>
              <a:t>11</a:t>
            </a:fld>
            <a:endParaRPr lang="fr-FR" dirty="0"/>
          </a:p>
        </p:txBody>
      </p:sp>
    </p:spTree>
    <p:extLst>
      <p:ext uri="{BB962C8B-B14F-4D97-AF65-F5344CB8AC3E}">
        <p14:creationId xmlns:p14="http://schemas.microsoft.com/office/powerpoint/2010/main" val="4071115720"/>
      </p:ext>
    </p:extLst>
  </p:cSld>
  <p:clrMapOvr>
    <a:masterClrMapping/>
  </p:clrMapOvr>
  <mc:AlternateContent xmlns:mc="http://schemas.openxmlformats.org/markup-compatibility/2006" xmlns:p14="http://schemas.microsoft.com/office/powerpoint/2010/main">
    <mc:Choice Requires="p14">
      <p:transition spd="med" p14:dur="700" advTm="662">
        <p:fade/>
      </p:transition>
    </mc:Choice>
    <mc:Fallback xmlns="">
      <p:transition spd="med" advTm="662">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054AA0-CA0D-7B42-A52D-32B7762AE044}"/>
              </a:ext>
            </a:extLst>
          </p:cNvPr>
          <p:cNvSpPr>
            <a:spLocks noGrp="1"/>
          </p:cNvSpPr>
          <p:nvPr>
            <p:ph type="title"/>
          </p:nvPr>
        </p:nvSpPr>
        <p:spPr>
          <a:xfrm>
            <a:off x="914163" y="0"/>
            <a:ext cx="10360501" cy="908720"/>
          </a:xfrm>
        </p:spPr>
        <p:txBody>
          <a:bodyPr/>
          <a:lstStyle/>
          <a:p>
            <a:r>
              <a:rPr lang="fr-FR" dirty="0"/>
              <a:t>	  </a:t>
            </a:r>
            <a:r>
              <a:rPr lang="fr-FR" dirty="0" err="1"/>
              <a:t>Prejudices</a:t>
            </a:r>
            <a:r>
              <a:rPr lang="fr-FR" dirty="0"/>
              <a:t> extra patrimoniaux</a:t>
            </a:r>
          </a:p>
        </p:txBody>
      </p:sp>
      <p:sp>
        <p:nvSpPr>
          <p:cNvPr id="3" name="Espace réservé du texte 2">
            <a:extLst>
              <a:ext uri="{FF2B5EF4-FFF2-40B4-BE49-F238E27FC236}">
                <a16:creationId xmlns:a16="http://schemas.microsoft.com/office/drawing/2014/main" id="{712CF5DC-FE0A-9745-85A2-BF830A3262CE}"/>
              </a:ext>
            </a:extLst>
          </p:cNvPr>
          <p:cNvSpPr>
            <a:spLocks noGrp="1"/>
          </p:cNvSpPr>
          <p:nvPr>
            <p:ph type="body" idx="1"/>
          </p:nvPr>
        </p:nvSpPr>
        <p:spPr>
          <a:xfrm>
            <a:off x="914162" y="1052736"/>
            <a:ext cx="4977104" cy="750664"/>
          </a:xfrm>
        </p:spPr>
        <p:txBody>
          <a:bodyPr/>
          <a:lstStyle/>
          <a:p>
            <a:r>
              <a:rPr lang="fr-FR" dirty="0"/>
              <a:t>Avant consolidation </a:t>
            </a:r>
          </a:p>
        </p:txBody>
      </p:sp>
      <p:sp>
        <p:nvSpPr>
          <p:cNvPr id="4" name="Espace réservé du contenu 3">
            <a:extLst>
              <a:ext uri="{FF2B5EF4-FFF2-40B4-BE49-F238E27FC236}">
                <a16:creationId xmlns:a16="http://schemas.microsoft.com/office/drawing/2014/main" id="{D16D1194-4B04-DC46-BE4C-86057DE86BF2}"/>
              </a:ext>
            </a:extLst>
          </p:cNvPr>
          <p:cNvSpPr>
            <a:spLocks noGrp="1"/>
          </p:cNvSpPr>
          <p:nvPr>
            <p:ph sz="half" idx="2"/>
          </p:nvPr>
        </p:nvSpPr>
        <p:spPr>
          <a:xfrm>
            <a:off x="914162" y="1905000"/>
            <a:ext cx="4977104" cy="4368800"/>
          </a:xfrm>
        </p:spPr>
        <p:txBody>
          <a:bodyPr>
            <a:normAutofit fontScale="92500"/>
          </a:bodyPr>
          <a:lstStyle/>
          <a:p>
            <a:r>
              <a:rPr lang="fr-FR" dirty="0"/>
              <a:t>SE: physiques, psychiques et morales (AIPP après CS).</a:t>
            </a:r>
          </a:p>
          <a:p>
            <a:pPr marL="0" indent="0">
              <a:buNone/>
            </a:pPr>
            <a:endParaRPr lang="fr-FR" dirty="0"/>
          </a:p>
          <a:p>
            <a:r>
              <a:rPr lang="fr-FR" dirty="0"/>
              <a:t>PET: état physique altéré/tiers, grands brulés, face, </a:t>
            </a:r>
            <a:r>
              <a:rPr lang="fr-FR" dirty="0" err="1"/>
              <a:t>pb</a:t>
            </a:r>
            <a:r>
              <a:rPr lang="fr-FR" dirty="0"/>
              <a:t> mari ou personnel soignant??</a:t>
            </a:r>
          </a:p>
          <a:p>
            <a:pPr marL="0" indent="0">
              <a:buNone/>
            </a:pPr>
            <a:endParaRPr lang="fr-FR" dirty="0"/>
          </a:p>
          <a:p>
            <a:r>
              <a:rPr lang="fr-FR" dirty="0"/>
              <a:t>Déficit Fonctionnel Temporaire:</a:t>
            </a:r>
          </a:p>
          <a:p>
            <a:pPr>
              <a:buFontTx/>
              <a:buChar char="-"/>
            </a:pPr>
            <a:r>
              <a:rPr lang="fr-FR" dirty="0"/>
              <a:t>avec GTT (hospitalisation)</a:t>
            </a:r>
          </a:p>
          <a:p>
            <a:pPr>
              <a:buFontTx/>
              <a:buChar char="-"/>
            </a:pPr>
            <a:r>
              <a:rPr lang="fr-FR" dirty="0"/>
              <a:t>GTP 4 classes GTT si &gt;75%.</a:t>
            </a:r>
          </a:p>
        </p:txBody>
      </p:sp>
      <p:sp>
        <p:nvSpPr>
          <p:cNvPr id="5" name="Espace réservé du texte 4">
            <a:extLst>
              <a:ext uri="{FF2B5EF4-FFF2-40B4-BE49-F238E27FC236}">
                <a16:creationId xmlns:a16="http://schemas.microsoft.com/office/drawing/2014/main" id="{BE6D226A-B6F0-8547-AE1E-0A37F27F699C}"/>
              </a:ext>
            </a:extLst>
          </p:cNvPr>
          <p:cNvSpPr>
            <a:spLocks noGrp="1"/>
          </p:cNvSpPr>
          <p:nvPr>
            <p:ph type="body" sz="quarter" idx="3"/>
          </p:nvPr>
        </p:nvSpPr>
        <p:spPr>
          <a:xfrm>
            <a:off x="6297559" y="1010320"/>
            <a:ext cx="4977104" cy="793080"/>
          </a:xfrm>
        </p:spPr>
        <p:txBody>
          <a:bodyPr/>
          <a:lstStyle/>
          <a:p>
            <a:r>
              <a:rPr lang="fr-FR" dirty="0"/>
              <a:t>Après consolidation </a:t>
            </a:r>
          </a:p>
        </p:txBody>
      </p:sp>
      <p:sp>
        <p:nvSpPr>
          <p:cNvPr id="6" name="Espace réservé du contenu 5">
            <a:extLst>
              <a:ext uri="{FF2B5EF4-FFF2-40B4-BE49-F238E27FC236}">
                <a16:creationId xmlns:a16="http://schemas.microsoft.com/office/drawing/2014/main" id="{C6060B8A-2D1B-7145-A876-3DEE61ED93DB}"/>
              </a:ext>
            </a:extLst>
          </p:cNvPr>
          <p:cNvSpPr>
            <a:spLocks noGrp="1"/>
          </p:cNvSpPr>
          <p:nvPr>
            <p:ph sz="quarter" idx="4"/>
          </p:nvPr>
        </p:nvSpPr>
        <p:spPr>
          <a:xfrm>
            <a:off x="6297558" y="1905000"/>
            <a:ext cx="5773518" cy="4368800"/>
          </a:xfrm>
        </p:spPr>
        <p:txBody>
          <a:bodyPr>
            <a:normAutofit fontScale="85000" lnSpcReduction="10000"/>
          </a:bodyPr>
          <a:lstStyle/>
          <a:p>
            <a:r>
              <a:rPr lang="fr-FR" dirty="0"/>
              <a:t>DFP, AIPP (fonctions physiologiques, la douleur permanente, la perte de qualité de vie et  TCE ).</a:t>
            </a:r>
          </a:p>
          <a:p>
            <a:r>
              <a:rPr lang="fr-FR" dirty="0"/>
              <a:t>PE permanent</a:t>
            </a:r>
          </a:p>
          <a:p>
            <a:r>
              <a:rPr lang="fr-FR" dirty="0"/>
              <a:t>Préjudice d’agrément (loisirs)</a:t>
            </a:r>
          </a:p>
          <a:p>
            <a:r>
              <a:rPr lang="fr-FR" dirty="0"/>
              <a:t>Préjudice sexuel (morpho, </a:t>
            </a:r>
            <a:r>
              <a:rPr lang="fr-FR" dirty="0" err="1"/>
              <a:t>repro</a:t>
            </a:r>
            <a:r>
              <a:rPr lang="fr-FR" dirty="0"/>
              <a:t>, acte)</a:t>
            </a:r>
          </a:p>
          <a:p>
            <a:r>
              <a:rPr lang="fr-FR" dirty="0"/>
              <a:t>Préjudice d’établissement (perte de chance de se marier, d’avoir et d‘élever des enfants ou projet de vie familiale)</a:t>
            </a:r>
          </a:p>
          <a:p>
            <a:r>
              <a:rPr lang="fr-FR" dirty="0"/>
              <a:t>Préjudices permanents exceptionnels (majoration cotisation d’assurance prêt immobilier) ou pathologie évolutive.</a:t>
            </a:r>
          </a:p>
          <a:p>
            <a:endParaRPr lang="fr-FR" dirty="0"/>
          </a:p>
        </p:txBody>
      </p:sp>
      <p:sp>
        <p:nvSpPr>
          <p:cNvPr id="7" name="Espace réservé du pied de page 6">
            <a:extLst>
              <a:ext uri="{FF2B5EF4-FFF2-40B4-BE49-F238E27FC236}">
                <a16:creationId xmlns:a16="http://schemas.microsoft.com/office/drawing/2014/main" id="{D24269E2-57CF-F447-B485-BB624663EA8A}"/>
              </a:ext>
            </a:extLst>
          </p:cNvPr>
          <p:cNvSpPr>
            <a:spLocks noGrp="1"/>
          </p:cNvSpPr>
          <p:nvPr>
            <p:ph type="ftr" sz="quarter" idx="11"/>
          </p:nvPr>
        </p:nvSpPr>
        <p:spPr/>
        <p:txBody>
          <a:bodyPr/>
          <a:lstStyle/>
          <a:p>
            <a:pPr rtl="0"/>
            <a:r>
              <a:rPr lang="fr-FR"/>
              <a:t>DR G.  MOUNAL</a:t>
            </a:r>
            <a:endParaRPr lang="fr-FR" dirty="0"/>
          </a:p>
        </p:txBody>
      </p:sp>
      <p:sp>
        <p:nvSpPr>
          <p:cNvPr id="8" name="Espace réservé de la date 7">
            <a:extLst>
              <a:ext uri="{FF2B5EF4-FFF2-40B4-BE49-F238E27FC236}">
                <a16:creationId xmlns:a16="http://schemas.microsoft.com/office/drawing/2014/main" id="{743C16D2-19B8-9743-9AE1-1B3725D28E35}"/>
              </a:ext>
            </a:extLst>
          </p:cNvPr>
          <p:cNvSpPr>
            <a:spLocks noGrp="1"/>
          </p:cNvSpPr>
          <p:nvPr>
            <p:ph type="dt" sz="half" idx="10"/>
          </p:nvPr>
        </p:nvSpPr>
        <p:spPr/>
        <p:txBody>
          <a:bodyPr/>
          <a:lstStyle/>
          <a:p>
            <a:r>
              <a:rPr lang="fr-FR"/>
              <a:t>17/05/19</a:t>
            </a:r>
            <a:endParaRPr lang="fr-FR" dirty="0"/>
          </a:p>
        </p:txBody>
      </p:sp>
      <p:sp>
        <p:nvSpPr>
          <p:cNvPr id="9" name="Espace réservé du numéro de diapositive 8">
            <a:extLst>
              <a:ext uri="{FF2B5EF4-FFF2-40B4-BE49-F238E27FC236}">
                <a16:creationId xmlns:a16="http://schemas.microsoft.com/office/drawing/2014/main" id="{D2EF9F19-0973-B84A-91D4-3845CB5252FA}"/>
              </a:ext>
            </a:extLst>
          </p:cNvPr>
          <p:cNvSpPr>
            <a:spLocks noGrp="1"/>
          </p:cNvSpPr>
          <p:nvPr>
            <p:ph type="sldNum" sz="quarter" idx="12"/>
          </p:nvPr>
        </p:nvSpPr>
        <p:spPr/>
        <p:txBody>
          <a:bodyPr/>
          <a:lstStyle/>
          <a:p>
            <a:pPr algn="r"/>
            <a:fld id="{E5FD5434-F838-4DD4-A17B-1CB1A1850DF4}" type="slidenum">
              <a:rPr lang="fr-FR" smtClean="0"/>
              <a:pPr algn="r"/>
              <a:t>12</a:t>
            </a:fld>
            <a:endParaRPr lang="fr-FR" dirty="0"/>
          </a:p>
        </p:txBody>
      </p:sp>
    </p:spTree>
    <p:extLst>
      <p:ext uri="{BB962C8B-B14F-4D97-AF65-F5344CB8AC3E}">
        <p14:creationId xmlns:p14="http://schemas.microsoft.com/office/powerpoint/2010/main" val="1087689979"/>
      </p:ext>
    </p:extLst>
  </p:cSld>
  <p:clrMapOvr>
    <a:masterClrMapping/>
  </p:clrMapOvr>
  <mc:AlternateContent xmlns:mc="http://schemas.openxmlformats.org/markup-compatibility/2006" xmlns:p14="http://schemas.microsoft.com/office/powerpoint/2010/main">
    <mc:Choice Requires="p14">
      <p:transition spd="med" p14:dur="700" advTm="1007">
        <p:fade/>
      </p:transition>
    </mc:Choice>
    <mc:Fallback xmlns="">
      <p:transition spd="med" advTm="1007">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0E91AA-BA66-FB4E-A278-B07F2C6FBC70}"/>
              </a:ext>
            </a:extLst>
          </p:cNvPr>
          <p:cNvSpPr>
            <a:spLocks noGrp="1"/>
          </p:cNvSpPr>
          <p:nvPr>
            <p:ph type="title"/>
          </p:nvPr>
        </p:nvSpPr>
        <p:spPr>
          <a:xfrm>
            <a:off x="914163" y="116632"/>
            <a:ext cx="10360501" cy="1008112"/>
          </a:xfrm>
        </p:spPr>
        <p:txBody>
          <a:bodyPr/>
          <a:lstStyle/>
          <a:p>
            <a:r>
              <a:rPr lang="fr-FR" dirty="0"/>
              <a:t>       préjudice </a:t>
            </a:r>
            <a:r>
              <a:rPr lang="fr-FR" dirty="0" err="1"/>
              <a:t>dES</a:t>
            </a:r>
            <a:r>
              <a:rPr lang="fr-FR" dirty="0"/>
              <a:t> </a:t>
            </a:r>
            <a:r>
              <a:rPr lang="fr-FR" dirty="0" err="1"/>
              <a:t>victimeS</a:t>
            </a:r>
            <a:r>
              <a:rPr lang="fr-FR" dirty="0"/>
              <a:t> </a:t>
            </a:r>
            <a:r>
              <a:rPr lang="fr-FR" dirty="0" err="1"/>
              <a:t>indirecteS</a:t>
            </a:r>
            <a:r>
              <a:rPr lang="fr-FR" dirty="0"/>
              <a:t/>
            </a:r>
            <a:br>
              <a:rPr lang="fr-FR" dirty="0"/>
            </a:br>
            <a:endParaRPr lang="fr-FR" dirty="0"/>
          </a:p>
        </p:txBody>
      </p:sp>
      <p:sp>
        <p:nvSpPr>
          <p:cNvPr id="8" name="Espace réservé du texte 7">
            <a:extLst>
              <a:ext uri="{FF2B5EF4-FFF2-40B4-BE49-F238E27FC236}">
                <a16:creationId xmlns:a16="http://schemas.microsoft.com/office/drawing/2014/main" id="{FCABD537-6EDA-7342-BD2A-2371DA22D634}"/>
              </a:ext>
            </a:extLst>
          </p:cNvPr>
          <p:cNvSpPr>
            <a:spLocks noGrp="1"/>
          </p:cNvSpPr>
          <p:nvPr>
            <p:ph type="body" idx="1"/>
          </p:nvPr>
        </p:nvSpPr>
        <p:spPr>
          <a:xfrm>
            <a:off x="621804" y="1226344"/>
            <a:ext cx="5269462" cy="762496"/>
          </a:xfrm>
        </p:spPr>
        <p:txBody>
          <a:bodyPr/>
          <a:lstStyle/>
          <a:p>
            <a:r>
              <a:rPr lang="fr-FR" sz="2200" b="1" cap="all" dirty="0"/>
              <a:t>EN CAS DE DECES DE LA VICTIME</a:t>
            </a:r>
          </a:p>
          <a:p>
            <a:endParaRPr lang="fr-FR" dirty="0"/>
          </a:p>
        </p:txBody>
      </p:sp>
      <p:sp>
        <p:nvSpPr>
          <p:cNvPr id="9" name="Espace réservé du contenu 8">
            <a:extLst>
              <a:ext uri="{FF2B5EF4-FFF2-40B4-BE49-F238E27FC236}">
                <a16:creationId xmlns:a16="http://schemas.microsoft.com/office/drawing/2014/main" id="{A7381BCE-C010-234E-8970-54A698565C83}"/>
              </a:ext>
            </a:extLst>
          </p:cNvPr>
          <p:cNvSpPr>
            <a:spLocks noGrp="1"/>
          </p:cNvSpPr>
          <p:nvPr>
            <p:ph sz="half" idx="2"/>
          </p:nvPr>
        </p:nvSpPr>
        <p:spPr>
          <a:xfrm>
            <a:off x="261764" y="2090440"/>
            <a:ext cx="5629502" cy="4434904"/>
          </a:xfrm>
        </p:spPr>
        <p:txBody>
          <a:bodyPr>
            <a:normAutofit fontScale="92500"/>
          </a:bodyPr>
          <a:lstStyle/>
          <a:p>
            <a:pPr marL="0" indent="0">
              <a:buNone/>
            </a:pPr>
            <a:r>
              <a:rPr lang="fr-FR" dirty="0"/>
              <a:t> Frais d’obsèques</a:t>
            </a:r>
            <a:br>
              <a:rPr lang="fr-FR" dirty="0"/>
            </a:br>
            <a:r>
              <a:rPr lang="fr-FR" dirty="0"/>
              <a:t> Pertes de revenu des proches</a:t>
            </a:r>
            <a:br>
              <a:rPr lang="fr-FR" dirty="0"/>
            </a:br>
            <a:r>
              <a:rPr lang="fr-FR" dirty="0"/>
              <a:t> Frais divers des proches</a:t>
            </a:r>
            <a:br>
              <a:rPr lang="fr-FR" dirty="0"/>
            </a:br>
            <a:r>
              <a:rPr lang="fr-FR" dirty="0"/>
              <a:t> </a:t>
            </a:r>
          </a:p>
          <a:p>
            <a:pPr marL="0" indent="0">
              <a:buNone/>
            </a:pPr>
            <a:r>
              <a:rPr lang="fr-FR" b="1" dirty="0"/>
              <a:t>préjudice d’affection </a:t>
            </a:r>
            <a:r>
              <a:rPr lang="fr-FR" dirty="0"/>
              <a:t>répare la souffrance causée par le décès d’un  proche, il peut se cumuler avec le préjudice d’accompagnement. </a:t>
            </a:r>
          </a:p>
          <a:p>
            <a:pPr marL="0" indent="0">
              <a:buNone/>
            </a:pPr>
            <a:r>
              <a:rPr lang="fr-FR" b="1" dirty="0"/>
              <a:t>Préjudice d’accompagnement</a:t>
            </a:r>
            <a:r>
              <a:rPr lang="fr-FR" dirty="0"/>
              <a:t> répare le préjudice moral des proches de la victime directe suite à son accident maladie jusqu’au décès éventuel.</a:t>
            </a:r>
          </a:p>
          <a:p>
            <a:endParaRPr lang="fr-FR" dirty="0"/>
          </a:p>
          <a:p>
            <a:pPr marL="0" indent="0">
              <a:buNone/>
            </a:pPr>
            <a:endParaRPr lang="fr-FR" dirty="0"/>
          </a:p>
        </p:txBody>
      </p:sp>
      <p:sp>
        <p:nvSpPr>
          <p:cNvPr id="10" name="Espace réservé du texte 9">
            <a:extLst>
              <a:ext uri="{FF2B5EF4-FFF2-40B4-BE49-F238E27FC236}">
                <a16:creationId xmlns:a16="http://schemas.microsoft.com/office/drawing/2014/main" id="{042984F0-411E-F348-AE32-D0D95D352E76}"/>
              </a:ext>
            </a:extLst>
          </p:cNvPr>
          <p:cNvSpPr>
            <a:spLocks noGrp="1"/>
          </p:cNvSpPr>
          <p:nvPr>
            <p:ph type="body" sz="quarter" idx="3"/>
          </p:nvPr>
        </p:nvSpPr>
        <p:spPr>
          <a:xfrm>
            <a:off x="6297559" y="1226344"/>
            <a:ext cx="4977104" cy="762496"/>
          </a:xfrm>
        </p:spPr>
        <p:txBody>
          <a:bodyPr/>
          <a:lstStyle/>
          <a:p>
            <a:r>
              <a:rPr lang="fr-FR" sz="2200" b="1" cap="all" dirty="0"/>
              <a:t>EN CAS DE SURVIE DE LA VICTIME</a:t>
            </a:r>
          </a:p>
          <a:p>
            <a:endParaRPr lang="fr-FR" dirty="0"/>
          </a:p>
        </p:txBody>
      </p:sp>
      <p:sp>
        <p:nvSpPr>
          <p:cNvPr id="11" name="Espace réservé du contenu 10">
            <a:extLst>
              <a:ext uri="{FF2B5EF4-FFF2-40B4-BE49-F238E27FC236}">
                <a16:creationId xmlns:a16="http://schemas.microsoft.com/office/drawing/2014/main" id="{676233C6-762C-634E-8B26-268B587A703C}"/>
              </a:ext>
            </a:extLst>
          </p:cNvPr>
          <p:cNvSpPr>
            <a:spLocks noGrp="1"/>
          </p:cNvSpPr>
          <p:nvPr>
            <p:ph sz="quarter" idx="4"/>
          </p:nvPr>
        </p:nvSpPr>
        <p:spPr>
          <a:xfrm>
            <a:off x="6297559" y="2132856"/>
            <a:ext cx="4977104" cy="4140944"/>
          </a:xfrm>
        </p:spPr>
        <p:txBody>
          <a:bodyPr>
            <a:normAutofit fontScale="92500" lnSpcReduction="20000"/>
          </a:bodyPr>
          <a:lstStyle/>
          <a:p>
            <a:pPr marL="0" indent="0">
              <a:buNone/>
            </a:pPr>
            <a:r>
              <a:rPr lang="fr-FR" dirty="0"/>
              <a:t> Pertes de revenu des proches</a:t>
            </a:r>
            <a:br>
              <a:rPr lang="fr-FR" dirty="0"/>
            </a:br>
            <a:r>
              <a:rPr lang="fr-FR" dirty="0"/>
              <a:t> Frais divers des proches</a:t>
            </a:r>
            <a:br>
              <a:rPr lang="fr-FR" dirty="0"/>
            </a:br>
            <a:r>
              <a:rPr lang="fr-FR" dirty="0"/>
              <a:t> </a:t>
            </a:r>
          </a:p>
          <a:p>
            <a:pPr marL="0" indent="0">
              <a:buNone/>
            </a:pPr>
            <a:r>
              <a:rPr lang="fr-FR" dirty="0"/>
              <a:t>Préjudice extrapatrimoniaux       exceptionnels</a:t>
            </a:r>
            <a:br>
              <a:rPr lang="fr-FR" dirty="0"/>
            </a:br>
            <a:r>
              <a:rPr lang="fr-FR" dirty="0"/>
              <a:t> </a:t>
            </a:r>
          </a:p>
          <a:p>
            <a:pPr marL="0" indent="0">
              <a:buNone/>
            </a:pPr>
            <a:r>
              <a:rPr lang="fr-FR" dirty="0"/>
              <a:t>Préjudice d’affection chaque parent souffre de voir son enfant lourdement handicapé</a:t>
            </a:r>
          </a:p>
          <a:p>
            <a:pPr marL="0" indent="0">
              <a:buNone/>
            </a:pPr>
            <a:endParaRPr lang="fr-FR" dirty="0"/>
          </a:p>
          <a:p>
            <a:pPr marL="0" indent="0">
              <a:buNone/>
            </a:pPr>
            <a:r>
              <a:rPr lang="fr-FR" dirty="0"/>
              <a:t>Préjudice d’accompagnement y compris TCE des proches du fait du lourd handicap.</a:t>
            </a:r>
          </a:p>
        </p:txBody>
      </p:sp>
      <p:sp>
        <p:nvSpPr>
          <p:cNvPr id="5" name="Espace réservé du pied de page 4">
            <a:extLst>
              <a:ext uri="{FF2B5EF4-FFF2-40B4-BE49-F238E27FC236}">
                <a16:creationId xmlns:a16="http://schemas.microsoft.com/office/drawing/2014/main" id="{459E0AA9-3046-904C-8BC5-0FFB1F7C4172}"/>
              </a:ext>
            </a:extLst>
          </p:cNvPr>
          <p:cNvSpPr>
            <a:spLocks noGrp="1"/>
          </p:cNvSpPr>
          <p:nvPr>
            <p:ph type="ftr" sz="quarter" idx="11"/>
          </p:nvPr>
        </p:nvSpPr>
        <p:spPr/>
        <p:txBody>
          <a:bodyPr/>
          <a:lstStyle/>
          <a:p>
            <a:pPr rtl="0"/>
            <a:r>
              <a:rPr lang="fr-FR"/>
              <a:t>DR G.  MOUNAL</a:t>
            </a:r>
            <a:endParaRPr lang="fr-FR" dirty="0"/>
          </a:p>
        </p:txBody>
      </p:sp>
      <p:sp>
        <p:nvSpPr>
          <p:cNvPr id="6" name="Espace réservé de la date 5">
            <a:extLst>
              <a:ext uri="{FF2B5EF4-FFF2-40B4-BE49-F238E27FC236}">
                <a16:creationId xmlns:a16="http://schemas.microsoft.com/office/drawing/2014/main" id="{95101519-9BC9-A34F-A71A-8369EA9AE8AC}"/>
              </a:ext>
            </a:extLst>
          </p:cNvPr>
          <p:cNvSpPr>
            <a:spLocks noGrp="1"/>
          </p:cNvSpPr>
          <p:nvPr>
            <p:ph type="dt" sz="half" idx="10"/>
          </p:nvPr>
        </p:nvSpPr>
        <p:spPr/>
        <p:txBody>
          <a:bodyPr/>
          <a:lstStyle/>
          <a:p>
            <a:r>
              <a:rPr lang="fr-FR"/>
              <a:t>17/05/19</a:t>
            </a:r>
            <a:endParaRPr lang="fr-FR" dirty="0"/>
          </a:p>
        </p:txBody>
      </p:sp>
      <p:sp>
        <p:nvSpPr>
          <p:cNvPr id="7" name="Espace réservé du numéro de diapositive 6">
            <a:extLst>
              <a:ext uri="{FF2B5EF4-FFF2-40B4-BE49-F238E27FC236}">
                <a16:creationId xmlns:a16="http://schemas.microsoft.com/office/drawing/2014/main" id="{DC4F31D9-A90D-054A-80CE-3BBC5F2829CF}"/>
              </a:ext>
            </a:extLst>
          </p:cNvPr>
          <p:cNvSpPr>
            <a:spLocks noGrp="1"/>
          </p:cNvSpPr>
          <p:nvPr>
            <p:ph type="sldNum" sz="quarter" idx="12"/>
          </p:nvPr>
        </p:nvSpPr>
        <p:spPr/>
        <p:txBody>
          <a:bodyPr/>
          <a:lstStyle/>
          <a:p>
            <a:pPr algn="r"/>
            <a:fld id="{E5FD5434-F838-4DD4-A17B-1CB1A1850DF4}" type="slidenum">
              <a:rPr lang="fr-FR" smtClean="0"/>
              <a:pPr algn="r"/>
              <a:t>13</a:t>
            </a:fld>
            <a:endParaRPr lang="fr-FR" dirty="0"/>
          </a:p>
        </p:txBody>
      </p:sp>
    </p:spTree>
    <p:extLst>
      <p:ext uri="{BB962C8B-B14F-4D97-AF65-F5344CB8AC3E}">
        <p14:creationId xmlns:p14="http://schemas.microsoft.com/office/powerpoint/2010/main" val="3850052649"/>
      </p:ext>
    </p:extLst>
  </p:cSld>
  <p:clrMapOvr>
    <a:masterClrMapping/>
  </p:clrMapOvr>
  <mc:AlternateContent xmlns:mc="http://schemas.openxmlformats.org/markup-compatibility/2006" xmlns:p14="http://schemas.microsoft.com/office/powerpoint/2010/main">
    <mc:Choice Requires="p14">
      <p:transition spd="med" p14:dur="700" advTm="253">
        <p:fade/>
      </p:transition>
    </mc:Choice>
    <mc:Fallback xmlns="">
      <p:transition spd="med" advTm="253">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27B1C7-2404-7345-B984-C390BB6E00E0}"/>
              </a:ext>
            </a:extLst>
          </p:cNvPr>
          <p:cNvSpPr>
            <a:spLocks noGrp="1"/>
          </p:cNvSpPr>
          <p:nvPr>
            <p:ph type="title"/>
          </p:nvPr>
        </p:nvSpPr>
        <p:spPr>
          <a:xfrm>
            <a:off x="333772" y="188640"/>
            <a:ext cx="11855053" cy="1152128"/>
          </a:xfrm>
        </p:spPr>
        <p:txBody>
          <a:bodyPr>
            <a:normAutofit/>
          </a:bodyPr>
          <a:lstStyle/>
          <a:p>
            <a:r>
              <a:rPr lang="fr-FR" sz="3200" dirty="0"/>
              <a:t>EVALUATION PERTE DE CHANCES d’</a:t>
            </a:r>
            <a:r>
              <a:rPr lang="fr-FR" sz="3200" dirty="0" err="1"/>
              <a:t>eviter</a:t>
            </a:r>
            <a:r>
              <a:rPr lang="fr-FR" sz="3200" dirty="0"/>
              <a:t> le dommage:</a:t>
            </a:r>
          </a:p>
        </p:txBody>
      </p:sp>
      <p:sp>
        <p:nvSpPr>
          <p:cNvPr id="3" name="Espace réservé du contenu 2">
            <a:extLst>
              <a:ext uri="{FF2B5EF4-FFF2-40B4-BE49-F238E27FC236}">
                <a16:creationId xmlns:a16="http://schemas.microsoft.com/office/drawing/2014/main" id="{E5CFC362-109C-0449-B1D2-BC37157853C8}"/>
              </a:ext>
            </a:extLst>
          </p:cNvPr>
          <p:cNvSpPr>
            <a:spLocks noGrp="1"/>
          </p:cNvSpPr>
          <p:nvPr>
            <p:ph idx="1"/>
          </p:nvPr>
        </p:nvSpPr>
        <p:spPr/>
        <p:txBody>
          <a:bodyPr/>
          <a:lstStyle/>
          <a:p>
            <a:r>
              <a:rPr lang="fr-FR" dirty="0"/>
              <a:t>Très difficile à évaluer, le plus souvent pas de bibliographie car pour des raisons éthiques évidentes personne étudie l’évolution de la pathologie en fonction du temps et l’absence de traitement. </a:t>
            </a:r>
          </a:p>
          <a:p>
            <a:r>
              <a:rPr lang="fr-FR" dirty="0"/>
              <a:t>Donc évaluation « à dire d’expert » critiquable en </a:t>
            </a:r>
            <a:r>
              <a:rPr lang="fr-FR" dirty="0" err="1"/>
              <a:t>evidence</a:t>
            </a:r>
            <a:r>
              <a:rPr lang="fr-FR" dirty="0"/>
              <a:t> </a:t>
            </a:r>
            <a:r>
              <a:rPr lang="fr-FR" dirty="0" err="1"/>
              <a:t>based</a:t>
            </a:r>
            <a:r>
              <a:rPr lang="fr-FR" dirty="0"/>
              <a:t> </a:t>
            </a:r>
            <a:r>
              <a:rPr lang="fr-FR" dirty="0" err="1"/>
              <a:t>medecine</a:t>
            </a:r>
            <a:r>
              <a:rPr lang="fr-FR" dirty="0"/>
              <a:t>, de préférence donner une fourchette d’évaluation et … il appartiendra au Tribunal de faire sa religion.</a:t>
            </a:r>
          </a:p>
        </p:txBody>
      </p:sp>
      <p:sp>
        <p:nvSpPr>
          <p:cNvPr id="4" name="Espace réservé du pied de page 3">
            <a:extLst>
              <a:ext uri="{FF2B5EF4-FFF2-40B4-BE49-F238E27FC236}">
                <a16:creationId xmlns:a16="http://schemas.microsoft.com/office/drawing/2014/main" id="{65889792-194E-DE44-9109-70B559FB928C}"/>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CC0EB425-1B85-0249-AE75-001232C3C373}"/>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DA12BA62-C181-1349-A55B-F4F88CA38D6A}"/>
              </a:ext>
            </a:extLst>
          </p:cNvPr>
          <p:cNvSpPr>
            <a:spLocks noGrp="1"/>
          </p:cNvSpPr>
          <p:nvPr>
            <p:ph type="sldNum" sz="quarter" idx="12"/>
          </p:nvPr>
        </p:nvSpPr>
        <p:spPr/>
        <p:txBody>
          <a:bodyPr/>
          <a:lstStyle/>
          <a:p>
            <a:pPr algn="r"/>
            <a:fld id="{E5FD5434-F838-4DD4-A17B-1CB1A1850DF4}" type="slidenum">
              <a:rPr lang="fr-FR" smtClean="0"/>
              <a:pPr algn="r"/>
              <a:t>14</a:t>
            </a:fld>
            <a:endParaRPr lang="fr-FR" dirty="0"/>
          </a:p>
        </p:txBody>
      </p:sp>
    </p:spTree>
    <p:extLst>
      <p:ext uri="{BB962C8B-B14F-4D97-AF65-F5344CB8AC3E}">
        <p14:creationId xmlns:p14="http://schemas.microsoft.com/office/powerpoint/2010/main" val="2351070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A5B14B-E44C-C940-9ED9-8C4E8691B47C}"/>
              </a:ext>
            </a:extLst>
          </p:cNvPr>
          <p:cNvSpPr>
            <a:spLocks noGrp="1"/>
          </p:cNvSpPr>
          <p:nvPr>
            <p:ph type="title"/>
          </p:nvPr>
        </p:nvSpPr>
        <p:spPr>
          <a:xfrm>
            <a:off x="914163" y="188640"/>
            <a:ext cx="10360501" cy="864096"/>
          </a:xfrm>
        </p:spPr>
        <p:txBody>
          <a:bodyPr/>
          <a:lstStyle/>
          <a:p>
            <a:r>
              <a:rPr lang="fr-FR" dirty="0"/>
              <a:t>	PREJUDICE D’IMPREPARATION:</a:t>
            </a:r>
          </a:p>
        </p:txBody>
      </p:sp>
      <p:sp>
        <p:nvSpPr>
          <p:cNvPr id="3" name="Espace réservé du contenu 2">
            <a:extLst>
              <a:ext uri="{FF2B5EF4-FFF2-40B4-BE49-F238E27FC236}">
                <a16:creationId xmlns:a16="http://schemas.microsoft.com/office/drawing/2014/main" id="{8614D90F-6C4E-5540-97E8-69CDF6137EB3}"/>
              </a:ext>
            </a:extLst>
          </p:cNvPr>
          <p:cNvSpPr>
            <a:spLocks noGrp="1"/>
          </p:cNvSpPr>
          <p:nvPr>
            <p:ph idx="1"/>
          </p:nvPr>
        </p:nvSpPr>
        <p:spPr>
          <a:xfrm>
            <a:off x="914163" y="1268760"/>
            <a:ext cx="10360501" cy="5005041"/>
          </a:xfrm>
        </p:spPr>
        <p:txBody>
          <a:bodyPr>
            <a:normAutofit fontScale="92500" lnSpcReduction="10000"/>
          </a:bodyPr>
          <a:lstStyle/>
          <a:p>
            <a:r>
              <a:rPr lang="fr-FR" dirty="0"/>
              <a:t>Cour de Cassation juin 2010 ‘toute personne a le droit d’être informée, </a:t>
            </a:r>
            <a:r>
              <a:rPr lang="fr-FR" b="1" dirty="0"/>
              <a:t>le non-respect du devoir d’information cause à celui auquel l’information était légalement due, un préjudice, que le juge ne peut laisser sans réparation’</a:t>
            </a:r>
            <a:r>
              <a:rPr lang="fr-FR" dirty="0"/>
              <a:t>.</a:t>
            </a:r>
          </a:p>
          <a:p>
            <a:r>
              <a:rPr lang="fr-FR" dirty="0"/>
              <a:t> Conseil d’État octobre 2012: qu’indépendamment de la perte de chance de refuser l’intervention, le manquement des médecins à leur obligation d’informer le patient des risques encourus ouvre pour l’intéressé, </a:t>
            </a:r>
            <a:r>
              <a:rPr lang="fr-FR" b="1" dirty="0"/>
              <a:t>lorsque ces risques se réalisent</a:t>
            </a:r>
            <a:r>
              <a:rPr lang="fr-FR" dirty="0"/>
              <a:t>, le droit d’obtenir réparation des troubles qu’il a pu subir du fait qu’il n’a pas pu se préparer à cette éventualité, notamment en prenant certaines dispositions personnelles.’</a:t>
            </a:r>
          </a:p>
          <a:p>
            <a:r>
              <a:rPr lang="fr-FR" dirty="0"/>
              <a:t>En l'espèce le patient ne s’étant pas </a:t>
            </a:r>
            <a:r>
              <a:rPr lang="fr-FR" b="1" dirty="0"/>
              <a:t>prévalu</a:t>
            </a:r>
            <a:r>
              <a:rPr lang="fr-FR" dirty="0"/>
              <a:t> d’un tel préjudice d’impréparation, il ne saurait prétendre ici à indemnisation. </a:t>
            </a:r>
          </a:p>
          <a:p>
            <a:pPr marL="0" indent="0">
              <a:buNone/>
            </a:pPr>
            <a:endParaRPr lang="fr-FR" dirty="0"/>
          </a:p>
          <a:p>
            <a:pPr>
              <a:buNone/>
            </a:pPr>
            <a:endParaRPr lang="fr-FR" dirty="0"/>
          </a:p>
          <a:p>
            <a:endParaRPr lang="fr-FR" dirty="0"/>
          </a:p>
        </p:txBody>
      </p:sp>
      <p:sp>
        <p:nvSpPr>
          <p:cNvPr id="4" name="Espace réservé du pied de page 3">
            <a:extLst>
              <a:ext uri="{FF2B5EF4-FFF2-40B4-BE49-F238E27FC236}">
                <a16:creationId xmlns:a16="http://schemas.microsoft.com/office/drawing/2014/main" id="{7144651D-9625-7F42-A290-CF5EDA53AC7B}"/>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4CA9CF21-1E6A-D347-BDC7-D300B90F35B7}"/>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44143F39-8378-C845-BCA7-7A2E8AD6A86B}"/>
              </a:ext>
            </a:extLst>
          </p:cNvPr>
          <p:cNvSpPr>
            <a:spLocks noGrp="1"/>
          </p:cNvSpPr>
          <p:nvPr>
            <p:ph type="sldNum" sz="quarter" idx="12"/>
          </p:nvPr>
        </p:nvSpPr>
        <p:spPr/>
        <p:txBody>
          <a:bodyPr/>
          <a:lstStyle/>
          <a:p>
            <a:pPr algn="r"/>
            <a:fld id="{E5FD5434-F838-4DD4-A17B-1CB1A1850DF4}" type="slidenum">
              <a:rPr lang="fr-FR" smtClean="0"/>
              <a:pPr algn="r"/>
              <a:t>15</a:t>
            </a:fld>
            <a:endParaRPr lang="fr-FR" dirty="0"/>
          </a:p>
        </p:txBody>
      </p:sp>
    </p:spTree>
    <p:extLst>
      <p:ext uri="{BB962C8B-B14F-4D97-AF65-F5344CB8AC3E}">
        <p14:creationId xmlns:p14="http://schemas.microsoft.com/office/powerpoint/2010/main" val="2346807777"/>
      </p:ext>
    </p:extLst>
  </p:cSld>
  <p:clrMapOvr>
    <a:masterClrMapping/>
  </p:clrMapOvr>
  <mc:AlternateContent xmlns:mc="http://schemas.openxmlformats.org/markup-compatibility/2006" xmlns:p14="http://schemas.microsoft.com/office/powerpoint/2010/main">
    <mc:Choice Requires="p14">
      <p:transition spd="med" p14:dur="700" advTm="48162">
        <p:fade/>
      </p:transition>
    </mc:Choice>
    <mc:Fallback xmlns="">
      <p:transition spd="med" advTm="48162">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9325DC-82D6-1E4E-B213-7C6C55D3C3B2}"/>
              </a:ext>
            </a:extLst>
          </p:cNvPr>
          <p:cNvSpPr>
            <a:spLocks noGrp="1"/>
          </p:cNvSpPr>
          <p:nvPr>
            <p:ph type="title"/>
          </p:nvPr>
        </p:nvSpPr>
        <p:spPr>
          <a:xfrm>
            <a:off x="914163" y="116632"/>
            <a:ext cx="10360501" cy="1008112"/>
          </a:xfrm>
        </p:spPr>
        <p:txBody>
          <a:bodyPr/>
          <a:lstStyle/>
          <a:p>
            <a:r>
              <a:rPr lang="fr-FR" dirty="0"/>
              <a:t>En cas de </a:t>
            </a:r>
            <a:r>
              <a:rPr lang="fr-FR" dirty="0" err="1"/>
              <a:t>defaut</a:t>
            </a:r>
            <a:r>
              <a:rPr lang="fr-FR" dirty="0"/>
              <a:t> d’information :</a:t>
            </a:r>
          </a:p>
        </p:txBody>
      </p:sp>
      <p:sp>
        <p:nvSpPr>
          <p:cNvPr id="3" name="Espace réservé du contenu 2">
            <a:extLst>
              <a:ext uri="{FF2B5EF4-FFF2-40B4-BE49-F238E27FC236}">
                <a16:creationId xmlns:a16="http://schemas.microsoft.com/office/drawing/2014/main" id="{DEF7644C-4012-AD47-AF23-8BD6F28D311A}"/>
              </a:ext>
            </a:extLst>
          </p:cNvPr>
          <p:cNvSpPr>
            <a:spLocks noGrp="1"/>
          </p:cNvSpPr>
          <p:nvPr>
            <p:ph idx="1"/>
          </p:nvPr>
        </p:nvSpPr>
        <p:spPr>
          <a:xfrm>
            <a:off x="765821" y="1412776"/>
            <a:ext cx="10508844" cy="4861025"/>
          </a:xfrm>
        </p:spPr>
        <p:txBody>
          <a:bodyPr>
            <a:normAutofit/>
          </a:bodyPr>
          <a:lstStyle/>
          <a:p>
            <a:r>
              <a:rPr lang="fr-FR" dirty="0"/>
              <a:t>Deux préjudices sont indemnisés:</a:t>
            </a:r>
          </a:p>
          <a:p>
            <a:r>
              <a:rPr lang="fr-FR" dirty="0"/>
              <a:t>- en premier une ‘perte de chance’ de se soustraire au risque qui s’est réalisé (</a:t>
            </a:r>
            <a:r>
              <a:rPr lang="fr-FR" dirty="0" err="1"/>
              <a:t>Cass</a:t>
            </a:r>
            <a:r>
              <a:rPr lang="fr-FR" dirty="0"/>
              <a:t> 1ère civ 6/12/07 n°06-19.301)</a:t>
            </a:r>
          </a:p>
          <a:p>
            <a:r>
              <a:rPr lang="fr-FR" dirty="0"/>
              <a:t>- un second préjudice appelé </a:t>
            </a:r>
            <a:r>
              <a:rPr lang="fr-FR" b="1" dirty="0"/>
              <a:t>‘préjudice d'impréparation’</a:t>
            </a:r>
            <a:r>
              <a:rPr lang="fr-FR" dirty="0"/>
              <a:t> correspondant à l’état d’ignorance qui lui a été imposé par le professionnel de santé. Il matérialise et tend à réparer les troubles ‘psychologiques’  ressentis par le patient n’ayant pu, avant un acte médical, se préparer à la réalisation d’un risque dont on ne l’avait pas informé. </a:t>
            </a:r>
          </a:p>
          <a:p>
            <a:endParaRPr lang="fr-FR" dirty="0"/>
          </a:p>
          <a:p>
            <a:endParaRPr lang="fr-FR" dirty="0"/>
          </a:p>
        </p:txBody>
      </p:sp>
      <p:sp>
        <p:nvSpPr>
          <p:cNvPr id="4" name="Espace réservé du pied de page 3">
            <a:extLst>
              <a:ext uri="{FF2B5EF4-FFF2-40B4-BE49-F238E27FC236}">
                <a16:creationId xmlns:a16="http://schemas.microsoft.com/office/drawing/2014/main" id="{1563CB25-2C4C-F143-A8FB-C42AB5F91581}"/>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1C034F69-F6A4-C74F-BBE0-273AEC037777}"/>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17073D85-2AA4-814A-8831-52599E650662}"/>
              </a:ext>
            </a:extLst>
          </p:cNvPr>
          <p:cNvSpPr>
            <a:spLocks noGrp="1"/>
          </p:cNvSpPr>
          <p:nvPr>
            <p:ph type="sldNum" sz="quarter" idx="12"/>
          </p:nvPr>
        </p:nvSpPr>
        <p:spPr/>
        <p:txBody>
          <a:bodyPr/>
          <a:lstStyle/>
          <a:p>
            <a:pPr algn="r"/>
            <a:fld id="{E5FD5434-F838-4DD4-A17B-1CB1A1850DF4}" type="slidenum">
              <a:rPr lang="fr-FR" smtClean="0"/>
              <a:pPr algn="r"/>
              <a:t>16</a:t>
            </a:fld>
            <a:endParaRPr lang="fr-FR" dirty="0"/>
          </a:p>
        </p:txBody>
      </p:sp>
    </p:spTree>
    <p:extLst>
      <p:ext uri="{BB962C8B-B14F-4D97-AF65-F5344CB8AC3E}">
        <p14:creationId xmlns:p14="http://schemas.microsoft.com/office/powerpoint/2010/main" val="1892132589"/>
      </p:ext>
    </p:extLst>
  </p:cSld>
  <p:clrMapOvr>
    <a:masterClrMapping/>
  </p:clrMapOvr>
  <mc:AlternateContent xmlns:mc="http://schemas.openxmlformats.org/markup-compatibility/2006" xmlns:p14="http://schemas.microsoft.com/office/powerpoint/2010/main">
    <mc:Choice Requires="p14">
      <p:transition spd="med" p14:dur="700" advTm="1890">
        <p:fade/>
      </p:transition>
    </mc:Choice>
    <mc:Fallback xmlns="">
      <p:transition spd="med" advTm="189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2CB99E-0BA3-014B-AAF1-3D2A7939247C}"/>
              </a:ext>
            </a:extLst>
          </p:cNvPr>
          <p:cNvSpPr>
            <a:spLocks noGrp="1"/>
          </p:cNvSpPr>
          <p:nvPr>
            <p:ph type="title"/>
          </p:nvPr>
        </p:nvSpPr>
        <p:spPr>
          <a:xfrm>
            <a:off x="914163" y="188640"/>
            <a:ext cx="10360501" cy="792088"/>
          </a:xfrm>
        </p:spPr>
        <p:txBody>
          <a:bodyPr/>
          <a:lstStyle/>
          <a:p>
            <a:r>
              <a:rPr lang="fr-FR" dirty="0"/>
              <a:t>		     Pour l’expert:</a:t>
            </a:r>
          </a:p>
        </p:txBody>
      </p:sp>
      <p:sp>
        <p:nvSpPr>
          <p:cNvPr id="3" name="Espace réservé du contenu 2">
            <a:extLst>
              <a:ext uri="{FF2B5EF4-FFF2-40B4-BE49-F238E27FC236}">
                <a16:creationId xmlns:a16="http://schemas.microsoft.com/office/drawing/2014/main" id="{B7F5ADC8-6FAB-DB46-ACB6-E4BA317E1FF3}"/>
              </a:ext>
            </a:extLst>
          </p:cNvPr>
          <p:cNvSpPr>
            <a:spLocks noGrp="1"/>
          </p:cNvSpPr>
          <p:nvPr>
            <p:ph idx="1"/>
          </p:nvPr>
        </p:nvSpPr>
        <p:spPr>
          <a:xfrm>
            <a:off x="914163" y="1124744"/>
            <a:ext cx="10360501" cy="5149057"/>
          </a:xfrm>
        </p:spPr>
        <p:txBody>
          <a:bodyPr>
            <a:normAutofit lnSpcReduction="10000"/>
          </a:bodyPr>
          <a:lstStyle/>
          <a:p>
            <a:r>
              <a:rPr lang="fr-FR" sz="3200" b="1" dirty="0"/>
              <a:t>L’ évaluation </a:t>
            </a:r>
            <a:r>
              <a:rPr lang="fr-FR" sz="3200" dirty="0"/>
              <a:t>du préjudice d’impréparation ne le concerne pas car </a:t>
            </a:r>
            <a:r>
              <a:rPr lang="fr-FR" dirty="0"/>
              <a:t>inexistant dans la nomenclature </a:t>
            </a:r>
            <a:r>
              <a:rPr lang="fr-FR" dirty="0" err="1"/>
              <a:t>Dintilhac</a:t>
            </a:r>
            <a:r>
              <a:rPr lang="fr-FR" dirty="0"/>
              <a:t> ou les missions judiciaires ou administratives</a:t>
            </a:r>
          </a:p>
          <a:p>
            <a:r>
              <a:rPr lang="fr-FR" dirty="0"/>
              <a:t>seule la question « </a:t>
            </a:r>
            <a:r>
              <a:rPr lang="fr-FR" i="1" dirty="0"/>
              <a:t>dire l’information reçue et si les traitements administrés à la victime étaient adaptés à son état et </a:t>
            </a:r>
            <a:r>
              <a:rPr lang="fr-FR" b="1" i="1" dirty="0"/>
              <a:t>si d'autres soins n'auraient pas dû lui être dispensés</a:t>
            </a:r>
            <a:r>
              <a:rPr lang="fr-FR" b="1" dirty="0"/>
              <a:t> </a:t>
            </a:r>
            <a:r>
              <a:rPr lang="fr-FR" dirty="0"/>
              <a:t>» est posée</a:t>
            </a:r>
          </a:p>
          <a:p>
            <a:r>
              <a:rPr lang="fr-FR" dirty="0"/>
              <a:t>l'expert ne peut que décrire l'information reçue, faire état </a:t>
            </a:r>
            <a:r>
              <a:rPr lang="fr-FR" b="1" dirty="0"/>
              <a:t>des alternatives thérapeutiques </a:t>
            </a:r>
            <a:r>
              <a:rPr lang="fr-FR" dirty="0"/>
              <a:t>et exprimer au mieux les conséquences induites par le défaut d'information dont l'appréciation est laissé à la seule diligence du magistrat pour le qualifier et l'indemniser le cas échéant.</a:t>
            </a:r>
          </a:p>
          <a:p>
            <a:endParaRPr lang="fr-FR" dirty="0"/>
          </a:p>
        </p:txBody>
      </p:sp>
      <p:sp>
        <p:nvSpPr>
          <p:cNvPr id="4" name="Espace réservé du pied de page 3">
            <a:extLst>
              <a:ext uri="{FF2B5EF4-FFF2-40B4-BE49-F238E27FC236}">
                <a16:creationId xmlns:a16="http://schemas.microsoft.com/office/drawing/2014/main" id="{3D40724E-4EDB-BF4F-83EF-D964D8783B68}"/>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791F8856-E6EE-2048-A3D6-64C18CAEF5A9}"/>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6D7B4683-8D36-EC4D-9988-340849E85F9C}"/>
              </a:ext>
            </a:extLst>
          </p:cNvPr>
          <p:cNvSpPr>
            <a:spLocks noGrp="1"/>
          </p:cNvSpPr>
          <p:nvPr>
            <p:ph type="sldNum" sz="quarter" idx="12"/>
          </p:nvPr>
        </p:nvSpPr>
        <p:spPr/>
        <p:txBody>
          <a:bodyPr/>
          <a:lstStyle/>
          <a:p>
            <a:pPr algn="r"/>
            <a:fld id="{E5FD5434-F838-4DD4-A17B-1CB1A1850DF4}" type="slidenum">
              <a:rPr lang="fr-FR" smtClean="0"/>
              <a:pPr algn="r"/>
              <a:t>17</a:t>
            </a:fld>
            <a:endParaRPr lang="fr-FR" dirty="0"/>
          </a:p>
        </p:txBody>
      </p:sp>
    </p:spTree>
    <p:extLst>
      <p:ext uri="{BB962C8B-B14F-4D97-AF65-F5344CB8AC3E}">
        <p14:creationId xmlns:p14="http://schemas.microsoft.com/office/powerpoint/2010/main" val="3216648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E05716-94C9-B54B-9338-D03F6F7745F2}"/>
              </a:ext>
            </a:extLst>
          </p:cNvPr>
          <p:cNvSpPr>
            <a:spLocks noGrp="1"/>
          </p:cNvSpPr>
          <p:nvPr>
            <p:ph type="title"/>
          </p:nvPr>
        </p:nvSpPr>
        <p:spPr>
          <a:xfrm>
            <a:off x="914163" y="188640"/>
            <a:ext cx="10360501" cy="936104"/>
          </a:xfrm>
        </p:spPr>
        <p:txBody>
          <a:bodyPr/>
          <a:lstStyle/>
          <a:p>
            <a:r>
              <a:rPr lang="fr-FR" dirty="0"/>
              <a:t>CAAM 7 janvier 2015, n°13MA03045</a:t>
            </a:r>
          </a:p>
        </p:txBody>
      </p:sp>
      <p:sp>
        <p:nvSpPr>
          <p:cNvPr id="3" name="Espace réservé du contenu 2">
            <a:extLst>
              <a:ext uri="{FF2B5EF4-FFF2-40B4-BE49-F238E27FC236}">
                <a16:creationId xmlns:a16="http://schemas.microsoft.com/office/drawing/2014/main" id="{B3A1BEFE-AFBD-964A-8DE3-40BF7F58C154}"/>
              </a:ext>
            </a:extLst>
          </p:cNvPr>
          <p:cNvSpPr>
            <a:spLocks noGrp="1"/>
          </p:cNvSpPr>
          <p:nvPr>
            <p:ph idx="1"/>
          </p:nvPr>
        </p:nvSpPr>
        <p:spPr>
          <a:xfrm>
            <a:off x="914162" y="1340768"/>
            <a:ext cx="10360501" cy="4470400"/>
          </a:xfrm>
        </p:spPr>
        <p:txBody>
          <a:bodyPr>
            <a:normAutofit/>
          </a:bodyPr>
          <a:lstStyle/>
          <a:p>
            <a:r>
              <a:rPr lang="fr-FR" dirty="0"/>
              <a:t>la CAAM suivant la jurisprudence de la CC reconnait que la faute caractérisée a entrainé « </a:t>
            </a:r>
            <a:r>
              <a:rPr lang="fr-FR" b="1" dirty="0"/>
              <a:t>une situation de détresse et de souffrance liée au choc de la révélation du handicap lors de la naissance de l’enfant, alors que l’accouchement constitue à la fois un événement heureux mais également un moment de fatigue physique et psychologique qui vient aggraver la révélation du handicap à ce moment-là</a:t>
            </a:r>
            <a:r>
              <a:rPr lang="fr-FR" dirty="0"/>
              <a:t> », permettant une réévaluation à la hausse de l’indemnité accordée aux parents en première instance.</a:t>
            </a:r>
          </a:p>
        </p:txBody>
      </p:sp>
      <p:sp>
        <p:nvSpPr>
          <p:cNvPr id="4" name="Espace réservé du pied de page 3">
            <a:extLst>
              <a:ext uri="{FF2B5EF4-FFF2-40B4-BE49-F238E27FC236}">
                <a16:creationId xmlns:a16="http://schemas.microsoft.com/office/drawing/2014/main" id="{56EF0263-E45C-514B-8655-A85E56CBBD29}"/>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F8CC6D70-11ED-2D45-9678-EC41395CEF9D}"/>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35D27DF6-C51F-AC4A-915D-2A74CE4C52E4}"/>
              </a:ext>
            </a:extLst>
          </p:cNvPr>
          <p:cNvSpPr>
            <a:spLocks noGrp="1"/>
          </p:cNvSpPr>
          <p:nvPr>
            <p:ph type="sldNum" sz="quarter" idx="12"/>
          </p:nvPr>
        </p:nvSpPr>
        <p:spPr/>
        <p:txBody>
          <a:bodyPr/>
          <a:lstStyle/>
          <a:p>
            <a:pPr algn="r"/>
            <a:fld id="{E5FD5434-F838-4DD4-A17B-1CB1A1850DF4}" type="slidenum">
              <a:rPr lang="fr-FR" smtClean="0"/>
              <a:pPr algn="r"/>
              <a:t>18</a:t>
            </a:fld>
            <a:endParaRPr lang="fr-FR" dirty="0"/>
          </a:p>
        </p:txBody>
      </p:sp>
    </p:spTree>
    <p:extLst>
      <p:ext uri="{BB962C8B-B14F-4D97-AF65-F5344CB8AC3E}">
        <p14:creationId xmlns:p14="http://schemas.microsoft.com/office/powerpoint/2010/main" val="4183638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385-E0E6-A249-A4B7-889B85F3A8ED}"/>
              </a:ext>
            </a:extLst>
          </p:cNvPr>
          <p:cNvSpPr>
            <a:spLocks noGrp="1"/>
          </p:cNvSpPr>
          <p:nvPr>
            <p:ph type="title"/>
          </p:nvPr>
        </p:nvSpPr>
        <p:spPr>
          <a:xfrm>
            <a:off x="914163" y="116631"/>
            <a:ext cx="10360501" cy="834505"/>
          </a:xfrm>
        </p:spPr>
        <p:txBody>
          <a:bodyPr>
            <a:normAutofit/>
          </a:bodyPr>
          <a:lstStyle/>
          <a:p>
            <a:r>
              <a:rPr lang="fr-FR" dirty="0"/>
              <a:t>	    Loi du 4 MARS 2002 ART1:</a:t>
            </a:r>
          </a:p>
        </p:txBody>
      </p:sp>
      <p:sp>
        <p:nvSpPr>
          <p:cNvPr id="3" name="Espace réservé du contenu 2">
            <a:extLst>
              <a:ext uri="{FF2B5EF4-FFF2-40B4-BE49-F238E27FC236}">
                <a16:creationId xmlns:a16="http://schemas.microsoft.com/office/drawing/2014/main" id="{76CBFF75-5B41-7C40-AC4C-45E73503455D}"/>
              </a:ext>
            </a:extLst>
          </p:cNvPr>
          <p:cNvSpPr>
            <a:spLocks noGrp="1"/>
          </p:cNvSpPr>
          <p:nvPr>
            <p:ph idx="1"/>
          </p:nvPr>
        </p:nvSpPr>
        <p:spPr>
          <a:xfrm>
            <a:off x="914163" y="1052736"/>
            <a:ext cx="10360501" cy="5221065"/>
          </a:xfrm>
        </p:spPr>
        <p:txBody>
          <a:bodyPr>
            <a:normAutofit lnSpcReduction="10000"/>
          </a:bodyPr>
          <a:lstStyle/>
          <a:p>
            <a:r>
              <a:rPr lang="fr-FR" dirty="0"/>
              <a:t>Nul ne peut se prévaloir d'un préjudice du seul fait de sa naissance.</a:t>
            </a:r>
          </a:p>
          <a:p>
            <a:r>
              <a:rPr lang="fr-FR" dirty="0"/>
              <a:t>La personne née avec un handicap dû à une faute médicale peut obtenir la réparation de son préjudice lorsque l'acte fautif a provoqué directement le handicap ou l'a aggravé, ou n'a pas permis de prendre les mesures susceptibles de l'atténuer.</a:t>
            </a:r>
          </a:p>
          <a:p>
            <a:r>
              <a:rPr lang="fr-FR" dirty="0"/>
              <a:t>Les parents d'un enfant né avec un handicap non décelé pendant la grossesse à la suite d'une faute caractérisée,  peuvent demander une indemnité au titre de leur seul préjudice qui ne saurait inclure les charges particulières découlant du handicap, la compensation de ce dernier relève de la solidarité nationale.</a:t>
            </a:r>
          </a:p>
          <a:p>
            <a:endParaRPr lang="fr-FR" dirty="0"/>
          </a:p>
        </p:txBody>
      </p:sp>
      <p:sp>
        <p:nvSpPr>
          <p:cNvPr id="4" name="Espace réservé du pied de page 3">
            <a:extLst>
              <a:ext uri="{FF2B5EF4-FFF2-40B4-BE49-F238E27FC236}">
                <a16:creationId xmlns:a16="http://schemas.microsoft.com/office/drawing/2014/main" id="{54DD68B1-B120-3045-91DB-26B7FCF394C6}"/>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BA5D4EF4-2762-B74F-A48A-896174DB0980}"/>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E8F35AE0-E56A-844D-9A41-C703D29C9C34}"/>
              </a:ext>
            </a:extLst>
          </p:cNvPr>
          <p:cNvSpPr>
            <a:spLocks noGrp="1"/>
          </p:cNvSpPr>
          <p:nvPr>
            <p:ph type="sldNum" sz="quarter" idx="12"/>
          </p:nvPr>
        </p:nvSpPr>
        <p:spPr/>
        <p:txBody>
          <a:bodyPr/>
          <a:lstStyle/>
          <a:p>
            <a:pPr algn="r"/>
            <a:fld id="{E5FD5434-F838-4DD4-A17B-1CB1A1850DF4}" type="slidenum">
              <a:rPr lang="fr-FR" smtClean="0"/>
              <a:pPr algn="r"/>
              <a:t>19</a:t>
            </a:fld>
            <a:endParaRPr lang="fr-FR" dirty="0"/>
          </a:p>
        </p:txBody>
      </p:sp>
    </p:spTree>
    <p:extLst>
      <p:ext uri="{BB962C8B-B14F-4D97-AF65-F5344CB8AC3E}">
        <p14:creationId xmlns:p14="http://schemas.microsoft.com/office/powerpoint/2010/main" val="3611529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E7F458-6646-1841-8FD0-61EDCB6F5D79}"/>
              </a:ext>
            </a:extLst>
          </p:cNvPr>
          <p:cNvSpPr>
            <a:spLocks noGrp="1"/>
          </p:cNvSpPr>
          <p:nvPr>
            <p:ph type="title"/>
          </p:nvPr>
        </p:nvSpPr>
        <p:spPr/>
        <p:txBody>
          <a:bodyPr/>
          <a:lstStyle/>
          <a:p>
            <a:r>
              <a:rPr lang="fr-FR" dirty="0"/>
              <a:t>EVALUATION DU DOMMAGE CORPOREL:</a:t>
            </a:r>
          </a:p>
        </p:txBody>
      </p:sp>
      <p:sp>
        <p:nvSpPr>
          <p:cNvPr id="3" name="Espace réservé du contenu 2">
            <a:extLst>
              <a:ext uri="{FF2B5EF4-FFF2-40B4-BE49-F238E27FC236}">
                <a16:creationId xmlns:a16="http://schemas.microsoft.com/office/drawing/2014/main" id="{24DCFE3C-808D-0249-BAE2-3A38A14CCDD1}"/>
              </a:ext>
            </a:extLst>
          </p:cNvPr>
          <p:cNvSpPr>
            <a:spLocks noGrp="1"/>
          </p:cNvSpPr>
          <p:nvPr>
            <p:ph idx="1"/>
          </p:nvPr>
        </p:nvSpPr>
        <p:spPr/>
        <p:txBody>
          <a:bodyPr>
            <a:normAutofit/>
          </a:bodyPr>
          <a:lstStyle/>
          <a:p>
            <a:r>
              <a:rPr lang="fr-FR" dirty="0"/>
              <a:t>Partie importante de l’expertise médicale qui relève en tous points du droit général de l’expertise et de l’indemnisation de ses éventuels préjudices.</a:t>
            </a:r>
          </a:p>
          <a:p>
            <a:r>
              <a:rPr lang="fr-FR" dirty="0"/>
              <a:t>Aucun article du CJA ( R 621-2 à 14) ou du CPC ne traite de l’expertise médicale en particulier.</a:t>
            </a:r>
          </a:p>
          <a:p>
            <a:pPr marL="0" indent="0">
              <a:buNone/>
            </a:pPr>
            <a:endParaRPr lang="fr-FR" dirty="0"/>
          </a:p>
        </p:txBody>
      </p:sp>
      <p:sp>
        <p:nvSpPr>
          <p:cNvPr id="4" name="Espace réservé du pied de page 3">
            <a:extLst>
              <a:ext uri="{FF2B5EF4-FFF2-40B4-BE49-F238E27FC236}">
                <a16:creationId xmlns:a16="http://schemas.microsoft.com/office/drawing/2014/main" id="{DE529AB8-AF9D-2A40-9FFC-1BDC2D29AB0D}"/>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7B86591F-9E32-8D45-A9FD-5D351FDED6FE}"/>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3AAAC324-48B0-6B44-A9D6-7E7B50A05161}"/>
              </a:ext>
            </a:extLst>
          </p:cNvPr>
          <p:cNvSpPr>
            <a:spLocks noGrp="1"/>
          </p:cNvSpPr>
          <p:nvPr>
            <p:ph type="sldNum" sz="quarter" idx="12"/>
          </p:nvPr>
        </p:nvSpPr>
        <p:spPr/>
        <p:txBody>
          <a:bodyPr/>
          <a:lstStyle/>
          <a:p>
            <a:pPr algn="r"/>
            <a:fld id="{E5FD5434-F838-4DD4-A17B-1CB1A1850DF4}" type="slidenum">
              <a:rPr lang="fr-FR" smtClean="0"/>
              <a:pPr algn="r"/>
              <a:t>2</a:t>
            </a:fld>
            <a:endParaRPr lang="fr-FR" dirty="0"/>
          </a:p>
        </p:txBody>
      </p:sp>
    </p:spTree>
    <p:extLst>
      <p:ext uri="{BB962C8B-B14F-4D97-AF65-F5344CB8AC3E}">
        <p14:creationId xmlns:p14="http://schemas.microsoft.com/office/powerpoint/2010/main" val="2574992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681">
        <p15:prstTrans prst="fallOver"/>
      </p:transition>
    </mc:Choice>
    <mc:Fallback xmlns="">
      <p:transition spd="slow" advTm="681">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02350E-9AFD-9440-A4D1-D22E07044D6A}"/>
              </a:ext>
            </a:extLst>
          </p:cNvPr>
          <p:cNvSpPr>
            <a:spLocks noGrp="1"/>
          </p:cNvSpPr>
          <p:nvPr>
            <p:ph type="title"/>
          </p:nvPr>
        </p:nvSpPr>
        <p:spPr>
          <a:xfrm>
            <a:off x="914163" y="116632"/>
            <a:ext cx="10360501" cy="936104"/>
          </a:xfrm>
        </p:spPr>
        <p:txBody>
          <a:bodyPr/>
          <a:lstStyle/>
          <a:p>
            <a:r>
              <a:rPr lang="fr-FR" dirty="0"/>
              <a:t>	DEFAUT DIAGNOSTIC ANTE NATAL</a:t>
            </a:r>
          </a:p>
        </p:txBody>
      </p:sp>
      <p:sp>
        <p:nvSpPr>
          <p:cNvPr id="3" name="Espace réservé du contenu 2">
            <a:extLst>
              <a:ext uri="{FF2B5EF4-FFF2-40B4-BE49-F238E27FC236}">
                <a16:creationId xmlns:a16="http://schemas.microsoft.com/office/drawing/2014/main" id="{69E5AA84-A5E6-5A4D-B3AB-C333528FB227}"/>
              </a:ext>
            </a:extLst>
          </p:cNvPr>
          <p:cNvSpPr>
            <a:spLocks noGrp="1"/>
          </p:cNvSpPr>
          <p:nvPr>
            <p:ph idx="1"/>
          </p:nvPr>
        </p:nvSpPr>
        <p:spPr>
          <a:xfrm>
            <a:off x="477788" y="1340768"/>
            <a:ext cx="11089232" cy="4824536"/>
          </a:xfrm>
        </p:spPr>
        <p:txBody>
          <a:bodyPr>
            <a:normAutofit/>
          </a:bodyPr>
          <a:lstStyle/>
          <a:p>
            <a:endParaRPr lang="fr-FR" dirty="0"/>
          </a:p>
          <a:p>
            <a:endParaRPr lang="fr-FR" dirty="0"/>
          </a:p>
          <a:p>
            <a:r>
              <a:rPr lang="fr-FR" dirty="0"/>
              <a:t>Grossesse suivit normal dépistage T21 par risque intégré MSM T1 et CN (15% faux </a:t>
            </a:r>
            <a:r>
              <a:rPr lang="fr-FR" dirty="0" err="1"/>
              <a:t>nég</a:t>
            </a:r>
            <a:r>
              <a:rPr lang="fr-FR" dirty="0"/>
              <a:t>), échographie T2 et T3 normales correctement effectuées: </a:t>
            </a:r>
          </a:p>
          <a:p>
            <a:pPr marL="0" indent="0">
              <a:buNone/>
            </a:pPr>
            <a:r>
              <a:rPr lang="fr-FR" dirty="0"/>
              <a:t>	                      ALEA de la grossesse</a:t>
            </a:r>
          </a:p>
          <a:p>
            <a:r>
              <a:rPr lang="fr-FR" dirty="0"/>
              <a:t> pas d’indemnisation ni préjudice d’impréparation ou           d’ affection ou d’accompagnement.</a:t>
            </a:r>
          </a:p>
        </p:txBody>
      </p:sp>
      <p:sp>
        <p:nvSpPr>
          <p:cNvPr id="4" name="Espace réservé du pied de page 3">
            <a:extLst>
              <a:ext uri="{FF2B5EF4-FFF2-40B4-BE49-F238E27FC236}">
                <a16:creationId xmlns:a16="http://schemas.microsoft.com/office/drawing/2014/main" id="{2FF2C167-0238-FF4F-9609-42327230DC4F}"/>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1A0E02BC-B83D-704E-990B-12117B9D6E0C}"/>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C736C75C-859B-8B4B-9E02-EE03589B80BF}"/>
              </a:ext>
            </a:extLst>
          </p:cNvPr>
          <p:cNvSpPr>
            <a:spLocks noGrp="1"/>
          </p:cNvSpPr>
          <p:nvPr>
            <p:ph type="sldNum" sz="quarter" idx="12"/>
          </p:nvPr>
        </p:nvSpPr>
        <p:spPr/>
        <p:txBody>
          <a:bodyPr/>
          <a:lstStyle/>
          <a:p>
            <a:pPr algn="r"/>
            <a:fld id="{E5FD5434-F838-4DD4-A17B-1CB1A1850DF4}" type="slidenum">
              <a:rPr lang="fr-FR" smtClean="0"/>
              <a:pPr algn="r"/>
              <a:t>20</a:t>
            </a:fld>
            <a:endParaRPr lang="fr-FR" dirty="0"/>
          </a:p>
        </p:txBody>
      </p:sp>
    </p:spTree>
    <p:extLst>
      <p:ext uri="{BB962C8B-B14F-4D97-AF65-F5344CB8AC3E}">
        <p14:creationId xmlns:p14="http://schemas.microsoft.com/office/powerpoint/2010/main" val="204418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163" y="260648"/>
            <a:ext cx="10360501" cy="288032"/>
          </a:xfrm>
        </p:spPr>
        <p:txBody>
          <a:bodyPr>
            <a:normAutofit fontScale="90000"/>
          </a:bodyPr>
          <a:lstStyle/>
          <a:p>
            <a:endParaRPr lang="fr-FR" dirty="0"/>
          </a:p>
        </p:txBody>
      </p:sp>
      <p:sp>
        <p:nvSpPr>
          <p:cNvPr id="3" name="Espace réservé du contenu 2"/>
          <p:cNvSpPr>
            <a:spLocks noGrp="1"/>
          </p:cNvSpPr>
          <p:nvPr>
            <p:ph idx="1"/>
          </p:nvPr>
        </p:nvSpPr>
        <p:spPr>
          <a:xfrm>
            <a:off x="914163" y="1124744"/>
            <a:ext cx="10360501" cy="5149057"/>
          </a:xfrm>
        </p:spPr>
        <p:txBody>
          <a:bodyPr>
            <a:normAutofit/>
          </a:bodyPr>
          <a:lstStyle/>
          <a:p>
            <a:r>
              <a:rPr lang="fr-FR" dirty="0"/>
              <a:t>Grossesse défaut de dépistage T21 au T1 mais MSM T2 (60%) normal, échographie mal faites pas de coupe 4 cavités correcte selon CNTE défaut de diagnostic de CAV opéré à M8. </a:t>
            </a:r>
          </a:p>
          <a:p>
            <a:r>
              <a:rPr lang="fr-FR" dirty="0"/>
              <a:t>Pas d’indemnisation pour T21(seule alternative IMG)  ou CAV (congénital) </a:t>
            </a:r>
          </a:p>
          <a:p>
            <a:r>
              <a:rPr lang="fr-FR" dirty="0"/>
              <a:t>mais préjudice d’impréparation, d’affection et d’accompagnement +++ pour les parents et proches. </a:t>
            </a:r>
          </a:p>
          <a:p>
            <a:r>
              <a:rPr lang="fr-FR" dirty="0"/>
              <a:t>L114-5 CSP limite le préjudice des parents mais n’exclue pas autre victime par ricochet (frère, sœur).</a:t>
            </a:r>
          </a:p>
          <a:p>
            <a:pPr marL="0" indent="0">
              <a:buNone/>
            </a:pPr>
            <a:endParaRPr lang="fr-FR" dirty="0"/>
          </a:p>
        </p:txBody>
      </p:sp>
      <p:sp>
        <p:nvSpPr>
          <p:cNvPr id="4" name="Espace réservé du pied de page 3"/>
          <p:cNvSpPr>
            <a:spLocks noGrp="1"/>
          </p:cNvSpPr>
          <p:nvPr>
            <p:ph type="ftr" sz="quarter" idx="11"/>
          </p:nvPr>
        </p:nvSpPr>
        <p:spPr/>
        <p:txBody>
          <a:bodyPr/>
          <a:lstStyle/>
          <a:p>
            <a:pPr rtl="0"/>
            <a:r>
              <a:rPr lang="fr-FR"/>
              <a:t>DR G.  MOUNAL</a:t>
            </a:r>
            <a:endParaRPr lang="fr-FR" dirty="0"/>
          </a:p>
        </p:txBody>
      </p:sp>
      <p:sp>
        <p:nvSpPr>
          <p:cNvPr id="5" name="Espace réservé de la date 4"/>
          <p:cNvSpPr>
            <a:spLocks noGrp="1"/>
          </p:cNvSpPr>
          <p:nvPr>
            <p:ph type="dt" sz="half" idx="10"/>
          </p:nvPr>
        </p:nvSpPr>
        <p:spPr/>
        <p:txBody>
          <a:bodyPr/>
          <a:lstStyle/>
          <a:p>
            <a:r>
              <a:rPr lang="fr-FR"/>
              <a:t>17/05/19</a:t>
            </a:r>
            <a:endParaRPr lang="fr-FR" dirty="0"/>
          </a:p>
        </p:txBody>
      </p:sp>
      <p:sp>
        <p:nvSpPr>
          <p:cNvPr id="6" name="Espace réservé du numéro de diapositive 5"/>
          <p:cNvSpPr>
            <a:spLocks noGrp="1"/>
          </p:cNvSpPr>
          <p:nvPr>
            <p:ph type="sldNum" sz="quarter" idx="12"/>
          </p:nvPr>
        </p:nvSpPr>
        <p:spPr/>
        <p:txBody>
          <a:bodyPr/>
          <a:lstStyle/>
          <a:p>
            <a:pPr algn="r"/>
            <a:fld id="{E5FD5434-F838-4DD4-A17B-1CB1A1850DF4}" type="slidenum">
              <a:rPr lang="fr-FR" smtClean="0"/>
              <a:pPr algn="r"/>
              <a:t>21</a:t>
            </a:fld>
            <a:endParaRPr lang="fr-FR" dirty="0"/>
          </a:p>
        </p:txBody>
      </p:sp>
    </p:spTree>
    <p:extLst>
      <p:ext uri="{BB962C8B-B14F-4D97-AF65-F5344CB8AC3E}">
        <p14:creationId xmlns:p14="http://schemas.microsoft.com/office/powerpoint/2010/main" val="2063654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B9E8A-E61F-EB40-9FB8-1FA66D5F3AF4}"/>
              </a:ext>
            </a:extLst>
          </p:cNvPr>
          <p:cNvSpPr>
            <a:spLocks noGrp="1"/>
          </p:cNvSpPr>
          <p:nvPr>
            <p:ph type="title"/>
          </p:nvPr>
        </p:nvSpPr>
        <p:spPr>
          <a:xfrm>
            <a:off x="914163" y="188640"/>
            <a:ext cx="10360501" cy="864096"/>
          </a:xfrm>
        </p:spPr>
        <p:txBody>
          <a:bodyPr/>
          <a:lstStyle/>
          <a:p>
            <a:r>
              <a:rPr lang="fr-FR" dirty="0"/>
              <a:t>Dystocie des </a:t>
            </a:r>
            <a:r>
              <a:rPr lang="fr-FR" dirty="0" err="1"/>
              <a:t>epaules</a:t>
            </a:r>
            <a:r>
              <a:rPr lang="fr-FR" dirty="0"/>
              <a:t> et plexus brachial:</a:t>
            </a:r>
          </a:p>
        </p:txBody>
      </p:sp>
      <p:sp>
        <p:nvSpPr>
          <p:cNvPr id="3" name="Espace réservé du contenu 2">
            <a:extLst>
              <a:ext uri="{FF2B5EF4-FFF2-40B4-BE49-F238E27FC236}">
                <a16:creationId xmlns:a16="http://schemas.microsoft.com/office/drawing/2014/main" id="{1BB10675-7BCB-1C49-A0D6-DB0ED70B8F61}"/>
              </a:ext>
            </a:extLst>
          </p:cNvPr>
          <p:cNvSpPr>
            <a:spLocks noGrp="1"/>
          </p:cNvSpPr>
          <p:nvPr>
            <p:ph idx="1"/>
          </p:nvPr>
        </p:nvSpPr>
        <p:spPr>
          <a:xfrm>
            <a:off x="837829" y="1340769"/>
            <a:ext cx="10436836" cy="4933032"/>
          </a:xfrm>
        </p:spPr>
        <p:txBody>
          <a:bodyPr>
            <a:normAutofit/>
          </a:bodyPr>
          <a:lstStyle/>
          <a:p>
            <a:r>
              <a:rPr lang="fr-FR" dirty="0"/>
              <a:t>Grossesse suivit normal pas de diabète gestationnel ni macrosomie, dilatation rapide et brillante avec accouchement en « boulet de canon » DDE et POPB par propulsion fœtale entravée: aléa de l’accouchement PAS D’INDEMNISATION.</a:t>
            </a:r>
          </a:p>
          <a:p>
            <a:r>
              <a:rPr lang="fr-FR" dirty="0"/>
              <a:t>Grossesse avec diabète gestationnel, suspicion de macrosomie et épreuve du travail longue, difficile et non progression du mobile fœtal nécessitant forceps pour EEI: naissance DDE et POPB par propulsion fœtale entravée facilitée ou générée par le forceps: MALADRESSE  TECHNIQUE ET IMPRUDENCE / césarienne</a:t>
            </a:r>
          </a:p>
        </p:txBody>
      </p:sp>
      <p:sp>
        <p:nvSpPr>
          <p:cNvPr id="4" name="Espace réservé du pied de page 3">
            <a:extLst>
              <a:ext uri="{FF2B5EF4-FFF2-40B4-BE49-F238E27FC236}">
                <a16:creationId xmlns:a16="http://schemas.microsoft.com/office/drawing/2014/main" id="{803D7A5F-A1A9-3149-ACC9-53F7EF562150}"/>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EA88B71E-3E86-AC4D-9C6D-5FA06B44EE34}"/>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1689E26A-E9C4-BB4E-9390-9D9810D4EC0F}"/>
              </a:ext>
            </a:extLst>
          </p:cNvPr>
          <p:cNvSpPr>
            <a:spLocks noGrp="1"/>
          </p:cNvSpPr>
          <p:nvPr>
            <p:ph type="sldNum" sz="quarter" idx="12"/>
          </p:nvPr>
        </p:nvSpPr>
        <p:spPr/>
        <p:txBody>
          <a:bodyPr/>
          <a:lstStyle/>
          <a:p>
            <a:pPr algn="r"/>
            <a:fld id="{E5FD5434-F838-4DD4-A17B-1CB1A1850DF4}" type="slidenum">
              <a:rPr lang="fr-FR" smtClean="0"/>
              <a:pPr algn="r"/>
              <a:t>22</a:t>
            </a:fld>
            <a:endParaRPr lang="fr-FR" dirty="0"/>
          </a:p>
        </p:txBody>
      </p:sp>
    </p:spTree>
    <p:extLst>
      <p:ext uri="{BB962C8B-B14F-4D97-AF65-F5344CB8AC3E}">
        <p14:creationId xmlns:p14="http://schemas.microsoft.com/office/powerpoint/2010/main" val="2906473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37A61-4526-0B4A-A130-4E21B80B5877}"/>
              </a:ext>
            </a:extLst>
          </p:cNvPr>
          <p:cNvSpPr>
            <a:spLocks noGrp="1"/>
          </p:cNvSpPr>
          <p:nvPr>
            <p:ph type="title"/>
          </p:nvPr>
        </p:nvSpPr>
        <p:spPr>
          <a:xfrm>
            <a:off x="914163" y="404664"/>
            <a:ext cx="10360501" cy="1080120"/>
          </a:xfrm>
        </p:spPr>
        <p:txBody>
          <a:bodyPr>
            <a:normAutofit fontScale="90000"/>
          </a:bodyPr>
          <a:lstStyle/>
          <a:p>
            <a:r>
              <a:rPr lang="fr-FR" dirty="0"/>
              <a:t>Pb lésion organe sain ne faisant pas partie technique chirurgicale FAUTE OU ALEA?</a:t>
            </a:r>
            <a:br>
              <a:rPr lang="fr-FR" dirty="0"/>
            </a:br>
            <a:endParaRPr lang="fr-FR" dirty="0"/>
          </a:p>
        </p:txBody>
      </p:sp>
      <p:sp>
        <p:nvSpPr>
          <p:cNvPr id="3" name="Espace réservé du contenu 2">
            <a:extLst>
              <a:ext uri="{FF2B5EF4-FFF2-40B4-BE49-F238E27FC236}">
                <a16:creationId xmlns:a16="http://schemas.microsoft.com/office/drawing/2014/main" id="{D15DCAD6-D761-CF49-A887-74349A43D7A7}"/>
              </a:ext>
            </a:extLst>
          </p:cNvPr>
          <p:cNvSpPr>
            <a:spLocks noGrp="1"/>
          </p:cNvSpPr>
          <p:nvPr>
            <p:ph idx="1"/>
          </p:nvPr>
        </p:nvSpPr>
        <p:spPr>
          <a:xfrm>
            <a:off x="621804" y="1268760"/>
            <a:ext cx="10801199" cy="5005041"/>
          </a:xfrm>
        </p:spPr>
        <p:txBody>
          <a:bodyPr/>
          <a:lstStyle/>
          <a:p>
            <a:r>
              <a:rPr lang="fr-FR" dirty="0"/>
              <a:t>Césarienne programmée à froid pour suspicion macrosomie, </a:t>
            </a:r>
            <a:r>
              <a:rPr lang="fr-FR" dirty="0" err="1"/>
              <a:t>Crop</a:t>
            </a:r>
            <a:r>
              <a:rPr lang="fr-FR" dirty="0"/>
              <a:t> technique classique aucune difficulté ni technique ni anatomique, ligature uretère: MALADRESSE TECHNIQUE indemnisation assureur médecin ou hôpital.</a:t>
            </a:r>
          </a:p>
          <a:p>
            <a:r>
              <a:rPr lang="fr-FR" dirty="0"/>
              <a:t>Césarienne en urgence sur utérus cicatriciel, remaniements </a:t>
            </a:r>
            <a:r>
              <a:rPr lang="fr-FR" dirty="0" err="1"/>
              <a:t>adhérentiels</a:t>
            </a:r>
            <a:r>
              <a:rPr lang="fr-FR" dirty="0"/>
              <a:t>, difficultés d’extraction, cicatrice qui file latéralement plaie de l’artère utérine, hémorragie avec transfusion 2CGR, ligature uretère: ALEA MEDICAL lié état antérieur qui prédisposait à la survenue du dommage, indemnisation ONIAM sur % de perte de chance. </a:t>
            </a:r>
          </a:p>
        </p:txBody>
      </p:sp>
      <p:sp>
        <p:nvSpPr>
          <p:cNvPr id="4" name="Espace réservé du pied de page 3">
            <a:extLst>
              <a:ext uri="{FF2B5EF4-FFF2-40B4-BE49-F238E27FC236}">
                <a16:creationId xmlns:a16="http://schemas.microsoft.com/office/drawing/2014/main" id="{192CCE3D-9B7F-9C4E-8C2E-69F0D3F42E05}"/>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3CF5BC3F-920A-9B47-8708-8B8DD348959C}"/>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6C874A92-11D0-9741-B890-654F816D0717}"/>
              </a:ext>
            </a:extLst>
          </p:cNvPr>
          <p:cNvSpPr>
            <a:spLocks noGrp="1"/>
          </p:cNvSpPr>
          <p:nvPr>
            <p:ph type="sldNum" sz="quarter" idx="12"/>
          </p:nvPr>
        </p:nvSpPr>
        <p:spPr/>
        <p:txBody>
          <a:bodyPr/>
          <a:lstStyle/>
          <a:p>
            <a:pPr algn="r"/>
            <a:fld id="{E5FD5434-F838-4DD4-A17B-1CB1A1850DF4}" type="slidenum">
              <a:rPr lang="fr-FR" smtClean="0"/>
              <a:pPr algn="r"/>
              <a:t>23</a:t>
            </a:fld>
            <a:endParaRPr lang="fr-FR" dirty="0"/>
          </a:p>
        </p:txBody>
      </p:sp>
    </p:spTree>
    <p:extLst>
      <p:ext uri="{BB962C8B-B14F-4D97-AF65-F5344CB8AC3E}">
        <p14:creationId xmlns:p14="http://schemas.microsoft.com/office/powerpoint/2010/main" val="3913333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163" y="116632"/>
            <a:ext cx="10360501" cy="1224136"/>
          </a:xfrm>
        </p:spPr>
        <p:txBody>
          <a:bodyPr/>
          <a:lstStyle/>
          <a:p>
            <a:r>
              <a:rPr lang="fr-FR" dirty="0"/>
              <a:t>		EN CONCLUSION:</a:t>
            </a:r>
          </a:p>
        </p:txBody>
      </p:sp>
      <p:sp>
        <p:nvSpPr>
          <p:cNvPr id="3" name="Espace réservé du contenu 2"/>
          <p:cNvSpPr>
            <a:spLocks noGrp="1"/>
          </p:cNvSpPr>
          <p:nvPr>
            <p:ph idx="1"/>
          </p:nvPr>
        </p:nvSpPr>
        <p:spPr>
          <a:xfrm>
            <a:off x="1629916" y="1412776"/>
            <a:ext cx="9289032" cy="4861025"/>
          </a:xfrm>
        </p:spPr>
        <p:txBody>
          <a:bodyPr>
            <a:normAutofit/>
          </a:bodyPr>
          <a:lstStyle/>
          <a:p>
            <a:pPr marL="274320" lvl="1">
              <a:lnSpc>
                <a:spcPct val="100000"/>
              </a:lnSpc>
              <a:spcBef>
                <a:spcPts val="1600"/>
              </a:spcBef>
              <a:buFont typeface="Arial" pitchFamily="34" charset="0"/>
              <a:buChar char="•"/>
            </a:pPr>
            <a:r>
              <a:rPr lang="fr-FR" sz="2800" dirty="0"/>
              <a:t>Utiliser la nomenclature DINTILHAC</a:t>
            </a:r>
          </a:p>
          <a:p>
            <a:pPr>
              <a:lnSpc>
                <a:spcPct val="100000"/>
              </a:lnSpc>
            </a:pPr>
            <a:r>
              <a:rPr lang="fr-FR" dirty="0"/>
              <a:t>Toujours fixer les préjudices (faute ou pas, contrairement aux médecins conseils assurances) car </a:t>
            </a:r>
            <a:r>
              <a:rPr lang="fr-FR" b="1" dirty="0"/>
              <a:t>c’est le juge qui décide</a:t>
            </a:r>
            <a:r>
              <a:rPr lang="fr-FR" dirty="0"/>
              <a:t> si faute ou pas ou aléa et qui doit indemniser.</a:t>
            </a:r>
          </a:p>
          <a:p>
            <a:pPr>
              <a:lnSpc>
                <a:spcPct val="100000"/>
              </a:lnSpc>
            </a:pPr>
            <a:r>
              <a:rPr lang="fr-FR" dirty="0"/>
              <a:t>En cas de difficulté pour chiffrer un préjudice le décrire +++ ou pour perte de chance donner une fourchette et le juge fixera. </a:t>
            </a:r>
          </a:p>
        </p:txBody>
      </p:sp>
      <p:sp>
        <p:nvSpPr>
          <p:cNvPr id="4" name="Espace réservé du pied de page 3"/>
          <p:cNvSpPr>
            <a:spLocks noGrp="1"/>
          </p:cNvSpPr>
          <p:nvPr>
            <p:ph type="ftr" sz="quarter" idx="11"/>
          </p:nvPr>
        </p:nvSpPr>
        <p:spPr/>
        <p:txBody>
          <a:bodyPr/>
          <a:lstStyle/>
          <a:p>
            <a:pPr rtl="0"/>
            <a:r>
              <a:rPr lang="fr-FR"/>
              <a:t>DR G.  MOUNAL</a:t>
            </a:r>
            <a:endParaRPr lang="fr-FR" dirty="0"/>
          </a:p>
        </p:txBody>
      </p:sp>
      <p:sp>
        <p:nvSpPr>
          <p:cNvPr id="5" name="Espace réservé de la date 4"/>
          <p:cNvSpPr>
            <a:spLocks noGrp="1"/>
          </p:cNvSpPr>
          <p:nvPr>
            <p:ph type="dt" sz="half" idx="10"/>
          </p:nvPr>
        </p:nvSpPr>
        <p:spPr/>
        <p:txBody>
          <a:bodyPr/>
          <a:lstStyle/>
          <a:p>
            <a:r>
              <a:rPr lang="fr-FR"/>
              <a:t>17/05/19</a:t>
            </a:r>
            <a:endParaRPr lang="fr-FR" dirty="0"/>
          </a:p>
        </p:txBody>
      </p:sp>
      <p:sp>
        <p:nvSpPr>
          <p:cNvPr id="6" name="Espace réservé du numéro de diapositive 5"/>
          <p:cNvSpPr>
            <a:spLocks noGrp="1"/>
          </p:cNvSpPr>
          <p:nvPr>
            <p:ph type="sldNum" sz="quarter" idx="12"/>
          </p:nvPr>
        </p:nvSpPr>
        <p:spPr/>
        <p:txBody>
          <a:bodyPr/>
          <a:lstStyle/>
          <a:p>
            <a:pPr algn="r"/>
            <a:fld id="{E5FD5434-F838-4DD4-A17B-1CB1A1850DF4}" type="slidenum">
              <a:rPr lang="fr-FR" smtClean="0"/>
              <a:pPr algn="r"/>
              <a:t>24</a:t>
            </a:fld>
            <a:endParaRPr lang="fr-FR" dirty="0"/>
          </a:p>
        </p:txBody>
      </p:sp>
    </p:spTree>
    <p:extLst>
      <p:ext uri="{BB962C8B-B14F-4D97-AF65-F5344CB8AC3E}">
        <p14:creationId xmlns:p14="http://schemas.microsoft.com/office/powerpoint/2010/main" val="2287470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A26DFF-47FC-D74A-9D46-D5305D445022}"/>
              </a:ext>
            </a:extLst>
          </p:cNvPr>
          <p:cNvSpPr>
            <a:spLocks noGrp="1"/>
          </p:cNvSpPr>
          <p:nvPr>
            <p:ph type="title"/>
          </p:nvPr>
        </p:nvSpPr>
        <p:spPr/>
        <p:txBody>
          <a:bodyPr/>
          <a:lstStyle/>
          <a:p>
            <a:r>
              <a:rPr lang="fr-FR" dirty="0"/>
              <a:t>			EN DROIT:</a:t>
            </a:r>
          </a:p>
        </p:txBody>
      </p:sp>
      <p:sp>
        <p:nvSpPr>
          <p:cNvPr id="3" name="Espace réservé du contenu 2">
            <a:extLst>
              <a:ext uri="{FF2B5EF4-FFF2-40B4-BE49-F238E27FC236}">
                <a16:creationId xmlns:a16="http://schemas.microsoft.com/office/drawing/2014/main" id="{304F9D06-68FE-EC41-9F65-138B300BA985}"/>
              </a:ext>
            </a:extLst>
          </p:cNvPr>
          <p:cNvSpPr>
            <a:spLocks noGrp="1"/>
          </p:cNvSpPr>
          <p:nvPr>
            <p:ph idx="1"/>
          </p:nvPr>
        </p:nvSpPr>
        <p:spPr/>
        <p:txBody>
          <a:bodyPr/>
          <a:lstStyle/>
          <a:p>
            <a:r>
              <a:rPr lang="fr-FR" dirty="0"/>
              <a:t>Toute évaluation de dommage suppose par définition un </a:t>
            </a:r>
            <a:r>
              <a:rPr lang="fr-FR" dirty="0" err="1"/>
              <a:t>tryptique</a:t>
            </a:r>
            <a:r>
              <a:rPr lang="fr-FR" dirty="0"/>
              <a:t> constitué:</a:t>
            </a:r>
          </a:p>
          <a:p>
            <a:r>
              <a:rPr lang="fr-FR" dirty="0"/>
              <a:t>- d’une faute</a:t>
            </a:r>
          </a:p>
          <a:p>
            <a:r>
              <a:rPr lang="fr-FR" dirty="0"/>
              <a:t>-d’un préjudice </a:t>
            </a:r>
          </a:p>
          <a:p>
            <a:r>
              <a:rPr lang="fr-FR" dirty="0"/>
              <a:t>- d’un lien de causalité (certain direct et exclusif ou perte de chances)</a:t>
            </a:r>
          </a:p>
          <a:p>
            <a:pPr marL="0" indent="0">
              <a:buNone/>
            </a:pPr>
            <a:endParaRPr lang="fr-FR" dirty="0"/>
          </a:p>
        </p:txBody>
      </p:sp>
      <p:sp>
        <p:nvSpPr>
          <p:cNvPr id="4" name="Espace réservé du pied de page 3">
            <a:extLst>
              <a:ext uri="{FF2B5EF4-FFF2-40B4-BE49-F238E27FC236}">
                <a16:creationId xmlns:a16="http://schemas.microsoft.com/office/drawing/2014/main" id="{A0F4FECF-4C65-BF4B-A335-33918CF9445B}"/>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413BA21A-4EE7-074E-8A6E-407E560889F1}"/>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DEC8E614-B36C-9245-AC35-91481ABA1149}"/>
              </a:ext>
            </a:extLst>
          </p:cNvPr>
          <p:cNvSpPr>
            <a:spLocks noGrp="1"/>
          </p:cNvSpPr>
          <p:nvPr>
            <p:ph type="sldNum" sz="quarter" idx="12"/>
          </p:nvPr>
        </p:nvSpPr>
        <p:spPr/>
        <p:txBody>
          <a:bodyPr/>
          <a:lstStyle/>
          <a:p>
            <a:pPr algn="r"/>
            <a:fld id="{E5FD5434-F838-4DD4-A17B-1CB1A1850DF4}" type="slidenum">
              <a:rPr lang="fr-FR" smtClean="0"/>
              <a:pPr algn="r"/>
              <a:t>3</a:t>
            </a:fld>
            <a:endParaRPr lang="fr-FR" dirty="0"/>
          </a:p>
        </p:txBody>
      </p:sp>
    </p:spTree>
    <p:extLst>
      <p:ext uri="{BB962C8B-B14F-4D97-AF65-F5344CB8AC3E}">
        <p14:creationId xmlns:p14="http://schemas.microsoft.com/office/powerpoint/2010/main" val="2525328589"/>
      </p:ext>
    </p:extLst>
  </p:cSld>
  <p:clrMapOvr>
    <a:masterClrMapping/>
  </p:clrMapOvr>
  <mc:AlternateContent xmlns:mc="http://schemas.openxmlformats.org/markup-compatibility/2006" xmlns:p14="http://schemas.microsoft.com/office/powerpoint/2010/main">
    <mc:Choice Requires="p14">
      <p:transition p14:dur="0" advTm="418"/>
    </mc:Choice>
    <mc:Fallback xmlns="">
      <p:transition advTm="41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955875-DE8A-EA46-A032-C3A9BFAFB414}"/>
              </a:ext>
            </a:extLst>
          </p:cNvPr>
          <p:cNvSpPr>
            <a:spLocks noGrp="1"/>
          </p:cNvSpPr>
          <p:nvPr>
            <p:ph type="title"/>
          </p:nvPr>
        </p:nvSpPr>
        <p:spPr/>
        <p:txBody>
          <a:bodyPr/>
          <a:lstStyle/>
          <a:p>
            <a:r>
              <a:rPr lang="fr-FR" dirty="0"/>
              <a:t>SPECIFITE MEDICALE</a:t>
            </a:r>
          </a:p>
        </p:txBody>
      </p:sp>
      <p:sp>
        <p:nvSpPr>
          <p:cNvPr id="3" name="Espace réservé du contenu 2">
            <a:extLst>
              <a:ext uri="{FF2B5EF4-FFF2-40B4-BE49-F238E27FC236}">
                <a16:creationId xmlns:a16="http://schemas.microsoft.com/office/drawing/2014/main" id="{3146E19A-6775-A042-9AAB-675FC0537051}"/>
              </a:ext>
            </a:extLst>
          </p:cNvPr>
          <p:cNvSpPr>
            <a:spLocks noGrp="1"/>
          </p:cNvSpPr>
          <p:nvPr>
            <p:ph idx="1"/>
          </p:nvPr>
        </p:nvSpPr>
        <p:spPr/>
        <p:txBody>
          <a:bodyPr>
            <a:normAutofit/>
          </a:bodyPr>
          <a:lstStyle/>
          <a:p>
            <a:r>
              <a:rPr lang="fr-FR" dirty="0"/>
              <a:t>Loi du 4 mars 2002 introduit la notion de:</a:t>
            </a:r>
          </a:p>
          <a:p>
            <a:r>
              <a:rPr lang="fr-FR" dirty="0"/>
              <a:t> RESPONSABILITE SANS FAUTE ou aléa médical ou thérapeutique</a:t>
            </a:r>
          </a:p>
          <a:p>
            <a:pPr fontAlgn="base"/>
            <a:r>
              <a:rPr lang="fr-FR" dirty="0"/>
              <a:t>Pouvant ouvrir droit à indemnisation par la SOLIDARITE NATIONALE (ONIAM) sous certaines conditions: </a:t>
            </a:r>
          </a:p>
          <a:p>
            <a:pPr fontAlgn="base"/>
            <a:r>
              <a:rPr lang="fr-FR" sz="2200" dirty="0"/>
              <a:t>(DFP &gt;24% ou décès, DFT de 50 % sur six mois consécutifs ou non, inaptitude à reprendre l’activité professionnelle ou TCE).</a:t>
            </a:r>
          </a:p>
          <a:p>
            <a:pPr marL="0" indent="0">
              <a:buNone/>
            </a:pPr>
            <a:r>
              <a:rPr lang="fr-FR" dirty="0"/>
              <a:t/>
            </a:r>
            <a:br>
              <a:rPr lang="fr-FR" dirty="0"/>
            </a:br>
            <a:endParaRPr lang="fr-FR" dirty="0"/>
          </a:p>
        </p:txBody>
      </p:sp>
      <p:sp>
        <p:nvSpPr>
          <p:cNvPr id="4" name="Espace réservé du pied de page 3">
            <a:extLst>
              <a:ext uri="{FF2B5EF4-FFF2-40B4-BE49-F238E27FC236}">
                <a16:creationId xmlns:a16="http://schemas.microsoft.com/office/drawing/2014/main" id="{FDE1DAB5-BBCB-9942-9961-70488B84D1C2}"/>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AECC5E7D-28B0-2B4F-A60A-30B348814493}"/>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CD5EC704-752F-BD4F-B5A3-A3E6E4CC498E}"/>
              </a:ext>
            </a:extLst>
          </p:cNvPr>
          <p:cNvSpPr>
            <a:spLocks noGrp="1"/>
          </p:cNvSpPr>
          <p:nvPr>
            <p:ph type="sldNum" sz="quarter" idx="12"/>
          </p:nvPr>
        </p:nvSpPr>
        <p:spPr/>
        <p:txBody>
          <a:bodyPr/>
          <a:lstStyle/>
          <a:p>
            <a:pPr algn="r"/>
            <a:fld id="{E5FD5434-F838-4DD4-A17B-1CB1A1850DF4}" type="slidenum">
              <a:rPr lang="fr-FR" smtClean="0"/>
              <a:pPr algn="r"/>
              <a:t>4</a:t>
            </a:fld>
            <a:endParaRPr lang="fr-FR" dirty="0"/>
          </a:p>
        </p:txBody>
      </p:sp>
    </p:spTree>
    <p:extLst>
      <p:ext uri="{BB962C8B-B14F-4D97-AF65-F5344CB8AC3E}">
        <p14:creationId xmlns:p14="http://schemas.microsoft.com/office/powerpoint/2010/main" val="2194018261"/>
      </p:ext>
    </p:extLst>
  </p:cSld>
  <p:clrMapOvr>
    <a:masterClrMapping/>
  </p:clrMapOvr>
  <mc:AlternateContent xmlns:mc="http://schemas.openxmlformats.org/markup-compatibility/2006" xmlns:p14="http://schemas.microsoft.com/office/powerpoint/2010/main">
    <mc:Choice Requires="p14">
      <p:transition spd="med" p14:dur="700" advTm="170">
        <p:fade/>
      </p:transition>
    </mc:Choice>
    <mc:Fallback xmlns="">
      <p:transition spd="med" advTm="17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3F57C1-FE8A-404E-8207-A21C272D3B4B}"/>
              </a:ext>
            </a:extLst>
          </p:cNvPr>
          <p:cNvSpPr>
            <a:spLocks noGrp="1"/>
          </p:cNvSpPr>
          <p:nvPr>
            <p:ph type="title"/>
          </p:nvPr>
        </p:nvSpPr>
        <p:spPr/>
        <p:txBody>
          <a:bodyPr/>
          <a:lstStyle/>
          <a:p>
            <a:r>
              <a:rPr lang="fr-FR" dirty="0"/>
              <a:t>A LA FOIS EXPERT ET MEDECIN :</a:t>
            </a:r>
          </a:p>
        </p:txBody>
      </p:sp>
      <p:sp>
        <p:nvSpPr>
          <p:cNvPr id="3" name="Espace réservé du contenu 2">
            <a:extLst>
              <a:ext uri="{FF2B5EF4-FFF2-40B4-BE49-F238E27FC236}">
                <a16:creationId xmlns:a16="http://schemas.microsoft.com/office/drawing/2014/main" id="{5D24001F-8231-C14B-A928-85293A75E556}"/>
              </a:ext>
            </a:extLst>
          </p:cNvPr>
          <p:cNvSpPr>
            <a:spLocks noGrp="1"/>
          </p:cNvSpPr>
          <p:nvPr>
            <p:ph idx="1"/>
          </p:nvPr>
        </p:nvSpPr>
        <p:spPr/>
        <p:txBody>
          <a:bodyPr/>
          <a:lstStyle/>
          <a:p>
            <a:pPr marL="0" indent="0">
              <a:buNone/>
            </a:pPr>
            <a:endParaRPr lang="fr-FR" dirty="0"/>
          </a:p>
          <a:p>
            <a:pPr marL="0" indent="0">
              <a:buNone/>
            </a:pPr>
            <a:r>
              <a:rPr lang="fr-FR" dirty="0"/>
              <a:t>Comparativement à ses confrères experts, l’expert médecin se trouve tenu par UNE DOUBLE  déontologie</a:t>
            </a:r>
          </a:p>
          <a:p>
            <a:r>
              <a:rPr lang="fr-FR" dirty="0"/>
              <a:t> à la fois celle de l’expert </a:t>
            </a:r>
          </a:p>
          <a:p>
            <a:r>
              <a:rPr lang="fr-FR" dirty="0"/>
              <a:t>mais également celle du code de déontologie médicale dont les articles 105 à 108 traitent spécifiquement de l’expertise</a:t>
            </a:r>
          </a:p>
        </p:txBody>
      </p:sp>
      <p:sp>
        <p:nvSpPr>
          <p:cNvPr id="4" name="Espace réservé du pied de page 3">
            <a:extLst>
              <a:ext uri="{FF2B5EF4-FFF2-40B4-BE49-F238E27FC236}">
                <a16:creationId xmlns:a16="http://schemas.microsoft.com/office/drawing/2014/main" id="{1B1E79C9-DE60-694D-B851-B881097B5080}"/>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38490326-182C-2947-BB87-856076BF793C}"/>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191951AC-9055-734B-9CFF-244B2D05543D}"/>
              </a:ext>
            </a:extLst>
          </p:cNvPr>
          <p:cNvSpPr>
            <a:spLocks noGrp="1"/>
          </p:cNvSpPr>
          <p:nvPr>
            <p:ph type="sldNum" sz="quarter" idx="12"/>
          </p:nvPr>
        </p:nvSpPr>
        <p:spPr/>
        <p:txBody>
          <a:bodyPr/>
          <a:lstStyle/>
          <a:p>
            <a:pPr algn="r"/>
            <a:fld id="{E5FD5434-F838-4DD4-A17B-1CB1A1850DF4}" type="slidenum">
              <a:rPr lang="fr-FR" smtClean="0"/>
              <a:pPr algn="r"/>
              <a:t>5</a:t>
            </a:fld>
            <a:endParaRPr lang="fr-FR" dirty="0"/>
          </a:p>
        </p:txBody>
      </p:sp>
    </p:spTree>
    <p:extLst>
      <p:ext uri="{BB962C8B-B14F-4D97-AF65-F5344CB8AC3E}">
        <p14:creationId xmlns:p14="http://schemas.microsoft.com/office/powerpoint/2010/main" val="3483615550"/>
      </p:ext>
    </p:extLst>
  </p:cSld>
  <p:clrMapOvr>
    <a:masterClrMapping/>
  </p:clrMapOvr>
  <mc:AlternateContent xmlns:mc="http://schemas.openxmlformats.org/markup-compatibility/2006" xmlns:p14="http://schemas.microsoft.com/office/powerpoint/2010/main">
    <mc:Choice Requires="p14">
      <p:transition spd="med" p14:dur="700" advTm="160">
        <p:fade/>
      </p:transition>
    </mc:Choice>
    <mc:Fallback xmlns="">
      <p:transition spd="med" advTm="16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FBC167-020B-3946-BD64-B5B9C918BF82}"/>
              </a:ext>
            </a:extLst>
          </p:cNvPr>
          <p:cNvSpPr>
            <a:spLocks noGrp="1"/>
          </p:cNvSpPr>
          <p:nvPr>
            <p:ph type="title"/>
          </p:nvPr>
        </p:nvSpPr>
        <p:spPr/>
        <p:txBody>
          <a:bodyPr/>
          <a:lstStyle/>
          <a:p>
            <a:r>
              <a:rPr lang="fr-FR" dirty="0"/>
              <a:t>	L’évaluation des préjudices</a:t>
            </a:r>
          </a:p>
        </p:txBody>
      </p:sp>
      <p:sp>
        <p:nvSpPr>
          <p:cNvPr id="3" name="Espace réservé du contenu 2">
            <a:extLst>
              <a:ext uri="{FF2B5EF4-FFF2-40B4-BE49-F238E27FC236}">
                <a16:creationId xmlns:a16="http://schemas.microsoft.com/office/drawing/2014/main" id="{4D2C0CE6-394C-024C-8E33-C76CE7E518C9}"/>
              </a:ext>
            </a:extLst>
          </p:cNvPr>
          <p:cNvSpPr>
            <a:spLocks noGrp="1"/>
          </p:cNvSpPr>
          <p:nvPr>
            <p:ph idx="1"/>
          </p:nvPr>
        </p:nvSpPr>
        <p:spPr/>
        <p:txBody>
          <a:bodyPr/>
          <a:lstStyle/>
          <a:p>
            <a:endParaRPr lang="fr-FR" dirty="0"/>
          </a:p>
          <a:p>
            <a:r>
              <a:rPr lang="fr-FR" dirty="0"/>
              <a:t>doit obéir bien évidemment au </a:t>
            </a:r>
            <a:r>
              <a:rPr lang="fr-FR" b="1" dirty="0"/>
              <a:t>principe du contradictoire </a:t>
            </a:r>
            <a:r>
              <a:rPr lang="fr-FR" dirty="0"/>
              <a:t>mais également obéir au </a:t>
            </a:r>
            <a:r>
              <a:rPr lang="fr-FR" b="1" dirty="0"/>
              <a:t>secret médical </a:t>
            </a:r>
            <a:r>
              <a:rPr lang="fr-FR" dirty="0"/>
              <a:t>dont la trahison relève de sanctions pénales et disciplinaires ordinales…</a:t>
            </a:r>
          </a:p>
          <a:p>
            <a:r>
              <a:rPr lang="fr-FR" dirty="0">
                <a:cs typeface="Times New Roman" pitchFamily="18" charset="0"/>
              </a:rPr>
              <a:t>L’intimité et la pudeur de la victime doivent être respectés lors de </a:t>
            </a:r>
            <a:r>
              <a:rPr lang="fr-FR" dirty="0" smtClean="0">
                <a:cs typeface="Times New Roman" pitchFamily="18" charset="0"/>
              </a:rPr>
              <a:t>l’examen médical +++ </a:t>
            </a:r>
            <a:endParaRPr lang="fr-FR" dirty="0">
              <a:cs typeface="Times New Roman" pitchFamily="18" charset="0"/>
            </a:endParaRPr>
          </a:p>
          <a:p>
            <a:endParaRPr lang="fr-FR" dirty="0"/>
          </a:p>
        </p:txBody>
      </p:sp>
      <p:sp>
        <p:nvSpPr>
          <p:cNvPr id="4" name="Espace réservé du pied de page 3">
            <a:extLst>
              <a:ext uri="{FF2B5EF4-FFF2-40B4-BE49-F238E27FC236}">
                <a16:creationId xmlns:a16="http://schemas.microsoft.com/office/drawing/2014/main" id="{1376382A-080D-8848-BE19-4B125204102C}"/>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DE53F62F-C2B0-304A-9C64-1220DDB17365}"/>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DB9F0040-AE46-1349-B8A4-939863E696F5}"/>
              </a:ext>
            </a:extLst>
          </p:cNvPr>
          <p:cNvSpPr>
            <a:spLocks noGrp="1"/>
          </p:cNvSpPr>
          <p:nvPr>
            <p:ph type="sldNum" sz="quarter" idx="12"/>
          </p:nvPr>
        </p:nvSpPr>
        <p:spPr/>
        <p:txBody>
          <a:bodyPr/>
          <a:lstStyle/>
          <a:p>
            <a:pPr algn="r"/>
            <a:fld id="{E5FD5434-F838-4DD4-A17B-1CB1A1850DF4}" type="slidenum">
              <a:rPr lang="fr-FR" smtClean="0"/>
              <a:pPr algn="r"/>
              <a:t>6</a:t>
            </a:fld>
            <a:endParaRPr lang="fr-FR" dirty="0"/>
          </a:p>
        </p:txBody>
      </p:sp>
    </p:spTree>
    <p:extLst>
      <p:ext uri="{BB962C8B-B14F-4D97-AF65-F5344CB8AC3E}">
        <p14:creationId xmlns:p14="http://schemas.microsoft.com/office/powerpoint/2010/main" val="234533352"/>
      </p:ext>
    </p:extLst>
  </p:cSld>
  <p:clrMapOvr>
    <a:masterClrMapping/>
  </p:clrMapOvr>
  <mc:AlternateContent xmlns:mc="http://schemas.openxmlformats.org/markup-compatibility/2006" xmlns:p14="http://schemas.microsoft.com/office/powerpoint/2010/main">
    <mc:Choice Requires="p14">
      <p:transition p14:dur="0" advTm="185"/>
    </mc:Choice>
    <mc:Fallback xmlns="">
      <p:transition advTm="18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C8646E-BC06-5249-9E06-EC2CF19425CA}"/>
              </a:ext>
            </a:extLst>
          </p:cNvPr>
          <p:cNvSpPr>
            <a:spLocks noGrp="1"/>
          </p:cNvSpPr>
          <p:nvPr>
            <p:ph type="title"/>
          </p:nvPr>
        </p:nvSpPr>
        <p:spPr>
          <a:xfrm>
            <a:off x="914163" y="0"/>
            <a:ext cx="10360501" cy="1268760"/>
          </a:xfrm>
        </p:spPr>
        <p:txBody>
          <a:bodyPr/>
          <a:lstStyle/>
          <a:p>
            <a:r>
              <a:rPr lang="fr-FR" dirty="0"/>
              <a:t>		EXAMEN MEDICAL:</a:t>
            </a:r>
          </a:p>
        </p:txBody>
      </p:sp>
      <p:sp>
        <p:nvSpPr>
          <p:cNvPr id="3" name="Espace réservé du contenu 2">
            <a:extLst>
              <a:ext uri="{FF2B5EF4-FFF2-40B4-BE49-F238E27FC236}">
                <a16:creationId xmlns:a16="http://schemas.microsoft.com/office/drawing/2014/main" id="{2E3D31D7-62FF-7D4D-A59E-2CEC5F2AD350}"/>
              </a:ext>
            </a:extLst>
          </p:cNvPr>
          <p:cNvSpPr>
            <a:spLocks noGrp="1"/>
          </p:cNvSpPr>
          <p:nvPr>
            <p:ph idx="1"/>
          </p:nvPr>
        </p:nvSpPr>
        <p:spPr>
          <a:xfrm>
            <a:off x="914163" y="1484784"/>
            <a:ext cx="10360501" cy="4789017"/>
          </a:xfrm>
        </p:spPr>
        <p:txBody>
          <a:bodyPr/>
          <a:lstStyle/>
          <a:p>
            <a:r>
              <a:rPr lang="fr-FR" dirty="0"/>
              <a:t>De facto les avocats en sont exclus </a:t>
            </a:r>
          </a:p>
          <a:p>
            <a:r>
              <a:rPr lang="fr-FR" dirty="0"/>
              <a:t>Selon l’usage, seuls les médecins conseils de compagnies d’assurances ou recours PEUVENT  y assister </a:t>
            </a:r>
          </a:p>
          <a:p>
            <a:r>
              <a:rPr lang="fr-FR" sz="4000" dirty="0">
                <a:solidFill>
                  <a:srgbClr val="FF0000"/>
                </a:solidFill>
              </a:rPr>
              <a:t>sous réserve expresse </a:t>
            </a:r>
            <a:r>
              <a:rPr lang="fr-FR" dirty="0"/>
              <a:t>que leur présence soit acceptée de façon pleine et entière par la victime qui peut parfaitement s’y opposer.</a:t>
            </a:r>
          </a:p>
          <a:p>
            <a:r>
              <a:rPr lang="fr-FR" dirty="0"/>
              <a:t>Bien évidemment et à plus forte raison le médecin mis en cause ne peut pas examiner la victime puisqu’il est à l’expertise avec le statut de partie et non de médecin!! </a:t>
            </a:r>
          </a:p>
          <a:p>
            <a:endParaRPr lang="fr-FR" dirty="0"/>
          </a:p>
          <a:p>
            <a:endParaRPr lang="fr-FR" dirty="0"/>
          </a:p>
        </p:txBody>
      </p:sp>
      <p:sp>
        <p:nvSpPr>
          <p:cNvPr id="4" name="Espace réservé du pied de page 3">
            <a:extLst>
              <a:ext uri="{FF2B5EF4-FFF2-40B4-BE49-F238E27FC236}">
                <a16:creationId xmlns:a16="http://schemas.microsoft.com/office/drawing/2014/main" id="{380894AA-0B6A-D946-B1D2-B2CB1A693957}"/>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3711191D-877D-4C4B-8542-0A9617E0246F}"/>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2B6B4477-9EC4-724D-B62F-943F84F45E9E}"/>
              </a:ext>
            </a:extLst>
          </p:cNvPr>
          <p:cNvSpPr>
            <a:spLocks noGrp="1"/>
          </p:cNvSpPr>
          <p:nvPr>
            <p:ph type="sldNum" sz="quarter" idx="12"/>
          </p:nvPr>
        </p:nvSpPr>
        <p:spPr/>
        <p:txBody>
          <a:bodyPr/>
          <a:lstStyle/>
          <a:p>
            <a:pPr algn="r"/>
            <a:fld id="{E5FD5434-F838-4DD4-A17B-1CB1A1850DF4}" type="slidenum">
              <a:rPr lang="fr-FR" smtClean="0"/>
              <a:pPr algn="r"/>
              <a:t>7</a:t>
            </a:fld>
            <a:endParaRPr lang="fr-FR" dirty="0"/>
          </a:p>
        </p:txBody>
      </p:sp>
    </p:spTree>
    <p:extLst>
      <p:ext uri="{BB962C8B-B14F-4D97-AF65-F5344CB8AC3E}">
        <p14:creationId xmlns:p14="http://schemas.microsoft.com/office/powerpoint/2010/main" val="1645249627"/>
      </p:ext>
    </p:extLst>
  </p:cSld>
  <p:clrMapOvr>
    <a:masterClrMapping/>
  </p:clrMapOvr>
  <mc:AlternateContent xmlns:mc="http://schemas.openxmlformats.org/markup-compatibility/2006" xmlns:p14="http://schemas.microsoft.com/office/powerpoint/2010/main">
    <mc:Choice Requires="p14">
      <p:transition spd="med" p14:dur="700" advTm="917">
        <p:fade/>
      </p:transition>
    </mc:Choice>
    <mc:Fallback xmlns="">
      <p:transition spd="med" advTm="917">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2E4F04-3E51-2A47-965A-8CC79E3DA3D4}"/>
              </a:ext>
            </a:extLst>
          </p:cNvPr>
          <p:cNvSpPr>
            <a:spLocks noGrp="1"/>
          </p:cNvSpPr>
          <p:nvPr>
            <p:ph type="title"/>
          </p:nvPr>
        </p:nvSpPr>
        <p:spPr/>
        <p:txBody>
          <a:bodyPr/>
          <a:lstStyle/>
          <a:p>
            <a:r>
              <a:rPr lang="fr-FR" dirty="0"/>
              <a:t>        Et le contradictoire ALORS ??</a:t>
            </a:r>
          </a:p>
        </p:txBody>
      </p:sp>
      <p:sp>
        <p:nvSpPr>
          <p:cNvPr id="3" name="Espace réservé du contenu 2">
            <a:extLst>
              <a:ext uri="{FF2B5EF4-FFF2-40B4-BE49-F238E27FC236}">
                <a16:creationId xmlns:a16="http://schemas.microsoft.com/office/drawing/2014/main" id="{2B89517A-8A5C-F74C-903F-F140126C7D19}"/>
              </a:ext>
            </a:extLst>
          </p:cNvPr>
          <p:cNvSpPr>
            <a:spLocks noGrp="1"/>
          </p:cNvSpPr>
          <p:nvPr>
            <p:ph idx="1"/>
          </p:nvPr>
        </p:nvSpPr>
        <p:spPr/>
        <p:txBody>
          <a:bodyPr/>
          <a:lstStyle/>
          <a:p>
            <a:r>
              <a:rPr lang="fr-FR" dirty="0"/>
              <a:t>Le Conseil d’Etat et la Cour de Cassation admettent parfaitement qu’il n’y a pas de rupture du contradictoire si l’expert examine </a:t>
            </a:r>
            <a:r>
              <a:rPr lang="fr-FR" dirty="0">
                <a:solidFill>
                  <a:srgbClr val="FF0000"/>
                </a:solidFill>
              </a:rPr>
              <a:t>SEUL</a:t>
            </a:r>
            <a:r>
              <a:rPr lang="fr-FR" dirty="0"/>
              <a:t> la victime (il effectue dans le cadre de son expertise une  constatation) sous réserve qu’il en communique </a:t>
            </a:r>
            <a:r>
              <a:rPr lang="fr-FR" dirty="0">
                <a:solidFill>
                  <a:srgbClr val="FF0000"/>
                </a:solidFill>
              </a:rPr>
              <a:t>IMMEDIATEMENT</a:t>
            </a:r>
            <a:r>
              <a:rPr lang="fr-FR" dirty="0"/>
              <a:t> les résultats aux parties pour en débattre contradictoirement. </a:t>
            </a:r>
          </a:p>
          <a:p>
            <a:r>
              <a:rPr lang="fr-FR" dirty="0" err="1"/>
              <a:t>Cf</a:t>
            </a:r>
            <a:r>
              <a:rPr lang="fr-FR" dirty="0"/>
              <a:t> expertise en acoustique ou infiltrations</a:t>
            </a:r>
          </a:p>
          <a:p>
            <a:endParaRPr lang="fr-FR" dirty="0"/>
          </a:p>
        </p:txBody>
      </p:sp>
      <p:sp>
        <p:nvSpPr>
          <p:cNvPr id="4" name="Espace réservé du pied de page 3">
            <a:extLst>
              <a:ext uri="{FF2B5EF4-FFF2-40B4-BE49-F238E27FC236}">
                <a16:creationId xmlns:a16="http://schemas.microsoft.com/office/drawing/2014/main" id="{307CC3ED-A655-7C41-BDD3-1C6784C2E99B}"/>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4A10C2DA-15FD-2B46-8EC0-9291BDECEAB9}"/>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B2641E29-9535-6A4B-B344-F0787F4BD6CA}"/>
              </a:ext>
            </a:extLst>
          </p:cNvPr>
          <p:cNvSpPr>
            <a:spLocks noGrp="1"/>
          </p:cNvSpPr>
          <p:nvPr>
            <p:ph type="sldNum" sz="quarter" idx="12"/>
          </p:nvPr>
        </p:nvSpPr>
        <p:spPr/>
        <p:txBody>
          <a:bodyPr/>
          <a:lstStyle/>
          <a:p>
            <a:pPr algn="r"/>
            <a:fld id="{E5FD5434-F838-4DD4-A17B-1CB1A1850DF4}" type="slidenum">
              <a:rPr lang="fr-FR" smtClean="0"/>
              <a:pPr algn="r"/>
              <a:t>8</a:t>
            </a:fld>
            <a:endParaRPr lang="fr-FR" dirty="0"/>
          </a:p>
        </p:txBody>
      </p:sp>
    </p:spTree>
    <p:extLst>
      <p:ext uri="{BB962C8B-B14F-4D97-AF65-F5344CB8AC3E}">
        <p14:creationId xmlns:p14="http://schemas.microsoft.com/office/powerpoint/2010/main" val="2267792842"/>
      </p:ext>
    </p:extLst>
  </p:cSld>
  <p:clrMapOvr>
    <a:masterClrMapping/>
  </p:clrMapOvr>
  <mc:AlternateContent xmlns:mc="http://schemas.openxmlformats.org/markup-compatibility/2006" xmlns:p14="http://schemas.microsoft.com/office/powerpoint/2010/main">
    <mc:Choice Requires="p14">
      <p:transition spd="med" p14:dur="700" advTm="203">
        <p:fade/>
      </p:transition>
    </mc:Choice>
    <mc:Fallback xmlns="">
      <p:transition spd="med" advTm="203">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19CB5F-A488-634F-9EF1-4E28E2E6D87C}"/>
              </a:ext>
            </a:extLst>
          </p:cNvPr>
          <p:cNvSpPr>
            <a:spLocks noGrp="1"/>
          </p:cNvSpPr>
          <p:nvPr>
            <p:ph type="title"/>
          </p:nvPr>
        </p:nvSpPr>
        <p:spPr/>
        <p:txBody>
          <a:bodyPr/>
          <a:lstStyle/>
          <a:p>
            <a:r>
              <a:rPr lang="fr-FR" dirty="0"/>
              <a:t>EVALUATION DES PREJUDICES</a:t>
            </a:r>
          </a:p>
        </p:txBody>
      </p:sp>
      <p:sp>
        <p:nvSpPr>
          <p:cNvPr id="3" name="Espace réservé du contenu 2">
            <a:extLst>
              <a:ext uri="{FF2B5EF4-FFF2-40B4-BE49-F238E27FC236}">
                <a16:creationId xmlns:a16="http://schemas.microsoft.com/office/drawing/2014/main" id="{54A0640F-C719-314E-BB58-2023FCF0EA84}"/>
              </a:ext>
            </a:extLst>
          </p:cNvPr>
          <p:cNvSpPr>
            <a:spLocks noGrp="1"/>
          </p:cNvSpPr>
          <p:nvPr>
            <p:ph idx="1"/>
          </p:nvPr>
        </p:nvSpPr>
        <p:spPr/>
        <p:txBody>
          <a:bodyPr>
            <a:normAutofit/>
          </a:bodyPr>
          <a:lstStyle/>
          <a:p>
            <a:r>
              <a:rPr lang="fr-FR" dirty="0"/>
              <a:t>Tout comme il n’y a pas de mission type il n’y a pas de préjudices types.</a:t>
            </a:r>
          </a:p>
          <a:p>
            <a:r>
              <a:rPr lang="fr-FR" dirty="0"/>
              <a:t>Si en judiciaire la nomenclature </a:t>
            </a:r>
            <a:r>
              <a:rPr lang="fr-FR" dirty="0" err="1"/>
              <a:t>Dintilhac</a:t>
            </a:r>
            <a:r>
              <a:rPr lang="fr-FR" dirty="0"/>
              <a:t> établie en 2005 a définit 22 postes de préjudices (prévu évolutif)</a:t>
            </a:r>
          </a:p>
          <a:p>
            <a:r>
              <a:rPr lang="fr-FR" dirty="0"/>
              <a:t>En droit administratif classiquement l’arrêt </a:t>
            </a:r>
            <a:r>
              <a:rPr lang="fr-FR" dirty="0" err="1"/>
              <a:t>Lagier</a:t>
            </a:r>
            <a:r>
              <a:rPr lang="fr-FR" dirty="0"/>
              <a:t>  du 4/06/07 distinguait  6 postes de préjudices regroupant les précédents mais actuellement c’est la nomenclature </a:t>
            </a:r>
            <a:r>
              <a:rPr lang="fr-FR" dirty="0" err="1"/>
              <a:t>Dintilhac</a:t>
            </a:r>
            <a:r>
              <a:rPr lang="fr-FR" dirty="0"/>
              <a:t> qui s’applique.</a:t>
            </a:r>
          </a:p>
        </p:txBody>
      </p:sp>
      <p:sp>
        <p:nvSpPr>
          <p:cNvPr id="4" name="Espace réservé du pied de page 3">
            <a:extLst>
              <a:ext uri="{FF2B5EF4-FFF2-40B4-BE49-F238E27FC236}">
                <a16:creationId xmlns:a16="http://schemas.microsoft.com/office/drawing/2014/main" id="{DD70DA30-A5BD-DE46-863E-92BD1E2DCB44}"/>
              </a:ext>
            </a:extLst>
          </p:cNvPr>
          <p:cNvSpPr>
            <a:spLocks noGrp="1"/>
          </p:cNvSpPr>
          <p:nvPr>
            <p:ph type="ftr" sz="quarter" idx="11"/>
          </p:nvPr>
        </p:nvSpPr>
        <p:spPr/>
        <p:txBody>
          <a:bodyPr/>
          <a:lstStyle/>
          <a:p>
            <a:pPr rtl="0"/>
            <a:r>
              <a:rPr lang="fr-FR"/>
              <a:t>DR G.  MOUNAL</a:t>
            </a:r>
            <a:endParaRPr lang="fr-FR" dirty="0"/>
          </a:p>
        </p:txBody>
      </p:sp>
      <p:sp>
        <p:nvSpPr>
          <p:cNvPr id="5" name="Espace réservé de la date 4">
            <a:extLst>
              <a:ext uri="{FF2B5EF4-FFF2-40B4-BE49-F238E27FC236}">
                <a16:creationId xmlns:a16="http://schemas.microsoft.com/office/drawing/2014/main" id="{B4164647-BD9D-BE4C-BBF1-027BF2DE826D}"/>
              </a:ext>
            </a:extLst>
          </p:cNvPr>
          <p:cNvSpPr>
            <a:spLocks noGrp="1"/>
          </p:cNvSpPr>
          <p:nvPr>
            <p:ph type="dt" sz="half" idx="10"/>
          </p:nvPr>
        </p:nvSpPr>
        <p:spPr/>
        <p:txBody>
          <a:bodyPr/>
          <a:lstStyle/>
          <a:p>
            <a:r>
              <a:rPr lang="fr-FR"/>
              <a:t>17/05/19</a:t>
            </a:r>
            <a:endParaRPr lang="fr-FR" dirty="0"/>
          </a:p>
        </p:txBody>
      </p:sp>
      <p:sp>
        <p:nvSpPr>
          <p:cNvPr id="6" name="Espace réservé du numéro de diapositive 5">
            <a:extLst>
              <a:ext uri="{FF2B5EF4-FFF2-40B4-BE49-F238E27FC236}">
                <a16:creationId xmlns:a16="http://schemas.microsoft.com/office/drawing/2014/main" id="{7CA8EC88-9CB9-A442-9812-EE2587F3686B}"/>
              </a:ext>
            </a:extLst>
          </p:cNvPr>
          <p:cNvSpPr>
            <a:spLocks noGrp="1"/>
          </p:cNvSpPr>
          <p:nvPr>
            <p:ph type="sldNum" sz="quarter" idx="12"/>
          </p:nvPr>
        </p:nvSpPr>
        <p:spPr/>
        <p:txBody>
          <a:bodyPr/>
          <a:lstStyle/>
          <a:p>
            <a:pPr algn="r"/>
            <a:fld id="{E5FD5434-F838-4DD4-A17B-1CB1A1850DF4}" type="slidenum">
              <a:rPr lang="fr-FR" smtClean="0"/>
              <a:pPr algn="r"/>
              <a:t>9</a:t>
            </a:fld>
            <a:endParaRPr lang="fr-FR" dirty="0"/>
          </a:p>
        </p:txBody>
      </p:sp>
    </p:spTree>
    <p:extLst>
      <p:ext uri="{BB962C8B-B14F-4D97-AF65-F5344CB8AC3E}">
        <p14:creationId xmlns:p14="http://schemas.microsoft.com/office/powerpoint/2010/main" val="2419241521"/>
      </p:ext>
    </p:extLst>
  </p:cSld>
  <p:clrMapOvr>
    <a:masterClrMapping/>
  </p:clrMapOvr>
  <mc:AlternateContent xmlns:mc="http://schemas.openxmlformats.org/markup-compatibility/2006" xmlns:p14="http://schemas.microsoft.com/office/powerpoint/2010/main">
    <mc:Choice Requires="p14">
      <p:transition spd="med" p14:dur="700" advTm="147">
        <p:fade/>
      </p:transition>
    </mc:Choice>
    <mc:Fallback xmlns="">
      <p:transition spd="med" advTm="147">
        <p:fade/>
      </p:transition>
    </mc:Fallback>
  </mc:AlternateContent>
</p:sld>
</file>

<file path=ppt/theme/theme1.xml><?xml version="1.0" encoding="utf-8"?>
<a:theme xmlns:a="http://schemas.openxmlformats.org/drawingml/2006/main" name="Modèle de conception Paysage pourpr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STE MUSSE 1" id="{1B5C1CF8-3CEF-8B48-87F6-7F537FB224D7}" vid="{AF134819-723E-0149-BF16-754BB8F3C5A1}"/>
    </a:ext>
  </a:extLst>
</a:theme>
</file>

<file path=ppt/theme/theme2.xml><?xml version="1.0" encoding="utf-8"?>
<a:theme xmlns:a="http://schemas.openxmlformats.org/drawingml/2006/main" name="Thème Off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de conception Paysage pourpre</Template>
  <TotalTime>2023</TotalTime>
  <Words>1563</Words>
  <Application>Microsoft Office PowerPoint</Application>
  <PresentationFormat>Personnalisé</PresentationFormat>
  <Paragraphs>203</Paragraphs>
  <Slides>24</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Cambria</vt:lpstr>
      <vt:lpstr>Century Gothic</vt:lpstr>
      <vt:lpstr>Times New Roman</vt:lpstr>
      <vt:lpstr>Modèle de conception Paysage pourpre</vt:lpstr>
      <vt:lpstr>EVALUATION DU DOMMAGE EN MEDECINE: </vt:lpstr>
      <vt:lpstr>EVALUATION DU DOMMAGE CORPOREL:</vt:lpstr>
      <vt:lpstr>   EN DROIT:</vt:lpstr>
      <vt:lpstr>SPECIFITE MEDICALE</vt:lpstr>
      <vt:lpstr>A LA FOIS EXPERT ET MEDECIN :</vt:lpstr>
      <vt:lpstr> L’évaluation des préjudices</vt:lpstr>
      <vt:lpstr>  EXAMEN MEDICAL:</vt:lpstr>
      <vt:lpstr>        Et le contradictoire ALORS ??</vt:lpstr>
      <vt:lpstr>EVALUATION DES PREJUDICES</vt:lpstr>
      <vt:lpstr>CONSOLIDATION stabiliTE des lésions, pas d’amelioration ni aggravtion previsible </vt:lpstr>
      <vt:lpstr>       Prejudices patrimoniaux</vt:lpstr>
      <vt:lpstr>   Prejudices extra patrimoniaux</vt:lpstr>
      <vt:lpstr>       préjudice dES victimeS indirecteS </vt:lpstr>
      <vt:lpstr>EVALUATION PERTE DE CHANCES d’eviter le dommage:</vt:lpstr>
      <vt:lpstr> PREJUDICE D’IMPREPARATION:</vt:lpstr>
      <vt:lpstr>En cas de defaut d’information :</vt:lpstr>
      <vt:lpstr>       Pour l’expert:</vt:lpstr>
      <vt:lpstr>CAAM 7 janvier 2015, n°13MA03045</vt:lpstr>
      <vt:lpstr>     Loi du 4 MARS 2002 ART1:</vt:lpstr>
      <vt:lpstr> DEFAUT DIAGNOSTIC ANTE NATAL</vt:lpstr>
      <vt:lpstr>Présentation PowerPoint</vt:lpstr>
      <vt:lpstr>Dystocie des epaules et plexus brachial:</vt:lpstr>
      <vt:lpstr>Pb lésion organe sain ne faisant pas partie technique chirurgicale FAUTE OU ALEA? </vt:lpstr>
      <vt:lpstr>  EN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DU DOMMAGE EN MEDECINE:</dc:title>
  <dc:creator>Microsoft Office User</dc:creator>
  <cp:lastModifiedBy>MOUNAL Gilles (gmounal)</cp:lastModifiedBy>
  <cp:revision>83</cp:revision>
  <dcterms:created xsi:type="dcterms:W3CDTF">2019-03-23T06:54:36Z</dcterms:created>
  <dcterms:modified xsi:type="dcterms:W3CDTF">2019-05-16T10:12:08Z</dcterms:modified>
</cp:coreProperties>
</file>