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1450" r:id="rId2"/>
    <p:sldId id="1438" r:id="rId3"/>
    <p:sldId id="475" r:id="rId4"/>
    <p:sldId id="1451" r:id="rId5"/>
    <p:sldId id="1453" r:id="rId6"/>
    <p:sldId id="145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F57"/>
    <a:srgbClr val="253A99"/>
    <a:srgbClr val="62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598" autoAdjust="0"/>
  </p:normalViewPr>
  <p:slideViewPr>
    <p:cSldViewPr snapToGrid="0" snapToObjects="1">
      <p:cViewPr varScale="1">
        <p:scale>
          <a:sx n="101" d="100"/>
          <a:sy n="101" d="100"/>
        </p:scale>
        <p:origin x="14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BE598-F352-EC43-AC03-B6B048813402}" type="datetimeFigureOut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743B-0F7A-8D47-9750-7263BFADF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12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043DF-F731-CA41-90F6-F1B47B5C0DE0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19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F98866-D862-4A45-A601-37BC89D8D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881" y="1274739"/>
            <a:ext cx="8483301" cy="1797378"/>
          </a:xfrm>
          <a:noFill/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5468F2-9B68-E24E-93C9-706211837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881" y="3190988"/>
            <a:ext cx="8483301" cy="623121"/>
          </a:xfrm>
          <a:noFill/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92237-8C21-0F4B-A191-56D16BE41018}"/>
              </a:ext>
            </a:extLst>
          </p:cNvPr>
          <p:cNvSpPr/>
          <p:nvPr userDrawn="1"/>
        </p:nvSpPr>
        <p:spPr>
          <a:xfrm>
            <a:off x="6726003" y="3961695"/>
            <a:ext cx="2417379" cy="168166"/>
          </a:xfrm>
          <a:prstGeom prst="rect">
            <a:avLst/>
          </a:prstGeom>
          <a:solidFill>
            <a:srgbClr val="626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AF4B42E-528E-3445-95F0-A70DCBE3C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974" y="486453"/>
            <a:ext cx="1408386" cy="650024"/>
          </a:xfrm>
          <a:prstGeom prst="rect">
            <a:avLst/>
          </a:prstGeom>
        </p:spPr>
      </p:pic>
      <p:sp>
        <p:nvSpPr>
          <p:cNvPr id="17" name="Forme libre 16">
            <a:extLst>
              <a:ext uri="{FF2B5EF4-FFF2-40B4-BE49-F238E27FC236}">
                <a16:creationId xmlns:a16="http://schemas.microsoft.com/office/drawing/2014/main" id="{17779EBB-0C10-AE49-A9E4-51111C552107}"/>
              </a:ext>
            </a:extLst>
          </p:cNvPr>
          <p:cNvSpPr/>
          <p:nvPr userDrawn="1"/>
        </p:nvSpPr>
        <p:spPr>
          <a:xfrm>
            <a:off x="8695944" y="4956048"/>
            <a:ext cx="3328416" cy="1783080"/>
          </a:xfrm>
          <a:custGeom>
            <a:avLst/>
            <a:gdLst>
              <a:gd name="connsiteX0" fmla="*/ 256032 w 3328416"/>
              <a:gd name="connsiteY0" fmla="*/ 603504 h 1783080"/>
              <a:gd name="connsiteX1" fmla="*/ 3227832 w 3328416"/>
              <a:gd name="connsiteY1" fmla="*/ 0 h 1783080"/>
              <a:gd name="connsiteX2" fmla="*/ 3328416 w 3328416"/>
              <a:gd name="connsiteY2" fmla="*/ 923544 h 1783080"/>
              <a:gd name="connsiteX3" fmla="*/ 704088 w 3328416"/>
              <a:gd name="connsiteY3" fmla="*/ 1783080 h 1783080"/>
              <a:gd name="connsiteX4" fmla="*/ 0 w 3328416"/>
              <a:gd name="connsiteY4" fmla="*/ 987552 h 1783080"/>
              <a:gd name="connsiteX5" fmla="*/ 256032 w 3328416"/>
              <a:gd name="connsiteY5" fmla="*/ 603504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416" h="1783080">
                <a:moveTo>
                  <a:pt x="256032" y="603504"/>
                </a:moveTo>
                <a:lnTo>
                  <a:pt x="3227832" y="0"/>
                </a:lnTo>
                <a:lnTo>
                  <a:pt x="3328416" y="923544"/>
                </a:lnTo>
                <a:lnTo>
                  <a:pt x="704088" y="1783080"/>
                </a:lnTo>
                <a:lnTo>
                  <a:pt x="0" y="987552"/>
                </a:lnTo>
                <a:lnTo>
                  <a:pt x="256032" y="603504"/>
                </a:lnTo>
                <a:close/>
              </a:path>
            </a:pathLst>
          </a:custGeom>
          <a:solidFill>
            <a:srgbClr val="19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133C4026-4832-7E6C-4689-6AEBE9B572B6}"/>
              </a:ext>
            </a:extLst>
          </p:cNvPr>
          <p:cNvSpPr/>
          <p:nvPr userDrawn="1"/>
        </p:nvSpPr>
        <p:spPr>
          <a:xfrm rot="5400000">
            <a:off x="-483173" y="483172"/>
            <a:ext cx="4507404" cy="35410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190E320-587A-4037-DFE0-98A599658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06" y="1729758"/>
            <a:ext cx="2448347" cy="888572"/>
          </a:xfrm>
          <a:prstGeom prst="rect">
            <a:avLst/>
          </a:prstGeom>
        </p:spPr>
      </p:pic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A0040054-25F0-D8CC-705D-EDDE582453BF}"/>
              </a:ext>
            </a:extLst>
          </p:cNvPr>
          <p:cNvSpPr/>
          <p:nvPr userDrawn="1"/>
        </p:nvSpPr>
        <p:spPr>
          <a:xfrm rot="16200000">
            <a:off x="9375092" y="4051514"/>
            <a:ext cx="2946265" cy="270919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EDEF1EAC-9C25-D705-D91A-9ABE60CBE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4644" y="5072543"/>
            <a:ext cx="1703536" cy="66713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40E1A917-2231-AAA3-12AE-C0329DE2D13F}"/>
              </a:ext>
            </a:extLst>
          </p:cNvPr>
          <p:cNvSpPr txBox="1">
            <a:spLocks/>
          </p:cNvSpPr>
          <p:nvPr userDrawn="1"/>
        </p:nvSpPr>
        <p:spPr>
          <a:xfrm>
            <a:off x="217125" y="6175444"/>
            <a:ext cx="8483301" cy="623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Police système Courant"/>
              <a:buNone/>
              <a:defRPr sz="20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None/>
              <a:defRPr sz="18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50" dirty="0"/>
              <a:t>Association PLANET’RSE TOULOUSE – 11 Bd des Récollets 31078 Toulouse Cedex 4</a:t>
            </a:r>
          </a:p>
          <a:p>
            <a:pPr algn="l">
              <a:spcBef>
                <a:spcPts val="0"/>
              </a:spcBef>
            </a:pPr>
            <a:r>
              <a:rPr lang="fr-FR" sz="1050" dirty="0">
                <a:solidFill>
                  <a:schemeClr val="bg1"/>
                </a:solidFill>
              </a:rPr>
              <a:t>Site : https://www.planetrse-toulouse.org </a:t>
            </a:r>
          </a:p>
          <a:p>
            <a:pPr algn="l">
              <a:spcBef>
                <a:spcPts val="0"/>
              </a:spcBef>
            </a:pPr>
            <a:r>
              <a:rPr lang="fr-FR" sz="1050" dirty="0">
                <a:solidFill>
                  <a:schemeClr val="bg1"/>
                </a:solidFill>
              </a:rPr>
              <a:t>Mail : contact@planetrse-toulouse.org - Thierry FABA : 06 72 28 83 18</a:t>
            </a:r>
          </a:p>
        </p:txBody>
      </p:sp>
    </p:spTree>
    <p:extLst>
      <p:ext uri="{BB962C8B-B14F-4D97-AF65-F5344CB8AC3E}">
        <p14:creationId xmlns:p14="http://schemas.microsoft.com/office/powerpoint/2010/main" val="89021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A29CB-1126-B14B-B7CC-58685754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8C2CF1-9256-3241-95F4-6148AC8D0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C89C7A-A0F3-7F4D-8540-0BDBE8F1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59D17-40B8-5543-BFF9-D04F7575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/>
          <a:p>
            <a:fld id="{75D649AE-9FF2-9442-9C42-FA0BF33C057B}" type="datetime1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90586F-D534-3744-AD56-08B70E54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B1C87C-BE05-0240-854A-6142478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09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4D117-8DF7-5345-A197-7075FFB0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247645-BAA0-884A-AD23-A952E048D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78C65-887F-B541-8AF8-B72993BE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/>
          <a:p>
            <a:fld id="{201DC4CC-31F3-FF4C-98E1-85EBF2738697}" type="datetime1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24B06-BE7D-F34A-9295-EF79A0BD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A531-FB90-9B44-BC1E-3956C4A6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93CE62-662A-8844-9B59-E806A03D3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904A09-025B-4B44-84CC-E66D7C59C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A7C8B-A105-BB42-90EF-62BC0BC0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/>
          <a:p>
            <a:fld id="{76DA6383-97D6-8F41-A457-637B1132683C}" type="datetime1">
              <a:rPr lang="fr-FR" smtClean="0"/>
              <a:t>12/03/2024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3E9BE0-98C8-8444-8C05-02DEC753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592E4-FDB6-6143-B797-D5993D71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8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24CE7-65D5-294D-A715-92B125CA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512763"/>
            <a:ext cx="3310759" cy="1574303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C319C-709B-BC4D-BFEA-57540B769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5614" y="1015927"/>
            <a:ext cx="4785617" cy="53293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FC6A07B-EC8E-AE46-A0BD-1B52D8526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2898" y="6356350"/>
            <a:ext cx="803398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8E8E6C-1CA5-3841-A04D-B774E78B9721}" type="datetime1">
              <a:rPr lang="fr-FR" smtClean="0"/>
              <a:t>12/03/2024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21745BF-FF43-1941-9C09-E81635660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1314" y="6356350"/>
            <a:ext cx="5802086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12FA32A-B4DD-DA4E-ACA7-E12F21150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745" y="6356350"/>
            <a:ext cx="803398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191F57"/>
                </a:solidFill>
              </a:defRPr>
            </a:lvl1pPr>
          </a:lstStyle>
          <a:p>
            <a:fld id="{4D800E54-027D-E04C-8BFC-4D71C7954D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23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BBA4FA-ED40-6E43-AD7F-D578E589A696}"/>
              </a:ext>
            </a:extLst>
          </p:cNvPr>
          <p:cNvSpPr/>
          <p:nvPr userDrawn="1"/>
        </p:nvSpPr>
        <p:spPr>
          <a:xfrm>
            <a:off x="7427258" y="0"/>
            <a:ext cx="47647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CC055D-1728-C648-BF60-2F0F0F0B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528243"/>
            <a:ext cx="3310759" cy="157278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B4F69-59B9-6944-89ED-061C0A9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28" y="966501"/>
            <a:ext cx="7464972" cy="525332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C06B7C-C540-AC4A-9381-210068D0E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216" y="5935300"/>
            <a:ext cx="394457" cy="3944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8C4289-16FE-3547-8A7C-55BD76222782}"/>
              </a:ext>
            </a:extLst>
          </p:cNvPr>
          <p:cNvSpPr/>
          <p:nvPr userDrawn="1"/>
        </p:nvSpPr>
        <p:spPr>
          <a:xfrm>
            <a:off x="0" y="6624000"/>
            <a:ext cx="12189600" cy="234000"/>
          </a:xfrm>
          <a:prstGeom prst="rect">
            <a:avLst/>
          </a:prstGeom>
          <a:solidFill>
            <a:srgbClr val="19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FFCB46CC-D4A8-9947-8FEF-2A5782CEB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2898" y="6356350"/>
            <a:ext cx="803398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8E8E6C-1CA5-3841-A04D-B774E78B9721}" type="datetime1">
              <a:rPr lang="fr-FR" smtClean="0"/>
              <a:t>12/03/2024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C35A7AA4-7D24-FA45-894A-1C4877BC1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1314" y="6356350"/>
            <a:ext cx="5802086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4B6C0B3-ED4F-2A4E-B9E6-718FAAE17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745" y="6356350"/>
            <a:ext cx="803398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191F57"/>
                </a:solidFill>
              </a:defRPr>
            </a:lvl1pPr>
          </a:lstStyle>
          <a:p>
            <a:fld id="{4D800E54-027D-E04C-8BFC-4D71C7954D5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B393C7B-3624-213B-233C-763EF68C47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213" y="5852655"/>
            <a:ext cx="1314593" cy="477102"/>
          </a:xfrm>
          <a:prstGeom prst="rect">
            <a:avLst/>
          </a:prstGeom>
        </p:spPr>
      </p:pic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A00B523-83E4-D55C-C7BA-8D374FD4A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9484" y="5894861"/>
            <a:ext cx="897218" cy="35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7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6C5EC4-47A0-EC42-A99C-6F093EE979D4}"/>
              </a:ext>
            </a:extLst>
          </p:cNvPr>
          <p:cNvSpPr/>
          <p:nvPr userDrawn="1"/>
        </p:nvSpPr>
        <p:spPr>
          <a:xfrm>
            <a:off x="7427258" y="0"/>
            <a:ext cx="47647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12F67-79AC-3A4C-A270-F1F715779651}"/>
              </a:ext>
            </a:extLst>
          </p:cNvPr>
          <p:cNvSpPr/>
          <p:nvPr userDrawn="1"/>
        </p:nvSpPr>
        <p:spPr>
          <a:xfrm>
            <a:off x="0" y="0"/>
            <a:ext cx="4764742" cy="6858000"/>
          </a:xfrm>
          <a:prstGeom prst="rect">
            <a:avLst/>
          </a:prstGeom>
          <a:solidFill>
            <a:srgbClr val="19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F8D6E8-A8C4-B34E-BE6F-1F3A0F044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3" y="1253576"/>
            <a:ext cx="4780201" cy="34865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7211D9-1DEF-3943-8C30-92B8839C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338" y="1709738"/>
            <a:ext cx="5924112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191F57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E7A03-AA08-FF40-8C45-06A4C9CA6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3336" y="4589463"/>
            <a:ext cx="592411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2648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6B12CA-C574-3D40-A042-75E372F6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15D7B7-D8E8-E24A-807D-A3C255E4D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1177" y="4037351"/>
            <a:ext cx="1295398" cy="5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29F2EA-77E1-5446-A84D-3E6E29E3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EC-AEAF-AE40-935C-D6173532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940C52-36C2-1743-B89B-960E12997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C9614C-9C36-594D-9597-95BFE729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51201"/>
            <a:ext cx="2738437" cy="257889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94A631-F5DB-B445-A0A5-45E87651D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78225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00F8EC-8A00-E84D-B7B1-F7DC0A64B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78225" y="3251201"/>
            <a:ext cx="2500313" cy="2535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67F9F9-B793-354A-80F8-2FEBFDBA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85014C-C3B4-1846-A37F-4ECDA90E812E}" type="datetime1">
              <a:rPr lang="fr-FR" smtClean="0"/>
              <a:t>12/03/2024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644C12-8243-D142-A7D2-037F9620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05D37F-877E-B948-99AF-4D650346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00E54-027D-E04C-8BFC-4D71C7954D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AE4EFBB-478B-C64C-A4E8-783707C2C8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0476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EBC18BC8-8AED-7543-81FD-673BBD6092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0476" y="3251201"/>
            <a:ext cx="2738437" cy="257889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32A6DAF8-4D68-774D-B007-996FE0B78F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78913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15DD7B02-B799-5944-AF37-5E37B596D4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78913" y="3251201"/>
            <a:ext cx="2500313" cy="2535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3B3E7A2-9F59-FC45-958C-67096EAB4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73" y="5913438"/>
            <a:ext cx="396000" cy="39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38D76CA-8131-7F4C-BB0B-7B5C954271A7}"/>
              </a:ext>
            </a:extLst>
          </p:cNvPr>
          <p:cNvSpPr/>
          <p:nvPr userDrawn="1"/>
        </p:nvSpPr>
        <p:spPr>
          <a:xfrm>
            <a:off x="921673" y="1200381"/>
            <a:ext cx="1891859" cy="144000"/>
          </a:xfrm>
          <a:prstGeom prst="rect">
            <a:avLst/>
          </a:prstGeom>
          <a:solidFill>
            <a:srgbClr val="626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8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29F2EA-77E1-5446-A84D-3E6E29E3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EC-AEAF-AE40-935C-D6173532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940C52-36C2-1743-B89B-960E12997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C9614C-9C36-594D-9597-95BFE7297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51201"/>
            <a:ext cx="2738437" cy="257889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94A631-F5DB-B445-A0A5-45E87651D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78225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00F8EC-8A00-E84D-B7B1-F7DC0A64B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78225" y="3251201"/>
            <a:ext cx="2500313" cy="2535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67F9F9-B793-354A-80F8-2FEBFDBAF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E76AAB-D557-1B4E-95E1-6279DF2362FF}" type="datetime1">
              <a:rPr lang="fr-FR" smtClean="0"/>
              <a:t>12/03/2024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644C12-8243-D142-A7D2-037F9620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05D37F-877E-B948-99AF-4D650346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00E54-027D-E04C-8BFC-4D71C7954D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AE4EFBB-478B-C64C-A4E8-783707C2C8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0476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EBC18BC8-8AED-7543-81FD-673BBD6092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40476" y="3251201"/>
            <a:ext cx="2738437" cy="257889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32A6DAF8-4D68-774D-B007-996FE0B78F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78913" y="2427289"/>
            <a:ext cx="273843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15DD7B02-B799-5944-AF37-5E37B596D4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78913" y="3251201"/>
            <a:ext cx="2500313" cy="2535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3B3E7A2-9F59-FC45-958C-67096EAB4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73" y="5913438"/>
            <a:ext cx="396000" cy="39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38D76CA-8131-7F4C-BB0B-7B5C954271A7}"/>
              </a:ext>
            </a:extLst>
          </p:cNvPr>
          <p:cNvSpPr/>
          <p:nvPr userDrawn="1"/>
        </p:nvSpPr>
        <p:spPr>
          <a:xfrm>
            <a:off x="921673" y="1200381"/>
            <a:ext cx="1891859" cy="144000"/>
          </a:xfrm>
          <a:prstGeom prst="rect">
            <a:avLst/>
          </a:prstGeom>
          <a:solidFill>
            <a:srgbClr val="626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65B12-9A6D-5142-99C5-6B2ACF6B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A51BDA-78E1-2145-ADEC-431D9892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/>
          <a:p>
            <a:fld id="{2D6AE63A-D716-574A-A2D3-86BBAF63629B}" type="datetime1">
              <a:rPr lang="fr-FR" smtClean="0"/>
              <a:t>12/03/2024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0CA7FF-014F-EB42-9135-D9E75081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11595B-C68C-4D41-AFA4-1913435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23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447073-01BC-044C-A790-C7D07449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/>
          <a:p>
            <a:fld id="{CFE0D261-A104-0548-B0C9-2E73754D4CA7}" type="datetime1">
              <a:rPr lang="fr-FR" smtClean="0"/>
              <a:t>12/03/2024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A1A427-2204-D64E-8A86-929D79DC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B9B968-86CD-5B4E-BAAC-3FB7B75F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65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863EF-F0A1-994F-9C91-A9947137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973F5-B6FC-7F45-87A7-282B05C1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D38E17-64E3-0749-881F-1761E1AE6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7FB2BA-5A6C-AA4D-A0DA-C1AB62D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376" y="6356350"/>
            <a:ext cx="811507" cy="365125"/>
          </a:xfrm>
          <a:prstGeom prst="rect">
            <a:avLst/>
          </a:prstGeom>
        </p:spPr>
        <p:txBody>
          <a:bodyPr/>
          <a:lstStyle/>
          <a:p>
            <a:fld id="{E3EA02A0-6544-0040-950E-815D0D1E3207}" type="datetime1">
              <a:rPr lang="fr-FR" smtClean="0"/>
              <a:t>12/03/2024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B5BFFF-A9FA-2E4A-A4D5-EA33A6C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23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D74280-59CE-044B-A447-07A8D50D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5216" y="6356350"/>
            <a:ext cx="394457" cy="365125"/>
          </a:xfrm>
          <a:prstGeom prst="rect">
            <a:avLst/>
          </a:prstGeom>
        </p:spPr>
        <p:txBody>
          <a:bodyPr/>
          <a:lstStyle/>
          <a:p>
            <a:fld id="{4D800E54-027D-E04C-8BFC-4D71C7954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16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5E4B42-F623-5946-9B14-EC2E33EC26EC}"/>
              </a:ext>
            </a:extLst>
          </p:cNvPr>
          <p:cNvSpPr/>
          <p:nvPr userDrawn="1"/>
        </p:nvSpPr>
        <p:spPr>
          <a:xfrm>
            <a:off x="9222828" y="0"/>
            <a:ext cx="2969172" cy="6858000"/>
          </a:xfrm>
          <a:prstGeom prst="rect">
            <a:avLst/>
          </a:prstGeom>
          <a:solidFill>
            <a:srgbClr val="191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FA89C2-0D67-B04D-86A7-ADED9C50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512763"/>
            <a:ext cx="3310759" cy="1567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D398E-1E43-3A40-9220-E3CE35687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3627" y="951021"/>
            <a:ext cx="4615325" cy="537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F86203-554D-9D4B-B1EA-19056C553D5B}"/>
              </a:ext>
            </a:extLst>
          </p:cNvPr>
          <p:cNvSpPr/>
          <p:nvPr userDrawn="1"/>
        </p:nvSpPr>
        <p:spPr>
          <a:xfrm>
            <a:off x="725216" y="2290314"/>
            <a:ext cx="1891859" cy="144000"/>
          </a:xfrm>
          <a:prstGeom prst="rect">
            <a:avLst/>
          </a:prstGeom>
          <a:solidFill>
            <a:srgbClr val="626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1F59F6B-3F7A-6D42-939B-8F50BC77D68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5216" y="5935300"/>
            <a:ext cx="394457" cy="394457"/>
          </a:xfrm>
          <a:prstGeom prst="rect">
            <a:avLst/>
          </a:prstGeom>
        </p:spPr>
      </p:pic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8BB8A41A-C6A9-AB4A-AC7E-5F523795F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2898" y="6356350"/>
            <a:ext cx="803398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5B8E8E6C-1CA5-3841-A04D-B774E78B9721}" type="datetime1">
              <a:rPr lang="fr-FR" smtClean="0"/>
              <a:t>12/03/2024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24F727-003C-894C-BC60-3A521255E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1314" y="6356350"/>
            <a:ext cx="5802086" cy="365125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3FBDAB0C-F783-1146-8B7B-77D05C99B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0745" y="6356350"/>
            <a:ext cx="803398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191F57"/>
                </a:solidFill>
              </a:defRPr>
            </a:lvl1pPr>
          </a:lstStyle>
          <a:p>
            <a:fld id="{4D800E54-027D-E04C-8BFC-4D71C7954D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7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191F57"/>
          </a:solidFill>
          <a:latin typeface="Hind" panose="02000000000000000000" pitchFamily="2" charset="77"/>
          <a:ea typeface="+mj-ea"/>
          <a:cs typeface="Hind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ind" panose="02000000000000000000" pitchFamily="2" charset="77"/>
          <a:ea typeface="+mn-ea"/>
          <a:cs typeface="Hind" panose="02000000000000000000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Police système Courant"/>
        <a:buChar char="›"/>
        <a:defRPr sz="2400" b="0" i="0" kern="1200">
          <a:solidFill>
            <a:schemeClr val="tx1"/>
          </a:solidFill>
          <a:latin typeface="Hind" panose="02000000000000000000" pitchFamily="2" charset="77"/>
          <a:ea typeface="+mn-ea"/>
          <a:cs typeface="Hind" panose="02000000000000000000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50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Hind" panose="02000000000000000000" pitchFamily="2" charset="77"/>
          <a:ea typeface="+mn-ea"/>
          <a:cs typeface="Hind" panose="02000000000000000000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Police système Courant"/>
        <a:buChar char="-"/>
        <a:defRPr sz="1800" b="0" i="0" kern="1200">
          <a:solidFill>
            <a:schemeClr val="tx1"/>
          </a:solidFill>
          <a:latin typeface="Hind" panose="02000000000000000000" pitchFamily="2" charset="77"/>
          <a:ea typeface="+mn-ea"/>
          <a:cs typeface="Hind" panose="02000000000000000000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Police système Courant"/>
        <a:buChar char="-"/>
        <a:defRPr sz="1800" b="0" i="0" kern="1200">
          <a:solidFill>
            <a:schemeClr val="tx1"/>
          </a:solidFill>
          <a:latin typeface="Hind" panose="02000000000000000000" pitchFamily="2" charset="77"/>
          <a:ea typeface="+mn-ea"/>
          <a:cs typeface="Hind" panose="02000000000000000000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A4CE9-B233-5690-4F2F-C52B987B6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881" y="931839"/>
            <a:ext cx="8483301" cy="1797378"/>
          </a:xfrm>
        </p:spPr>
        <p:txBody>
          <a:bodyPr/>
          <a:lstStyle/>
          <a:p>
            <a:r>
              <a:rPr lang="fr-FR" dirty="0"/>
              <a:t>Road Trip RSE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C1DD8-DADA-86C5-FF1F-D544D8589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550" y="2729217"/>
            <a:ext cx="7910857" cy="83278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Concevoir et mettre en œuvre une démarche RSE stratégique </a:t>
            </a:r>
          </a:p>
          <a:p>
            <a:r>
              <a:rPr lang="fr-FR" dirty="0"/>
              <a:t>avec AMORSE </a:t>
            </a:r>
            <a:r>
              <a:rPr lang="fr-FR" baseline="30000" dirty="0"/>
              <a:t>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3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BAF86-563B-1E4B-A74E-4666F9BA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partis pris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BF4F08-AFFD-0740-8DBA-04308B5E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2584739"/>
            <a:ext cx="7232650" cy="31588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000" b="1" dirty="0"/>
              <a:t>L’approche </a:t>
            </a:r>
            <a:r>
              <a:rPr lang="fr-FR" sz="2000" b="1" dirty="0" err="1"/>
              <a:t>ludo</a:t>
            </a:r>
            <a:r>
              <a:rPr lang="fr-FR" sz="2000" b="1" dirty="0"/>
              <a:t>-pédagogique </a:t>
            </a:r>
            <a:r>
              <a:rPr lang="fr-FR" sz="2000" dirty="0"/>
              <a:t>pour faciliter la compréhension et l’acquisition de compétences, de connaissances et d’envie d’agir avec le </a:t>
            </a:r>
            <a:r>
              <a:rPr lang="fr-FR" sz="2000" dirty="0" err="1"/>
              <a:t>serious</a:t>
            </a:r>
            <a:r>
              <a:rPr lang="fr-FR" sz="2000" dirty="0"/>
              <a:t> </a:t>
            </a:r>
            <a:r>
              <a:rPr lang="fr-FR" sz="2000" dirty="0" err="1"/>
              <a:t>game</a:t>
            </a:r>
            <a:r>
              <a:rPr lang="fr-FR" sz="2000" dirty="0"/>
              <a:t> </a:t>
            </a:r>
            <a:r>
              <a:rPr lang="fr-FR" sz="2000" dirty="0" err="1"/>
              <a:t>AmoRSE</a:t>
            </a:r>
            <a:r>
              <a:rPr lang="fr-FR" sz="2000" dirty="0"/>
              <a:t>©.</a:t>
            </a:r>
          </a:p>
          <a:p>
            <a:pPr>
              <a:defRPr/>
            </a:pPr>
            <a:r>
              <a:rPr lang="fr-FR" sz="2000" b="1" dirty="0"/>
              <a:t>L’approche référentielle </a:t>
            </a:r>
            <a:r>
              <a:rPr lang="fr-FR" sz="2000" dirty="0"/>
              <a:t>pour avoir un processus aligné avec les référentiels internationaux en matière de RSE (ESG) et de développement durable.</a:t>
            </a:r>
          </a:p>
          <a:p>
            <a:pPr>
              <a:defRPr/>
            </a:pPr>
            <a:r>
              <a:rPr lang="fr-FR" sz="2000" b="1" dirty="0"/>
              <a:t>La dynamique collective </a:t>
            </a:r>
            <a:r>
              <a:rPr lang="fr-FR" sz="2000" dirty="0"/>
              <a:t>pour un enrichissement des capacités basé sur l’intelligence humaine et les coopérations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4672654-4E58-214B-A303-209A582B9A5F}"/>
              </a:ext>
            </a:extLst>
          </p:cNvPr>
          <p:cNvSpPr txBox="1">
            <a:spLocks/>
          </p:cNvSpPr>
          <p:nvPr/>
        </p:nvSpPr>
        <p:spPr>
          <a:xfrm>
            <a:off x="520745" y="6356350"/>
            <a:ext cx="80339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Police système Courant"/>
              <a:buChar char="›"/>
              <a:defRPr sz="18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6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4D800E54-027D-E04C-8BFC-4D71C7954D5E}" type="slidenum">
              <a:rPr lang="fr-FR" sz="1400" smtClean="0">
                <a:solidFill>
                  <a:srgbClr val="191F57"/>
                </a:solidFill>
              </a:rPr>
              <a:pPr marL="0" indent="0" algn="ctr">
                <a:buNone/>
              </a:pPr>
              <a:t>2</a:t>
            </a:fld>
            <a:endParaRPr lang="fr-FR" sz="1400" dirty="0">
              <a:solidFill>
                <a:srgbClr val="191F57"/>
              </a:solidFill>
            </a:endParaRPr>
          </a:p>
        </p:txBody>
      </p:sp>
      <p:pic>
        <p:nvPicPr>
          <p:cNvPr id="7" name="Image 6" descr="Une image contenant texte, Impression, carte de visite, carte&#10;&#10;Description générée automatiquement">
            <a:extLst>
              <a:ext uri="{FF2B5EF4-FFF2-40B4-BE49-F238E27FC236}">
                <a16:creationId xmlns:a16="http://schemas.microsoft.com/office/drawing/2014/main" id="{E070B8CF-35DB-F246-9D33-0B5ABFBD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149" y="1250576"/>
            <a:ext cx="4464851" cy="3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A94955A-3FC2-FD40-AE9D-EB5EF5C51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70947"/>
              </p:ext>
            </p:extLst>
          </p:nvPr>
        </p:nvGraphicFramePr>
        <p:xfrm>
          <a:off x="750046" y="2668797"/>
          <a:ext cx="4817036" cy="3169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17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b="1" i="0" baseline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1 – Sphère de responsabilité, impacts et état des lieux</a:t>
                      </a:r>
                      <a:endParaRPr lang="fr-FR" sz="1400" b="1" i="0" dirty="0">
                        <a:latin typeface="Hind" panose="02000000000000000000" pitchFamily="2" charset="77"/>
                        <a:cs typeface="Hind" panose="02000000000000000000" pitchFamily="2" charset="77"/>
                      </a:endParaRPr>
                    </a:p>
                  </a:txBody>
                  <a:tcPr anchor="ctr">
                    <a:solidFill>
                      <a:srgbClr val="6264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2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Objectif : définir les responsabilités de son organisation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Définir les impacts de la chaîne de valeur </a:t>
                      </a: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de l’activité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La sphère de responsabilité </a:t>
                      </a: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: quelles sont les responsabilités liées à l’activité en utilisant les ODD (Objectifs de Développement durable).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Utilisation de l’ISO 26000 pour réaliser un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premier niveau de diagnostic </a:t>
                      </a: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de ses engagements de durabilité avec la matrice Importance/Performance.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Définition de grands enjeux RSE </a:t>
                      </a: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à partir des Objectifs de développement durable de de l’Organisation des Nations unies (les 17 ODD) et des principes d’actions du référentiel du Label Lucie.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dirty="0">
                        <a:latin typeface="Hind" panose="02000000000000000000" pitchFamily="2" charset="77"/>
                        <a:cs typeface="Hind" panose="02000000000000000000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19058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B52427E8-977B-C842-B5BA-41C9F778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5" y="528243"/>
            <a:ext cx="4952227" cy="1572783"/>
          </a:xfrm>
        </p:spPr>
        <p:txBody>
          <a:bodyPr>
            <a:normAutofit fontScale="90000"/>
          </a:bodyPr>
          <a:lstStyle/>
          <a:p>
            <a:r>
              <a:rPr lang="fr-FR" dirty="0"/>
              <a:t>4 séances de 3 heures</a:t>
            </a:r>
            <a:br>
              <a:rPr lang="fr-FR" dirty="0"/>
            </a:br>
            <a:r>
              <a:rPr lang="fr-FR" dirty="0"/>
              <a:t>Les 12 heures </a:t>
            </a:r>
            <a:br>
              <a:rPr lang="fr-FR" dirty="0"/>
            </a:br>
            <a:r>
              <a:rPr lang="fr-FR" dirty="0"/>
              <a:t>d’un « Road Trip RSE »</a:t>
            </a:r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46B8D22E-7CE9-AA46-9BB7-71ADC7F920DB}"/>
              </a:ext>
            </a:extLst>
          </p:cNvPr>
          <p:cNvSpPr txBox="1">
            <a:spLocks/>
          </p:cNvSpPr>
          <p:nvPr/>
        </p:nvSpPr>
        <p:spPr>
          <a:xfrm>
            <a:off x="520745" y="6356350"/>
            <a:ext cx="80339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Police système Courant"/>
              <a:buChar char="›"/>
              <a:defRPr sz="18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Char char="o"/>
              <a:defRPr sz="16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4D800E54-027D-E04C-8BFC-4D71C7954D5E}" type="slidenum">
              <a:rPr lang="fr-FR" sz="1400" smtClean="0">
                <a:solidFill>
                  <a:srgbClr val="191F57"/>
                </a:solidFill>
              </a:rPr>
              <a:pPr marL="0" indent="0" algn="ctr">
                <a:buNone/>
              </a:pPr>
              <a:t>3</a:t>
            </a:fld>
            <a:endParaRPr lang="fr-FR" sz="1400" dirty="0">
              <a:solidFill>
                <a:srgbClr val="191F57"/>
              </a:solidFill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696154D-4CE9-C449-9835-C692C4EF3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33879"/>
              </p:ext>
            </p:extLst>
          </p:nvPr>
        </p:nvGraphicFramePr>
        <p:xfrm>
          <a:off x="6096000" y="268425"/>
          <a:ext cx="5689600" cy="1889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372">
                <a:tc>
                  <a:txBody>
                    <a:bodyPr/>
                    <a:lstStyle/>
                    <a:p>
                      <a:r>
                        <a:rPr lang="fr-FR" sz="1400" b="1" i="0" baseline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2 - Cartographie et attentes des parties prenantes</a:t>
                      </a:r>
                      <a:endParaRPr lang="fr-FR" sz="1400" b="1" i="0" dirty="0">
                        <a:latin typeface="Hind" panose="02000000000000000000" pitchFamily="2" charset="77"/>
                        <a:cs typeface="Hind" panose="02000000000000000000" pitchFamily="2" charset="77"/>
                      </a:endParaRPr>
                    </a:p>
                  </a:txBody>
                  <a:tcPr anchor="ctr">
                    <a:solidFill>
                      <a:srgbClr val="6264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6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Objectif : définir sa cartographie et sa stratégie de dialogue avec les parties prenantes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La cartographie et la hiérarchisation des parties prenantes </a:t>
                      </a: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(catégorisation, visualisation et hiérarchisation)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Les attentes et le dialogue avec les parties prenantes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(nature et état du dialogue à engager avec les parties prenantes)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</a:t>
                      </a: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La mobilisation des parties prenantes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19058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44E8F6-1B9B-D442-8B2A-181F9A524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75081"/>
              </p:ext>
            </p:extLst>
          </p:nvPr>
        </p:nvGraphicFramePr>
        <p:xfrm>
          <a:off x="6096000" y="2372645"/>
          <a:ext cx="5665695" cy="2316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6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b="1" i="0" baseline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3 - Hiérarchisation et structuration de la stratégie</a:t>
                      </a:r>
                      <a:endParaRPr lang="fr-FR" sz="1400" b="1" i="0" dirty="0">
                        <a:latin typeface="Hind" panose="02000000000000000000" pitchFamily="2" charset="77"/>
                        <a:cs typeface="Hind" panose="02000000000000000000" pitchFamily="2" charset="77"/>
                      </a:endParaRPr>
                    </a:p>
                  </a:txBody>
                  <a:tcPr>
                    <a:solidFill>
                      <a:srgbClr val="6264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1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Objectif : rédiger les axes stratégiques de sa démarche de durabilité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Finalisation des grands enjeux à partir des actions existantes et des intentions d’actions retenues croisées avec les attentes des parties prenantes.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Priorisation des enjeux grâce à la matrice de matérialité entre attentes des parties prenantes et impact sur le business model.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Apprentissage de la rédaction des axes stratégiques et des objectifs opérationnels.</a:t>
                      </a:r>
                      <a:b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</a:b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Formalisation de la feuille de route (ébauche).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1905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55E48C8-B394-C348-A5AA-10727594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94600"/>
              </p:ext>
            </p:extLst>
          </p:nvPr>
        </p:nvGraphicFramePr>
        <p:xfrm>
          <a:off x="6096000" y="4903585"/>
          <a:ext cx="5689600" cy="1676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b="1" i="0" baseline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4 - Indicateurs et pilotage</a:t>
                      </a:r>
                      <a:endParaRPr lang="fr-FR" sz="1400" b="1" i="0" dirty="0">
                        <a:latin typeface="Hind" panose="02000000000000000000" pitchFamily="2" charset="77"/>
                        <a:cs typeface="Hind" panose="02000000000000000000" pitchFamily="2" charset="77"/>
                      </a:endParaRPr>
                    </a:p>
                  </a:txBody>
                  <a:tcPr anchor="ctr">
                    <a:solidFill>
                      <a:srgbClr val="6264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Objectif : traduire la feuille de route en objectifs et plan d’actions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Choix d’actions emblématiques à mettre en œuvre (les petites victoires) et à valoriser.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Choix des indicateurs de pilotage en lien avec les référentiels.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baseline="0" dirty="0">
                          <a:latin typeface="Hind" panose="02000000000000000000" pitchFamily="2" charset="77"/>
                          <a:cs typeface="Hind" panose="02000000000000000000" pitchFamily="2" charset="77"/>
                        </a:rPr>
                        <a:t>&gt; Mise en perspective avec les attendus d’un audit de durabilité (société à mission, CSRD)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75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14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2CCB0-60C7-872C-1074-EE78894E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L’essentiel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7F07D-03B0-C6BE-8D74-8F0ACDFA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4" y="966501"/>
            <a:ext cx="7362825" cy="5253324"/>
          </a:xfrm>
        </p:spPr>
        <p:txBody>
          <a:bodyPr>
            <a:normAutofit/>
          </a:bodyPr>
          <a:lstStyle/>
          <a:p>
            <a:r>
              <a:rPr lang="fr-FR" dirty="0"/>
              <a:t>2 à 3 personnes engagées par structure, dont un(e) représentant(e) de la direction</a:t>
            </a:r>
          </a:p>
          <a:p>
            <a:r>
              <a:rPr lang="fr-FR" dirty="0"/>
              <a:t>3 mois de « Road Trip RSE », accompagnés *</a:t>
            </a:r>
          </a:p>
          <a:p>
            <a:r>
              <a:rPr lang="fr-FR" dirty="0"/>
              <a:t>4 séquences AMORSE</a:t>
            </a:r>
            <a:r>
              <a:rPr lang="fr-FR" baseline="30000" dirty="0"/>
              <a:t>©</a:t>
            </a:r>
            <a:r>
              <a:rPr lang="fr-FR" dirty="0"/>
              <a:t> collective de 3 heures, en présentiel </a:t>
            </a:r>
          </a:p>
          <a:p>
            <a:r>
              <a:rPr lang="fr-FR" dirty="0"/>
              <a:t>Un document final « PACTE RSE » au clair</a:t>
            </a:r>
          </a:p>
          <a:p>
            <a:r>
              <a:rPr lang="fr-FR" dirty="0"/>
              <a:t>Un outil de diagnostic et de pilotage RSE mis à disposition de la structure</a:t>
            </a:r>
          </a:p>
          <a:p>
            <a:endParaRPr lang="fr-FR" dirty="0"/>
          </a:p>
          <a:p>
            <a:r>
              <a:rPr lang="fr-FR" b="1" dirty="0"/>
              <a:t>3K€ HT / structure engagée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1534A-0E7B-F677-F7C7-F4A59E36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800E54-027D-E04C-8BFC-4D71C7954D5E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B413CA-7657-AC62-373C-801DF2D23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63" y="3303944"/>
            <a:ext cx="578437" cy="5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2CCB0-60C7-872C-1074-EE78894E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528243"/>
            <a:ext cx="3804746" cy="1572783"/>
          </a:xfrm>
        </p:spPr>
        <p:txBody>
          <a:bodyPr>
            <a:normAutofit/>
          </a:bodyPr>
          <a:lstStyle/>
          <a:p>
            <a:r>
              <a:rPr lang="fr-FR" sz="3200" dirty="0"/>
              <a:t>*Accompagnement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87F07D-03B0-C6BE-8D74-8F0ACDFA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966501"/>
            <a:ext cx="6858000" cy="525332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2 Référents, experts, animateurs AMORSE</a:t>
            </a:r>
            <a:r>
              <a:rPr lang="fr-FR" baseline="30000" dirty="0"/>
              <a:t>©</a:t>
            </a:r>
            <a:r>
              <a:rPr lang="fr-FR" dirty="0"/>
              <a:t>, pour accompagner le parcours</a:t>
            </a:r>
          </a:p>
          <a:p>
            <a:endParaRPr lang="fr-FR" sz="1050" dirty="0"/>
          </a:p>
          <a:p>
            <a:r>
              <a:rPr lang="fr-FR" dirty="0"/>
              <a:t>Chaque séquence AMORSE</a:t>
            </a:r>
            <a:r>
              <a:rPr lang="fr-FR" baseline="30000" dirty="0"/>
              <a:t>© </a:t>
            </a:r>
            <a:r>
              <a:rPr lang="fr-FR" dirty="0"/>
              <a:t>suivie d’un travail d’intégration de la démarche, par étape, au sein de la structure </a:t>
            </a:r>
          </a:p>
          <a:p>
            <a:endParaRPr lang="fr-FR" sz="1050" dirty="0"/>
          </a:p>
          <a:p>
            <a:r>
              <a:rPr lang="fr-FR" dirty="0"/>
              <a:t>Accès à une assistance « mise en œuvre » entre les séquences AMORSE</a:t>
            </a:r>
            <a:r>
              <a:rPr lang="fr-FR" baseline="30000" dirty="0"/>
              <a:t>©</a:t>
            </a:r>
          </a:p>
          <a:p>
            <a:endParaRPr lang="fr-FR" baseline="30000" dirty="0"/>
          </a:p>
          <a:p>
            <a:r>
              <a:rPr lang="fr-FR" sz="4000" baseline="30000" dirty="0"/>
              <a:t>Accès à la communauté d’action et aux services associatifs de Planet’RSE Toulouse</a:t>
            </a:r>
          </a:p>
          <a:p>
            <a:pPr marL="0" indent="0">
              <a:buNone/>
            </a:pPr>
            <a:endParaRPr lang="fr-FR" baseline="30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1534A-0E7B-F677-F7C7-F4A59E36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800E54-027D-E04C-8BFC-4D71C7954D5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05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A4CE9-B233-5690-4F2F-C52B987B6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881" y="931839"/>
            <a:ext cx="8483301" cy="1797378"/>
          </a:xfrm>
        </p:spPr>
        <p:txBody>
          <a:bodyPr/>
          <a:lstStyle/>
          <a:p>
            <a:r>
              <a:rPr lang="fr-FR" dirty="0"/>
              <a:t>Road Trip RSE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C1DD8-DADA-86C5-FF1F-D544D8589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9550" y="2729217"/>
            <a:ext cx="7910857" cy="83278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Concevoir et mettre en œuvre une démarche RSE stratégique </a:t>
            </a:r>
          </a:p>
          <a:p>
            <a:r>
              <a:rPr lang="fr-FR" dirty="0"/>
              <a:t>avec AMORSE </a:t>
            </a:r>
            <a:r>
              <a:rPr lang="fr-FR" baseline="30000" dirty="0"/>
              <a:t>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941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Grand écran</PresentationFormat>
  <Paragraphs>47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Hind</vt:lpstr>
      <vt:lpstr>Police système Courant</vt:lpstr>
      <vt:lpstr>Thème Office</vt:lpstr>
      <vt:lpstr>Road Trip RSE </vt:lpstr>
      <vt:lpstr>Les partis pris</vt:lpstr>
      <vt:lpstr>4 séances de 3 heures Les 12 heures  d’un « Road Trip RSE »</vt:lpstr>
      <vt:lpstr>L’essentiel</vt:lpstr>
      <vt:lpstr>*Accompagnement</vt:lpstr>
      <vt:lpstr>Road Trip 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Thierry FABA</cp:lastModifiedBy>
  <cp:revision>256</cp:revision>
  <dcterms:created xsi:type="dcterms:W3CDTF">2022-03-21T14:07:54Z</dcterms:created>
  <dcterms:modified xsi:type="dcterms:W3CDTF">2024-03-12T15:58:42Z</dcterms:modified>
</cp:coreProperties>
</file>