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72" r:id="rId5"/>
    <p:sldId id="277" r:id="rId6"/>
    <p:sldId id="273" r:id="rId7"/>
    <p:sldId id="276" r:id="rId8"/>
    <p:sldId id="274" r:id="rId9"/>
    <p:sldId id="27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5B1"/>
    <a:srgbClr val="CC543B"/>
    <a:srgbClr val="302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3979" autoAdjust="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yyy@yyy.fr" TargetMode="External"/><Relationship Id="rId2" Type="http://schemas.openxmlformats.org/officeDocument/2006/relationships/hyperlink" Target="mailto:xxx@xxx.fr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hyperlink" Target="mailto:zzz@zzz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3725" y="1389333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Un représentant des usagers c’est quoi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3725" y="3632201"/>
            <a:ext cx="9448800" cy="1132304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Comic Sans MS" panose="030F0702030302020204" pitchFamily="66" charset="0"/>
              </a:rPr>
              <a:t>Evènement</a:t>
            </a:r>
          </a:p>
          <a:p>
            <a:r>
              <a:rPr lang="fr-FR" sz="3200" b="1" dirty="0">
                <a:latin typeface="Comic Sans MS" panose="030F0702030302020204" pitchFamily="66" charset="0"/>
              </a:rPr>
              <a:t>Date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93" y="117547"/>
            <a:ext cx="1935977" cy="12717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69" y="1761423"/>
            <a:ext cx="2204701" cy="31185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004" y="1529975"/>
            <a:ext cx="2362183" cy="33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0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643" y="1167892"/>
            <a:ext cx="10895798" cy="1373177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latin typeface="Comic Sans MS" panose="030F0702030302020204" pitchFamily="66" charset="0"/>
              </a:rPr>
              <a:t>Merci à tous pour </a:t>
            </a:r>
            <a:r>
              <a:rPr lang="fr-FR" b="1" dirty="0">
                <a:latin typeface="Comic Sans MS" panose="030F0702030302020204" pitchFamily="66" charset="0"/>
              </a:rPr>
              <a:t>votre</a:t>
            </a:r>
            <a:r>
              <a:rPr lang="fr-FR" sz="3600" b="1" dirty="0">
                <a:latin typeface="Comic Sans MS" panose="030F0702030302020204" pitchFamily="66" charset="0"/>
              </a:rPr>
              <a:t> participation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4233" y="2972181"/>
            <a:ext cx="12192000" cy="444443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CC543B"/>
                </a:solidFill>
              </a:rPr>
              <a:t>Nous contacter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41659" y="3512382"/>
            <a:ext cx="9347200" cy="1435359"/>
          </a:xfrm>
        </p:spPr>
        <p:txBody>
          <a:bodyPr>
            <a:normAutofit/>
          </a:bodyPr>
          <a:lstStyle/>
          <a:p>
            <a:pPr marL="198438" indent="-198438">
              <a:buFont typeface="Arial" panose="020B0604020202020204" pitchFamily="34" charset="0"/>
              <a:buChar char="•"/>
            </a:pPr>
            <a:r>
              <a:rPr lang="fr-FR" sz="1800" b="1" dirty="0"/>
              <a:t>M. X / </a:t>
            </a:r>
            <a:r>
              <a:rPr lang="fr-FR" sz="1800" b="1" dirty="0">
                <a:hlinkClick r:id="rId2"/>
              </a:rPr>
              <a:t>xxx@xxx.fr</a:t>
            </a:r>
            <a:endParaRPr lang="fr-FR" sz="1800" b="1" dirty="0"/>
          </a:p>
          <a:p>
            <a:pPr marL="198438" indent="-198438">
              <a:buFont typeface="Arial" panose="020B0604020202020204" pitchFamily="34" charset="0"/>
              <a:buChar char="•"/>
            </a:pPr>
            <a:r>
              <a:rPr lang="fr-FR" sz="1800" b="1" dirty="0"/>
              <a:t>Mme Y / </a:t>
            </a:r>
            <a:r>
              <a:rPr lang="fr-FR" sz="1800" b="1" dirty="0">
                <a:hlinkClick r:id="rId3"/>
              </a:rPr>
              <a:t>yyy@yyy.fr</a:t>
            </a:r>
            <a:endParaRPr lang="fr-FR" sz="1800" b="1" dirty="0"/>
          </a:p>
          <a:p>
            <a:pPr marL="198438" indent="-198438">
              <a:buFont typeface="Arial" panose="020B0604020202020204" pitchFamily="34" charset="0"/>
              <a:buChar char="•"/>
            </a:pPr>
            <a:r>
              <a:rPr lang="fr-FR" sz="1800" b="1" dirty="0"/>
              <a:t>Mme Z / </a:t>
            </a:r>
            <a:r>
              <a:rPr lang="fr-FR" sz="1800" b="1" dirty="0">
                <a:hlinkClick r:id="rId4"/>
              </a:rPr>
              <a:t>zzz@zzz.fr</a:t>
            </a:r>
            <a:r>
              <a:rPr lang="fr-FR" sz="1800" b="1" dirty="0"/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742">
            <a:off x="9984307" y="4863438"/>
            <a:ext cx="2057922" cy="22382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05" y="0"/>
            <a:ext cx="1632056" cy="10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26291"/>
            <a:ext cx="10820400" cy="4849893"/>
          </a:xfrm>
        </p:spPr>
        <p:txBody>
          <a:bodyPr>
            <a:noAutofit/>
          </a:bodyPr>
          <a:lstStyle/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altLang="fr-FR" sz="2400" b="1" dirty="0"/>
              <a:t>1996 - Ordonnance Juppé </a:t>
            </a:r>
            <a:r>
              <a:rPr lang="fr-FR" altLang="fr-FR" sz="2400" dirty="0"/>
              <a:t>: RU dans les conseils d’administration des établissements publics de santé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altLang="fr-FR" sz="2400" b="1" dirty="0"/>
              <a:t>Loi du 4 mars 2002 relative aux droits des malades et à la qualité du système de santé </a:t>
            </a:r>
            <a:r>
              <a:rPr lang="fr-FR" altLang="fr-FR" sz="2400" dirty="0"/>
              <a:t>: RU au sein d’autres instances / Création de l’agrément / Notion de démocratie sanitaire / Droits collectifs</a:t>
            </a:r>
          </a:p>
          <a:p>
            <a:pPr marL="2328863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altLang="fr-FR" sz="2400" b="1" dirty="0"/>
              <a:t>Loi de modernisation du système de santé du 26 janvier 2016 </a:t>
            </a:r>
            <a:r>
              <a:rPr lang="fr-FR" altLang="fr-FR" sz="2400" dirty="0"/>
              <a:t>: CDU (ex-CRUQPC), élargissement de ses missions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567048"/>
            <a:ext cx="10467473" cy="915243"/>
          </a:xfrm>
        </p:spPr>
        <p:txBody>
          <a:bodyPr/>
          <a:lstStyle/>
          <a:p>
            <a:r>
              <a:rPr lang="fr-FR" b="1" dirty="0">
                <a:latin typeface="Comic Sans MS" panose="030F0702030302020204" pitchFamily="66" charset="0"/>
              </a:rPr>
              <a:t>Quelques dates clés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0" t="11999" b="48482"/>
          <a:stretch/>
        </p:blipFill>
        <p:spPr>
          <a:xfrm>
            <a:off x="4026568" y="123048"/>
            <a:ext cx="2069432" cy="12774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601">
            <a:off x="141272" y="4215867"/>
            <a:ext cx="2460657" cy="20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6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329132"/>
            <a:ext cx="10820400" cy="4447052"/>
          </a:xfrm>
        </p:spPr>
        <p:txBody>
          <a:bodyPr>
            <a:noAutofit/>
          </a:bodyPr>
          <a:lstStyle/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Membres </a:t>
            </a:r>
            <a:r>
              <a:rPr lang="fr-FR" altLang="fr-FR" sz="2400" b="1" dirty="0"/>
              <a:t>bénévoles</a:t>
            </a:r>
            <a:r>
              <a:rPr lang="fr-FR" altLang="fr-FR" sz="2400" dirty="0"/>
              <a:t> d’</a:t>
            </a:r>
            <a:r>
              <a:rPr lang="fr-FR" altLang="fr-FR" sz="2400" b="1" dirty="0"/>
              <a:t>associations </a:t>
            </a:r>
            <a:r>
              <a:rPr lang="fr-FR" altLang="fr-FR" sz="2400" b="1" dirty="0"/>
              <a:t>agréées </a:t>
            </a:r>
            <a:r>
              <a:rPr lang="fr-FR" altLang="fr-FR" sz="2400" dirty="0"/>
              <a:t>en santé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b="1" dirty="0"/>
              <a:t>Désignés</a:t>
            </a:r>
            <a:r>
              <a:rPr lang="fr-FR" altLang="fr-FR" sz="2400" dirty="0"/>
              <a:t> par le directeur de l’ARS ou le Préfet (selon les instances)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Représentants de </a:t>
            </a:r>
            <a:r>
              <a:rPr lang="fr-FR" altLang="fr-FR" sz="2400" b="1" u="sng" dirty="0"/>
              <a:t>TOUS</a:t>
            </a:r>
            <a:r>
              <a:rPr lang="fr-FR" altLang="fr-FR" sz="2400" dirty="0"/>
              <a:t> les usagers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Tenus </a:t>
            </a:r>
            <a:r>
              <a:rPr lang="fr-FR" altLang="fr-FR" sz="2400" dirty="0"/>
              <a:t>au </a:t>
            </a:r>
            <a:r>
              <a:rPr lang="fr-FR" altLang="fr-FR" sz="2400" b="1" u="sng" dirty="0"/>
              <a:t>secret </a:t>
            </a:r>
            <a:r>
              <a:rPr lang="fr-FR" altLang="fr-FR" sz="2400" b="1" u="sng" dirty="0"/>
              <a:t>professionnel</a:t>
            </a:r>
            <a:endParaRPr lang="fr-FR" altLang="fr-FR" sz="2400" b="1" u="sng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567048"/>
            <a:ext cx="10467473" cy="915243"/>
          </a:xfrm>
        </p:spPr>
        <p:txBody>
          <a:bodyPr/>
          <a:lstStyle/>
          <a:p>
            <a:r>
              <a:rPr lang="fr-FR" b="1" dirty="0">
                <a:latin typeface="Comic Sans MS" panose="030F0702030302020204" pitchFamily="66" charset="0"/>
              </a:rPr>
              <a:t>Qui sont les ru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87" y="3917482"/>
            <a:ext cx="2204701" cy="31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1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44303"/>
            <a:ext cx="10820400" cy="4831881"/>
          </a:xfrm>
        </p:spPr>
        <p:txBody>
          <a:bodyPr>
            <a:noAutofit/>
          </a:bodyPr>
          <a:lstStyle/>
          <a:p>
            <a:pPr marL="355600" indent="-355600" algn="just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Aux permanences des RU.</a:t>
            </a:r>
          </a:p>
          <a:p>
            <a:pPr marL="355600" indent="-355600" algn="just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/>
              <a:t>Dans les réunions d’instances </a:t>
            </a:r>
            <a:r>
              <a:rPr lang="fr-FR" altLang="fr-FR" sz="2400" dirty="0" smtClean="0"/>
              <a:t>de </a:t>
            </a:r>
            <a:r>
              <a:rPr lang="fr-FR" altLang="fr-FR" sz="2400" dirty="0"/>
              <a:t>l’établissement :</a:t>
            </a:r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/>
              <a:t>Commission des usagers </a:t>
            </a:r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/>
              <a:t>Conseil de surveillance / Conseil d’administration</a:t>
            </a:r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/>
              <a:t>Commission d’activité </a:t>
            </a:r>
            <a:r>
              <a:rPr lang="fr-FR" altLang="fr-FR" sz="2000" dirty="0" smtClean="0"/>
              <a:t>libérale</a:t>
            </a:r>
            <a:endParaRPr lang="fr-FR" altLang="fr-FR" sz="20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317634"/>
            <a:ext cx="10467473" cy="1544854"/>
          </a:xfrm>
        </p:spPr>
        <p:txBody>
          <a:bodyPr>
            <a:norm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Où </a:t>
            </a:r>
            <a:r>
              <a:rPr lang="fr-FR" b="1" dirty="0" err="1" smtClean="0">
                <a:latin typeface="Comic Sans MS" panose="030F0702030302020204" pitchFamily="66" charset="0"/>
              </a:rPr>
              <a:t>RENCONTR</a:t>
            </a:r>
            <a:r>
              <a:rPr lang="fr-FR" b="1" dirty="0" err="1" smtClean="0">
                <a:latin typeface="Comic Sans MS" panose="030F0702030302020204" pitchFamily="66" charset="0"/>
              </a:rPr>
              <a:t>er</a:t>
            </a:r>
            <a:r>
              <a:rPr lang="fr-FR" b="1" dirty="0" smtClean="0">
                <a:latin typeface="Comic Sans MS" panose="030F0702030302020204" pitchFamily="66" charset="0"/>
              </a:rPr>
              <a:t> </a:t>
            </a:r>
            <a:r>
              <a:rPr lang="fr-FR" b="1" dirty="0">
                <a:latin typeface="Comic Sans MS" panose="030F0702030302020204" pitchFamily="66" charset="0"/>
              </a:rPr>
              <a:t>les ru </a:t>
            </a:r>
            <a:r>
              <a:rPr lang="fr-FR" b="1" dirty="0" smtClean="0">
                <a:latin typeface="Comic Sans MS" panose="030F0702030302020204" pitchFamily="66" charset="0"/>
              </a:rPr>
              <a:t>?</a:t>
            </a:r>
            <a:endParaRPr lang="fr-FR" b="1" dirty="0"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57" y="3234090"/>
            <a:ext cx="5838617" cy="33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26669"/>
            <a:ext cx="10820400" cy="5149515"/>
          </a:xfrm>
        </p:spPr>
        <p:txBody>
          <a:bodyPr>
            <a:noAutofit/>
          </a:bodyPr>
          <a:lstStyle/>
          <a:p>
            <a:pPr marL="355600" indent="-355600" algn="just"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r>
              <a:rPr lang="fr-FR" altLang="fr-FR" sz="2400" dirty="0" smtClean="0"/>
              <a:t>Professionnels de santé et RU travaillent ensemble dans d’autres groupes internes (permanents et/ou ponctuels) :</a:t>
            </a:r>
            <a:endParaRPr lang="fr-FR" altLang="fr-FR" sz="2400" dirty="0"/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/>
              <a:t>Commissions </a:t>
            </a:r>
            <a:r>
              <a:rPr lang="fr-FR" altLang="fr-FR" sz="2000" dirty="0"/>
              <a:t>de retours d’expérience </a:t>
            </a:r>
            <a:r>
              <a:rPr lang="fr-FR" altLang="fr-FR" sz="2000" dirty="0"/>
              <a:t>(</a:t>
            </a:r>
            <a:r>
              <a:rPr lang="fr-FR" altLang="fr-FR" sz="2000" dirty="0" smtClean="0"/>
              <a:t>RETEX / CREX)</a:t>
            </a:r>
            <a:endParaRPr lang="fr-FR" altLang="fr-FR" sz="2000" dirty="0"/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/>
              <a:t>Groupe éthique</a:t>
            </a:r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/>
              <a:t>Cellule de crise</a:t>
            </a:r>
            <a:endParaRPr lang="fr-FR" altLang="fr-FR" sz="2000" dirty="0"/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/>
              <a:t>Certification</a:t>
            </a:r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 smtClean="0"/>
              <a:t>CLIN – Comité de lutte contre les infections nosocomiales</a:t>
            </a:r>
            <a:endParaRPr lang="fr-FR" altLang="fr-FR" sz="2000" dirty="0"/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 smtClean="0"/>
              <a:t>CLUD – Comité de lutte contre la douleur </a:t>
            </a:r>
            <a:endParaRPr lang="fr-FR" altLang="fr-FR" sz="2000" dirty="0"/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 smtClean="0"/>
              <a:t>CLAN – Comité de liaison alimentation nutrition</a:t>
            </a:r>
            <a:endParaRPr lang="fr-FR" altLang="fr-FR" sz="2000" dirty="0"/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 smtClean="0"/>
              <a:t>CSIRMT – </a:t>
            </a:r>
            <a:r>
              <a:rPr lang="fr-FR" sz="2000" dirty="0" smtClean="0"/>
              <a:t>Commission des soins infirmiers</a:t>
            </a:r>
            <a:r>
              <a:rPr lang="fr-FR" sz="2000" dirty="0"/>
              <a:t>, de </a:t>
            </a:r>
            <a:r>
              <a:rPr lang="fr-FR" sz="2000" dirty="0" smtClean="0"/>
              <a:t>rééducation </a:t>
            </a:r>
            <a:r>
              <a:rPr lang="fr-FR" sz="2000" dirty="0"/>
              <a:t>et </a:t>
            </a:r>
            <a:r>
              <a:rPr lang="fr-FR" sz="2000" dirty="0" err="1" smtClean="0"/>
              <a:t>médico-techniques</a:t>
            </a:r>
            <a:endParaRPr lang="fr-FR" sz="2000" dirty="0"/>
          </a:p>
          <a:p>
            <a:pPr marL="625475" algn="just">
              <a:spcAft>
                <a:spcPts val="600"/>
              </a:spcAft>
              <a:defRPr/>
            </a:pPr>
            <a:r>
              <a:rPr lang="fr-FR" altLang="fr-FR" sz="2000" dirty="0" smtClean="0"/>
              <a:t>Bientraitance</a:t>
            </a:r>
            <a:r>
              <a:rPr lang="fr-FR" altLang="fr-FR" sz="2000" dirty="0"/>
              <a:t>…</a:t>
            </a:r>
            <a:endParaRPr lang="fr-FR" altLang="fr-FR" sz="20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317634"/>
            <a:ext cx="10467473" cy="1544854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Comic Sans MS" panose="030F0702030302020204" pitchFamily="66" charset="0"/>
              </a:rPr>
              <a:t>Comment associer les RU ?</a:t>
            </a:r>
            <a:endParaRPr lang="fr-FR" b="1" dirty="0"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6"/>
          <a:stretch/>
        </p:blipFill>
        <p:spPr>
          <a:xfrm>
            <a:off x="8194308" y="3051209"/>
            <a:ext cx="3644766" cy="11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484408"/>
            <a:ext cx="10820400" cy="4291776"/>
          </a:xfrm>
        </p:spPr>
        <p:txBody>
          <a:bodyPr>
            <a:noAutofit/>
          </a:bodyPr>
          <a:lstStyle/>
          <a:p>
            <a:pPr marL="17907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Etre le </a:t>
            </a:r>
            <a:r>
              <a:rPr lang="fr-FR" sz="2400" b="1" dirty="0"/>
              <a:t>porte-parole de </a:t>
            </a:r>
            <a:r>
              <a:rPr lang="fr-FR" sz="2400" b="1" u="sng" dirty="0"/>
              <a:t>tous</a:t>
            </a:r>
            <a:r>
              <a:rPr lang="fr-FR" sz="2400" b="1" dirty="0"/>
              <a:t> les usagers </a:t>
            </a:r>
            <a:r>
              <a:rPr lang="fr-FR" sz="2400" dirty="0"/>
              <a:t>et s’engager pour la santé de tous.</a:t>
            </a:r>
          </a:p>
          <a:p>
            <a:pPr marL="17907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Veiller au respect et à la promotion des </a:t>
            </a:r>
            <a:r>
              <a:rPr lang="fr-FR" sz="2400" b="1" dirty="0"/>
              <a:t>droits des usagers </a:t>
            </a:r>
            <a:r>
              <a:rPr lang="fr-FR" sz="2400" dirty="0"/>
              <a:t>au sein de l'établissement de santé.</a:t>
            </a:r>
          </a:p>
          <a:p>
            <a:pPr marL="17907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Contribuer à l’amélioration de la qualité et à la sécurité de la </a:t>
            </a:r>
            <a:r>
              <a:rPr lang="fr-FR" sz="2400" b="1" dirty="0"/>
              <a:t>prise en charge des usagers</a:t>
            </a:r>
            <a:r>
              <a:rPr lang="fr-FR" sz="2400" dirty="0"/>
              <a:t>.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567048"/>
            <a:ext cx="10467473" cy="915243"/>
          </a:xfrm>
        </p:spPr>
        <p:txBody>
          <a:bodyPr/>
          <a:lstStyle/>
          <a:p>
            <a:r>
              <a:rPr lang="fr-FR" b="1" dirty="0">
                <a:latin typeface="Comic Sans MS" panose="030F0702030302020204" pitchFamily="66" charset="0"/>
              </a:rPr>
              <a:t>Missions des ru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425" y="1553386"/>
            <a:ext cx="3870004" cy="54719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83" y="495953"/>
            <a:ext cx="863154" cy="11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5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567048"/>
            <a:ext cx="10467473" cy="915243"/>
          </a:xfrm>
        </p:spPr>
        <p:txBody>
          <a:bodyPr/>
          <a:lstStyle/>
          <a:p>
            <a:r>
              <a:rPr lang="fr-FR" b="1" dirty="0">
                <a:latin typeface="Comic Sans MS" panose="030F0702030302020204" pitchFamily="66" charset="0"/>
              </a:rPr>
              <a:t>Focus médiation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85800" y="2538868"/>
            <a:ext cx="10820400" cy="4237315"/>
          </a:xfrm>
        </p:spPr>
        <p:txBody>
          <a:bodyPr>
            <a:noAutofit/>
          </a:bodyPr>
          <a:lstStyle/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b="1" dirty="0"/>
              <a:t>Décret du 1</a:t>
            </a:r>
            <a:r>
              <a:rPr lang="fr-FR" sz="2400" b="1" baseline="30000" dirty="0"/>
              <a:t>er</a:t>
            </a:r>
            <a:r>
              <a:rPr lang="fr-FR" sz="2400" b="1" dirty="0"/>
              <a:t> juin 2016 </a:t>
            </a:r>
            <a:r>
              <a:rPr lang="fr-FR" sz="2400" dirty="0"/>
              <a:t>: les usagers peuvent être accompagnés par un représentant des usagers lors de l’entretien de médiation.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Le RU n’est pas et n’a pas « la solution ».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Le RU ne parle pas à la place de l’usager pendant la médiation.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/>
              <a:t>Le RU est </a:t>
            </a:r>
            <a:r>
              <a:rPr lang="fr-FR" sz="2400" dirty="0" smtClean="0"/>
              <a:t>le garant de la compréhension par l’usager du </a:t>
            </a:r>
            <a:r>
              <a:rPr lang="fr-FR" sz="2400" dirty="0"/>
              <a:t>processus d’accompagnement.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4340">
            <a:off x="2565833" y="-334354"/>
            <a:ext cx="4633949" cy="227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15503"/>
            <a:ext cx="7769995" cy="273357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069432"/>
            <a:ext cx="10820400" cy="4706752"/>
          </a:xfrm>
        </p:spPr>
        <p:txBody>
          <a:bodyPr>
            <a:noAutofit/>
          </a:bodyPr>
          <a:lstStyle/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b="1" dirty="0"/>
              <a:t>Bénévole</a:t>
            </a:r>
            <a:r>
              <a:rPr lang="fr-FR" sz="2400" dirty="0"/>
              <a:t>.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b="1" dirty="0"/>
              <a:t>Formé</a:t>
            </a:r>
            <a:r>
              <a:rPr lang="fr-FR" sz="2400" dirty="0"/>
              <a:t> tout au long de son mandat. </a:t>
            </a:r>
            <a:endParaRPr lang="fr-FR" sz="2400" dirty="0">
              <a:highlight>
                <a:srgbClr val="FFFF00"/>
              </a:highlight>
            </a:endParaRP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dirty="0" smtClean="0"/>
              <a:t>Soumis </a:t>
            </a:r>
            <a:r>
              <a:rPr lang="fr-FR" sz="2400" dirty="0"/>
              <a:t>au </a:t>
            </a:r>
            <a:r>
              <a:rPr lang="fr-FR" sz="2400" b="1" dirty="0"/>
              <a:t>secret professionnel</a:t>
            </a:r>
            <a:r>
              <a:rPr lang="fr-FR" sz="2400" dirty="0"/>
              <a:t>.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b="1" dirty="0" smtClean="0"/>
              <a:t>Respectueux </a:t>
            </a:r>
            <a:r>
              <a:rPr lang="fr-FR" sz="2400" dirty="0"/>
              <a:t>de la vie privée des patients et de leur intimité.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b="1" dirty="0" smtClean="0"/>
              <a:t>Adoptant le principe de neutralité</a:t>
            </a:r>
            <a:r>
              <a:rPr lang="fr-FR" sz="2400" dirty="0"/>
              <a:t>.</a:t>
            </a:r>
          </a:p>
          <a:p>
            <a:pPr marL="355600" indent="-355600" algn="just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FR" sz="2400" b="1" dirty="0" smtClean="0"/>
              <a:t>Facilitant </a:t>
            </a:r>
            <a:r>
              <a:rPr lang="fr-FR" sz="2400" b="1" dirty="0"/>
              <a:t>les relations </a:t>
            </a:r>
            <a:r>
              <a:rPr lang="fr-FR" sz="2400" dirty="0"/>
              <a:t>patient / professionnels.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567048"/>
            <a:ext cx="10467473" cy="915243"/>
          </a:xfrm>
        </p:spPr>
        <p:txBody>
          <a:bodyPr/>
          <a:lstStyle/>
          <a:p>
            <a:r>
              <a:rPr lang="fr-FR" b="1" dirty="0" smtClean="0">
                <a:latin typeface="Comic Sans MS" panose="030F0702030302020204" pitchFamily="66" charset="0"/>
              </a:rPr>
              <a:t>engagements </a:t>
            </a:r>
            <a:r>
              <a:rPr lang="fr-FR" b="1" dirty="0">
                <a:latin typeface="Comic Sans MS" panose="030F0702030302020204" pitchFamily="66" charset="0"/>
              </a:rPr>
              <a:t>des ru</a:t>
            </a:r>
          </a:p>
        </p:txBody>
      </p:sp>
    </p:spTree>
    <p:extLst>
      <p:ext uri="{BB962C8B-B14F-4D97-AF65-F5344CB8AC3E}">
        <p14:creationId xmlns:p14="http://schemas.microsoft.com/office/powerpoint/2010/main" val="375538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12"/>
          <a:stretch/>
        </p:blipFill>
        <p:spPr>
          <a:xfrm>
            <a:off x="8276198" y="5800493"/>
            <a:ext cx="3915802" cy="10575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4" b="37343"/>
          <a:stretch/>
        </p:blipFill>
        <p:spPr>
          <a:xfrm>
            <a:off x="4189013" y="5822283"/>
            <a:ext cx="3813973" cy="104293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08"/>
          <a:stretch/>
        </p:blipFill>
        <p:spPr>
          <a:xfrm>
            <a:off x="77000" y="5968250"/>
            <a:ext cx="3637585" cy="98600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94294"/>
            <a:ext cx="10820400" cy="498189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fr-FR" sz="2400" dirty="0"/>
              <a:t>Les coordonnées des RU sont accessibles :</a:t>
            </a:r>
          </a:p>
          <a:p>
            <a:pPr marL="355600" indent="-3556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Sur le </a:t>
            </a:r>
            <a:r>
              <a:rPr lang="fr-FR" sz="2400" b="1" dirty="0"/>
              <a:t>livret d'accueil </a:t>
            </a:r>
            <a:r>
              <a:rPr lang="fr-FR" sz="2400" dirty="0"/>
              <a:t>de l'établissement de santé,</a:t>
            </a:r>
          </a:p>
          <a:p>
            <a:pPr marL="355600" indent="-3556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Sur le </a:t>
            </a:r>
            <a:r>
              <a:rPr lang="fr-FR" sz="2400" b="1" dirty="0"/>
              <a:t>site Internet </a:t>
            </a:r>
            <a:r>
              <a:rPr lang="fr-FR" sz="2400" dirty="0"/>
              <a:t>de l'établissement de santé,</a:t>
            </a:r>
          </a:p>
          <a:p>
            <a:pPr marL="355600" indent="-3556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Auprès du secrétariat de l'établissement de santé,</a:t>
            </a:r>
          </a:p>
          <a:p>
            <a:pPr marL="355600" indent="-3556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Via l'</a:t>
            </a:r>
            <a:r>
              <a:rPr lang="fr-FR" sz="2400" b="1" dirty="0"/>
              <a:t>affichage</a:t>
            </a:r>
            <a:r>
              <a:rPr lang="fr-FR" sz="2400" dirty="0"/>
              <a:t> dans les accueils et les salles d'attente,</a:t>
            </a:r>
          </a:p>
          <a:p>
            <a:pPr marL="355600" indent="-3556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Auprès de France Assos Santé Normandie,</a:t>
            </a:r>
          </a:p>
          <a:p>
            <a:pPr marL="355600" indent="-3556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Par le biais de la </a:t>
            </a:r>
            <a:r>
              <a:rPr lang="fr-FR" sz="2400" b="1" dirty="0"/>
              <a:t>maison des usagers </a:t>
            </a:r>
            <a:r>
              <a:rPr lang="fr-FR" sz="2400" dirty="0"/>
              <a:t>quand elle existe.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71601" y="567048"/>
            <a:ext cx="10467473" cy="915243"/>
          </a:xfrm>
        </p:spPr>
        <p:txBody>
          <a:bodyPr/>
          <a:lstStyle/>
          <a:p>
            <a:r>
              <a:rPr lang="fr-FR" b="1" dirty="0">
                <a:latin typeface="Comic Sans MS" panose="030F0702030302020204" pitchFamily="66" charset="0"/>
              </a:rPr>
              <a:t>Contacter les ru</a:t>
            </a:r>
          </a:p>
        </p:txBody>
      </p:sp>
    </p:spTree>
    <p:extLst>
      <p:ext uri="{BB962C8B-B14F-4D97-AF65-F5344CB8AC3E}">
        <p14:creationId xmlns:p14="http://schemas.microsoft.com/office/powerpoint/2010/main" val="2251680374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Personnalisé 1">
      <a:dk1>
        <a:srgbClr val="002060"/>
      </a:dk1>
      <a:lt1>
        <a:sysClr val="window" lastClr="FFFFFF"/>
      </a:lt1>
      <a:dk2>
        <a:srgbClr val="002060"/>
      </a:dk2>
      <a:lt2>
        <a:srgbClr val="EBEBEB"/>
      </a:lt2>
      <a:accent1>
        <a:srgbClr val="5FADC7"/>
      </a:accent1>
      <a:accent2>
        <a:srgbClr val="002060"/>
      </a:accent2>
      <a:accent3>
        <a:srgbClr val="DD6135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817</TotalTime>
  <Words>468</Words>
  <Application>Microsoft Office PowerPoint</Application>
  <PresentationFormat>Grand écran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Comic Sans MS</vt:lpstr>
      <vt:lpstr>Wingdings</vt:lpstr>
      <vt:lpstr>Traînée de condensation</vt:lpstr>
      <vt:lpstr>Un représentant des usagers c’est quoi ?</vt:lpstr>
      <vt:lpstr>Quelques dates clés</vt:lpstr>
      <vt:lpstr>Qui sont les ru ?</vt:lpstr>
      <vt:lpstr>Où RENCONTRer les ru ?</vt:lpstr>
      <vt:lpstr>Comment associer les RU ?</vt:lpstr>
      <vt:lpstr>Missions des ru</vt:lpstr>
      <vt:lpstr>Focus médiation</vt:lpstr>
      <vt:lpstr>engagements des ru</vt:lpstr>
      <vt:lpstr>Contacter les ru</vt:lpstr>
      <vt:lpstr>Merci à tous pour votre participation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Celia VERLAND</dc:creator>
  <cp:lastModifiedBy>Celia VERLAND</cp:lastModifiedBy>
  <cp:revision>66</cp:revision>
  <dcterms:created xsi:type="dcterms:W3CDTF">2021-03-31T08:44:37Z</dcterms:created>
  <dcterms:modified xsi:type="dcterms:W3CDTF">2021-04-12T14:56:34Z</dcterms:modified>
</cp:coreProperties>
</file>