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256" r:id="rId5"/>
    <p:sldId id="257" r:id="rId6"/>
    <p:sldId id="259" r:id="rId7"/>
    <p:sldId id="258" r:id="rId8"/>
    <p:sldId id="260" r:id="rId9"/>
    <p:sldId id="261" r:id="rId10"/>
    <p:sldId id="262" r:id="rId1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69490" autoAdjust="0"/>
  </p:normalViewPr>
  <p:slideViewPr>
    <p:cSldViewPr snapToGrid="0">
      <p:cViewPr>
        <p:scale>
          <a:sx n="85" d="100"/>
          <a:sy n="85" d="100"/>
        </p:scale>
        <p:origin x="-1500"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1D90A0-8D45-41E0-A46B-8708B425EF93}" type="datetimeFigureOut">
              <a:rPr lang="fr-FR" smtClean="0"/>
              <a:t>17/09/2019</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5DEC64-8F66-48A5-9ECB-1615F11F8565}" type="slidenum">
              <a:rPr lang="fr-FR" smtClean="0"/>
              <a:t>‹N°›</a:t>
            </a:fld>
            <a:endParaRPr lang="fr-FR"/>
          </a:p>
        </p:txBody>
      </p:sp>
    </p:spTree>
    <p:extLst>
      <p:ext uri="{BB962C8B-B14F-4D97-AF65-F5344CB8AC3E}">
        <p14:creationId xmlns:p14="http://schemas.microsoft.com/office/powerpoint/2010/main" val="28377188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Ce diaporama est</a:t>
            </a:r>
            <a:r>
              <a:rPr lang="fr-FR" baseline="0" dirty="0"/>
              <a:t> le support à une sensibilisation des dirigeants et enseignants de nos clubs à l’utilité des GE clubs. Il ne se substitue pas à la formation nécessaire qui pourra être menée en petit groupe auprès des clubs intéressés. </a:t>
            </a:r>
          </a:p>
          <a:p>
            <a:r>
              <a:rPr lang="fr-FR" baseline="0" dirty="0"/>
              <a:t>Pour une plus grande clarté, il est préférable d’illustrer par la situation </a:t>
            </a:r>
            <a:r>
              <a:rPr lang="fr-FR" b="1" baseline="0" dirty="0"/>
              <a:t>d’un enseignant à temps plein sur 2 ou 3 clubs</a:t>
            </a:r>
            <a:r>
              <a:rPr lang="fr-FR" baseline="0" dirty="0"/>
              <a:t>, cas le plus fréquent probablement.</a:t>
            </a:r>
            <a:endParaRPr lang="fr-FR" dirty="0"/>
          </a:p>
        </p:txBody>
      </p:sp>
      <p:sp>
        <p:nvSpPr>
          <p:cNvPr id="4" name="Espace réservé du numéro de diapositive 3"/>
          <p:cNvSpPr>
            <a:spLocks noGrp="1"/>
          </p:cNvSpPr>
          <p:nvPr>
            <p:ph type="sldNum" sz="quarter" idx="10"/>
          </p:nvPr>
        </p:nvSpPr>
        <p:spPr/>
        <p:txBody>
          <a:bodyPr/>
          <a:lstStyle/>
          <a:p>
            <a:fld id="{915DEC64-8F66-48A5-9ECB-1615F11F8565}" type="slidenum">
              <a:rPr lang="fr-FR" smtClean="0"/>
              <a:t>1</a:t>
            </a:fld>
            <a:endParaRPr lang="fr-FR"/>
          </a:p>
        </p:txBody>
      </p:sp>
    </p:spTree>
    <p:extLst>
      <p:ext uri="{BB962C8B-B14F-4D97-AF65-F5344CB8AC3E}">
        <p14:creationId xmlns:p14="http://schemas.microsoft.com/office/powerpoint/2010/main" val="1134080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1, Pourquoi pérenniser nos emplois ?  Nous formons chaque année de nouveaux professeurs et malgré cela nous avons du mal</a:t>
            </a:r>
            <a:r>
              <a:rPr lang="fr-FR" baseline="0" dirty="0"/>
              <a:t> à répondre à la demande (départ en retraite, reconversion…).</a:t>
            </a:r>
          </a:p>
          <a:p>
            <a:r>
              <a:rPr lang="fr-FR" baseline="0" dirty="0"/>
              <a:t>Construire, développer un club nécessite plusieurs années (probablement plus de 7 ans) et une stabilité de l’encadrement afin de fidéliser les licenciés.</a:t>
            </a:r>
          </a:p>
          <a:p>
            <a:r>
              <a:rPr lang="fr-FR" baseline="0" dirty="0"/>
              <a:t>2, [Les chiffres sont peut-être à adapter au contexte local]. Même s’il est très difficile d’être précis, il est coutume de dire qu’il faut 200 à 250 licenciés pour couvrir l’activité d’un ETP d’enseignant. Tout dépend bien sûr du coût des cotisations, des subventions locales, du projet associatif du club… Les zones rurales où les clubs sont souvent de petites structures sont moins attractives pour les enseignants.</a:t>
            </a:r>
          </a:p>
          <a:p>
            <a:r>
              <a:rPr lang="fr-FR" baseline="0" dirty="0"/>
              <a:t>3, Les clubs doivent donc se réunir autour d’un GE permettant de répondre à leurs préoccupations.</a:t>
            </a:r>
            <a:endParaRPr lang="fr-FR" dirty="0"/>
          </a:p>
        </p:txBody>
      </p:sp>
      <p:sp>
        <p:nvSpPr>
          <p:cNvPr id="4" name="Espace réservé du numéro de diapositive 3"/>
          <p:cNvSpPr>
            <a:spLocks noGrp="1"/>
          </p:cNvSpPr>
          <p:nvPr>
            <p:ph type="sldNum" sz="quarter" idx="10"/>
          </p:nvPr>
        </p:nvSpPr>
        <p:spPr/>
        <p:txBody>
          <a:bodyPr/>
          <a:lstStyle/>
          <a:p>
            <a:fld id="{915DEC64-8F66-48A5-9ECB-1615F11F8565}" type="slidenum">
              <a:rPr lang="fr-FR" smtClean="0"/>
              <a:t>2</a:t>
            </a:fld>
            <a:endParaRPr lang="fr-FR"/>
          </a:p>
        </p:txBody>
      </p:sp>
    </p:spTree>
    <p:extLst>
      <p:ext uri="{BB962C8B-B14F-4D97-AF65-F5344CB8AC3E}">
        <p14:creationId xmlns:p14="http://schemas.microsoft.com/office/powerpoint/2010/main" val="1595948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1, L’enseignant peut être soumis à des règles de fonctionnement diverses d’un club à un autre, des demandes auxquelles il doit faire face</a:t>
            </a:r>
            <a:r>
              <a:rPr lang="fr-FR" baseline="0" dirty="0"/>
              <a:t>. </a:t>
            </a:r>
          </a:p>
          <a:p>
            <a:r>
              <a:rPr lang="fr-FR" baseline="0" dirty="0"/>
              <a:t>2, La fragilité d’un club sur le plan financier peut réduire l’activité avec des conséquences directes sur le salarié.</a:t>
            </a:r>
          </a:p>
          <a:p>
            <a:r>
              <a:rPr lang="fr-FR" baseline="0" dirty="0"/>
              <a:t>3, Il doit mener de front plusieurs projets associatifs.</a:t>
            </a:r>
            <a:endParaRPr lang="fr-FR" dirty="0"/>
          </a:p>
        </p:txBody>
      </p:sp>
      <p:sp>
        <p:nvSpPr>
          <p:cNvPr id="4" name="Espace réservé du numéro de diapositive 3"/>
          <p:cNvSpPr>
            <a:spLocks noGrp="1"/>
          </p:cNvSpPr>
          <p:nvPr>
            <p:ph type="sldNum" sz="quarter" idx="10"/>
          </p:nvPr>
        </p:nvSpPr>
        <p:spPr/>
        <p:txBody>
          <a:bodyPr/>
          <a:lstStyle/>
          <a:p>
            <a:fld id="{915DEC64-8F66-48A5-9ECB-1615F11F8565}" type="slidenum">
              <a:rPr lang="fr-FR" smtClean="0"/>
              <a:t>3</a:t>
            </a:fld>
            <a:endParaRPr lang="fr-FR"/>
          </a:p>
        </p:txBody>
      </p:sp>
    </p:spTree>
    <p:extLst>
      <p:ext uri="{BB962C8B-B14F-4D97-AF65-F5344CB8AC3E}">
        <p14:creationId xmlns:p14="http://schemas.microsoft.com/office/powerpoint/2010/main" val="37370580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Très</a:t>
            </a:r>
            <a:r>
              <a:rPr lang="fr-FR" baseline="0" dirty="0"/>
              <a:t> souvent, le GE club est résumé à la gestion des salaires.</a:t>
            </a:r>
            <a:endParaRPr lang="fr-FR" dirty="0"/>
          </a:p>
        </p:txBody>
      </p:sp>
      <p:sp>
        <p:nvSpPr>
          <p:cNvPr id="4" name="Espace réservé du numéro de diapositive 3"/>
          <p:cNvSpPr>
            <a:spLocks noGrp="1"/>
          </p:cNvSpPr>
          <p:nvPr>
            <p:ph type="sldNum" sz="quarter" idx="10"/>
          </p:nvPr>
        </p:nvSpPr>
        <p:spPr/>
        <p:txBody>
          <a:bodyPr/>
          <a:lstStyle/>
          <a:p>
            <a:fld id="{915DEC64-8F66-48A5-9ECB-1615F11F8565}" type="slidenum">
              <a:rPr lang="fr-FR" smtClean="0"/>
              <a:t>4</a:t>
            </a:fld>
            <a:endParaRPr lang="fr-FR"/>
          </a:p>
        </p:txBody>
      </p:sp>
    </p:spTree>
    <p:extLst>
      <p:ext uri="{BB962C8B-B14F-4D97-AF65-F5344CB8AC3E}">
        <p14:creationId xmlns:p14="http://schemas.microsoft.com/office/powerpoint/2010/main" val="11890630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Rappel : les membres utilisateurs sont les clubs adhérant</a:t>
            </a:r>
            <a:r>
              <a:rPr lang="fr-FR" baseline="0" dirty="0"/>
              <a:t> au GE Club.</a:t>
            </a:r>
          </a:p>
          <a:p>
            <a:r>
              <a:rPr lang="fr-FR" baseline="0" dirty="0"/>
              <a:t>Ce terme est malvenu car il convient de mettre en avant que les « clubs utilisateurs » sont avant tout les « clubs décideurs » du projet associatif du GE.</a:t>
            </a:r>
            <a:endParaRPr lang="fr-FR" dirty="0"/>
          </a:p>
        </p:txBody>
      </p:sp>
      <p:sp>
        <p:nvSpPr>
          <p:cNvPr id="4" name="Espace réservé du numéro de diapositive 3"/>
          <p:cNvSpPr>
            <a:spLocks noGrp="1"/>
          </p:cNvSpPr>
          <p:nvPr>
            <p:ph type="sldNum" sz="quarter" idx="10"/>
          </p:nvPr>
        </p:nvSpPr>
        <p:spPr/>
        <p:txBody>
          <a:bodyPr/>
          <a:lstStyle/>
          <a:p>
            <a:fld id="{915DEC64-8F66-48A5-9ECB-1615F11F8565}" type="slidenum">
              <a:rPr lang="fr-FR" smtClean="0"/>
              <a:t>5</a:t>
            </a:fld>
            <a:endParaRPr lang="fr-FR"/>
          </a:p>
        </p:txBody>
      </p:sp>
    </p:spTree>
    <p:extLst>
      <p:ext uri="{BB962C8B-B14F-4D97-AF65-F5344CB8AC3E}">
        <p14:creationId xmlns:p14="http://schemas.microsoft.com/office/powerpoint/2010/main" val="15201179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Merci d’insister sur le soutien</a:t>
            </a:r>
            <a:r>
              <a:rPr lang="fr-FR" baseline="0" dirty="0"/>
              <a:t> qu’apporteront les régions (GE Ligues + RAR) à la création et au fonctionnement du </a:t>
            </a:r>
            <a:r>
              <a:rPr lang="fr-FR" baseline="0"/>
              <a:t>groupement d’employeurs.</a:t>
            </a:r>
            <a:endParaRPr lang="fr-FR" dirty="0"/>
          </a:p>
        </p:txBody>
      </p:sp>
      <p:sp>
        <p:nvSpPr>
          <p:cNvPr id="4" name="Espace réservé du numéro de diapositive 3"/>
          <p:cNvSpPr>
            <a:spLocks noGrp="1"/>
          </p:cNvSpPr>
          <p:nvPr>
            <p:ph type="sldNum" sz="quarter" idx="10"/>
          </p:nvPr>
        </p:nvSpPr>
        <p:spPr/>
        <p:txBody>
          <a:bodyPr/>
          <a:lstStyle/>
          <a:p>
            <a:fld id="{915DEC64-8F66-48A5-9ECB-1615F11F8565}" type="slidenum">
              <a:rPr lang="fr-FR" smtClean="0"/>
              <a:t>6</a:t>
            </a:fld>
            <a:endParaRPr lang="fr-FR"/>
          </a:p>
        </p:txBody>
      </p:sp>
    </p:spTree>
    <p:extLst>
      <p:ext uri="{BB962C8B-B14F-4D97-AF65-F5344CB8AC3E}">
        <p14:creationId xmlns:p14="http://schemas.microsoft.com/office/powerpoint/2010/main" val="1547599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p>
        </p:txBody>
      </p:sp>
      <p:sp>
        <p:nvSpPr>
          <p:cNvPr id="4" name="Espace réservé de la date 3"/>
          <p:cNvSpPr>
            <a:spLocks noGrp="1"/>
          </p:cNvSpPr>
          <p:nvPr>
            <p:ph type="dt" sz="half" idx="10"/>
          </p:nvPr>
        </p:nvSpPr>
        <p:spPr/>
        <p:txBody>
          <a:bodyPr/>
          <a:lstStyle/>
          <a:p>
            <a:fld id="{870070E3-5524-4734-AEBA-2963BD195D47}" type="datetimeFigureOut">
              <a:rPr lang="fr-FR" smtClean="0"/>
              <a:t>17/09/2019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0C4DA87-0A01-4132-ABA8-6ACC952EEC54}" type="slidenum">
              <a:rPr lang="fr-FR" smtClean="0"/>
              <a:t>‹N°›</a:t>
            </a:fld>
            <a:endParaRPr lang="fr-FR"/>
          </a:p>
        </p:txBody>
      </p:sp>
    </p:spTree>
    <p:extLst>
      <p:ext uri="{BB962C8B-B14F-4D97-AF65-F5344CB8AC3E}">
        <p14:creationId xmlns:p14="http://schemas.microsoft.com/office/powerpoint/2010/main" val="2321403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70070E3-5524-4734-AEBA-2963BD195D47}" type="datetimeFigureOut">
              <a:rPr lang="fr-FR" smtClean="0"/>
              <a:t>17/09/2019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0C4DA87-0A01-4132-ABA8-6ACC952EEC54}" type="slidenum">
              <a:rPr lang="fr-FR" smtClean="0"/>
              <a:t>‹N°›</a:t>
            </a:fld>
            <a:endParaRPr lang="fr-FR"/>
          </a:p>
        </p:txBody>
      </p:sp>
    </p:spTree>
    <p:extLst>
      <p:ext uri="{BB962C8B-B14F-4D97-AF65-F5344CB8AC3E}">
        <p14:creationId xmlns:p14="http://schemas.microsoft.com/office/powerpoint/2010/main" val="126337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70070E3-5524-4734-AEBA-2963BD195D47}" type="datetimeFigureOut">
              <a:rPr lang="fr-FR" smtClean="0"/>
              <a:t>17/09/2019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0C4DA87-0A01-4132-ABA8-6ACC952EEC54}" type="slidenum">
              <a:rPr lang="fr-FR" smtClean="0"/>
              <a:t>‹N°›</a:t>
            </a:fld>
            <a:endParaRPr lang="fr-FR"/>
          </a:p>
        </p:txBody>
      </p:sp>
    </p:spTree>
    <p:extLst>
      <p:ext uri="{BB962C8B-B14F-4D97-AF65-F5344CB8AC3E}">
        <p14:creationId xmlns:p14="http://schemas.microsoft.com/office/powerpoint/2010/main" val="2312214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70070E3-5524-4734-AEBA-2963BD195D47}" type="datetimeFigureOut">
              <a:rPr lang="fr-FR" smtClean="0"/>
              <a:t>17/09/2019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0C4DA87-0A01-4132-ABA8-6ACC952EEC54}" type="slidenum">
              <a:rPr lang="fr-FR" smtClean="0"/>
              <a:t>‹N°›</a:t>
            </a:fld>
            <a:endParaRPr lang="fr-FR"/>
          </a:p>
        </p:txBody>
      </p:sp>
    </p:spTree>
    <p:extLst>
      <p:ext uri="{BB962C8B-B14F-4D97-AF65-F5344CB8AC3E}">
        <p14:creationId xmlns:p14="http://schemas.microsoft.com/office/powerpoint/2010/main" val="2519117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fld id="{870070E3-5524-4734-AEBA-2963BD195D47}" type="datetimeFigureOut">
              <a:rPr lang="fr-FR" smtClean="0"/>
              <a:t>17/09/2019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0C4DA87-0A01-4132-ABA8-6ACC952EEC54}" type="slidenum">
              <a:rPr lang="fr-FR" smtClean="0"/>
              <a:t>‹N°›</a:t>
            </a:fld>
            <a:endParaRPr lang="fr-FR"/>
          </a:p>
        </p:txBody>
      </p:sp>
    </p:spTree>
    <p:extLst>
      <p:ext uri="{BB962C8B-B14F-4D97-AF65-F5344CB8AC3E}">
        <p14:creationId xmlns:p14="http://schemas.microsoft.com/office/powerpoint/2010/main" val="4151480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870070E3-5524-4734-AEBA-2963BD195D47}" type="datetimeFigureOut">
              <a:rPr lang="fr-FR" smtClean="0"/>
              <a:t>17/09/2019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0C4DA87-0A01-4132-ABA8-6ACC952EEC54}" type="slidenum">
              <a:rPr lang="fr-FR" smtClean="0"/>
              <a:t>‹N°›</a:t>
            </a:fld>
            <a:endParaRPr lang="fr-FR"/>
          </a:p>
        </p:txBody>
      </p:sp>
    </p:spTree>
    <p:extLst>
      <p:ext uri="{BB962C8B-B14F-4D97-AF65-F5344CB8AC3E}">
        <p14:creationId xmlns:p14="http://schemas.microsoft.com/office/powerpoint/2010/main" val="385698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870070E3-5524-4734-AEBA-2963BD195D47}" type="datetimeFigureOut">
              <a:rPr lang="fr-FR" smtClean="0"/>
              <a:t>17/09/2019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0C4DA87-0A01-4132-ABA8-6ACC952EEC54}" type="slidenum">
              <a:rPr lang="fr-FR" smtClean="0"/>
              <a:t>‹N°›</a:t>
            </a:fld>
            <a:endParaRPr lang="fr-FR"/>
          </a:p>
        </p:txBody>
      </p:sp>
    </p:spTree>
    <p:extLst>
      <p:ext uri="{BB962C8B-B14F-4D97-AF65-F5344CB8AC3E}">
        <p14:creationId xmlns:p14="http://schemas.microsoft.com/office/powerpoint/2010/main" val="846967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870070E3-5524-4734-AEBA-2963BD195D47}" type="datetimeFigureOut">
              <a:rPr lang="fr-FR" smtClean="0"/>
              <a:t>17/09/2019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0C4DA87-0A01-4132-ABA8-6ACC952EEC54}" type="slidenum">
              <a:rPr lang="fr-FR" smtClean="0"/>
              <a:t>‹N°›</a:t>
            </a:fld>
            <a:endParaRPr lang="fr-FR"/>
          </a:p>
        </p:txBody>
      </p:sp>
    </p:spTree>
    <p:extLst>
      <p:ext uri="{BB962C8B-B14F-4D97-AF65-F5344CB8AC3E}">
        <p14:creationId xmlns:p14="http://schemas.microsoft.com/office/powerpoint/2010/main" val="667844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70070E3-5524-4734-AEBA-2963BD195D47}" type="datetimeFigureOut">
              <a:rPr lang="fr-FR" smtClean="0"/>
              <a:t>17/09/2019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0C4DA87-0A01-4132-ABA8-6ACC952EEC54}" type="slidenum">
              <a:rPr lang="fr-FR" smtClean="0"/>
              <a:t>‹N°›</a:t>
            </a:fld>
            <a:endParaRPr lang="fr-FR"/>
          </a:p>
        </p:txBody>
      </p:sp>
    </p:spTree>
    <p:extLst>
      <p:ext uri="{BB962C8B-B14F-4D97-AF65-F5344CB8AC3E}">
        <p14:creationId xmlns:p14="http://schemas.microsoft.com/office/powerpoint/2010/main" val="3014016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870070E3-5524-4734-AEBA-2963BD195D47}" type="datetimeFigureOut">
              <a:rPr lang="fr-FR" smtClean="0"/>
              <a:t>17/09/2019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0C4DA87-0A01-4132-ABA8-6ACC952EEC54}" type="slidenum">
              <a:rPr lang="fr-FR" smtClean="0"/>
              <a:t>‹N°›</a:t>
            </a:fld>
            <a:endParaRPr lang="fr-FR"/>
          </a:p>
        </p:txBody>
      </p:sp>
    </p:spTree>
    <p:extLst>
      <p:ext uri="{BB962C8B-B14F-4D97-AF65-F5344CB8AC3E}">
        <p14:creationId xmlns:p14="http://schemas.microsoft.com/office/powerpoint/2010/main" val="1945654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870070E3-5524-4734-AEBA-2963BD195D47}" type="datetimeFigureOut">
              <a:rPr lang="fr-FR" smtClean="0"/>
              <a:t>17/09/2019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0C4DA87-0A01-4132-ABA8-6ACC952EEC54}" type="slidenum">
              <a:rPr lang="fr-FR" smtClean="0"/>
              <a:t>‹N°›</a:t>
            </a:fld>
            <a:endParaRPr lang="fr-FR"/>
          </a:p>
        </p:txBody>
      </p:sp>
    </p:spTree>
    <p:extLst>
      <p:ext uri="{BB962C8B-B14F-4D97-AF65-F5344CB8AC3E}">
        <p14:creationId xmlns:p14="http://schemas.microsoft.com/office/powerpoint/2010/main" val="3599370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0070E3-5524-4734-AEBA-2963BD195D47}" type="datetimeFigureOut">
              <a:rPr lang="fr-FR" smtClean="0"/>
              <a:t>17/09/2019</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C4DA87-0A01-4132-ABA8-6ACC952EEC54}" type="slidenum">
              <a:rPr lang="fr-FR" smtClean="0"/>
              <a:t>‹N°›</a:t>
            </a:fld>
            <a:endParaRPr lang="fr-FR"/>
          </a:p>
        </p:txBody>
      </p:sp>
    </p:spTree>
    <p:extLst>
      <p:ext uri="{BB962C8B-B14F-4D97-AF65-F5344CB8AC3E}">
        <p14:creationId xmlns:p14="http://schemas.microsoft.com/office/powerpoint/2010/main" val="33318298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p:txBody>
          <a:bodyPr>
            <a:noAutofit/>
          </a:bodyPr>
          <a:lstStyle/>
          <a:p>
            <a:r>
              <a:rPr lang="fr-FR" sz="6600" dirty="0">
                <a:latin typeface="Aharoni" panose="02010803020104030203" pitchFamily="2" charset="-79"/>
                <a:cs typeface="Aharoni" panose="02010803020104030203" pitchFamily="2" charset="-79"/>
              </a:rPr>
              <a:t>Groupement d’employeurs Clubs Judo</a:t>
            </a:r>
          </a:p>
        </p:txBody>
      </p:sp>
      <p:sp>
        <p:nvSpPr>
          <p:cNvPr id="3" name="Sous-titre 2"/>
          <p:cNvSpPr>
            <a:spLocks noGrp="1"/>
          </p:cNvSpPr>
          <p:nvPr>
            <p:ph type="subTitle" idx="1"/>
          </p:nvPr>
        </p:nvSpPr>
        <p:spPr/>
        <p:txBody>
          <a:bodyPr>
            <a:normAutofit/>
          </a:bodyPr>
          <a:lstStyle/>
          <a:p>
            <a:r>
              <a:rPr lang="fr-FR" sz="3200" dirty="0"/>
              <a:t>Au-delà d’un outil de gestion, une possibilité de développement</a:t>
            </a:r>
          </a:p>
        </p:txBody>
      </p:sp>
      <p:pic>
        <p:nvPicPr>
          <p:cNvPr id="4" name="Imag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52430" y="4722311"/>
            <a:ext cx="1287139" cy="1933021"/>
          </a:xfrm>
          <a:prstGeom prst="rect">
            <a:avLst/>
          </a:prstGeom>
        </p:spPr>
      </p:pic>
    </p:spTree>
    <p:extLst>
      <p:ext uri="{BB962C8B-B14F-4D97-AF65-F5344CB8AC3E}">
        <p14:creationId xmlns:p14="http://schemas.microsoft.com/office/powerpoint/2010/main" val="837315374"/>
      </p:ext>
    </p:extLst>
  </p:cSld>
  <p:clrMapOvr>
    <a:masterClrMapping/>
  </p:clrMapOvr>
  <mc:AlternateContent xmlns:mc="http://schemas.openxmlformats.org/markup-compatibility/2006" xmlns:p14="http://schemas.microsoft.com/office/powerpoint/2010/main">
    <mc:Choice Requires="p14">
      <p:transition spd="slow" p14:dur="1750">
        <p14:prism dir="u" isContent="1"/>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0" y="1"/>
            <a:ext cx="12192000" cy="926926"/>
          </a:xfrm>
        </p:spPr>
        <p:txBody>
          <a:bodyPr/>
          <a:lstStyle/>
          <a:p>
            <a:pPr algn="ctr"/>
            <a:r>
              <a:rPr lang="fr-FR" b="1" dirty="0">
                <a:latin typeface="Aharoni" panose="02010803020104030203" pitchFamily="2" charset="-79"/>
                <a:cs typeface="Aharoni" panose="02010803020104030203" pitchFamily="2" charset="-79"/>
              </a:rPr>
              <a:t>GE Club Judo : du point de vue du club</a:t>
            </a:r>
          </a:p>
        </p:txBody>
      </p:sp>
      <p:sp>
        <p:nvSpPr>
          <p:cNvPr id="3" name="Espace réservé du contenu 2"/>
          <p:cNvSpPr>
            <a:spLocks noGrp="1"/>
          </p:cNvSpPr>
          <p:nvPr>
            <p:ph idx="1"/>
          </p:nvPr>
        </p:nvSpPr>
        <p:spPr>
          <a:xfrm>
            <a:off x="838200" y="1227550"/>
            <a:ext cx="10515600" cy="5298509"/>
          </a:xfrm>
        </p:spPr>
        <p:txBody>
          <a:bodyPr/>
          <a:lstStyle/>
          <a:p>
            <a:pPr marL="514350" indent="-514350" algn="just">
              <a:buFont typeface="+mj-lt"/>
              <a:buAutoNum type="arabicPeriod"/>
            </a:pPr>
            <a:r>
              <a:rPr lang="fr-FR" sz="3200" dirty="0"/>
              <a:t>Notre développement passe par la pérennisation des emplois dans les clubs.</a:t>
            </a:r>
          </a:p>
          <a:p>
            <a:pPr marL="514350" indent="-514350" algn="just">
              <a:buFont typeface="+mj-lt"/>
              <a:buAutoNum type="arabicPeriod"/>
            </a:pPr>
            <a:endParaRPr lang="fr-FR" sz="3200" dirty="0"/>
          </a:p>
          <a:p>
            <a:pPr marL="514350" indent="-514350" algn="just">
              <a:buFont typeface="+mj-lt"/>
              <a:buAutoNum type="arabicPeriod"/>
            </a:pPr>
            <a:r>
              <a:rPr lang="fr-FR" sz="3200" dirty="0"/>
              <a:t>Pris isolément, les clubs sont dans la majorité des cas des structures ne pouvant pas faire face à cet enjeu</a:t>
            </a:r>
          </a:p>
          <a:p>
            <a:pPr marL="971550" lvl="1" indent="-514350" algn="just">
              <a:buFont typeface="+mj-lt"/>
              <a:buAutoNum type="alphaLcParenR"/>
            </a:pPr>
            <a:r>
              <a:rPr lang="fr-FR" sz="3200" dirty="0"/>
              <a:t>Le club moyen compte 100 licenciés environ</a:t>
            </a:r>
          </a:p>
          <a:p>
            <a:pPr marL="971550" lvl="1" indent="-514350" algn="just">
              <a:buFont typeface="+mj-lt"/>
              <a:buAutoNum type="alphaLcParenR"/>
            </a:pPr>
            <a:r>
              <a:rPr lang="fr-FR" sz="3200" dirty="0"/>
              <a:t>Le club médian compte 70 licenciés environ</a:t>
            </a:r>
          </a:p>
          <a:p>
            <a:pPr marL="971550" lvl="1" indent="-514350" algn="just">
              <a:buFont typeface="+mj-lt"/>
              <a:buAutoNum type="alphaLcParenR"/>
            </a:pPr>
            <a:endParaRPr lang="fr-FR" sz="3200" dirty="0"/>
          </a:p>
          <a:p>
            <a:pPr marL="514350" indent="-514350" algn="just">
              <a:buFont typeface="+mj-lt"/>
              <a:buAutoNum type="arabicPeriod"/>
            </a:pPr>
            <a:r>
              <a:rPr lang="fr-FR" sz="3200" dirty="0"/>
              <a:t>Il est donc nécessaire d’inscrire nos clubs dans un nouveau dispositif, dans une nouvelle dynamique.</a:t>
            </a:r>
          </a:p>
          <a:p>
            <a:pPr marL="514350" indent="-514350">
              <a:buFont typeface="+mj-lt"/>
              <a:buAutoNum type="arabicPeriod"/>
            </a:pPr>
            <a:endParaRPr lang="fr-FR" dirty="0"/>
          </a:p>
        </p:txBody>
      </p:sp>
    </p:spTree>
    <p:extLst>
      <p:ext uri="{BB962C8B-B14F-4D97-AF65-F5344CB8AC3E}">
        <p14:creationId xmlns:p14="http://schemas.microsoft.com/office/powerpoint/2010/main" val="3101750898"/>
      </p:ext>
    </p:extLst>
  </p:cSld>
  <p:clrMapOvr>
    <a:masterClrMapping/>
  </p:clrMapOvr>
  <mc:AlternateContent xmlns:mc="http://schemas.openxmlformats.org/markup-compatibility/2006" xmlns:p14="http://schemas.microsoft.com/office/powerpoint/2010/main">
    <mc:Choice Requires="p14">
      <p:transition spd="slow" p14:dur="1750">
        <p14:prism dir="u" isContent="1"/>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0" y="1"/>
            <a:ext cx="12192000" cy="901874"/>
          </a:xfrm>
        </p:spPr>
        <p:txBody>
          <a:bodyPr/>
          <a:lstStyle/>
          <a:p>
            <a:pPr algn="ctr"/>
            <a:r>
              <a:rPr lang="fr-FR" dirty="0">
                <a:latin typeface="Aharoni" panose="02010803020104030203" pitchFamily="2" charset="-79"/>
                <a:cs typeface="Aharoni" panose="02010803020104030203" pitchFamily="2" charset="-79"/>
              </a:rPr>
              <a:t>GE Club Judo : du point de vue du salari</a:t>
            </a:r>
            <a:r>
              <a:rPr lang="fr-FR" b="1" dirty="0">
                <a:latin typeface="+mn-lt"/>
                <a:cs typeface="Aharoni" panose="02010803020104030203" pitchFamily="2" charset="-79"/>
              </a:rPr>
              <a:t>é</a:t>
            </a:r>
            <a:endParaRPr lang="fr-FR" dirty="0">
              <a:latin typeface="Aharoni" panose="02010803020104030203" pitchFamily="2" charset="-79"/>
              <a:cs typeface="Aharoni" panose="02010803020104030203" pitchFamily="2" charset="-79"/>
            </a:endParaRPr>
          </a:p>
        </p:txBody>
      </p:sp>
      <p:sp>
        <p:nvSpPr>
          <p:cNvPr id="3" name="Espace réservé du contenu 2"/>
          <p:cNvSpPr>
            <a:spLocks noGrp="1"/>
          </p:cNvSpPr>
          <p:nvPr>
            <p:ph idx="1"/>
          </p:nvPr>
        </p:nvSpPr>
        <p:spPr>
          <a:xfrm>
            <a:off x="838200" y="1302708"/>
            <a:ext cx="10515600" cy="5275088"/>
          </a:xfrm>
        </p:spPr>
        <p:txBody>
          <a:bodyPr/>
          <a:lstStyle/>
          <a:p>
            <a:pPr marL="514350" indent="-514350" algn="just">
              <a:buFont typeface="+mj-lt"/>
              <a:buAutoNum type="arabicPeriod"/>
            </a:pPr>
            <a:r>
              <a:rPr lang="fr-FR" sz="3200" dirty="0"/>
              <a:t>Les enseignants à plusieurs employeurs et hors GE doivent construire leur emploi auprès de plusieurs clubs ce qui rend complexe la tâche sur le plan administratif, organisationnel, relationnel.</a:t>
            </a:r>
          </a:p>
          <a:p>
            <a:pPr marL="514350" indent="-514350">
              <a:buFont typeface="+mj-lt"/>
              <a:buAutoNum type="arabicPeriod"/>
            </a:pPr>
            <a:endParaRPr lang="fr-FR" sz="3200" dirty="0"/>
          </a:p>
          <a:p>
            <a:pPr marL="514350" indent="-514350" algn="just">
              <a:buFont typeface="+mj-lt"/>
              <a:buAutoNum type="arabicPeriod"/>
            </a:pPr>
            <a:r>
              <a:rPr lang="fr-FR" sz="3200" dirty="0"/>
              <a:t>Ses employeurs pris isolément ne sont pas toujours en mesure de garantir un salaire à la hauteur de ses attentes. La stabilité de l’emploi est plus fragile.</a:t>
            </a:r>
          </a:p>
          <a:p>
            <a:pPr marL="514350" indent="-514350">
              <a:buFont typeface="+mj-lt"/>
              <a:buAutoNum type="arabicPeriod"/>
            </a:pPr>
            <a:endParaRPr lang="fr-FR" sz="3200" dirty="0"/>
          </a:p>
          <a:p>
            <a:pPr marL="514350" indent="-514350">
              <a:buFont typeface="+mj-lt"/>
              <a:buAutoNum type="arabicPeriod"/>
            </a:pPr>
            <a:r>
              <a:rPr lang="fr-FR" sz="3200" dirty="0"/>
              <a:t>Le salarié voit son activité professionnelle fragmentée. </a:t>
            </a:r>
          </a:p>
          <a:p>
            <a:endParaRPr lang="fr-FR" dirty="0"/>
          </a:p>
        </p:txBody>
      </p:sp>
    </p:spTree>
    <p:extLst>
      <p:ext uri="{BB962C8B-B14F-4D97-AF65-F5344CB8AC3E}">
        <p14:creationId xmlns:p14="http://schemas.microsoft.com/office/powerpoint/2010/main" val="880606928"/>
      </p:ext>
    </p:extLst>
  </p:cSld>
  <p:clrMapOvr>
    <a:masterClrMapping/>
  </p:clrMapOvr>
  <mc:AlternateContent xmlns:mc="http://schemas.openxmlformats.org/markup-compatibility/2006" xmlns:p14="http://schemas.microsoft.com/office/powerpoint/2010/main">
    <mc:Choice Requires="p14">
      <p:transition spd="slow" p14:dur="1750">
        <p14:prism dir="u" isContent="1"/>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0" y="1"/>
            <a:ext cx="12192000" cy="989556"/>
          </a:xfrm>
        </p:spPr>
        <p:txBody>
          <a:bodyPr/>
          <a:lstStyle/>
          <a:p>
            <a:pPr algn="ctr"/>
            <a:r>
              <a:rPr lang="fr-FR" dirty="0">
                <a:latin typeface="Aharoni" panose="02010803020104030203" pitchFamily="2" charset="-79"/>
                <a:cs typeface="Aharoni" panose="02010803020104030203" pitchFamily="2" charset="-79"/>
              </a:rPr>
              <a:t>GE Club Judo, pour les dirigeants des clubs… </a:t>
            </a:r>
          </a:p>
        </p:txBody>
      </p:sp>
      <p:sp>
        <p:nvSpPr>
          <p:cNvPr id="3" name="Espace réservé du contenu 2"/>
          <p:cNvSpPr>
            <a:spLocks noGrp="1"/>
          </p:cNvSpPr>
          <p:nvPr>
            <p:ph idx="1"/>
          </p:nvPr>
        </p:nvSpPr>
        <p:spPr>
          <a:xfrm>
            <a:off x="988513" y="1700365"/>
            <a:ext cx="10515600" cy="4351338"/>
          </a:xfrm>
        </p:spPr>
        <p:txBody>
          <a:bodyPr>
            <a:normAutofit lnSpcReduction="10000"/>
          </a:bodyPr>
          <a:lstStyle/>
          <a:p>
            <a:endParaRPr lang="fr-FR" dirty="0"/>
          </a:p>
          <a:p>
            <a:r>
              <a:rPr lang="fr-FR" sz="3200" dirty="0"/>
              <a:t>Le GE club Judo ne doit pas se réduire à un outil de gestion des fiches de paie.</a:t>
            </a:r>
          </a:p>
          <a:p>
            <a:pPr marL="0" indent="0">
              <a:buNone/>
            </a:pPr>
            <a:endParaRPr lang="fr-FR" sz="3200" dirty="0"/>
          </a:p>
          <a:p>
            <a:r>
              <a:rPr lang="fr-FR" sz="3200" dirty="0"/>
              <a:t>Le GE Club ne doit pas être un moyen de se décharger de ses responsabilités d’employeur.</a:t>
            </a:r>
          </a:p>
          <a:p>
            <a:endParaRPr lang="fr-FR" dirty="0"/>
          </a:p>
          <a:p>
            <a:endParaRPr lang="fr-FR" dirty="0"/>
          </a:p>
          <a:p>
            <a:pPr marL="0" indent="0" algn="r">
              <a:buNone/>
            </a:pPr>
            <a:r>
              <a:rPr lang="fr-FR" dirty="0"/>
              <a:t>Il doit…</a:t>
            </a:r>
          </a:p>
          <a:p>
            <a:endParaRPr lang="fr-FR" dirty="0"/>
          </a:p>
          <a:p>
            <a:endParaRPr lang="fr-FR" dirty="0"/>
          </a:p>
        </p:txBody>
      </p:sp>
    </p:spTree>
    <p:extLst>
      <p:ext uri="{BB962C8B-B14F-4D97-AF65-F5344CB8AC3E}">
        <p14:creationId xmlns:p14="http://schemas.microsoft.com/office/powerpoint/2010/main" val="4075637215"/>
      </p:ext>
    </p:extLst>
  </p:cSld>
  <p:clrMapOvr>
    <a:masterClrMapping/>
  </p:clrMapOvr>
  <mc:AlternateContent xmlns:mc="http://schemas.openxmlformats.org/markup-compatibility/2006" xmlns:p14="http://schemas.microsoft.com/office/powerpoint/2010/main">
    <mc:Choice Requires="p14">
      <p:transition spd="slow" p14:dur="1750">
        <p14:prism dir="u" isContent="1"/>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0" y="1"/>
            <a:ext cx="12192000" cy="926926"/>
          </a:xfrm>
        </p:spPr>
        <p:txBody>
          <a:bodyPr/>
          <a:lstStyle/>
          <a:p>
            <a:pPr algn="ctr"/>
            <a:r>
              <a:rPr lang="fr-FR" b="1" dirty="0">
                <a:latin typeface="Aharoni" panose="02010803020104030203" pitchFamily="2" charset="-79"/>
                <a:cs typeface="Aharoni" panose="02010803020104030203" pitchFamily="2" charset="-79"/>
              </a:rPr>
              <a:t>GE Club Judo</a:t>
            </a:r>
          </a:p>
        </p:txBody>
      </p:sp>
      <p:sp>
        <p:nvSpPr>
          <p:cNvPr id="3" name="Espace réservé du contenu 2"/>
          <p:cNvSpPr>
            <a:spLocks noGrp="1"/>
          </p:cNvSpPr>
          <p:nvPr>
            <p:ph idx="1"/>
          </p:nvPr>
        </p:nvSpPr>
        <p:spPr>
          <a:xfrm>
            <a:off x="1076195" y="1550052"/>
            <a:ext cx="10515600" cy="4351338"/>
          </a:xfrm>
        </p:spPr>
        <p:txBody>
          <a:bodyPr/>
          <a:lstStyle/>
          <a:p>
            <a:r>
              <a:rPr lang="fr-FR" sz="3200" dirty="0"/>
              <a:t>Le GE club Judo doit apporter une plus-value pour ses membres-utilisateurs.</a:t>
            </a:r>
          </a:p>
          <a:p>
            <a:pPr marL="0" indent="0">
              <a:buNone/>
            </a:pPr>
            <a:endParaRPr lang="fr-FR" sz="3200" dirty="0"/>
          </a:p>
          <a:p>
            <a:pPr marL="457200" lvl="1" indent="0">
              <a:buNone/>
            </a:pPr>
            <a:r>
              <a:rPr lang="fr-FR" sz="3200" dirty="0"/>
              <a:t>Nouvelle action commune irréalisable séparément.</a:t>
            </a:r>
          </a:p>
          <a:p>
            <a:pPr marL="457200" lvl="1" indent="0">
              <a:buNone/>
            </a:pPr>
            <a:r>
              <a:rPr lang="fr-FR" sz="3200" dirty="0"/>
              <a:t>Mutualisation des compétences des dirigeants.</a:t>
            </a:r>
          </a:p>
          <a:p>
            <a:pPr marL="457200" lvl="1" indent="0">
              <a:buNone/>
            </a:pPr>
            <a:r>
              <a:rPr lang="fr-FR" sz="3200" dirty="0"/>
              <a:t>Réduction de certains frais.</a:t>
            </a:r>
          </a:p>
          <a:p>
            <a:pPr marL="457200" lvl="1" indent="0">
              <a:buNone/>
            </a:pPr>
            <a:r>
              <a:rPr lang="fr-FR" sz="3200" dirty="0"/>
              <a:t>Obtention d’aide à l’emploi.</a:t>
            </a:r>
          </a:p>
          <a:p>
            <a:pPr marL="457200" lvl="1" indent="0">
              <a:buNone/>
            </a:pPr>
            <a:r>
              <a:rPr lang="fr-FR" sz="3200" dirty="0"/>
              <a:t>…</a:t>
            </a:r>
          </a:p>
          <a:p>
            <a:endParaRPr lang="fr-FR" dirty="0"/>
          </a:p>
          <a:p>
            <a:endParaRPr lang="fr-FR" dirty="0"/>
          </a:p>
        </p:txBody>
      </p:sp>
    </p:spTree>
    <p:extLst>
      <p:ext uri="{BB962C8B-B14F-4D97-AF65-F5344CB8AC3E}">
        <p14:creationId xmlns:p14="http://schemas.microsoft.com/office/powerpoint/2010/main" val="3615248584"/>
      </p:ext>
    </p:extLst>
  </p:cSld>
  <p:clrMapOvr>
    <a:masterClrMapping/>
  </p:clrMapOvr>
  <mc:AlternateContent xmlns:mc="http://schemas.openxmlformats.org/markup-compatibility/2006" xmlns:p14="http://schemas.microsoft.com/office/powerpoint/2010/main">
    <mc:Choice Requires="p14">
      <p:transition spd="slow" p14:dur="1750">
        <p14:prism dir="u" isContent="1"/>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1" y="1"/>
            <a:ext cx="12192001" cy="876822"/>
          </a:xfrm>
        </p:spPr>
        <p:txBody>
          <a:bodyPr>
            <a:normAutofit fontScale="90000"/>
          </a:bodyPr>
          <a:lstStyle/>
          <a:p>
            <a:pPr algn="ctr"/>
            <a:r>
              <a:rPr lang="fr-FR" b="1" dirty="0">
                <a:latin typeface="Aharoni" panose="02010803020104030203" pitchFamily="2" charset="-79"/>
                <a:cs typeface="Aharoni" panose="02010803020104030203" pitchFamily="2" charset="-79"/>
              </a:rPr>
              <a:t>GE Club Judo : des propositions pour avancer</a:t>
            </a:r>
          </a:p>
        </p:txBody>
      </p:sp>
      <p:sp>
        <p:nvSpPr>
          <p:cNvPr id="3" name="Espace réservé du contenu 2"/>
          <p:cNvSpPr>
            <a:spLocks noGrp="1"/>
          </p:cNvSpPr>
          <p:nvPr>
            <p:ph idx="1"/>
          </p:nvPr>
        </p:nvSpPr>
        <p:spPr>
          <a:xfrm>
            <a:off x="838199" y="1149219"/>
            <a:ext cx="10515600" cy="5489575"/>
          </a:xfrm>
        </p:spPr>
        <p:txBody>
          <a:bodyPr>
            <a:normAutofit fontScale="92500" lnSpcReduction="20000"/>
          </a:bodyPr>
          <a:lstStyle/>
          <a:p>
            <a:pPr algn="just"/>
            <a:r>
              <a:rPr lang="fr-FR" sz="3800" dirty="0"/>
              <a:t>La FFJDA proposera pendant le premier trimestre une plaquette spécifique pour les clubs de Judo qui souhaitent se regrouper en Groupement d’employeurs :</a:t>
            </a:r>
          </a:p>
          <a:p>
            <a:pPr lvl="1"/>
            <a:r>
              <a:rPr lang="fr-FR" sz="3800" dirty="0"/>
              <a:t>Avantage pour le club</a:t>
            </a:r>
          </a:p>
          <a:p>
            <a:pPr lvl="1"/>
            <a:r>
              <a:rPr lang="fr-FR" sz="3800" dirty="0"/>
              <a:t>Avantage pour le salarié</a:t>
            </a:r>
          </a:p>
          <a:p>
            <a:pPr lvl="1"/>
            <a:r>
              <a:rPr lang="fr-FR" sz="3800" dirty="0"/>
              <a:t>Documentation</a:t>
            </a:r>
          </a:p>
          <a:p>
            <a:pPr lvl="1"/>
            <a:r>
              <a:rPr lang="fr-FR" sz="3800" dirty="0"/>
              <a:t>Exemple d’action de développement</a:t>
            </a:r>
          </a:p>
          <a:p>
            <a:pPr marL="457200" lvl="1" indent="0">
              <a:buNone/>
            </a:pPr>
            <a:r>
              <a:rPr lang="fr-FR" sz="3800" dirty="0"/>
              <a:t>…</a:t>
            </a:r>
          </a:p>
          <a:p>
            <a:pPr marL="457200" lvl="1" indent="0">
              <a:buNone/>
            </a:pPr>
            <a:endParaRPr lang="fr-FR" sz="3800" dirty="0"/>
          </a:p>
          <a:p>
            <a:pPr algn="just"/>
            <a:r>
              <a:rPr lang="fr-FR" sz="3800" dirty="0"/>
              <a:t>La Ligue, par l’intermédiaire de son Responsable Administratif Régional apportera la soutien nécessaire à la création ou à l’évolution d’un groupement d’employeur.</a:t>
            </a:r>
          </a:p>
          <a:p>
            <a:endParaRPr lang="fr-FR" dirty="0"/>
          </a:p>
          <a:p>
            <a:endParaRPr lang="fr-FR" dirty="0"/>
          </a:p>
        </p:txBody>
      </p:sp>
    </p:spTree>
    <p:extLst>
      <p:ext uri="{BB962C8B-B14F-4D97-AF65-F5344CB8AC3E}">
        <p14:creationId xmlns:p14="http://schemas.microsoft.com/office/powerpoint/2010/main" val="3810324185"/>
      </p:ext>
    </p:extLst>
  </p:cSld>
  <p:clrMapOvr>
    <a:masterClrMapping/>
  </p:clrMapOvr>
  <mc:AlternateContent xmlns:mc="http://schemas.openxmlformats.org/markup-compatibility/2006" xmlns:p14="http://schemas.microsoft.com/office/powerpoint/2010/main">
    <mc:Choice Requires="p14">
      <p:transition spd="slow" p14:dur="1750">
        <p14:prism dir="u" isContent="1"/>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0" y="1503123"/>
            <a:ext cx="12192000" cy="2342042"/>
          </a:xfrm>
        </p:spPr>
        <p:txBody>
          <a:bodyPr>
            <a:normAutofit/>
          </a:bodyPr>
          <a:lstStyle/>
          <a:p>
            <a:pPr algn="ctr"/>
            <a:r>
              <a:rPr lang="fr-FR" sz="5400" b="1" dirty="0">
                <a:latin typeface="Youthing October Fourteen" panose="02000500000000000000" pitchFamily="2" charset="0"/>
              </a:rPr>
              <a:t>Merci </a:t>
            </a:r>
            <a:br>
              <a:rPr lang="fr-FR" sz="5400" b="1" dirty="0">
                <a:latin typeface="Youthing October Fourteen" panose="02000500000000000000" pitchFamily="2" charset="0"/>
              </a:rPr>
            </a:br>
            <a:r>
              <a:rPr lang="fr-FR" sz="5400" b="1" dirty="0">
                <a:latin typeface="Youthing October Fourteen" panose="02000500000000000000" pitchFamily="2" charset="0"/>
              </a:rPr>
              <a:t>de votre attention</a:t>
            </a:r>
          </a:p>
        </p:txBody>
      </p:sp>
      <p:pic>
        <p:nvPicPr>
          <p:cNvPr id="5" name="Imag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52222" y="4208744"/>
            <a:ext cx="1287139" cy="1933021"/>
          </a:xfrm>
          <a:prstGeom prst="rect">
            <a:avLst/>
          </a:prstGeom>
        </p:spPr>
      </p:pic>
    </p:spTree>
    <p:extLst>
      <p:ext uri="{BB962C8B-B14F-4D97-AF65-F5344CB8AC3E}">
        <p14:creationId xmlns:p14="http://schemas.microsoft.com/office/powerpoint/2010/main" val="82042444"/>
      </p:ext>
    </p:extLst>
  </p:cSld>
  <p:clrMapOvr>
    <a:masterClrMapping/>
  </p:clrMapOvr>
  <mc:AlternateContent xmlns:mc="http://schemas.openxmlformats.org/markup-compatibility/2006" xmlns:p14="http://schemas.microsoft.com/office/powerpoint/2010/main">
    <mc:Choice Requires="p14">
      <p:transition spd="slow" p14:dur="1750">
        <p14:prism dir="u" isContent="1"/>
      </p:transition>
    </mc:Choice>
    <mc:Fallback xmlns="">
      <p:transition spd="slow">
        <p:fade/>
      </p:transition>
    </mc:Fallback>
  </mc:AlternateContent>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ate xmlns="553b65b1-e2be-4b3f-bf89-ba4a8a082edc"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A82103A6866EB4199183960540291EB" ma:contentTypeVersion="11" ma:contentTypeDescription="Crée un document." ma:contentTypeScope="" ma:versionID="b56bb121ef60c591f01e5c329ab2ad06">
  <xsd:schema xmlns:xsd="http://www.w3.org/2001/XMLSchema" xmlns:xs="http://www.w3.org/2001/XMLSchema" xmlns:p="http://schemas.microsoft.com/office/2006/metadata/properties" xmlns:ns2="553b65b1-e2be-4b3f-bf89-ba4a8a082edc" xmlns:ns3="1ff5fbcd-4cec-49fa-a2fc-634a75a21e43" targetNamespace="http://schemas.microsoft.com/office/2006/metadata/properties" ma:root="true" ma:fieldsID="e69deb8cf5171881f62e6ad0dec6079b" ns2:_="" ns3:_="">
    <xsd:import namespace="553b65b1-e2be-4b3f-bf89-ba4a8a082edc"/>
    <xsd:import namespace="1ff5fbcd-4cec-49fa-a2fc-634a75a21e43"/>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OCR" minOccurs="0"/>
                <xsd:element ref="ns2:MediaServiceLocation" minOccurs="0"/>
                <xsd:element ref="ns2:Date" minOccurs="0"/>
                <xsd:element ref="ns3:SharedWithUsers" minOccurs="0"/>
                <xsd:element ref="ns3:SharedWithDetails"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53b65b1-e2be-4b3f-bf89-ba4a8a082ed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Date" ma:index="14" nillable="true" ma:displayName="Date" ma:format="DateOnly" ma:internalName="Date">
      <xsd:simpleType>
        <xsd:restriction base="dms:DateTime"/>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ff5fbcd-4cec-49fa-a2fc-634a75a21e43" elementFormDefault="qualified">
    <xsd:import namespace="http://schemas.microsoft.com/office/2006/documentManagement/types"/>
    <xsd:import namespace="http://schemas.microsoft.com/office/infopath/2007/PartnerControls"/>
    <xsd:element name="SharedWithUsers" ma:index="15"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Partagé avec dé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99C9E5A-917E-4534-A6A2-87B4F25A2701}">
  <ds:schemaRefs>
    <ds:schemaRef ds:uri="http://schemas.microsoft.com/office/2006/documentManagement/types"/>
    <ds:schemaRef ds:uri="http://purl.org/dc/elements/1.1/"/>
    <ds:schemaRef ds:uri="http://purl.org/dc/terms/"/>
    <ds:schemaRef ds:uri="http://schemas.microsoft.com/office/2006/metadata/properties"/>
    <ds:schemaRef ds:uri="http://schemas.microsoft.com/office/infopath/2007/PartnerControls"/>
    <ds:schemaRef ds:uri="553b65b1-e2be-4b3f-bf89-ba4a8a082edc"/>
    <ds:schemaRef ds:uri="http://schemas.openxmlformats.org/package/2006/metadata/core-properties"/>
    <ds:schemaRef ds:uri="1ff5fbcd-4cec-49fa-a2fc-634a75a21e43"/>
    <ds:schemaRef ds:uri="http://www.w3.org/XML/1998/namespace"/>
    <ds:schemaRef ds:uri="http://purl.org/dc/dcmitype/"/>
  </ds:schemaRefs>
</ds:datastoreItem>
</file>

<file path=customXml/itemProps2.xml><?xml version="1.0" encoding="utf-8"?>
<ds:datastoreItem xmlns:ds="http://schemas.openxmlformats.org/officeDocument/2006/customXml" ds:itemID="{C3A133AB-E2A2-4CE3-A7F1-B34A2334B729}">
  <ds:schemaRefs>
    <ds:schemaRef ds:uri="http://schemas.microsoft.com/sharepoint/v3/contenttype/forms"/>
  </ds:schemaRefs>
</ds:datastoreItem>
</file>

<file path=customXml/itemProps3.xml><?xml version="1.0" encoding="utf-8"?>
<ds:datastoreItem xmlns:ds="http://schemas.openxmlformats.org/officeDocument/2006/customXml" ds:itemID="{6938CD1A-4C28-4F3F-AB3B-E2F79485F2D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53b65b1-e2be-4b3f-bf89-ba4a8a082edc"/>
    <ds:schemaRef ds:uri="1ff5fbcd-4cec-49fa-a2fc-634a75a21e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9712</TotalTime>
  <Words>677</Words>
  <Application>Microsoft Office PowerPoint</Application>
  <PresentationFormat>Personnalisé</PresentationFormat>
  <Paragraphs>61</Paragraphs>
  <Slides>7</Slides>
  <Notes>6</Notes>
  <HiddenSlides>0</HiddenSlides>
  <MMClips>0</MMClips>
  <ScaleCrop>false</ScaleCrop>
  <HeadingPairs>
    <vt:vector size="4" baseType="variant">
      <vt:variant>
        <vt:lpstr>Thème</vt:lpstr>
      </vt:variant>
      <vt:variant>
        <vt:i4>1</vt:i4>
      </vt:variant>
      <vt:variant>
        <vt:lpstr>Titres des diapositives</vt:lpstr>
      </vt:variant>
      <vt:variant>
        <vt:i4>7</vt:i4>
      </vt:variant>
    </vt:vector>
  </HeadingPairs>
  <TitlesOfParts>
    <vt:vector size="8" baseType="lpstr">
      <vt:lpstr>Thème Office</vt:lpstr>
      <vt:lpstr>Groupement d’employeurs Clubs Judo</vt:lpstr>
      <vt:lpstr>GE Club Judo : du point de vue du club</vt:lpstr>
      <vt:lpstr>GE Club Judo : du point de vue du salarié</vt:lpstr>
      <vt:lpstr>GE Club Judo, pour les dirigeants des clubs… </vt:lpstr>
      <vt:lpstr>GE Club Judo</vt:lpstr>
      <vt:lpstr>GE Club Judo : des propositions pour avancer</vt:lpstr>
      <vt:lpstr>Merci  de votre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Groupement d’employeurs Clubs Judo</dc:title>
  <dc:creator>Jean MESNILDREY</dc:creator>
  <cp:lastModifiedBy>HAUTS DE FRANCE JUDO</cp:lastModifiedBy>
  <cp:revision>18</cp:revision>
  <dcterms:created xsi:type="dcterms:W3CDTF">2019-07-25T14:57:28Z</dcterms:created>
  <dcterms:modified xsi:type="dcterms:W3CDTF">2019-09-17T12:28:25Z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0x010100DA82103A6866EB4199183960540291EB</vt:lpwstr>
  </property>
</Properties>
</file>