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70" r:id="rId3"/>
    <p:sldId id="257" r:id="rId4"/>
    <p:sldId id="272" r:id="rId5"/>
    <p:sldId id="271" r:id="rId6"/>
    <p:sldId id="273" r:id="rId7"/>
    <p:sldId id="256" r:id="rId8"/>
    <p:sldId id="261" r:id="rId9"/>
    <p:sldId id="268" r:id="rId10"/>
    <p:sldId id="269" r:id="rId11"/>
    <p:sldId id="264" r:id="rId12"/>
    <p:sldId id="266" r:id="rId13"/>
    <p:sldId id="265" r:id="rId14"/>
    <p:sldId id="260" r:id="rId15"/>
    <p:sldId id="267" r:id="rId16"/>
    <p:sldId id="274"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C99CF-4964-47EF-99A7-EDCF3B83AB8E}" type="datetimeFigureOut">
              <a:rPr lang="fr-FR" smtClean="0"/>
              <a:pPr/>
              <a:t>27/02/2024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1CFF4-9E14-43FD-AC57-EAA39A150E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F1CFF4-9E14-43FD-AC57-EAA39A150E8D}"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AADB130-A29D-450A-A829-C960F26CFB76}" type="datetimeFigureOut">
              <a:rPr lang="fr-FR" smtClean="0"/>
              <a:pPr/>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0505D3-A55D-438B-AC28-C7D2C5B1410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DB130-A29D-450A-A829-C960F26CFB76}" type="datetimeFigureOut">
              <a:rPr lang="fr-FR" smtClean="0"/>
              <a:pPr/>
              <a:t>27/02/2024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505D3-A55D-438B-AC28-C7D2C5B1410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mmmmmmmmm</a:t>
            </a:r>
            <a:endParaRPr lang="fr-FR" dirty="0"/>
          </a:p>
        </p:txBody>
      </p:sp>
      <p:pic>
        <p:nvPicPr>
          <p:cNvPr id="3074" name="Picture 2"/>
          <p:cNvPicPr>
            <a:picLocks noGrp="1" noChangeAspect="1" noChangeArrowheads="1"/>
          </p:cNvPicPr>
          <p:nvPr>
            <p:ph idx="1"/>
          </p:nvPr>
        </p:nvPicPr>
        <p:blipFill>
          <a:blip r:embed="rId3"/>
          <a:srcRect/>
          <a:stretch>
            <a:fillRect/>
          </a:stretch>
        </p:blipFill>
        <p:spPr bwMode="auto">
          <a:xfrm>
            <a:off x="1785918" y="714356"/>
            <a:ext cx="4929222" cy="5929354"/>
          </a:xfrm>
          <a:prstGeom prst="rect">
            <a:avLst/>
          </a:prstGeom>
          <a:noFill/>
          <a:ln w="9525">
            <a:noFill/>
            <a:miter lim="800000"/>
            <a:headEnd/>
            <a:tailEnd/>
          </a:ln>
          <a:effectLst/>
        </p:spPr>
      </p:pic>
      <p:sp>
        <p:nvSpPr>
          <p:cNvPr id="5" name="ZoneTexte 4"/>
          <p:cNvSpPr txBox="1"/>
          <p:nvPr/>
        </p:nvSpPr>
        <p:spPr>
          <a:xfrm>
            <a:off x="1428728" y="142852"/>
            <a:ext cx="5572164" cy="461665"/>
          </a:xfrm>
          <a:prstGeom prst="rect">
            <a:avLst/>
          </a:prstGeom>
          <a:noFill/>
        </p:spPr>
        <p:txBody>
          <a:bodyPr wrap="square" rtlCol="0">
            <a:spAutoFit/>
          </a:bodyPr>
          <a:lstStyle/>
          <a:p>
            <a:pPr algn="ctr"/>
            <a:r>
              <a:rPr lang="fr-FR" sz="2400" b="1" u="sng" dirty="0" smtClean="0"/>
              <a:t>Cours n° 3 Morituri te salutant</a:t>
            </a:r>
            <a:r>
              <a:rPr lang="fr-FR" sz="2400" b="1" dirty="0" smtClean="0"/>
              <a:t> (1</a:t>
            </a:r>
            <a:r>
              <a:rPr lang="fr-FR" sz="2400" b="1" baseline="30000" dirty="0" smtClean="0"/>
              <a:t>ère</a:t>
            </a:r>
            <a:r>
              <a:rPr lang="fr-FR" sz="2400" b="1" dirty="0" smtClean="0"/>
              <a:t> partie)</a:t>
            </a:r>
            <a:endParaRPr lang="fr-FR" sz="2400" b="1" dirty="0"/>
          </a:p>
        </p:txBody>
      </p:sp>
      <p:sp>
        <p:nvSpPr>
          <p:cNvPr id="6" name="ZoneTexte 5"/>
          <p:cNvSpPr txBox="1"/>
          <p:nvPr/>
        </p:nvSpPr>
        <p:spPr>
          <a:xfrm>
            <a:off x="7072330" y="1643050"/>
            <a:ext cx="1928826" cy="4401205"/>
          </a:xfrm>
          <a:prstGeom prst="rect">
            <a:avLst/>
          </a:prstGeom>
          <a:noFill/>
        </p:spPr>
        <p:txBody>
          <a:bodyPr wrap="square" rtlCol="0">
            <a:spAutoFit/>
          </a:bodyPr>
          <a:lstStyle/>
          <a:p>
            <a:r>
              <a:rPr lang="fr-FR" sz="2000" b="1" dirty="0" smtClean="0"/>
              <a:t>Mosaïque de Zliten (Lybie), découverte dans une villa romaine au bord de la mer, proche de l’amphithéâtre de Leptis Magna. </a:t>
            </a:r>
          </a:p>
          <a:p>
            <a:r>
              <a:rPr lang="fr-FR" sz="2000" b="1" dirty="0" smtClean="0"/>
              <a:t>Musée de Tripoli.</a:t>
            </a:r>
          </a:p>
          <a:p>
            <a:r>
              <a:rPr lang="fr-FR" sz="2000" b="1" dirty="0" smtClean="0"/>
              <a:t>« Une journée aux jeux » </a:t>
            </a:r>
            <a:endParaRPr lang="fr-FR"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solidFill>
                  <a:srgbClr val="FF0000"/>
                </a:solidFill>
              </a:rPr>
              <a:t>Georges Ville, </a:t>
            </a:r>
            <a:r>
              <a:rPr lang="fr-FR" sz="1800" b="1" u="sng" dirty="0" smtClean="0">
                <a:solidFill>
                  <a:srgbClr val="FF0000"/>
                </a:solidFill>
              </a:rPr>
              <a:t>La gladiature en Occident, des origines à la mort de Domitien</a:t>
            </a:r>
            <a:r>
              <a:rPr lang="fr-FR" sz="1800" b="1" dirty="0" smtClean="0">
                <a:solidFill>
                  <a:srgbClr val="FF0000"/>
                </a:solidFill>
              </a:rPr>
              <a:t>, 1981</a:t>
            </a:r>
            <a:endParaRPr lang="fr-FR" sz="1800" b="1" dirty="0">
              <a:solidFill>
                <a:srgbClr val="FF0000"/>
              </a:solidFill>
            </a:endParaRPr>
          </a:p>
        </p:txBody>
      </p:sp>
      <p:pic>
        <p:nvPicPr>
          <p:cNvPr id="1026" name="Picture 2" descr="C:\Users\Annie\Desktop\cours 3\Thèse de Georges Ville .png"/>
          <p:cNvPicPr>
            <a:picLocks noGrp="1" noChangeAspect="1" noChangeArrowheads="1"/>
          </p:cNvPicPr>
          <p:nvPr>
            <p:ph idx="1"/>
          </p:nvPr>
        </p:nvPicPr>
        <p:blipFill>
          <a:blip r:embed="rId2"/>
          <a:srcRect/>
          <a:stretch>
            <a:fillRect/>
          </a:stretch>
        </p:blipFill>
        <p:spPr bwMode="auto">
          <a:xfrm>
            <a:off x="508711" y="1600200"/>
            <a:ext cx="8126577"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428604"/>
          </a:xfrm>
        </p:spPr>
        <p:txBody>
          <a:bodyPr>
            <a:normAutofit/>
          </a:bodyPr>
          <a:lstStyle/>
          <a:p>
            <a:r>
              <a:rPr lang="fr-FR" sz="1600" dirty="0" smtClean="0"/>
              <a:t>Médaillon de Cavillargues, musée de Nîmes</a:t>
            </a:r>
            <a:endParaRPr lang="fr-FR" sz="1600" dirty="0"/>
          </a:p>
        </p:txBody>
      </p:sp>
      <p:pic>
        <p:nvPicPr>
          <p:cNvPr id="1026" name="Picture 2"/>
          <p:cNvPicPr>
            <a:picLocks noGrp="1" noChangeAspect="1" noChangeArrowheads="1"/>
          </p:cNvPicPr>
          <p:nvPr>
            <p:ph idx="1"/>
          </p:nvPr>
        </p:nvPicPr>
        <p:blipFill>
          <a:blip r:embed="rId2"/>
          <a:srcRect/>
          <a:stretch>
            <a:fillRect/>
          </a:stretch>
        </p:blipFill>
        <p:spPr bwMode="auto">
          <a:xfrm>
            <a:off x="1285852" y="-142900"/>
            <a:ext cx="6072229" cy="6572272"/>
          </a:xfrm>
          <a:prstGeom prst="rect">
            <a:avLst/>
          </a:prstGeom>
          <a:noFill/>
          <a:ln w="9525">
            <a:noFill/>
            <a:miter lim="800000"/>
            <a:headEnd/>
            <a:tailEnd/>
          </a:ln>
          <a:effectLst/>
        </p:spPr>
      </p:pic>
      <p:sp>
        <p:nvSpPr>
          <p:cNvPr id="5" name="ZoneTexte 4"/>
          <p:cNvSpPr txBox="1"/>
          <p:nvPr/>
        </p:nvSpPr>
        <p:spPr>
          <a:xfrm>
            <a:off x="5286380" y="428604"/>
            <a:ext cx="1214446" cy="646331"/>
          </a:xfrm>
          <a:prstGeom prst="rect">
            <a:avLst/>
          </a:prstGeom>
          <a:noFill/>
          <a:ln>
            <a:solidFill>
              <a:schemeClr val="accent1"/>
            </a:solidFill>
          </a:ln>
        </p:spPr>
        <p:txBody>
          <a:bodyPr wrap="square" rtlCol="0">
            <a:spAutoFit/>
          </a:bodyPr>
          <a:lstStyle/>
          <a:p>
            <a:r>
              <a:rPr lang="fr-FR" dirty="0" err="1" smtClean="0"/>
              <a:t>Stantes</a:t>
            </a:r>
            <a:r>
              <a:rPr lang="fr-FR" dirty="0" smtClean="0"/>
              <a:t> missi</a:t>
            </a:r>
            <a:endParaRPr lang="fr-FR" dirty="0"/>
          </a:p>
        </p:txBody>
      </p:sp>
      <p:sp>
        <p:nvSpPr>
          <p:cNvPr id="6" name="ZoneTexte 5"/>
          <p:cNvSpPr txBox="1"/>
          <p:nvPr/>
        </p:nvSpPr>
        <p:spPr>
          <a:xfrm>
            <a:off x="1428728" y="3071810"/>
            <a:ext cx="928694" cy="584775"/>
          </a:xfrm>
          <a:prstGeom prst="rect">
            <a:avLst/>
          </a:prstGeom>
          <a:noFill/>
          <a:ln>
            <a:solidFill>
              <a:schemeClr val="accent1"/>
            </a:solidFill>
          </a:ln>
        </p:spPr>
        <p:txBody>
          <a:bodyPr wrap="square" rtlCol="0">
            <a:spAutoFit/>
          </a:bodyPr>
          <a:lstStyle/>
          <a:p>
            <a:r>
              <a:rPr lang="fr-FR" sz="1600" dirty="0" smtClean="0"/>
              <a:t>XANTUS CAES xv</a:t>
            </a:r>
            <a:endParaRPr lang="fr-FR" sz="1600" dirty="0"/>
          </a:p>
        </p:txBody>
      </p:sp>
      <p:sp>
        <p:nvSpPr>
          <p:cNvPr id="7" name="ZoneTexte 6"/>
          <p:cNvSpPr txBox="1"/>
          <p:nvPr/>
        </p:nvSpPr>
        <p:spPr>
          <a:xfrm>
            <a:off x="6000760" y="1071546"/>
            <a:ext cx="1357322" cy="646331"/>
          </a:xfrm>
          <a:prstGeom prst="rect">
            <a:avLst/>
          </a:prstGeom>
          <a:noFill/>
          <a:ln>
            <a:solidFill>
              <a:schemeClr val="accent1"/>
            </a:solidFill>
          </a:ln>
        </p:spPr>
        <p:txBody>
          <a:bodyPr wrap="square" rtlCol="0">
            <a:spAutoFit/>
          </a:bodyPr>
          <a:lstStyle/>
          <a:p>
            <a:r>
              <a:rPr lang="fr-FR" dirty="0" smtClean="0"/>
              <a:t>EROS CAES xvi</a:t>
            </a:r>
            <a:endParaRPr lang="fr-FR" dirty="0"/>
          </a:p>
        </p:txBody>
      </p:sp>
      <p:sp>
        <p:nvSpPr>
          <p:cNvPr id="8" name="ZoneTexte 7"/>
          <p:cNvSpPr txBox="1"/>
          <p:nvPr/>
        </p:nvSpPr>
        <p:spPr>
          <a:xfrm>
            <a:off x="642910" y="142852"/>
            <a:ext cx="1428760" cy="1200329"/>
          </a:xfrm>
          <a:prstGeom prst="rect">
            <a:avLst/>
          </a:prstGeom>
          <a:solidFill>
            <a:schemeClr val="accent2"/>
          </a:solidFill>
        </p:spPr>
        <p:txBody>
          <a:bodyPr wrap="square" rtlCol="0">
            <a:spAutoFit/>
          </a:bodyPr>
          <a:lstStyle/>
          <a:p>
            <a:r>
              <a:rPr lang="fr-FR" dirty="0" smtClean="0"/>
              <a:t>Médaillon de Cavillargues, musée de Nîmes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Annie\Desktop\cours 3\Gladiateurs les plus connus.png"/>
          <p:cNvPicPr>
            <a:picLocks noGrp="1" noChangeAspect="1" noChangeArrowheads="1"/>
          </p:cNvPicPr>
          <p:nvPr>
            <p:ph idx="1"/>
          </p:nvPr>
        </p:nvPicPr>
        <p:blipFill>
          <a:blip r:embed="rId2"/>
          <a:srcRect/>
          <a:stretch>
            <a:fillRect/>
          </a:stretch>
        </p:blipFill>
        <p:spPr bwMode="auto">
          <a:xfrm>
            <a:off x="0" y="214290"/>
            <a:ext cx="9144000" cy="58579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Combat entre un rétiaire et un thrace, film </a:t>
            </a:r>
            <a:r>
              <a:rPr lang="fr-FR" sz="1800" b="1" u="sng" dirty="0" smtClean="0"/>
              <a:t>Spartacus</a:t>
            </a:r>
            <a:r>
              <a:rPr lang="fr-FR" sz="1800" b="1" dirty="0" smtClean="0"/>
              <a:t> de Stanley Kubrick, 1960</a:t>
            </a:r>
            <a:endParaRPr lang="fr-FR" sz="1800" b="1" dirty="0"/>
          </a:p>
        </p:txBody>
      </p:sp>
      <p:pic>
        <p:nvPicPr>
          <p:cNvPr id="2050" name="Picture 2"/>
          <p:cNvPicPr>
            <a:picLocks noChangeAspect="1" noChangeArrowheads="1"/>
          </p:cNvPicPr>
          <p:nvPr/>
        </p:nvPicPr>
        <p:blipFill>
          <a:blip r:embed="rId2"/>
          <a:srcRect/>
          <a:stretch>
            <a:fillRect/>
          </a:stretch>
        </p:blipFill>
        <p:spPr bwMode="auto">
          <a:xfrm>
            <a:off x="1285852" y="1571612"/>
            <a:ext cx="5715000" cy="4214842"/>
          </a:xfrm>
          <a:prstGeom prst="rect">
            <a:avLst/>
          </a:prstGeom>
          <a:noFill/>
          <a:ln w="9525">
            <a:noFill/>
            <a:miter lim="800000"/>
            <a:headEnd/>
            <a:tailEnd/>
          </a:ln>
          <a:effectLst/>
        </p:spPr>
      </p:pic>
      <p:sp>
        <p:nvSpPr>
          <p:cNvPr id="5" name="Espace réservé du contenu 4"/>
          <p:cNvSpPr>
            <a:spLocks noGrp="1"/>
          </p:cNvSpPr>
          <p:nvPr>
            <p:ph idx="1"/>
          </p:nvPr>
        </p:nvSpPr>
        <p:spPr/>
        <p:txBody>
          <a:bodyPr/>
          <a:lstStyle/>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Tableau  intitulé : </a:t>
            </a:r>
            <a:r>
              <a:rPr lang="fr-FR" sz="1800" b="1" u="sng" dirty="0" smtClean="0"/>
              <a:t>Pollice Verso</a:t>
            </a:r>
            <a:r>
              <a:rPr lang="fr-FR" sz="1800" b="1" dirty="0" smtClean="0"/>
              <a:t>(=pouce renversé ?), Jean-Léon Gérôme, 1872 Musée d'art de Phoenix, Arizona</a:t>
            </a:r>
            <a:endParaRPr lang="fr-FR" sz="1800" b="1" dirty="0"/>
          </a:p>
        </p:txBody>
      </p:sp>
      <p:pic>
        <p:nvPicPr>
          <p:cNvPr id="2050" name="Picture 2"/>
          <p:cNvPicPr>
            <a:picLocks noGrp="1" noChangeAspect="1" noChangeArrowheads="1"/>
          </p:cNvPicPr>
          <p:nvPr>
            <p:ph idx="1"/>
          </p:nvPr>
        </p:nvPicPr>
        <p:blipFill>
          <a:blip r:embed="rId2"/>
          <a:srcRect/>
          <a:stretch>
            <a:fillRect/>
          </a:stretch>
        </p:blipFill>
        <p:spPr bwMode="auto">
          <a:xfrm>
            <a:off x="833437" y="1796256"/>
            <a:ext cx="7477125" cy="41338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fontScale="90000"/>
          </a:bodyPr>
          <a:lstStyle/>
          <a:p>
            <a:r>
              <a:rPr lang="fr-FR" dirty="0" smtClean="0"/>
              <a:t/>
            </a:r>
            <a:br>
              <a:rPr lang="fr-FR" dirty="0" smtClean="0"/>
            </a:br>
            <a:r>
              <a:rPr lang="fr-FR" b="1" dirty="0" smtClean="0"/>
              <a:t> </a:t>
            </a:r>
            <a:r>
              <a:rPr lang="fr-FR" sz="2700" b="1" dirty="0" smtClean="0"/>
              <a:t>SAINT-AUGUSTIN, </a:t>
            </a:r>
            <a:r>
              <a:rPr lang="fr-FR" sz="2700" b="1" u="sng" dirty="0" smtClean="0"/>
              <a:t>Confessions </a:t>
            </a:r>
            <a:r>
              <a:rPr lang="fr-FR" sz="2700" dirty="0" smtClean="0"/>
              <a:t/>
            </a:r>
            <a:br>
              <a:rPr lang="fr-FR" sz="2700" dirty="0" smtClean="0"/>
            </a:br>
            <a:r>
              <a:rPr lang="fr-FR" sz="1800" b="1" dirty="0" smtClean="0"/>
              <a:t>Fascination pour les combats de gladiateurs</a:t>
            </a:r>
            <a:r>
              <a:rPr lang="fr-FR" sz="1800" dirty="0" smtClean="0"/>
              <a:t>.</a:t>
            </a:r>
            <a:r>
              <a:rPr lang="fr-FR" dirty="0" smtClean="0"/>
              <a:t/>
            </a:r>
            <a:br>
              <a:rPr lang="fr-FR" dirty="0" smtClean="0"/>
            </a:br>
            <a:endParaRPr lang="fr-FR" dirty="0"/>
          </a:p>
        </p:txBody>
      </p:sp>
      <p:sp>
        <p:nvSpPr>
          <p:cNvPr id="3" name="Espace réservé du contenu 2"/>
          <p:cNvSpPr>
            <a:spLocks noGrp="1"/>
          </p:cNvSpPr>
          <p:nvPr>
            <p:ph idx="1"/>
          </p:nvPr>
        </p:nvSpPr>
        <p:spPr>
          <a:xfrm>
            <a:off x="457200" y="1285860"/>
            <a:ext cx="8229600" cy="5286412"/>
          </a:xfrm>
        </p:spPr>
        <p:txBody>
          <a:bodyPr>
            <a:normAutofit fontScale="25000" lnSpcReduction="20000"/>
          </a:bodyPr>
          <a:lstStyle/>
          <a:p>
            <a:pPr>
              <a:buNone/>
            </a:pPr>
            <a:r>
              <a:rPr lang="fr-FR" sz="5600" dirty="0" smtClean="0"/>
              <a:t> </a:t>
            </a:r>
          </a:p>
          <a:p>
            <a:pPr marL="360000" indent="342900">
              <a:buNone/>
            </a:pPr>
            <a:r>
              <a:rPr lang="fr-FR" sz="5600" i="1" dirty="0" smtClean="0"/>
              <a:t>Dans ses Confessions, l’écrivain chrétien Augustin (IV. apr.) raconte sa jeunesse : voici le souvenir qu’il a gardé de la fascination qu’exercèrent sur son ami Alypius les combats de gladiateurs dans l’amphithéâtre. Alypius affirmait détester ce spectacle inhumain, mais un jour…</a:t>
            </a:r>
            <a:endParaRPr lang="fr-FR" sz="5600" dirty="0" smtClean="0"/>
          </a:p>
          <a:p>
            <a:pPr marL="360000" indent="342900">
              <a:buNone/>
            </a:pPr>
            <a:r>
              <a:rPr lang="fr-FR" sz="5600" dirty="0" smtClean="0"/>
              <a:t> </a:t>
            </a:r>
          </a:p>
          <a:p>
            <a:pPr marL="360000" indent="342900">
              <a:buNone/>
            </a:pPr>
            <a:r>
              <a:rPr lang="fr-FR" sz="5600" dirty="0" smtClean="0"/>
              <a:t>Il m’avait précédé à Rome pour y apprendre le droit; et là, il fut pris d’une étrange passion pour les combats de gladiateurs, et de la façon la plus étrange.</a:t>
            </a:r>
          </a:p>
          <a:p>
            <a:pPr marL="360000" indent="342900">
              <a:buNone/>
            </a:pPr>
            <a:r>
              <a:rPr lang="fr-FR" sz="5600" dirty="0" smtClean="0"/>
              <a:t>Il avait pour ces spectacles autant d’aversion que d’horreur, quand un jour, quelques condisciples de ses amis, au sortir de table, le rencontrent, et malgré l’obstination de ses refus et de sa résistance, l’entraînent à l’amphithéâtre avec une violence amicale, au moment de ces cruels et funestes jeux. </a:t>
            </a:r>
          </a:p>
          <a:p>
            <a:pPr marL="360000" indent="342900">
              <a:buNone/>
            </a:pPr>
            <a:r>
              <a:rPr lang="fr-FR" sz="5600" dirty="0" smtClean="0"/>
              <a:t>En vain il s’écriait: « Vous pouvez entraîner mon corps et le placer près de vous, mais pourrez-vous ouvrir à ces spectacles mon âme et mes yeux? J’y serai absent, et je triompherai et d’eux et de vous.» </a:t>
            </a:r>
          </a:p>
          <a:p>
            <a:pPr marL="360000" indent="342900">
              <a:buNone/>
            </a:pPr>
            <a:r>
              <a:rPr lang="fr-FR" sz="5600" dirty="0" smtClean="0"/>
              <a:t>Il eut beau dire, ils l’emmenèrent avec eux, curieux peut-être d’éprouver s’il pourrait tenir sa promesse.</a:t>
            </a:r>
          </a:p>
          <a:p>
            <a:pPr marL="360000" indent="342900">
              <a:buNone/>
            </a:pPr>
            <a:r>
              <a:rPr lang="fr-FR" sz="5600" dirty="0" smtClean="0"/>
              <a:t>Ils arrivent, prennent place où ils peuvent; tout respirait l’ardeur et la volupté du sang. Mais lui, fermant la porte de ses yeux, défend à son âme de descendre dans cette arène barbare; heureux s’il eût encore condamné ses oreilles! </a:t>
            </a:r>
          </a:p>
          <a:p>
            <a:pPr marL="360000" indent="342900">
              <a:buNone/>
            </a:pPr>
            <a:r>
              <a:rPr lang="fr-FR" sz="5600" dirty="0" smtClean="0"/>
              <a:t>Car, à un incident du combat, un grand cri s’étant élevé de toutes parts, il est violemment ému, cède à la curiosité, et se croyant peut-être assez en garde pour braver, et vaincre même après avoir vu, il ouvre les yeux. </a:t>
            </a:r>
          </a:p>
          <a:p>
            <a:pPr marL="360000" indent="342900">
              <a:buNone/>
            </a:pPr>
            <a:r>
              <a:rPr lang="fr-FR" sz="5600" dirty="0" smtClean="0"/>
              <a:t>A peine a-t-il vu ce sang, il y boit du regard la cruauté. Dès lors il ne détourne plus l’œil; il l’arrête avec complaisance; il se désaltère à la coupe des furies, et sans le savoir, il fait ses délices de ces luttes féroces; il s’enivre des parfums du carnage. </a:t>
            </a:r>
          </a:p>
          <a:p>
            <a:pPr marL="360000" indent="342900">
              <a:buNone/>
            </a:pPr>
            <a:r>
              <a:rPr lang="fr-FR" sz="5600" dirty="0" smtClean="0"/>
              <a:t>Ce n’était plus ce même homme qui venait d’arriver, c’était l’un des habitués de cette foule barbare; c’était le véritable compagnon de ses condisciples. Que dirai-je encore? Il </a:t>
            </a:r>
            <a:r>
              <a:rPr lang="fr-FR" sz="5600" dirty="0" smtClean="0"/>
              <a:t>regarda le spectacle, il applaudit, il s’enthousiasma, </a:t>
            </a:r>
            <a:r>
              <a:rPr lang="fr-FR" sz="5600" dirty="0" smtClean="0"/>
              <a:t>il remporta de ce lieu une effrayante impatience d’y revenir. Ardent, autant et plus que ceux qui l’avaient entraîné, il entraînait les autres.</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BIBLIOGRAPHIE</a:t>
            </a:r>
            <a:endParaRPr lang="fr-FR" sz="2000" b="1" dirty="0"/>
          </a:p>
        </p:txBody>
      </p:sp>
      <p:sp>
        <p:nvSpPr>
          <p:cNvPr id="3" name="Espace réservé du contenu 2"/>
          <p:cNvSpPr>
            <a:spLocks noGrp="1"/>
          </p:cNvSpPr>
          <p:nvPr>
            <p:ph idx="1"/>
          </p:nvPr>
        </p:nvSpPr>
        <p:spPr/>
        <p:txBody>
          <a:bodyPr>
            <a:normAutofit/>
          </a:bodyPr>
          <a:lstStyle/>
          <a:p>
            <a:endParaRPr lang="fr-FR" sz="1800" b="1" dirty="0" smtClean="0">
              <a:solidFill>
                <a:srgbClr val="FF0000"/>
              </a:solidFill>
            </a:endParaRPr>
          </a:p>
          <a:p>
            <a:r>
              <a:rPr lang="fr-FR" sz="1800" b="1" u="sng" dirty="0" smtClean="0"/>
              <a:t>Etudes : </a:t>
            </a:r>
            <a:endParaRPr lang="fr-FR" sz="1800" b="1" u="sng" dirty="0" smtClean="0"/>
          </a:p>
          <a:p>
            <a:r>
              <a:rPr lang="fr-FR" sz="1800" b="1" dirty="0" smtClean="0">
                <a:solidFill>
                  <a:srgbClr val="FF0000"/>
                </a:solidFill>
              </a:rPr>
              <a:t>Georges </a:t>
            </a:r>
            <a:r>
              <a:rPr lang="fr-FR" sz="1800" b="1" dirty="0" smtClean="0">
                <a:solidFill>
                  <a:srgbClr val="FF0000"/>
                </a:solidFill>
              </a:rPr>
              <a:t>Ville, </a:t>
            </a:r>
            <a:r>
              <a:rPr lang="fr-FR" sz="1800" b="1" u="sng" dirty="0" smtClean="0">
                <a:solidFill>
                  <a:srgbClr val="FF0000"/>
                </a:solidFill>
              </a:rPr>
              <a:t>La gladiature en Occident, des origines à la mort de Domitien</a:t>
            </a:r>
            <a:r>
              <a:rPr lang="fr-FR" sz="1800" b="1" dirty="0" smtClean="0">
                <a:solidFill>
                  <a:srgbClr val="FF0000"/>
                </a:solidFill>
              </a:rPr>
              <a:t>, </a:t>
            </a:r>
            <a:r>
              <a:rPr lang="fr-FR" sz="1800" b="1" dirty="0" smtClean="0">
                <a:solidFill>
                  <a:srgbClr val="FF0000"/>
                </a:solidFill>
              </a:rPr>
              <a:t>1981</a:t>
            </a:r>
          </a:p>
          <a:p>
            <a:r>
              <a:rPr lang="fr-FR" sz="1800" dirty="0" smtClean="0"/>
              <a:t>Eric Teyssier et Brice Lopez, </a:t>
            </a:r>
            <a:r>
              <a:rPr lang="fr-FR" sz="1800" b="1" dirty="0" smtClean="0"/>
              <a:t>Gladiateurs, des sources à l’expérimentation</a:t>
            </a:r>
            <a:r>
              <a:rPr lang="fr-FR" sz="1800" dirty="0" smtClean="0"/>
              <a:t>, 2205</a:t>
            </a:r>
          </a:p>
          <a:p>
            <a:r>
              <a:rPr lang="fr-FR" sz="1800" dirty="0" smtClean="0"/>
              <a:t>Paul Veyne, </a:t>
            </a:r>
            <a:r>
              <a:rPr lang="fr-FR" sz="1800" b="1" dirty="0" smtClean="0"/>
              <a:t>Le pain et le cirque</a:t>
            </a:r>
            <a:r>
              <a:rPr lang="fr-FR" sz="1800" dirty="0" smtClean="0"/>
              <a:t>, Histoire Points, ed. Seuil, 1976</a:t>
            </a:r>
          </a:p>
          <a:p>
            <a:r>
              <a:rPr lang="fr-FR" sz="1800" dirty="0" smtClean="0"/>
              <a:t>Paul Veyne, </a:t>
            </a:r>
            <a:r>
              <a:rPr lang="fr-FR" sz="1800" b="1" dirty="0" smtClean="0"/>
              <a:t>La vie privée dans l’Empire romain</a:t>
            </a:r>
            <a:r>
              <a:rPr lang="fr-FR" sz="1800" dirty="0" smtClean="0"/>
              <a:t>, Histoire Points, ed. Seuil 2025</a:t>
            </a:r>
          </a:p>
          <a:p>
            <a:endParaRPr lang="fr-FR" sz="1800" dirty="0" smtClean="0"/>
          </a:p>
          <a:p>
            <a:r>
              <a:rPr lang="fr-FR" sz="1800" b="1" u="sng" dirty="0" smtClean="0"/>
              <a:t>Articles</a:t>
            </a:r>
            <a:r>
              <a:rPr lang="fr-FR" sz="1800" dirty="0" smtClean="0"/>
              <a:t> : revue </a:t>
            </a:r>
            <a:r>
              <a:rPr lang="fr-FR" sz="1800" b="1" dirty="0" smtClean="0"/>
              <a:t>Historia</a:t>
            </a:r>
          </a:p>
          <a:p>
            <a:r>
              <a:rPr lang="fr-FR" sz="1800" dirty="0" smtClean="0"/>
              <a:t>Paul Veyne, « Les gladiateurs ou la mort en spectacle »2005</a:t>
            </a:r>
          </a:p>
          <a:p>
            <a:r>
              <a:rPr lang="fr-FR" sz="1800" dirty="0" smtClean="0"/>
              <a:t>Paul Veyne, « Les gladiateurs, des artistes maudits », 1976</a:t>
            </a:r>
          </a:p>
          <a:p>
            <a:endParaRPr lang="fr-FR" sz="1800" dirty="0" smtClean="0"/>
          </a:p>
          <a:p>
            <a:r>
              <a:rPr lang="fr-FR" sz="1800" dirty="0" smtClean="0"/>
              <a:t> </a:t>
            </a:r>
            <a:r>
              <a:rPr lang="fr-FR" sz="1800" b="1" u="sng" dirty="0" smtClean="0"/>
              <a:t>Roman</a:t>
            </a:r>
            <a:r>
              <a:rPr lang="fr-FR" sz="1800" dirty="0" smtClean="0"/>
              <a:t> : </a:t>
            </a:r>
          </a:p>
          <a:p>
            <a:r>
              <a:rPr lang="fr-FR" sz="1800" dirty="0" smtClean="0"/>
              <a:t>Danila Comastri, Morituri te salutant, coll. Grands Détectives10/18, 2001</a:t>
            </a:r>
            <a:endParaRPr lang="fr-FR" sz="1800" dirty="0" smtClean="0"/>
          </a:p>
          <a:p>
            <a:endParaRPr lang="fr-F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Plan du cours : Morituri te salutant (1</a:t>
            </a:r>
            <a:r>
              <a:rPr lang="fr-FR" sz="2000" b="1" baseline="30000" dirty="0" smtClean="0"/>
              <a:t>ère</a:t>
            </a:r>
            <a:r>
              <a:rPr lang="fr-FR" sz="2000" b="1" dirty="0" smtClean="0"/>
              <a:t> partie)</a:t>
            </a:r>
            <a:endParaRPr lang="fr-FR" sz="2000" b="1" dirty="0"/>
          </a:p>
        </p:txBody>
      </p:sp>
      <p:sp>
        <p:nvSpPr>
          <p:cNvPr id="3" name="Espace réservé du contenu 2"/>
          <p:cNvSpPr>
            <a:spLocks noGrp="1"/>
          </p:cNvSpPr>
          <p:nvPr>
            <p:ph idx="1"/>
          </p:nvPr>
        </p:nvSpPr>
        <p:spPr/>
        <p:txBody>
          <a:bodyPr>
            <a:normAutofit/>
          </a:bodyPr>
          <a:lstStyle/>
          <a:p>
            <a:pPr>
              <a:buNone/>
            </a:pPr>
            <a:r>
              <a:rPr lang="fr-FR" sz="1800" b="1" dirty="0" smtClean="0"/>
              <a:t>I/ Une journée aux jeux : les 3 temps forts</a:t>
            </a:r>
          </a:p>
          <a:p>
            <a:pPr>
              <a:buNone/>
            </a:pPr>
            <a:r>
              <a:rPr lang="fr-FR" sz="1200" dirty="0" smtClean="0"/>
              <a:t>[la veille : banquet offert aux gladiateurs</a:t>
            </a:r>
            <a:r>
              <a:rPr lang="fr-FR" sz="1200" i="1" dirty="0" smtClean="0"/>
              <a:t>, cena libera </a:t>
            </a:r>
            <a:r>
              <a:rPr lang="fr-FR" sz="1200" dirty="0" smtClean="0"/>
              <a:t>/exposition des animaux en cage autour du Colisée]</a:t>
            </a:r>
          </a:p>
          <a:p>
            <a:r>
              <a:rPr lang="fr-FR" sz="1800" dirty="0" smtClean="0"/>
              <a:t>-matinée : les chasses : </a:t>
            </a:r>
            <a:r>
              <a:rPr lang="fr-FR" sz="1800" i="1" dirty="0" smtClean="0"/>
              <a:t>venationes</a:t>
            </a:r>
          </a:p>
          <a:p>
            <a:r>
              <a:rPr lang="fr-FR" sz="1800" dirty="0" smtClean="0"/>
              <a:t>-midi : supplices des condamnés : </a:t>
            </a:r>
            <a:r>
              <a:rPr lang="fr-FR" sz="1800" i="1" dirty="0" smtClean="0"/>
              <a:t>damnatio ad bestias</a:t>
            </a:r>
          </a:p>
          <a:p>
            <a:r>
              <a:rPr lang="fr-FR" sz="1800" dirty="0" smtClean="0"/>
              <a:t>-après-midi : combats de gladiateurs : </a:t>
            </a:r>
            <a:r>
              <a:rPr lang="fr-FR" sz="1800" i="1" dirty="0" smtClean="0"/>
              <a:t>gladiatores</a:t>
            </a:r>
          </a:p>
          <a:p>
            <a:pPr>
              <a:buNone/>
            </a:pPr>
            <a:r>
              <a:rPr lang="fr-FR" sz="1400" dirty="0" smtClean="0"/>
              <a:t>-&gt;une journée de jeux se dit : </a:t>
            </a:r>
            <a:r>
              <a:rPr lang="fr-FR" sz="1400" i="1" dirty="0" smtClean="0"/>
              <a:t>munus</a:t>
            </a:r>
            <a:r>
              <a:rPr lang="fr-FR" sz="1400" dirty="0" smtClean="0"/>
              <a:t> (=don, cadeau), offert par un riche </a:t>
            </a:r>
            <a:r>
              <a:rPr lang="fr-FR" sz="1400" i="1" dirty="0" smtClean="0"/>
              <a:t>editor</a:t>
            </a:r>
            <a:r>
              <a:rPr lang="fr-FR" sz="1400" dirty="0" smtClean="0"/>
              <a:t> ou </a:t>
            </a:r>
            <a:r>
              <a:rPr lang="fr-FR" sz="1400" i="1" dirty="0" smtClean="0"/>
              <a:t>munerarius</a:t>
            </a:r>
            <a:r>
              <a:rPr lang="fr-FR" sz="1400" dirty="0" smtClean="0"/>
              <a:t> (=munéraire)</a:t>
            </a:r>
          </a:p>
          <a:p>
            <a:pPr>
              <a:buNone/>
            </a:pPr>
            <a:endParaRPr lang="fr-FR" sz="1400" dirty="0" smtClean="0"/>
          </a:p>
          <a:p>
            <a:pPr>
              <a:buNone/>
            </a:pPr>
            <a:r>
              <a:rPr lang="fr-FR" sz="1800" b="1" dirty="0" smtClean="0"/>
              <a:t>II/ Les gladiateurs : des professionnels très exercés</a:t>
            </a:r>
          </a:p>
          <a:p>
            <a:r>
              <a:rPr lang="fr-FR" sz="1800" b="1" dirty="0" smtClean="0"/>
              <a:t>L’attrait de la gladiature</a:t>
            </a:r>
          </a:p>
          <a:p>
            <a:r>
              <a:rPr lang="fr-FR" sz="1800" b="1" dirty="0" smtClean="0"/>
              <a:t>Une discipline très règlementée</a:t>
            </a:r>
          </a:p>
          <a:p>
            <a:pPr>
              <a:buNone/>
            </a:pPr>
            <a:endParaRPr lang="fr-FR" sz="1800" b="1" dirty="0" smtClean="0"/>
          </a:p>
          <a:p>
            <a:pPr>
              <a:buNone/>
            </a:pPr>
            <a:r>
              <a:rPr lang="fr-FR" sz="1800" b="1" dirty="0" smtClean="0"/>
              <a:t>III/ La mort en face</a:t>
            </a:r>
          </a:p>
          <a:p>
            <a:r>
              <a:rPr lang="fr-FR" sz="1800" b="1" dirty="0" smtClean="0"/>
              <a:t>Les idées reçues sur la fin du combat</a:t>
            </a:r>
          </a:p>
          <a:p>
            <a:r>
              <a:rPr lang="fr-FR" sz="1800" b="1" dirty="0" smtClean="0"/>
              <a:t>Pourquoi tant de ferveur pour ces jeux ?</a:t>
            </a:r>
            <a:endParaRPr lang="fr-FR"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Scènes de chasse et de </a:t>
            </a:r>
            <a:r>
              <a:rPr lang="fr-FR" sz="2400" b="1" i="1" dirty="0" smtClean="0"/>
              <a:t>damnatio ad bestias</a:t>
            </a:r>
            <a:r>
              <a:rPr lang="fr-FR" sz="2400" b="1" dirty="0" smtClean="0"/>
              <a:t>,</a:t>
            </a:r>
            <a:br>
              <a:rPr lang="fr-FR" sz="2400" b="1" dirty="0" smtClean="0"/>
            </a:br>
            <a:r>
              <a:rPr lang="fr-FR" sz="2400" b="1" dirty="0" smtClean="0"/>
              <a:t> mosaïque de Zliten</a:t>
            </a:r>
            <a:endParaRPr lang="fr-FR" sz="2400" b="1" dirty="0"/>
          </a:p>
        </p:txBody>
      </p:sp>
      <p:pic>
        <p:nvPicPr>
          <p:cNvPr id="1026" name="Picture 2"/>
          <p:cNvPicPr>
            <a:picLocks noGrp="1" noChangeAspect="1" noChangeArrowheads="1"/>
          </p:cNvPicPr>
          <p:nvPr>
            <p:ph idx="1"/>
          </p:nvPr>
        </p:nvPicPr>
        <p:blipFill>
          <a:blip r:embed="rId2"/>
          <a:srcRect/>
          <a:stretch>
            <a:fillRect/>
          </a:stretch>
        </p:blipFill>
        <p:spPr bwMode="auto">
          <a:xfrm>
            <a:off x="1572000" y="1643050"/>
            <a:ext cx="6000000" cy="450059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Origine des animaux de l’arène</a:t>
            </a:r>
            <a:endParaRPr lang="fr-FR" sz="2000" b="1" dirty="0"/>
          </a:p>
        </p:txBody>
      </p:sp>
      <p:pic>
        <p:nvPicPr>
          <p:cNvPr id="3074" name="Picture 2"/>
          <p:cNvPicPr>
            <a:picLocks noGrp="1" noChangeAspect="1" noChangeArrowheads="1"/>
          </p:cNvPicPr>
          <p:nvPr>
            <p:ph idx="1"/>
          </p:nvPr>
        </p:nvPicPr>
        <p:blipFill>
          <a:blip r:embed="rId2"/>
          <a:srcRect/>
          <a:stretch>
            <a:fillRect/>
          </a:stretch>
        </p:blipFill>
        <p:spPr bwMode="auto">
          <a:xfrm>
            <a:off x="1000100" y="1928802"/>
            <a:ext cx="7143800" cy="421484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Scène de chasse, musée du Bardo, Tunis</a:t>
            </a:r>
            <a:endParaRPr lang="fr-FR" sz="2000" b="1" dirty="0"/>
          </a:p>
        </p:txBody>
      </p:sp>
      <p:pic>
        <p:nvPicPr>
          <p:cNvPr id="1026" name="Picture 2"/>
          <p:cNvPicPr>
            <a:picLocks noGrp="1" noChangeAspect="1" noChangeArrowheads="1"/>
          </p:cNvPicPr>
          <p:nvPr>
            <p:ph idx="1"/>
          </p:nvPr>
        </p:nvPicPr>
        <p:blipFill>
          <a:blip r:embed="rId2"/>
          <a:srcRect/>
          <a:stretch>
            <a:fillRect/>
          </a:stretch>
        </p:blipFill>
        <p:spPr bwMode="auto">
          <a:xfrm>
            <a:off x="571999" y="1658419"/>
            <a:ext cx="8000001" cy="440952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Témoignages sur le nombre de bêtes tuées dans l’arène</a:t>
            </a:r>
            <a:endParaRPr lang="fr-FR" sz="1800" b="1" dirty="0"/>
          </a:p>
        </p:txBody>
      </p:sp>
      <p:sp>
        <p:nvSpPr>
          <p:cNvPr id="3" name="Espace réservé du contenu 2"/>
          <p:cNvSpPr>
            <a:spLocks noGrp="1"/>
          </p:cNvSpPr>
          <p:nvPr>
            <p:ph idx="1"/>
          </p:nvPr>
        </p:nvSpPr>
        <p:spPr/>
        <p:txBody>
          <a:bodyPr>
            <a:normAutofit/>
          </a:bodyPr>
          <a:lstStyle/>
          <a:p>
            <a:endParaRPr lang="fr-FR" sz="1400" dirty="0" smtClean="0"/>
          </a:p>
          <a:p>
            <a:r>
              <a:rPr lang="fr-FR" sz="1800" b="1" dirty="0" smtClean="0"/>
              <a:t>Auguste, </a:t>
            </a:r>
            <a:r>
              <a:rPr lang="fr-FR" sz="1800" b="1" dirty="0" smtClean="0"/>
              <a:t>(Ier s. ap.) </a:t>
            </a:r>
            <a:r>
              <a:rPr lang="fr-FR" sz="1800" b="1" u="sng" dirty="0" smtClean="0"/>
              <a:t>Res </a:t>
            </a:r>
            <a:r>
              <a:rPr lang="fr-FR" sz="1800" b="1" u="sng" dirty="0" smtClean="0"/>
              <a:t>Gestae</a:t>
            </a:r>
            <a:r>
              <a:rPr lang="fr-FR" sz="1800" b="1" dirty="0" smtClean="0"/>
              <a:t>, 10 </a:t>
            </a:r>
          </a:p>
          <a:p>
            <a:pPr>
              <a:buNone/>
            </a:pPr>
            <a:r>
              <a:rPr lang="fr-FR" sz="1400" dirty="0" smtClean="0"/>
              <a:t>J’ai donné au peuple des chasses de bêtes africaines en mon nom ou au nom de mes fils et petits-fils, au cirque ou au forum, dans les amphithéâtres, vingt-six fois, environ </a:t>
            </a:r>
            <a:r>
              <a:rPr lang="fr-FR" sz="1400" b="1" dirty="0" smtClean="0"/>
              <a:t>3600</a:t>
            </a:r>
            <a:r>
              <a:rPr lang="fr-FR" sz="1400" dirty="0" smtClean="0"/>
              <a:t> bêtes y furent tuées. </a:t>
            </a:r>
          </a:p>
          <a:p>
            <a:endParaRPr lang="fr-FR" sz="1400" dirty="0" smtClean="0"/>
          </a:p>
          <a:p>
            <a:r>
              <a:rPr lang="fr-FR" sz="1800" b="1" dirty="0" smtClean="0"/>
              <a:t>Dion Cassius, (IIIème s. ap.), </a:t>
            </a:r>
            <a:r>
              <a:rPr lang="fr-FR" sz="1800" b="1" u="sng" dirty="0" smtClean="0"/>
              <a:t>Histoire romaine</a:t>
            </a:r>
            <a:r>
              <a:rPr lang="fr-FR" sz="1800" b="1" dirty="0" smtClean="0"/>
              <a:t>, 66/68</a:t>
            </a:r>
          </a:p>
          <a:p>
            <a:pPr>
              <a:buNone/>
            </a:pPr>
            <a:r>
              <a:rPr lang="fr-FR" sz="1400" dirty="0" smtClean="0"/>
              <a:t>Lors de l’inauguration de l’amphithéâtre et des bains qui portent son nom, il (=Titus) donna des spectacles nombreux et merveilleux. Des grues  se battirent les unes contre les autres ; quatre éléphants, d’autres animaux, tant domestiques que sauvages, au nombre d’environ </a:t>
            </a:r>
            <a:r>
              <a:rPr lang="fr-FR" sz="1400" b="1" dirty="0" smtClean="0"/>
              <a:t>9000</a:t>
            </a:r>
            <a:r>
              <a:rPr lang="fr-FR" sz="1400" dirty="0" smtClean="0"/>
              <a:t>, furent égorgés. </a:t>
            </a:r>
          </a:p>
          <a:p>
            <a:pPr>
              <a:buNone/>
            </a:pPr>
            <a:endParaRPr lang="fr-FR" sz="1400" dirty="0" smtClean="0"/>
          </a:p>
          <a:p>
            <a:pPr>
              <a:buNone/>
            </a:pPr>
            <a:r>
              <a:rPr lang="fr-FR" sz="1400" dirty="0" smtClean="0"/>
              <a:t>Trajan donna pendant 123 jours des spectacles où furent tuées environ </a:t>
            </a:r>
            <a:r>
              <a:rPr lang="fr-FR" sz="1400" b="1" dirty="0" smtClean="0"/>
              <a:t>11000</a:t>
            </a:r>
            <a:r>
              <a:rPr lang="fr-FR" sz="1400" dirty="0" smtClean="0"/>
              <a:t> bêtes tant sauvages que domestiques.</a:t>
            </a:r>
            <a:endParaRPr lang="fr-F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Scène de chasse</a:t>
            </a:r>
            <a:endParaRPr lang="fr-FR" dirty="0"/>
          </a:p>
        </p:txBody>
      </p:sp>
      <p:sp>
        <p:nvSpPr>
          <p:cNvPr id="5" name="ZoneTexte 4"/>
          <p:cNvSpPr txBox="1"/>
          <p:nvPr/>
        </p:nvSpPr>
        <p:spPr>
          <a:xfrm>
            <a:off x="1571604" y="642918"/>
            <a:ext cx="6143668" cy="369332"/>
          </a:xfrm>
          <a:prstGeom prst="rect">
            <a:avLst/>
          </a:prstGeom>
          <a:noFill/>
        </p:spPr>
        <p:txBody>
          <a:bodyPr wrap="square" rtlCol="0">
            <a:spAutoFit/>
          </a:bodyPr>
          <a:lstStyle/>
          <a:p>
            <a:endParaRPr lang="fr-FR" dirty="0"/>
          </a:p>
        </p:txBody>
      </p:sp>
      <p:pic>
        <p:nvPicPr>
          <p:cNvPr id="9" name="Image 8" descr="C:\Users\Annie\Desktop\D02-07.jpg"/>
          <p:cNvPicPr/>
          <p:nvPr/>
        </p:nvPicPr>
        <p:blipFill>
          <a:blip r:embed="rId2"/>
          <a:srcRect/>
          <a:stretch>
            <a:fillRect/>
          </a:stretch>
        </p:blipFill>
        <p:spPr bwMode="auto">
          <a:xfrm>
            <a:off x="928662" y="1142984"/>
            <a:ext cx="6786610" cy="5214974"/>
          </a:xfrm>
          <a:prstGeom prst="rect">
            <a:avLst/>
          </a:prstGeom>
          <a:noFill/>
          <a:ln w="9525">
            <a:noFill/>
            <a:miter lim="800000"/>
            <a:headEnd/>
            <a:tailEnd/>
          </a:ln>
        </p:spPr>
      </p:pic>
      <p:sp>
        <p:nvSpPr>
          <p:cNvPr id="10" name="ZoneTexte 9"/>
          <p:cNvSpPr txBox="1"/>
          <p:nvPr/>
        </p:nvSpPr>
        <p:spPr>
          <a:xfrm>
            <a:off x="1000100" y="500043"/>
            <a:ext cx="7072362" cy="646331"/>
          </a:xfrm>
          <a:prstGeom prst="rect">
            <a:avLst/>
          </a:prstGeom>
          <a:noFill/>
        </p:spPr>
        <p:txBody>
          <a:bodyPr wrap="square" rtlCol="0">
            <a:spAutoFit/>
          </a:bodyPr>
          <a:lstStyle/>
          <a:p>
            <a:r>
              <a:rPr lang="fr-FR" b="1" dirty="0" smtClean="0"/>
              <a:t>Scène de chasse dans l’amphithéâtre, mosaïque de Smirat, Musée de Sousse, Tunisie</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Détail de la mosaïque de Smirat : à la fin du combat, un serviteur apporte l’argent demandé par la troupe de chasseurs : 1000 deniers par léopard (4 sacs) / voir le texte à gauche du personnage : « denarios quingenios »</a:t>
            </a:r>
            <a:endParaRPr lang="fr-FR" sz="2000" b="1" dirty="0"/>
          </a:p>
        </p:txBody>
      </p:sp>
      <p:pic>
        <p:nvPicPr>
          <p:cNvPr id="1026" name="Picture 2"/>
          <p:cNvPicPr>
            <a:picLocks noGrp="1" noChangeAspect="1" noChangeArrowheads="1"/>
          </p:cNvPicPr>
          <p:nvPr>
            <p:ph idx="1"/>
          </p:nvPr>
        </p:nvPicPr>
        <p:blipFill>
          <a:blip r:embed="rId2"/>
          <a:srcRect/>
          <a:stretch>
            <a:fillRect/>
          </a:stretch>
        </p:blipFill>
        <p:spPr bwMode="auto">
          <a:xfrm>
            <a:off x="1604866" y="1600200"/>
            <a:ext cx="5934267"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142984"/>
            <a:ext cx="8229600" cy="5500702"/>
          </a:xfrm>
        </p:spPr>
        <p:txBody>
          <a:bodyPr>
            <a:normAutofit fontScale="47500" lnSpcReduction="20000"/>
          </a:bodyPr>
          <a:lstStyle/>
          <a:p>
            <a:r>
              <a:rPr lang="fr-FR" dirty="0" smtClean="0"/>
              <a:t> </a:t>
            </a:r>
          </a:p>
          <a:p>
            <a:pPr>
              <a:buNone/>
            </a:pPr>
            <a:r>
              <a:rPr lang="fr-FR" sz="3400" dirty="0" smtClean="0"/>
              <a:t>Le hasard vient de me conduire au spectacle de midi : je m’attendais à des jeux, à des facéties, à quelque délassement qui repose les yeux du sang humain. Loin de là : tous les combats précédents avaient été pure clémence. </a:t>
            </a:r>
          </a:p>
          <a:p>
            <a:pPr>
              <a:buNone/>
            </a:pPr>
            <a:r>
              <a:rPr lang="fr-FR" sz="3400" dirty="0" smtClean="0"/>
              <a:t>Cette fois, plus de badinage : c’est l’homicide dans sa crudité. Le corps n’a rien pour se couvrir ; il est tout entier exposé aux coups, et pas un ne porte à faux. La foule préfère cela aux gladiateurs ordinaires et même extraordinaires. Et n’a-t-elle pas raison ? Ni casque ni bouclier qui repousse le fer. À quoi servent ces armures, cette escrime, toutes ces ruses ? À marchander avec la mort.</a:t>
            </a:r>
          </a:p>
          <a:p>
            <a:pPr>
              <a:buNone/>
            </a:pPr>
            <a:r>
              <a:rPr lang="fr-FR" sz="3400" dirty="0" smtClean="0"/>
              <a:t> Le matin c’est aux lions et aux ours qu’on livre des hommes ; à midi, c’est aux spectateurs. On met aux prises ceux qui ont tué avec d’autres qui les tueront, et tout vainqueur est réservé pour une nouvelle boucherie. L’issue de la lutte est la mort ; le fer et le feu font la besogne. Cela, pour occuper les intermèdes</a:t>
            </a:r>
          </a:p>
          <a:p>
            <a:pPr>
              <a:buNone/>
            </a:pPr>
            <a:r>
              <a:rPr lang="fr-FR" sz="3400" dirty="0" smtClean="0"/>
              <a:t>. « Mais cet homme-ci a commis un vol ! – Eh bien, il mérite le gibet. – C’est un assassin ! – Tout assassin doit subir la peine du talion. Mais toi qu’as-tu fait, malheureux, qui te </a:t>
            </a:r>
            <a:r>
              <a:rPr lang="fr-FR" sz="3400" dirty="0" smtClean="0"/>
              <a:t>condamnes </a:t>
            </a:r>
            <a:r>
              <a:rPr lang="fr-FR" sz="3400" dirty="0" smtClean="0"/>
              <a:t>à un tel spectacle ?</a:t>
            </a:r>
          </a:p>
          <a:p>
            <a:pPr>
              <a:buNone/>
            </a:pPr>
            <a:r>
              <a:rPr lang="fr-FR" sz="3400" dirty="0" smtClean="0"/>
              <a:t> – </a:t>
            </a:r>
            <a:r>
              <a:rPr lang="fr-FR" sz="3400" dirty="0" smtClean="0"/>
              <a:t>« Les </a:t>
            </a:r>
            <a:r>
              <a:rPr lang="fr-FR" sz="3400" dirty="0" smtClean="0"/>
              <a:t>fouets ! Le feu ! La mort </a:t>
            </a:r>
            <a:r>
              <a:rPr lang="fr-FR" sz="3400" dirty="0" smtClean="0"/>
              <a:t>! », </a:t>
            </a:r>
            <a:r>
              <a:rPr lang="fr-FR" sz="3400" dirty="0" smtClean="0"/>
              <a:t>s’écrie-t-on. </a:t>
            </a:r>
            <a:r>
              <a:rPr lang="fr-FR" sz="3400" dirty="0" smtClean="0"/>
              <a:t>« En </a:t>
            </a:r>
            <a:r>
              <a:rPr lang="fr-FR" sz="3400" dirty="0" smtClean="0"/>
              <a:t>voilà un qui s’enferre trop mollement, qui tombe avec peu de fermeté, qui meurt de mauvaise grâce ! » – Le fouet les renvoie aux blessures ; et des deux côtés ces poitrines nues doivent d’elles-mêmes s’offrir aux coups. </a:t>
            </a:r>
          </a:p>
          <a:p>
            <a:pPr>
              <a:buNone/>
            </a:pPr>
            <a:r>
              <a:rPr lang="fr-FR" sz="3400" dirty="0" smtClean="0"/>
              <a:t>C’est par passe-temps qu’on égorge encore, pour ne pas être à ne rien faire.</a:t>
            </a:r>
          </a:p>
          <a:p>
            <a:pPr>
              <a:buNone/>
            </a:pPr>
            <a:r>
              <a:rPr lang="fr-FR" sz="3400" dirty="0" smtClean="0"/>
              <a:t> </a:t>
            </a:r>
          </a:p>
          <a:p>
            <a:r>
              <a:rPr lang="fr-FR" dirty="0" smtClean="0"/>
              <a:t>Traduction par J. </a:t>
            </a:r>
            <a:r>
              <a:rPr lang="fr-FR" dirty="0" err="1" smtClean="0"/>
              <a:t>Baillard</a:t>
            </a:r>
            <a:endParaRPr lang="fr-FR" dirty="0" smtClean="0"/>
          </a:p>
          <a:p>
            <a:endParaRPr lang="fr-FR" dirty="0"/>
          </a:p>
        </p:txBody>
      </p:sp>
      <p:sp>
        <p:nvSpPr>
          <p:cNvPr id="4" name="Titre 3"/>
          <p:cNvSpPr>
            <a:spLocks noGrp="1"/>
          </p:cNvSpPr>
          <p:nvPr>
            <p:ph type="title"/>
          </p:nvPr>
        </p:nvSpPr>
        <p:spPr/>
        <p:txBody>
          <a:bodyPr>
            <a:normAutofit/>
          </a:bodyPr>
          <a:lstStyle/>
          <a:p>
            <a:r>
              <a:rPr lang="fr-FR" sz="2000" b="1" dirty="0" smtClean="0"/>
              <a:t>Sénèque, </a:t>
            </a:r>
            <a:r>
              <a:rPr lang="fr-FR" sz="2000" b="1" u="sng" dirty="0" smtClean="0"/>
              <a:t>Lettre à Lucilius</a:t>
            </a:r>
            <a:r>
              <a:rPr lang="fr-FR" sz="2000" b="1" dirty="0" smtClean="0"/>
              <a:t>, VII</a:t>
            </a:r>
            <a:br>
              <a:rPr lang="fr-FR" sz="2000" b="1" dirty="0" smtClean="0"/>
            </a:br>
            <a:r>
              <a:rPr lang="fr-FR" sz="2000" b="1" dirty="0" smtClean="0"/>
              <a:t>Les spectacles de midi.</a:t>
            </a:r>
            <a:endParaRPr lang="fr-FR" sz="2000"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558</Words>
  <Application>Microsoft Office PowerPoint</Application>
  <PresentationFormat>Affichage à l'écran (4:3)</PresentationFormat>
  <Paragraphs>80</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mmmmmmmmm</vt:lpstr>
      <vt:lpstr>Plan du cours : Morituri te salutant (1ère partie)</vt:lpstr>
      <vt:lpstr>Scènes de chasse et de damnatio ad bestias,  mosaïque de Zliten</vt:lpstr>
      <vt:lpstr>Origine des animaux de l’arène</vt:lpstr>
      <vt:lpstr>Scène de chasse, musée du Bardo, Tunis</vt:lpstr>
      <vt:lpstr>Témoignages sur le nombre de bêtes tuées dans l’arène</vt:lpstr>
      <vt:lpstr>Scène de chasse</vt:lpstr>
      <vt:lpstr>Détail de la mosaïque de Smirat : à la fin du combat, un serviteur apporte l’argent demandé par la troupe de chasseurs : 1000 deniers par léopard (4 sacs) / voir le texte à gauche du personnage : « denarios quingenios »</vt:lpstr>
      <vt:lpstr>Sénèque, Lettre à Lucilius, VII Les spectacles de midi.</vt:lpstr>
      <vt:lpstr>Georges Ville, La gladiature en Occident, des origines à la mort de Domitien, 1981</vt:lpstr>
      <vt:lpstr>Médaillon de Cavillargues, musée de Nîmes</vt:lpstr>
      <vt:lpstr>Diapositive 12</vt:lpstr>
      <vt:lpstr>Combat entre un rétiaire et un thrace, film Spartacus de Stanley Kubrick, 1960</vt:lpstr>
      <vt:lpstr>Tableau  intitulé : Pollice Verso(=pouce renversé ?), Jean-Léon Gérôme, 1872 Musée d'art de Phoenix, Arizona</vt:lpstr>
      <vt:lpstr>  SAINT-AUGUSTIN, Confessions  Fascination pour les combats de gladiateurs. </vt:lpstr>
      <vt:lpstr>BIBLIOGRAPHIE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Annie</dc:creator>
  <cp:lastModifiedBy>Annie</cp:lastModifiedBy>
  <cp:revision>78</cp:revision>
  <dcterms:created xsi:type="dcterms:W3CDTF">2024-02-05T17:32:12Z</dcterms:created>
  <dcterms:modified xsi:type="dcterms:W3CDTF">2024-02-27T11:29:10Z</dcterms:modified>
</cp:coreProperties>
</file>