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  <p:sldMasterId id="2147483786" r:id="rId5"/>
  </p:sldMasterIdLst>
  <p:notesMasterIdLst>
    <p:notesMasterId r:id="rId10"/>
  </p:notesMasterIdLst>
  <p:sldIdLst>
    <p:sldId id="290" r:id="rId6"/>
    <p:sldId id="291" r:id="rId7"/>
    <p:sldId id="293" r:id="rId8"/>
    <p:sldId id="292" r:id="rId9"/>
  </p:sldIdLst>
  <p:sldSz cx="7559675" cy="1069181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CAPITAINE" initials="CC" lastIdx="2" clrIdx="0">
    <p:extLst>
      <p:ext uri="{19B8F6BF-5375-455C-9EA6-DF929625EA0E}">
        <p15:presenceInfo xmlns:p15="http://schemas.microsoft.com/office/powerpoint/2012/main" userId="CAROLINE CAPITA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E48"/>
    <a:srgbClr val="00D200"/>
    <a:srgbClr val="F69C69"/>
    <a:srgbClr val="FF727C"/>
    <a:srgbClr val="76BB5A"/>
    <a:srgbClr val="B792C1"/>
    <a:srgbClr val="4870A9"/>
    <a:srgbClr val="EB8F44"/>
    <a:srgbClr val="12D0DA"/>
    <a:srgbClr val="34B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9" autoAdjust="0"/>
    <p:restoredTop sz="94720"/>
  </p:normalViewPr>
  <p:slideViewPr>
    <p:cSldViewPr snapToGrid="0" snapToObjects="1">
      <p:cViewPr>
        <p:scale>
          <a:sx n="100" d="100"/>
          <a:sy n="100" d="100"/>
        </p:scale>
        <p:origin x="534" y="-18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4T15:25:59.557" idx="2">
    <p:pos x="4962" y="427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CB245-05F0-1344-8838-730ADC1D1BBF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717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8CF1-7F54-D14A-AD4C-E23B30BEC9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1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28CF1-7F54-D14A-AD4C-E23B30BEC9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72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28CF1-7F54-D14A-AD4C-E23B30BEC9E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0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52FDC45-1384-A843-8533-D770D8BC41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7089" y="3027036"/>
            <a:ext cx="3499946" cy="1860274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Wingdings" pitchFamily="2" charset="2"/>
              <a:buChar char="v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liste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E95B757D-5E3B-0E42-BBD3-9A4AE48A4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943" y="6768718"/>
            <a:ext cx="6695091" cy="2609246"/>
          </a:xfrm>
          <a:prstGeom prst="rect">
            <a:avLst/>
          </a:prstGeom>
        </p:spPr>
        <p:txBody>
          <a:bodyPr numCol="2"/>
          <a:lstStyle>
            <a:lvl1pPr marL="171450" indent="-171450" algn="l">
              <a:buFont typeface="Wingdings" pitchFamily="2" charset="2"/>
              <a:buChar char="v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liste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6AB7CEBE-9FEB-0F44-BD63-4D5AFF7C9D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06" y="3571336"/>
            <a:ext cx="2974428" cy="2282926"/>
          </a:xfrm>
          <a:prstGeom prst="rect">
            <a:avLst/>
          </a:prstGeom>
        </p:spPr>
        <p:txBody>
          <a:bodyPr/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dirty="0"/>
              <a:t>Modifier le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8F2169C-3C1A-C34E-AB91-C53631830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03195" y="1788388"/>
            <a:ext cx="1639615" cy="23117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la durée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236C7A8-DBAF-C747-AE96-3235790562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4902" y="1482976"/>
            <a:ext cx="1639615" cy="23117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la période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25E3164-D652-D04D-945C-3C8FC0B0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95" y="273910"/>
            <a:ext cx="3384533" cy="1065817"/>
          </a:xfrm>
          <a:prstGeom prst="rect">
            <a:avLst/>
          </a:prstGeom>
        </p:spPr>
        <p:txBody>
          <a:bodyPr/>
          <a:lstStyle>
            <a:lvl1pPr>
              <a:defRPr sz="2300" b="1">
                <a:solidFill>
                  <a:srgbClr val="DB443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pour une image  13">
            <a:extLst>
              <a:ext uri="{FF2B5EF4-FFF2-40B4-BE49-F238E27FC236}">
                <a16:creationId xmlns:a16="http://schemas.microsoft.com/office/drawing/2014/main" id="{A40B2809-8E54-1446-B63F-13D992C64B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0069" y="9678391"/>
            <a:ext cx="1996856" cy="89436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32322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4207503A-F155-0C4E-AC1D-C97928A49E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674" y="3394898"/>
            <a:ext cx="2060028" cy="49392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8B89D6-EDEE-B844-A02A-F303C719A7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674" y="3668167"/>
            <a:ext cx="2060028" cy="49392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032B5B0-F90C-6A45-8C56-D1F3E0F74A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674" y="4466954"/>
            <a:ext cx="2322787" cy="49392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6ECFCAB-EC74-2D41-AA21-FF5F61CF8A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1571" y="3485632"/>
            <a:ext cx="3983421" cy="146474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Wingdings" pitchFamily="2" charset="2"/>
              <a:buChar char="v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liste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8F0338AE-75EC-0944-A679-DB6ABAE22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1571" y="994680"/>
            <a:ext cx="3993932" cy="1464740"/>
          </a:xfrm>
          <a:prstGeom prst="rect">
            <a:avLst/>
          </a:prstGeom>
        </p:spPr>
        <p:txBody>
          <a:bodyPr/>
          <a:lstStyle>
            <a:lvl1pPr marL="171450" indent="-171450" algn="l">
              <a:buFont typeface="Wingdings" pitchFamily="2" charset="2"/>
              <a:buChar char="ü"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liste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126EEF3-EC12-3D4D-8AC9-FF43DE3F5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184" y="994679"/>
            <a:ext cx="2322787" cy="17064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8A2B9E2-2832-4744-9686-64E636937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21571" y="5692805"/>
            <a:ext cx="3993931" cy="89718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7FCACD9-A962-4C42-B2C4-BE45A87F6D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1571" y="7027619"/>
            <a:ext cx="3993931" cy="51881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0F308D5-30E0-F24C-8D41-712AC992F1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21571" y="8071945"/>
            <a:ext cx="1807781" cy="1135117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5E859221-DD40-324B-A16C-9C416E647E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97213" y="8071945"/>
            <a:ext cx="1807781" cy="1135117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12ACDAA-BD47-D349-AD6E-B200289FB6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8674" y="5419536"/>
            <a:ext cx="2343809" cy="89718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DA1CB5E-F2E8-324B-8222-05F64B9E11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8674" y="6722818"/>
            <a:ext cx="2343809" cy="897181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77967" indent="0">
              <a:buNone/>
              <a:defRPr sz="1400" b="1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pPr lvl="0"/>
            <a:r>
              <a:rPr lang="fr-FR" dirty="0"/>
              <a:t>Modifier le texte </a:t>
            </a:r>
          </a:p>
        </p:txBody>
      </p:sp>
      <p:sp>
        <p:nvSpPr>
          <p:cNvPr id="17" name="Espace réservé pour une image  13">
            <a:extLst>
              <a:ext uri="{FF2B5EF4-FFF2-40B4-BE49-F238E27FC236}">
                <a16:creationId xmlns:a16="http://schemas.microsoft.com/office/drawing/2014/main" id="{382AD164-65A9-944C-A338-7557E23348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470703" y="9583389"/>
            <a:ext cx="1996856" cy="8943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172803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tif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avec coin arrondi 43">
            <a:extLst>
              <a:ext uri="{FF2B5EF4-FFF2-40B4-BE49-F238E27FC236}">
                <a16:creationId xmlns:a16="http://schemas.microsoft.com/office/drawing/2014/main" id="{1CD3D432-49E8-0F4E-9EBA-BF134568FD8A}"/>
              </a:ext>
            </a:extLst>
          </p:cNvPr>
          <p:cNvSpPr/>
          <p:nvPr userDrawn="1"/>
        </p:nvSpPr>
        <p:spPr>
          <a:xfrm rot="10800000" flipH="1">
            <a:off x="319573" y="6136742"/>
            <a:ext cx="6920530" cy="3478223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avec coin arrondi 50">
            <a:extLst>
              <a:ext uri="{FF2B5EF4-FFF2-40B4-BE49-F238E27FC236}">
                <a16:creationId xmlns:a16="http://schemas.microsoft.com/office/drawing/2014/main" id="{335085FF-38C9-8B41-9880-0DDD668BFE13}"/>
              </a:ext>
            </a:extLst>
          </p:cNvPr>
          <p:cNvSpPr/>
          <p:nvPr userDrawn="1"/>
        </p:nvSpPr>
        <p:spPr>
          <a:xfrm rot="10800000" flipH="1">
            <a:off x="3587948" y="2452217"/>
            <a:ext cx="3652153" cy="3536737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70471E-B94B-F24D-9630-B465FB82052E}"/>
              </a:ext>
            </a:extLst>
          </p:cNvPr>
          <p:cNvGrpSpPr/>
          <p:nvPr userDrawn="1"/>
        </p:nvGrpSpPr>
        <p:grpSpPr>
          <a:xfrm>
            <a:off x="327318" y="1478863"/>
            <a:ext cx="6912783" cy="5158087"/>
            <a:chOff x="327318" y="1478863"/>
            <a:chExt cx="6912783" cy="5158087"/>
          </a:xfrm>
          <a:solidFill>
            <a:srgbClr val="DB4436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AA1F85-32D1-6747-BC51-3CA00731AB81}"/>
                </a:ext>
              </a:extLst>
            </p:cNvPr>
            <p:cNvSpPr/>
            <p:nvPr userDrawn="1"/>
          </p:nvSpPr>
          <p:spPr>
            <a:xfrm>
              <a:off x="3105510" y="1798095"/>
              <a:ext cx="997686" cy="211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DF1088-1BFD-9B40-A6BC-02BA0437CA2E}"/>
                </a:ext>
              </a:extLst>
            </p:cNvPr>
            <p:cNvSpPr/>
            <p:nvPr userDrawn="1"/>
          </p:nvSpPr>
          <p:spPr>
            <a:xfrm>
              <a:off x="3105510" y="1478863"/>
              <a:ext cx="2081420" cy="211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B434A22-C2FB-194B-989D-5BE49FE59173}"/>
                </a:ext>
              </a:extLst>
            </p:cNvPr>
            <p:cNvGrpSpPr/>
            <p:nvPr userDrawn="1"/>
          </p:nvGrpSpPr>
          <p:grpSpPr>
            <a:xfrm>
              <a:off x="327318" y="6123150"/>
              <a:ext cx="6912783" cy="513800"/>
              <a:chOff x="327318" y="6123150"/>
              <a:chExt cx="6912783" cy="513800"/>
            </a:xfrm>
            <a:grpFill/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BD152B7-017E-D043-A8BC-180BBBD39BCA}"/>
                  </a:ext>
                </a:extLst>
              </p:cNvPr>
              <p:cNvSpPr/>
              <p:nvPr userDrawn="1"/>
            </p:nvSpPr>
            <p:spPr>
              <a:xfrm>
                <a:off x="327320" y="6123150"/>
                <a:ext cx="6912781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3" name="Triangle rectangle 62">
                <a:extLst>
                  <a:ext uri="{FF2B5EF4-FFF2-40B4-BE49-F238E27FC236}">
                    <a16:creationId xmlns:a16="http://schemas.microsoft.com/office/drawing/2014/main" id="{C9857235-07FF-4348-A402-C7AC361C4FC1}"/>
                  </a:ext>
                </a:extLst>
              </p:cNvPr>
              <p:cNvSpPr/>
              <p:nvPr userDrawn="1"/>
            </p:nvSpPr>
            <p:spPr>
              <a:xfrm rot="10800000" flipH="1">
                <a:off x="327318" y="6366654"/>
                <a:ext cx="332253" cy="27029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A3D36214-5BF7-DA46-8861-0F4C830D485B}"/>
                </a:ext>
              </a:extLst>
            </p:cNvPr>
            <p:cNvGrpSpPr/>
            <p:nvPr userDrawn="1"/>
          </p:nvGrpSpPr>
          <p:grpSpPr>
            <a:xfrm>
              <a:off x="3587946" y="2452222"/>
              <a:ext cx="3652153" cy="467300"/>
              <a:chOff x="3924111" y="4872298"/>
              <a:chExt cx="3591383" cy="467300"/>
            </a:xfrm>
            <a:grpFill/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9E0DF3-D5A8-884D-BC38-0BE62192AD1B}"/>
                  </a:ext>
                </a:extLst>
              </p:cNvPr>
              <p:cNvSpPr/>
              <p:nvPr userDrawn="1"/>
            </p:nvSpPr>
            <p:spPr>
              <a:xfrm>
                <a:off x="3924112" y="4872298"/>
                <a:ext cx="3591382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9" name="Triangle rectangle 58">
                <a:extLst>
                  <a:ext uri="{FF2B5EF4-FFF2-40B4-BE49-F238E27FC236}">
                    <a16:creationId xmlns:a16="http://schemas.microsoft.com/office/drawing/2014/main" id="{7E557AD6-80CA-B240-AE7F-C94CA33FB8AC}"/>
                  </a:ext>
                </a:extLst>
              </p:cNvPr>
              <p:cNvSpPr/>
              <p:nvPr userDrawn="1"/>
            </p:nvSpPr>
            <p:spPr>
              <a:xfrm rot="10800000" flipH="1">
                <a:off x="3924111" y="5069302"/>
                <a:ext cx="330166" cy="27029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2CA4F-04E9-F344-9BE0-9A6775E8785F}"/>
              </a:ext>
            </a:extLst>
          </p:cNvPr>
          <p:cNvSpPr/>
          <p:nvPr userDrawn="1"/>
        </p:nvSpPr>
        <p:spPr>
          <a:xfrm>
            <a:off x="-8859" y="12375"/>
            <a:ext cx="7568534" cy="1385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3913FB-72B6-B94A-A92E-2EA3279B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2675" y="9922607"/>
            <a:ext cx="842281" cy="595329"/>
          </a:xfrm>
          <a:prstGeom prst="rect">
            <a:avLst/>
          </a:prstGeom>
        </p:spPr>
      </p:pic>
      <p:sp>
        <p:nvSpPr>
          <p:cNvPr id="31" name="Rectangle : avec coins arrondis en diagonale 30">
            <a:extLst>
              <a:ext uri="{FF2B5EF4-FFF2-40B4-BE49-F238E27FC236}">
                <a16:creationId xmlns:a16="http://schemas.microsoft.com/office/drawing/2014/main" id="{583629CE-1668-BA4D-9831-B8CA51CBF5E1}"/>
              </a:ext>
            </a:extLst>
          </p:cNvPr>
          <p:cNvSpPr/>
          <p:nvPr userDrawn="1"/>
        </p:nvSpPr>
        <p:spPr>
          <a:xfrm flipH="1">
            <a:off x="-8144" y="1589777"/>
            <a:ext cx="3231716" cy="438708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76EA13D-757F-1544-9A9E-A80B26C81E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9362" y="9945491"/>
            <a:ext cx="530920" cy="5724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5A4CAB-86AE-744F-BF15-40A70F603D67}"/>
              </a:ext>
            </a:extLst>
          </p:cNvPr>
          <p:cNvSpPr/>
          <p:nvPr userDrawn="1"/>
        </p:nvSpPr>
        <p:spPr>
          <a:xfrm>
            <a:off x="208325" y="3326346"/>
            <a:ext cx="3065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1" i="0" dirty="0">
                <a:solidFill>
                  <a:srgbClr val="DB443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OBJECTIFS</a:t>
            </a:r>
            <a:endParaRPr lang="fr-FR" sz="1400" b="1" i="0" dirty="0">
              <a:solidFill>
                <a:srgbClr val="DB4436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220AD5-9E25-DD4E-8D20-F680E17E98C4}"/>
              </a:ext>
            </a:extLst>
          </p:cNvPr>
          <p:cNvSpPr/>
          <p:nvPr userDrawn="1"/>
        </p:nvSpPr>
        <p:spPr>
          <a:xfrm>
            <a:off x="567857" y="6147546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DOMAINE PROFESSIONNEL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D001B23-88B5-C745-8618-2A9D18067D8A}"/>
              </a:ext>
            </a:extLst>
          </p:cNvPr>
          <p:cNvCxnSpPr>
            <a:cxnSpLocks/>
          </p:cNvCxnSpPr>
          <p:nvPr userDrawn="1"/>
        </p:nvCxnSpPr>
        <p:spPr>
          <a:xfrm flipV="1">
            <a:off x="3770573" y="6701237"/>
            <a:ext cx="0" cy="257260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9477A416-577A-5C47-AE77-78A2BAFBBEEF}"/>
              </a:ext>
            </a:extLst>
          </p:cNvPr>
          <p:cNvCxnSpPr>
            <a:cxnSpLocks/>
          </p:cNvCxnSpPr>
          <p:nvPr userDrawn="1"/>
        </p:nvCxnSpPr>
        <p:spPr>
          <a:xfrm>
            <a:off x="1273477" y="3479715"/>
            <a:ext cx="1953881" cy="0"/>
          </a:xfrm>
          <a:prstGeom prst="line">
            <a:avLst/>
          </a:prstGeom>
          <a:ln w="12700">
            <a:solidFill>
              <a:srgbClr val="DB4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137B3C7-7AE9-FC4A-AAD3-147CB16CC492}"/>
              </a:ext>
            </a:extLst>
          </p:cNvPr>
          <p:cNvSpPr/>
          <p:nvPr userDrawn="1"/>
        </p:nvSpPr>
        <p:spPr>
          <a:xfrm>
            <a:off x="349880" y="9856405"/>
            <a:ext cx="2839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0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Tél. 02 22 06 06 13 </a:t>
            </a:r>
          </a:p>
          <a:p>
            <a:pPr algn="l"/>
            <a:r>
              <a:rPr lang="fr-FR" sz="1000" b="1" i="0" dirty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cfa.ecb@enseignement-catholique.bzh</a:t>
            </a:r>
            <a:r>
              <a:rPr lang="fr-FR" sz="1000" b="0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fr-FR" sz="1000" b="0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9 Rue Franz Heller - 35700 Rennes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www.cfa-ecb.fr</a:t>
            </a:r>
            <a:r>
              <a:rPr lang="fr-FR" sz="1200" b="1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r-FR" sz="1000" b="0" i="0" dirty="0">
              <a:ln>
                <a:noFill/>
              </a:ln>
              <a:solidFill>
                <a:srgbClr val="39393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469F31-C54E-8348-BBCB-50AD5BA0AA30}"/>
              </a:ext>
            </a:extLst>
          </p:cNvPr>
          <p:cNvSpPr/>
          <p:nvPr userDrawn="1"/>
        </p:nvSpPr>
        <p:spPr>
          <a:xfrm>
            <a:off x="3481788" y="2045938"/>
            <a:ext cx="3226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1" i="0" dirty="0">
                <a:solidFill>
                  <a:srgbClr val="DB443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CONTENUS DE LA FORMATION </a:t>
            </a:r>
            <a:endParaRPr lang="fr-FR" sz="1400" b="1" i="0" dirty="0">
              <a:solidFill>
                <a:srgbClr val="DB4436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9BD48-C2E8-9446-9C8E-F2D4A302AFB1}"/>
              </a:ext>
            </a:extLst>
          </p:cNvPr>
          <p:cNvSpPr/>
          <p:nvPr userDrawn="1"/>
        </p:nvSpPr>
        <p:spPr>
          <a:xfrm>
            <a:off x="3481788" y="1468409"/>
            <a:ext cx="16706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PÉRIODE DE FORMATION 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72C4DB-61C7-174E-87FC-CA4AF29FAA51}"/>
              </a:ext>
            </a:extLst>
          </p:cNvPr>
          <p:cNvSpPr/>
          <p:nvPr userDrawn="1"/>
        </p:nvSpPr>
        <p:spPr>
          <a:xfrm>
            <a:off x="3481788" y="1789673"/>
            <a:ext cx="802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DURÉE 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4098D24-6488-B84D-B2C0-EE4EE4B18EA2}"/>
              </a:ext>
            </a:extLst>
          </p:cNvPr>
          <p:cNvCxnSpPr>
            <a:cxnSpLocks/>
          </p:cNvCxnSpPr>
          <p:nvPr userDrawn="1"/>
        </p:nvCxnSpPr>
        <p:spPr>
          <a:xfrm>
            <a:off x="6159260" y="2193720"/>
            <a:ext cx="1070142" cy="0"/>
          </a:xfrm>
          <a:prstGeom prst="line">
            <a:avLst/>
          </a:prstGeom>
          <a:ln w="12700">
            <a:solidFill>
              <a:srgbClr val="DB4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797E958-388F-FA49-9B89-51191CA98523}"/>
              </a:ext>
            </a:extLst>
          </p:cNvPr>
          <p:cNvSpPr/>
          <p:nvPr userDrawn="1"/>
        </p:nvSpPr>
        <p:spPr>
          <a:xfrm>
            <a:off x="3625354" y="5037203"/>
            <a:ext cx="36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0" dirty="0">
                <a:solidFill>
                  <a:srgbClr val="DB443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Sont aussi inclus au sein de cette formation</a:t>
            </a:r>
          </a:p>
          <a:p>
            <a:r>
              <a:rPr lang="fr-FR" sz="1200" b="1" i="0" dirty="0">
                <a:solidFill>
                  <a:srgbClr val="DB443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fr-FR" sz="1200" b="1" i="0" dirty="0">
              <a:solidFill>
                <a:srgbClr val="DB4436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fr-FR" sz="1000" b="0" i="0" dirty="0">
                <a:solidFill>
                  <a:srgbClr val="39393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Techniques de recherche d’emploi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fr-FR" sz="1000" b="0" i="0" dirty="0">
                <a:solidFill>
                  <a:srgbClr val="39393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Communication professionnelle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fr-FR" sz="1000" b="0" i="0" dirty="0">
                <a:solidFill>
                  <a:srgbClr val="39393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Égalité́ professionnelle. </a:t>
            </a:r>
            <a:endParaRPr lang="fr-FR" sz="1000" b="0" i="0" dirty="0">
              <a:solidFill>
                <a:srgbClr val="39393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821EFF-EA96-2D4A-9AB3-6C2AE6BB9504}"/>
              </a:ext>
            </a:extLst>
          </p:cNvPr>
          <p:cNvSpPr/>
          <p:nvPr userDrawn="1"/>
        </p:nvSpPr>
        <p:spPr>
          <a:xfrm>
            <a:off x="3744695" y="2461629"/>
            <a:ext cx="13452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DOMAINE GÉNÉRAL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3B068-A285-2E46-A34A-9FE2885CC2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40283" y="296258"/>
            <a:ext cx="762914" cy="65613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67E2650-693E-1F4D-8BE9-F54B9BE8B883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/>
        </p:blipFill>
        <p:spPr>
          <a:xfrm flipH="1">
            <a:off x="-12286" y="-5951"/>
            <a:ext cx="3240000" cy="3240000"/>
          </a:xfrm>
          <a:prstGeom prst="round2DiagRect">
            <a:avLst/>
          </a:prstGeom>
          <a:blipFill>
            <a:blip r:embed="rId7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5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 : avec coin arrondi 159">
            <a:extLst>
              <a:ext uri="{FF2B5EF4-FFF2-40B4-BE49-F238E27FC236}">
                <a16:creationId xmlns:a16="http://schemas.microsoft.com/office/drawing/2014/main" id="{421DDD68-6D3C-784D-B629-359800AC354E}"/>
              </a:ext>
            </a:extLst>
          </p:cNvPr>
          <p:cNvSpPr/>
          <p:nvPr userDrawn="1"/>
        </p:nvSpPr>
        <p:spPr>
          <a:xfrm rot="10800000" flipH="1">
            <a:off x="2963391" y="2876302"/>
            <a:ext cx="4271717" cy="2187357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 : avec coin arrondi 141">
            <a:extLst>
              <a:ext uri="{FF2B5EF4-FFF2-40B4-BE49-F238E27FC236}">
                <a16:creationId xmlns:a16="http://schemas.microsoft.com/office/drawing/2014/main" id="{AED4130D-0362-4142-9FA2-4884CB0B3E4B}"/>
              </a:ext>
            </a:extLst>
          </p:cNvPr>
          <p:cNvSpPr/>
          <p:nvPr userDrawn="1"/>
        </p:nvSpPr>
        <p:spPr>
          <a:xfrm rot="10800000" flipH="1">
            <a:off x="5169393" y="7674384"/>
            <a:ext cx="2070009" cy="1686743"/>
          </a:xfrm>
          <a:prstGeom prst="round1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 : avec coin arrondi 132">
            <a:extLst>
              <a:ext uri="{FF2B5EF4-FFF2-40B4-BE49-F238E27FC236}">
                <a16:creationId xmlns:a16="http://schemas.microsoft.com/office/drawing/2014/main" id="{782DD395-9301-D94A-9BA9-2EEE3C59874F}"/>
              </a:ext>
            </a:extLst>
          </p:cNvPr>
          <p:cNvSpPr/>
          <p:nvPr userDrawn="1"/>
        </p:nvSpPr>
        <p:spPr>
          <a:xfrm rot="10800000" flipH="1">
            <a:off x="2965144" y="439107"/>
            <a:ext cx="4271717" cy="2187357"/>
          </a:xfrm>
          <a:prstGeom prst="round1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 : avec coin arrondi 113">
            <a:extLst>
              <a:ext uri="{FF2B5EF4-FFF2-40B4-BE49-F238E27FC236}">
                <a16:creationId xmlns:a16="http://schemas.microsoft.com/office/drawing/2014/main" id="{D00FE365-3A8B-E041-881D-A54DA5058644}"/>
              </a:ext>
            </a:extLst>
          </p:cNvPr>
          <p:cNvSpPr/>
          <p:nvPr userDrawn="1"/>
        </p:nvSpPr>
        <p:spPr>
          <a:xfrm rot="10800000" flipH="1">
            <a:off x="2971858" y="7674383"/>
            <a:ext cx="2069169" cy="1686743"/>
          </a:xfrm>
          <a:prstGeom prst="round1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 : avec coins arrondis en diagonale 121">
            <a:extLst>
              <a:ext uri="{FF2B5EF4-FFF2-40B4-BE49-F238E27FC236}">
                <a16:creationId xmlns:a16="http://schemas.microsoft.com/office/drawing/2014/main" id="{265EEBA7-9D06-EF4F-AF39-99DE145B5BDB}"/>
              </a:ext>
            </a:extLst>
          </p:cNvPr>
          <p:cNvSpPr/>
          <p:nvPr userDrawn="1"/>
        </p:nvSpPr>
        <p:spPr>
          <a:xfrm flipH="1">
            <a:off x="-9946" y="0"/>
            <a:ext cx="2737144" cy="937178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D05B88-57F6-674B-AC67-1AC51F86AEF7}"/>
              </a:ext>
            </a:extLst>
          </p:cNvPr>
          <p:cNvGrpSpPr/>
          <p:nvPr userDrawn="1"/>
        </p:nvGrpSpPr>
        <p:grpSpPr>
          <a:xfrm>
            <a:off x="-18190" y="435996"/>
            <a:ext cx="7253298" cy="7811239"/>
            <a:chOff x="-16437" y="435587"/>
            <a:chExt cx="7253298" cy="7811239"/>
          </a:xfrm>
          <a:solidFill>
            <a:srgbClr val="DB4535"/>
          </a:solidFill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6ABF3C63-F862-954D-88DC-57F56477016B}"/>
                </a:ext>
              </a:extLst>
            </p:cNvPr>
            <p:cNvGrpSpPr/>
            <p:nvPr userDrawn="1"/>
          </p:nvGrpSpPr>
          <p:grpSpPr>
            <a:xfrm>
              <a:off x="2965144" y="2870391"/>
              <a:ext cx="4271717" cy="561309"/>
              <a:chOff x="3924113" y="4872298"/>
              <a:chExt cx="4131631" cy="401385"/>
            </a:xfrm>
            <a:grpFill/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715B8EC-424D-8544-AA9A-76F3DB3EE80E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4131631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Triangle rectangle 153">
                <a:extLst>
                  <a:ext uri="{FF2B5EF4-FFF2-40B4-BE49-F238E27FC236}">
                    <a16:creationId xmlns:a16="http://schemas.microsoft.com/office/drawing/2014/main" id="{99207DB8-5AD0-FD43-BA1B-B3AC9A7088BE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E94DAE9F-6A46-3240-A860-398ABDCC0DCA}"/>
                </a:ext>
              </a:extLst>
            </p:cNvPr>
            <p:cNvGrpSpPr/>
            <p:nvPr userDrawn="1"/>
          </p:nvGrpSpPr>
          <p:grpSpPr>
            <a:xfrm>
              <a:off x="-16436" y="5000557"/>
              <a:ext cx="2750116" cy="401385"/>
              <a:chOff x="3924113" y="4872298"/>
              <a:chExt cx="2737220" cy="401385"/>
            </a:xfrm>
            <a:grpFill/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78346B2-0C0A-7441-8CBC-3996E98887C3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737220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1" name="Triangle rectangle 150">
                <a:extLst>
                  <a:ext uri="{FF2B5EF4-FFF2-40B4-BE49-F238E27FC236}">
                    <a16:creationId xmlns:a16="http://schemas.microsoft.com/office/drawing/2014/main" id="{326B6290-21A0-C54D-8CB8-A865F46E6FEC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68BFBCA9-6F89-0B44-A6F8-7A601AFF4369}"/>
                </a:ext>
              </a:extLst>
            </p:cNvPr>
            <p:cNvGrpSpPr/>
            <p:nvPr userDrawn="1"/>
          </p:nvGrpSpPr>
          <p:grpSpPr>
            <a:xfrm>
              <a:off x="-16437" y="6368400"/>
              <a:ext cx="2743635" cy="401385"/>
              <a:chOff x="3924113" y="4872298"/>
              <a:chExt cx="2758452" cy="401385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3871963-53FE-4942-AEC0-ED3A7214DCDA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758452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8" name="Triangle rectangle 147">
                <a:extLst>
                  <a:ext uri="{FF2B5EF4-FFF2-40B4-BE49-F238E27FC236}">
                    <a16:creationId xmlns:a16="http://schemas.microsoft.com/office/drawing/2014/main" id="{34FE98BB-DF7F-9F4A-BFD3-5A201D9F2DB7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48BC1F5B-0FBE-1D4E-A519-9ACCE725E767}"/>
                </a:ext>
              </a:extLst>
            </p:cNvPr>
            <p:cNvGrpSpPr/>
            <p:nvPr userDrawn="1"/>
          </p:nvGrpSpPr>
          <p:grpSpPr>
            <a:xfrm>
              <a:off x="5167693" y="7662561"/>
              <a:ext cx="2069168" cy="401385"/>
              <a:chOff x="3924113" y="4872298"/>
              <a:chExt cx="2056172" cy="401385"/>
            </a:xfrm>
            <a:grpFill/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251520D-381F-AA4C-A081-021ECFC9D5F3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056172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5" name="Triangle rectangle 144">
                <a:extLst>
                  <a:ext uri="{FF2B5EF4-FFF2-40B4-BE49-F238E27FC236}">
                    <a16:creationId xmlns:a16="http://schemas.microsoft.com/office/drawing/2014/main" id="{11A4CE9A-6628-9E4F-ABBD-9E535210331F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B14755A1-F42B-7D46-9F4B-C7999C063056}"/>
                </a:ext>
              </a:extLst>
            </p:cNvPr>
            <p:cNvGrpSpPr/>
            <p:nvPr userDrawn="1"/>
          </p:nvGrpSpPr>
          <p:grpSpPr>
            <a:xfrm>
              <a:off x="2965144" y="435587"/>
              <a:ext cx="4271717" cy="561309"/>
              <a:chOff x="3924113" y="4872298"/>
              <a:chExt cx="4131631" cy="401385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77E9A57-4C89-BE43-B9A4-DA17661ADF02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4131631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Triangle rectangle 135">
                <a:extLst>
                  <a:ext uri="{FF2B5EF4-FFF2-40B4-BE49-F238E27FC236}">
                    <a16:creationId xmlns:a16="http://schemas.microsoft.com/office/drawing/2014/main" id="{6C9AFA44-EEDF-8F43-BB9A-66D799209FD6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9B6423ED-A5F2-0949-B438-0A3D23C3243E}"/>
                </a:ext>
              </a:extLst>
            </p:cNvPr>
            <p:cNvGrpSpPr/>
            <p:nvPr userDrawn="1"/>
          </p:nvGrpSpPr>
          <p:grpSpPr>
            <a:xfrm>
              <a:off x="2972700" y="7662560"/>
              <a:ext cx="2069168" cy="584266"/>
              <a:chOff x="3924113" y="4872297"/>
              <a:chExt cx="2056172" cy="584266"/>
            </a:xfrm>
            <a:grpFill/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2FF192A-632E-DB48-AA99-B05CAB51E774}"/>
                  </a:ext>
                </a:extLst>
              </p:cNvPr>
              <p:cNvSpPr/>
              <p:nvPr userDrawn="1"/>
            </p:nvSpPr>
            <p:spPr>
              <a:xfrm>
                <a:off x="3924113" y="4872297"/>
                <a:ext cx="2056172" cy="3702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4" name="Triangle rectangle 83">
                <a:extLst>
                  <a:ext uri="{FF2B5EF4-FFF2-40B4-BE49-F238E27FC236}">
                    <a16:creationId xmlns:a16="http://schemas.microsoft.com/office/drawing/2014/main" id="{E5D93650-70DB-124A-BCBC-BBB7B229C9F3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24522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86B45782-0ACE-8B4E-A946-37C44E0E4905}"/>
                </a:ext>
              </a:extLst>
            </p:cNvPr>
            <p:cNvGrpSpPr/>
            <p:nvPr userDrawn="1"/>
          </p:nvGrpSpPr>
          <p:grpSpPr>
            <a:xfrm>
              <a:off x="-16435" y="7662561"/>
              <a:ext cx="2743635" cy="401385"/>
              <a:chOff x="3924112" y="4872298"/>
              <a:chExt cx="2750983" cy="401385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76CC44D-B059-A740-8004-221862AA425B}"/>
                  </a:ext>
                </a:extLst>
              </p:cNvPr>
              <p:cNvSpPr/>
              <p:nvPr userDrawn="1"/>
            </p:nvSpPr>
            <p:spPr>
              <a:xfrm>
                <a:off x="3924112" y="4872298"/>
                <a:ext cx="2750983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2" name="Triangle rectangle 101">
                <a:extLst>
                  <a:ext uri="{FF2B5EF4-FFF2-40B4-BE49-F238E27FC236}">
                    <a16:creationId xmlns:a16="http://schemas.microsoft.com/office/drawing/2014/main" id="{C01B51D7-648C-3048-9DCE-476513B35A3E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FAFEE17F-14B4-0541-98A7-76600FAB3E68}"/>
                </a:ext>
              </a:extLst>
            </p:cNvPr>
            <p:cNvGrpSpPr/>
            <p:nvPr userDrawn="1"/>
          </p:nvGrpSpPr>
          <p:grpSpPr>
            <a:xfrm>
              <a:off x="-16435" y="2870391"/>
              <a:ext cx="2743633" cy="401385"/>
              <a:chOff x="3924113" y="4872298"/>
              <a:chExt cx="2737220" cy="401385"/>
            </a:xfrm>
            <a:grpFill/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B81941B-71DE-3C4C-BA73-D1C2877BD889}"/>
                  </a:ext>
                </a:extLst>
              </p:cNvPr>
              <p:cNvSpPr/>
              <p:nvPr userDrawn="1"/>
            </p:nvSpPr>
            <p:spPr>
              <a:xfrm>
                <a:off x="3924113" y="4872298"/>
                <a:ext cx="2737220" cy="25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7" name="Triangle rectangle 156">
                <a:extLst>
                  <a:ext uri="{FF2B5EF4-FFF2-40B4-BE49-F238E27FC236}">
                    <a16:creationId xmlns:a16="http://schemas.microsoft.com/office/drawing/2014/main" id="{FDF8267A-76C0-4C4E-BC18-B51DE322D173}"/>
                  </a:ext>
                </a:extLst>
              </p:cNvPr>
              <p:cNvSpPr/>
              <p:nvPr userDrawn="1"/>
            </p:nvSpPr>
            <p:spPr>
              <a:xfrm rot="10800000" flipH="1">
                <a:off x="3924114" y="5062347"/>
                <a:ext cx="258146" cy="21133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pic>
        <p:nvPicPr>
          <p:cNvPr id="75" name="Image 7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FDC2391-28D7-F546-9BE4-F5E0B46058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4200" y="9918427"/>
            <a:ext cx="842281" cy="595329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1EADEB0-A99E-2A44-A311-F3D2D90D999F}"/>
              </a:ext>
            </a:extLst>
          </p:cNvPr>
          <p:cNvSpPr/>
          <p:nvPr userDrawn="1"/>
        </p:nvSpPr>
        <p:spPr>
          <a:xfrm>
            <a:off x="349880" y="9856405"/>
            <a:ext cx="2839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0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Tél. 02 22 06 06 13 </a:t>
            </a:r>
          </a:p>
          <a:p>
            <a:pPr algn="l"/>
            <a:r>
              <a:rPr lang="fr-FR" sz="1000" b="1" i="0" dirty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cfa.ecb@enseignement-catholique.bzh</a:t>
            </a:r>
            <a:r>
              <a:rPr lang="fr-FR" sz="1000" b="0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fr-FR" sz="1000" b="0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9 Rue Franz Heller - 35700 Rennes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 err="1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www.cfa-ecb.fr</a:t>
            </a:r>
            <a:r>
              <a:rPr lang="fr-FR" sz="1200" b="1" i="0" dirty="0">
                <a:ln>
                  <a:noFill/>
                </a:ln>
                <a:solidFill>
                  <a:srgbClr val="39393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r-FR" sz="1000" b="0" i="0" dirty="0">
              <a:ln>
                <a:noFill/>
              </a:ln>
              <a:solidFill>
                <a:srgbClr val="39393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CBFC915-6AE1-364E-B7E4-D4A70C6293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3243" y="10292891"/>
            <a:ext cx="899473" cy="3199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232962-5637-884C-832F-4D969D3CFA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3018" y="9827857"/>
            <a:ext cx="891157" cy="4871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0BC102-E1E4-0041-873B-CD4AB07FB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8601" r="19246"/>
          <a:stretch/>
        </p:blipFill>
        <p:spPr>
          <a:xfrm>
            <a:off x="4861156" y="9918427"/>
            <a:ext cx="668035" cy="652873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F6BECC5-4446-4644-A630-E38E3D3D47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1236" y="8512645"/>
            <a:ext cx="358034" cy="358034"/>
          </a:xfrm>
          <a:prstGeom prst="rect">
            <a:avLst/>
          </a:prstGeom>
        </p:spPr>
      </p:pic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3D6C447-AF91-5C43-B31B-65ED863E57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7450" y="8512645"/>
            <a:ext cx="354489" cy="358034"/>
          </a:xfrm>
          <a:prstGeom prst="rect">
            <a:avLst/>
          </a:prstGeom>
        </p:spPr>
      </p:pic>
      <p:pic>
        <p:nvPicPr>
          <p:cNvPr id="12" name="Image 11" descr="Une image contenant chemise, dessin, chope&#10;&#10;Description générée automatiquement">
            <a:extLst>
              <a:ext uri="{FF2B5EF4-FFF2-40B4-BE49-F238E27FC236}">
                <a16:creationId xmlns:a16="http://schemas.microsoft.com/office/drawing/2014/main" id="{C669BC66-26BE-4946-B932-96425F03AEF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81236" y="8109483"/>
            <a:ext cx="358034" cy="358034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DDD211F-4B69-5440-8826-9C617C972A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7450" y="8109483"/>
            <a:ext cx="354489" cy="35803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1DB5FC-779E-6C49-A021-994AF27E5202}"/>
              </a:ext>
            </a:extLst>
          </p:cNvPr>
          <p:cNvSpPr txBox="1"/>
          <p:nvPr userDrawn="1"/>
        </p:nvSpPr>
        <p:spPr>
          <a:xfrm>
            <a:off x="996608" y="8079126"/>
            <a:ext cx="1590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 formation est accessible aux personnes en situation de handicap. Nous consulter pour définir les modalités de l’accueil. </a:t>
            </a:r>
            <a:endParaRPr lang="fr-FR" sz="1000" b="0" i="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57ED82-2B5E-AC4E-8215-3551C9827D14}"/>
              </a:ext>
            </a:extLst>
          </p:cNvPr>
          <p:cNvSpPr/>
          <p:nvPr userDrawn="1"/>
        </p:nvSpPr>
        <p:spPr>
          <a:xfrm>
            <a:off x="3100029" y="46693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PUBLIC CONCERNE </a:t>
            </a:r>
            <a:endParaRPr lang="fr-FR" sz="14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02C4BE8-5D24-BC4F-BFF0-266637C4E9E9}"/>
              </a:ext>
            </a:extLst>
          </p:cNvPr>
          <p:cNvSpPr/>
          <p:nvPr userDrawn="1"/>
        </p:nvSpPr>
        <p:spPr>
          <a:xfrm>
            <a:off x="320272" y="5012132"/>
            <a:ext cx="1763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LIEU DE FORMATION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7CAB340-07FD-6A41-B10B-0AF1D584A997}"/>
              </a:ext>
            </a:extLst>
          </p:cNvPr>
          <p:cNvGrpSpPr/>
          <p:nvPr userDrawn="1"/>
        </p:nvGrpSpPr>
        <p:grpSpPr>
          <a:xfrm>
            <a:off x="99638" y="466938"/>
            <a:ext cx="6901879" cy="6461804"/>
            <a:chOff x="99638" y="466938"/>
            <a:chExt cx="6901879" cy="646180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81A5DF-97AE-FD4B-9850-19F82661EDAD}"/>
                </a:ext>
              </a:extLst>
            </p:cNvPr>
            <p:cNvSpPr/>
            <p:nvPr userDrawn="1"/>
          </p:nvSpPr>
          <p:spPr>
            <a:xfrm>
              <a:off x="99638" y="466938"/>
              <a:ext cx="2549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DB453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PARTICULARITÉ DU CENTRE </a:t>
              </a:r>
              <a:endParaRPr lang="fr-FR" sz="1400" dirty="0">
                <a:solidFill>
                  <a:srgbClr val="DB453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EDD64EB-5ECD-5449-B0D0-B84A843B9FC2}"/>
                </a:ext>
              </a:extLst>
            </p:cNvPr>
            <p:cNvSpPr/>
            <p:nvPr userDrawn="1"/>
          </p:nvSpPr>
          <p:spPr>
            <a:xfrm>
              <a:off x="2866438" y="5275355"/>
              <a:ext cx="41350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1400" b="1" i="0" dirty="0">
                  <a:solidFill>
                    <a:srgbClr val="DB453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 Black" panose="020B0604020202020204" pitchFamily="34" charset="0"/>
                </a:rPr>
                <a:t>DURÉE, CENTRE DE FORMATION &amp; ENTREPRISE</a:t>
              </a:r>
              <a:endParaRPr lang="fr-FR" sz="1400" b="1" i="0" dirty="0">
                <a:solidFill>
                  <a:srgbClr val="DB4535"/>
                </a:solidFill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4508535-D3AC-0F4D-A46C-55FC4107AC78}"/>
                </a:ext>
              </a:extLst>
            </p:cNvPr>
            <p:cNvSpPr/>
            <p:nvPr userDrawn="1"/>
          </p:nvSpPr>
          <p:spPr>
            <a:xfrm>
              <a:off x="2866439" y="6620965"/>
              <a:ext cx="31915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fr-FR" sz="1400" b="1" i="0" dirty="0">
                  <a:solidFill>
                    <a:srgbClr val="DB453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 Black" panose="020B0604020202020204" pitchFamily="34" charset="0"/>
                </a:rPr>
                <a:t>PRISE EN CHARGE</a:t>
              </a:r>
              <a:endParaRPr lang="fr-FR" sz="1400" b="1" i="0" dirty="0">
                <a:solidFill>
                  <a:srgbClr val="DB4535"/>
                </a:solidFill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F788762-E7C9-6D46-AFA6-0C90791F3FCF}"/>
              </a:ext>
            </a:extLst>
          </p:cNvPr>
          <p:cNvSpPr/>
          <p:nvPr userDrawn="1"/>
        </p:nvSpPr>
        <p:spPr>
          <a:xfrm>
            <a:off x="320272" y="6378260"/>
            <a:ext cx="1755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RENSEIGNEMENT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4EFB630-6769-1C40-A3F4-94E79C766027}"/>
              </a:ext>
            </a:extLst>
          </p:cNvPr>
          <p:cNvSpPr/>
          <p:nvPr userDrawn="1"/>
        </p:nvSpPr>
        <p:spPr>
          <a:xfrm>
            <a:off x="320272" y="7666262"/>
            <a:ext cx="17682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ACCESSIBILITÉ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83A1616E-91CD-9D4B-B8E3-F3BC7F3AE012}"/>
              </a:ext>
            </a:extLst>
          </p:cNvPr>
          <p:cNvCxnSpPr>
            <a:cxnSpLocks/>
          </p:cNvCxnSpPr>
          <p:nvPr userDrawn="1"/>
        </p:nvCxnSpPr>
        <p:spPr>
          <a:xfrm>
            <a:off x="1934415" y="4399485"/>
            <a:ext cx="2" cy="32740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9F0A9CF-2A97-214D-B2FE-91F4FE62246C}"/>
              </a:ext>
            </a:extLst>
          </p:cNvPr>
          <p:cNvGrpSpPr/>
          <p:nvPr userDrawn="1"/>
        </p:nvGrpSpPr>
        <p:grpSpPr>
          <a:xfrm>
            <a:off x="4782716" y="5429882"/>
            <a:ext cx="2452392" cy="1340312"/>
            <a:chOff x="4784469" y="5432302"/>
            <a:chExt cx="2452392" cy="1340312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8F0926E5-3675-4245-B70C-577B54FA5A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59784" y="5432302"/>
              <a:ext cx="1109441" cy="0"/>
            </a:xfrm>
            <a:prstGeom prst="line">
              <a:avLst/>
            </a:prstGeom>
            <a:ln w="12700">
              <a:solidFill>
                <a:srgbClr val="DB45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E5A36393-D663-C949-A3C4-8EDB616052A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784469" y="6769785"/>
              <a:ext cx="2452392" cy="2829"/>
            </a:xfrm>
            <a:prstGeom prst="line">
              <a:avLst/>
            </a:prstGeom>
            <a:ln w="12700">
              <a:solidFill>
                <a:srgbClr val="DB45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E2AD74A-74A8-A748-8416-7C5657018147}"/>
              </a:ext>
            </a:extLst>
          </p:cNvPr>
          <p:cNvSpPr/>
          <p:nvPr userDrawn="1"/>
        </p:nvSpPr>
        <p:spPr>
          <a:xfrm>
            <a:off x="5305346" y="7671621"/>
            <a:ext cx="198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VALIDATION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BA36C63-A982-5546-8255-F7BC49346671}"/>
              </a:ext>
            </a:extLst>
          </p:cNvPr>
          <p:cNvSpPr/>
          <p:nvPr userDrawn="1"/>
        </p:nvSpPr>
        <p:spPr>
          <a:xfrm>
            <a:off x="3094533" y="7671621"/>
            <a:ext cx="198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POURSUITE DE FORMATION POSSIBLE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77F365B-4B16-AC42-BD54-C24150373723}"/>
              </a:ext>
            </a:extLst>
          </p:cNvPr>
          <p:cNvSpPr/>
          <p:nvPr userDrawn="1"/>
        </p:nvSpPr>
        <p:spPr>
          <a:xfrm>
            <a:off x="3100029" y="2896618"/>
            <a:ext cx="1452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1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RECRUTEMENT</a:t>
            </a:r>
            <a:endParaRPr lang="fr-FR" sz="14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4F99EF0-0275-B647-BB33-6136FB8B56E1}"/>
              </a:ext>
            </a:extLst>
          </p:cNvPr>
          <p:cNvSpPr/>
          <p:nvPr userDrawn="1"/>
        </p:nvSpPr>
        <p:spPr>
          <a:xfrm>
            <a:off x="320272" y="2883227"/>
            <a:ext cx="24375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 Black" panose="020B0604020202020204" pitchFamily="34" charset="0"/>
              </a:rPr>
              <a:t>ÉVALUATION DE LA FORMATION</a:t>
            </a:r>
            <a:endParaRPr lang="fr-FR" sz="10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7A7B94-DF4E-D140-8D59-1F41F9C9D0F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2948" y="5023811"/>
            <a:ext cx="153770" cy="206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46B395-5712-5A4B-84DF-321D2E23F72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7393" y="2885409"/>
            <a:ext cx="162487" cy="2260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080FE8-2823-AE4D-ABCE-C079F9DE29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7639" y="7689642"/>
            <a:ext cx="182241" cy="196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133707-56CB-9045-A45D-1DEE3CCC60E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5198" y="6390444"/>
            <a:ext cx="210199" cy="2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90B1A3-6629-084A-A0AA-10C7660DE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7089" y="3049615"/>
            <a:ext cx="3702380" cy="1860274"/>
          </a:xfrm>
        </p:spPr>
        <p:txBody>
          <a:bodyPr/>
          <a:lstStyle/>
          <a:p>
            <a:r>
              <a:rPr lang="fr-FR" dirty="0"/>
              <a:t>Français (U51)</a:t>
            </a:r>
          </a:p>
          <a:p>
            <a:r>
              <a:rPr lang="fr-FR" dirty="0"/>
              <a:t>Histoire Géographie, Enseignement Moral et Civique (U52)</a:t>
            </a:r>
          </a:p>
          <a:p>
            <a:r>
              <a:rPr lang="fr-FR" dirty="0"/>
              <a:t>Langues Vivantes Etrangères (U41 – U42)</a:t>
            </a:r>
          </a:p>
          <a:p>
            <a:r>
              <a:rPr lang="fr-FR" dirty="0"/>
              <a:t>Mathématiques  (U12)</a:t>
            </a:r>
          </a:p>
          <a:p>
            <a:r>
              <a:rPr lang="fr-FR" dirty="0"/>
              <a:t>Prévention Santé Environnement (U34)</a:t>
            </a:r>
          </a:p>
          <a:p>
            <a:r>
              <a:rPr lang="fr-FR" dirty="0"/>
              <a:t>Economie Droit (U11)</a:t>
            </a:r>
          </a:p>
          <a:p>
            <a:r>
              <a:rPr lang="fr-FR" dirty="0"/>
              <a:t>Arts Appliqués et Cultures Artistiques (U6)</a:t>
            </a:r>
          </a:p>
          <a:p>
            <a:r>
              <a:rPr lang="fr-FR" dirty="0"/>
              <a:t>Education Physique et Sportives (U7)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1841A1-40DE-824E-923D-FABC74074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658" y="6500474"/>
            <a:ext cx="6520357" cy="2872736"/>
          </a:xfrm>
        </p:spPr>
        <p:txBody>
          <a:bodyPr/>
          <a:lstStyle/>
          <a:p>
            <a:r>
              <a:rPr lang="fr-FR" sz="1100" dirty="0"/>
              <a:t>Conseiller et vendre (U31)</a:t>
            </a:r>
          </a:p>
          <a:p>
            <a:r>
              <a:rPr lang="fr-FR" sz="1100" dirty="0"/>
              <a:t>Assurer la veille commerciale</a:t>
            </a:r>
          </a:p>
          <a:p>
            <a:r>
              <a:rPr lang="fr-FR" sz="1100" dirty="0"/>
              <a:t>Réaliser la vente dans un cadre omnicanal</a:t>
            </a:r>
          </a:p>
          <a:p>
            <a:r>
              <a:rPr lang="fr-FR" sz="1100" dirty="0"/>
              <a:t>Assurer l’exécution de la vente</a:t>
            </a:r>
          </a:p>
          <a:p>
            <a:r>
              <a:rPr lang="fr-FR" sz="1100" dirty="0"/>
              <a:t>Suivre les ventes (U32)</a:t>
            </a:r>
          </a:p>
          <a:p>
            <a:r>
              <a:rPr lang="fr-FR" sz="1100" dirty="0"/>
              <a:t>Assurer le suivi de la commande du produit et/ou du service</a:t>
            </a:r>
          </a:p>
          <a:p>
            <a:r>
              <a:rPr lang="fr-FR" sz="1100" dirty="0"/>
              <a:t>Traiter les retours et les réclamations du client</a:t>
            </a:r>
          </a:p>
          <a:p>
            <a:r>
              <a:rPr lang="fr-FR" sz="1100" dirty="0"/>
              <a:t>S’assurer de la satisfaction du client</a:t>
            </a:r>
          </a:p>
          <a:p>
            <a:r>
              <a:rPr lang="fr-FR" sz="1100" dirty="0"/>
              <a:t>Fidéliser la clientèle et développer la relation client (U33)</a:t>
            </a:r>
          </a:p>
          <a:p>
            <a:endParaRPr lang="fr-FR" sz="1100" dirty="0"/>
          </a:p>
          <a:p>
            <a:r>
              <a:rPr lang="fr-FR" sz="1100" dirty="0"/>
              <a:t>Traiter et exploiter l’information ou le contact client</a:t>
            </a:r>
          </a:p>
          <a:p>
            <a:r>
              <a:rPr lang="fr-FR" sz="1100" dirty="0"/>
              <a:t>Contribuer à des actions de fidélisation et de développement de la relation client</a:t>
            </a:r>
          </a:p>
          <a:p>
            <a:r>
              <a:rPr lang="fr-FR" sz="1100" dirty="0"/>
              <a:t>Evaluer les actions de fidélisation de la clientèle et de développement de la relation client</a:t>
            </a:r>
          </a:p>
          <a:p>
            <a:r>
              <a:rPr lang="fr-FR" sz="1100" dirty="0"/>
              <a:t>Animer et gérer l'espace commercial (U2 option A)</a:t>
            </a:r>
          </a:p>
          <a:p>
            <a:r>
              <a:rPr lang="fr-FR" sz="1100" dirty="0"/>
              <a:t>Assurer les opérations préalables à la vente</a:t>
            </a:r>
          </a:p>
          <a:p>
            <a:r>
              <a:rPr lang="fr-FR" sz="1100" dirty="0"/>
              <a:t>Rendre l’unité commerciale attractive et fonctionnelle</a:t>
            </a:r>
          </a:p>
          <a:p>
            <a:r>
              <a:rPr lang="fr-FR" sz="1100" dirty="0"/>
              <a:t>Développer la clientèle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C706AD-538E-2A40-9DB4-A08172D772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100" dirty="0"/>
              <a:t>Employé de libre-service/Vendeur spécialisé :  Réception des marchandises, Mise en rayon, conseil client, vente, Encaissement en boutique ou en grande surface.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1C36F5-A4A0-0646-BDB0-489670D875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03195" y="1788388"/>
            <a:ext cx="2869105" cy="293356"/>
          </a:xfrm>
        </p:spPr>
        <p:txBody>
          <a:bodyPr/>
          <a:lstStyle/>
          <a:p>
            <a:r>
              <a:rPr lang="fr-FR" dirty="0"/>
              <a:t>2 ans – Entrée en classe de Première -1 an entrée en classe de terminale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FA2F1B7-DDB0-6A43-A71E-C5EC7809B1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Septembre à septembre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D56DD4D-B878-8749-BB77-1DA40065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95" y="94053"/>
            <a:ext cx="3384533" cy="1065817"/>
          </a:xfrm>
        </p:spPr>
        <p:txBody>
          <a:bodyPr/>
          <a:lstStyle/>
          <a:p>
            <a:r>
              <a:rPr lang="fr-FR" sz="1800" dirty="0"/>
              <a:t>Bac Pro Métiers du Commerce et de la Vente Option A Animation et Gestion de l'Espace Commercial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8B91CF-851D-49C5-8D01-1680CA27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83" y="9740807"/>
            <a:ext cx="1776267" cy="7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7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E001C1-ED91-C842-93E9-574E6A8851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Contrôle en Cours de Formation (CCF)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8B18C3-1FB6-0147-9982-39D3B1CDD1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r>
              <a:rPr lang="fr-FR" dirty="0"/>
              <a:t>Epreuves ponctuelles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32F1B5-A8A1-0C4A-A0C6-52430450D9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Evaluation en situation professionnelle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C417B8-EAC0-2048-999C-35FBDE255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Lettre de motivation + CV</a:t>
            </a:r>
          </a:p>
          <a:p>
            <a:r>
              <a:rPr lang="fr-FR" dirty="0"/>
              <a:t>Entretien préalable</a:t>
            </a:r>
          </a:p>
          <a:p>
            <a:r>
              <a:rPr lang="fr-FR" dirty="0"/>
              <a:t>Etude du dossier scolaire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402BDC-7CA1-734D-9A81-0173CC9C4A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0739" y="891007"/>
            <a:ext cx="3993932" cy="1648532"/>
          </a:xfrm>
        </p:spPr>
        <p:txBody>
          <a:bodyPr/>
          <a:lstStyle/>
          <a:p>
            <a:r>
              <a:rPr lang="fr-FR" dirty="0"/>
              <a:t>Être âgé(e) de 16 à 30 ans pour un contrat d’apprentissage      (15 ans si classe de 3ème validée)</a:t>
            </a:r>
          </a:p>
          <a:p>
            <a:r>
              <a:rPr lang="fr-FR" dirty="0"/>
              <a:t>Avoir validé une 2nde professionnelle Bac Pro MRCU (Métiers de la Relation à la Clientèle et à l'Usager) ou équivalent (sur dossier)</a:t>
            </a:r>
          </a:p>
          <a:p>
            <a:r>
              <a:rPr lang="fr-FR" dirty="0"/>
              <a:t>ou détenir un diplôme CAP ECMS (Employé de Commerce Multi Spécialités, sur dossier)</a:t>
            </a:r>
          </a:p>
          <a:p>
            <a:r>
              <a:rPr lang="fr-FR" dirty="0"/>
              <a:t>Avoir suivi une classe de première MCV en initial pour une entrée en terminale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77EE07-B5B5-774A-92B2-6F72F4936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Effectifs raisonnables permettant un accompagnement personnalisé</a:t>
            </a:r>
          </a:p>
          <a:p>
            <a:r>
              <a:rPr lang="fr-FR" dirty="0"/>
              <a:t>Des entreprises partenaires</a:t>
            </a:r>
          </a:p>
          <a:p>
            <a:r>
              <a:rPr lang="fr-FR" dirty="0"/>
              <a:t>Des équipements adaptés</a:t>
            </a:r>
          </a:p>
          <a:p>
            <a:r>
              <a:rPr lang="fr-FR" dirty="0"/>
              <a:t>Une pédagogie de la réussite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A5DFAE5-BF7A-784F-AC74-A434FE9710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anchor="ctr"/>
          <a:lstStyle/>
          <a:p>
            <a:r>
              <a:rPr lang="fr-FR" dirty="0"/>
              <a:t>1350 heures en centre de formation et 1940 heures en entreprise, congés payés déduits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6C6E277-FE9C-784C-A3BC-F4BB2A9A90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32386" y="7027619"/>
            <a:ext cx="3993931" cy="518810"/>
          </a:xfrm>
        </p:spPr>
        <p:txBody>
          <a:bodyPr/>
          <a:lstStyle/>
          <a:p>
            <a:r>
              <a:rPr lang="fr-FR" dirty="0"/>
              <a:t>Prise en charge par l'OPCO (Opérateur de Compétences) dont dépend l'entreprise d'accueil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9C9A90-B6C0-2649-B30C-5177D30685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21571" y="8071945"/>
            <a:ext cx="1807781" cy="1567242"/>
          </a:xfrm>
        </p:spPr>
        <p:txBody>
          <a:bodyPr/>
          <a:lstStyle/>
          <a:p>
            <a:r>
              <a:rPr lang="fr-FR" dirty="0"/>
              <a:t>BTS MCO Management Commercial Opérationnel</a:t>
            </a:r>
          </a:p>
          <a:p>
            <a:r>
              <a:rPr lang="fr-FR" dirty="0"/>
              <a:t>BTS NDRC Négociation et Digitalisation de la Relation Client</a:t>
            </a:r>
          </a:p>
          <a:p>
            <a:r>
              <a:rPr lang="fr-FR" dirty="0"/>
              <a:t>BTS CCST Conseil et Commercialisation de Solutions Techniques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34A68E-D1C4-BE44-A21F-58EF54C3A3D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Baccalauréat Professionnel Métiers du commerce et de la vente Option A Animation et gestion de l’espace commercial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3FCE008-3443-1C40-9350-2FE799B308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UFA Notre-Dame Redon</a:t>
            </a:r>
          </a:p>
          <a:p>
            <a:pPr>
              <a:spcBef>
                <a:spcPts val="0"/>
              </a:spcBef>
            </a:pPr>
            <a:r>
              <a:rPr lang="fr-FR" dirty="0"/>
              <a:t>6 rue de Vannes</a:t>
            </a:r>
          </a:p>
          <a:p>
            <a:pPr>
              <a:spcBef>
                <a:spcPts val="0"/>
              </a:spcBef>
            </a:pPr>
            <a:r>
              <a:rPr lang="fr-FR" dirty="0"/>
              <a:t>35600 REDON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C4BA7C3-723B-C04E-8533-569BF63173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8674" y="6802986"/>
            <a:ext cx="2611166" cy="897181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06 09 38 56 86</a:t>
            </a:r>
          </a:p>
          <a:p>
            <a:pPr>
              <a:spcBef>
                <a:spcPts val="0"/>
              </a:spcBef>
            </a:pPr>
            <a:r>
              <a:rPr lang="fr-FR" dirty="0"/>
              <a:t>caroline.capitaine@lpnotredameredon.org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B85B4905-8EDA-436D-8C52-6E641B8D4D3A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/>
          <a:srcRect l="3214" r="3214"/>
          <a:stretch>
            <a:fillRect/>
          </a:stretch>
        </p:blipFill>
        <p:spPr>
          <a:xfrm>
            <a:off x="5562819" y="9732578"/>
            <a:ext cx="1996856" cy="894360"/>
          </a:xfrm>
        </p:spPr>
      </p:pic>
    </p:spTree>
    <p:extLst>
      <p:ext uri="{BB962C8B-B14F-4D97-AF65-F5344CB8AC3E}">
        <p14:creationId xmlns:p14="http://schemas.microsoft.com/office/powerpoint/2010/main" val="32394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90B1A3-6629-084A-A0AA-10C7660DE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7089" y="3049615"/>
            <a:ext cx="3702380" cy="1860274"/>
          </a:xfrm>
        </p:spPr>
        <p:txBody>
          <a:bodyPr/>
          <a:lstStyle/>
          <a:p>
            <a:r>
              <a:rPr lang="fr-FR" dirty="0"/>
              <a:t>Français (U51)</a:t>
            </a:r>
          </a:p>
          <a:p>
            <a:r>
              <a:rPr lang="fr-FR" dirty="0"/>
              <a:t>Histoire Géographie, Enseignement Moral et Civique (U52)</a:t>
            </a:r>
          </a:p>
          <a:p>
            <a:r>
              <a:rPr lang="fr-FR" dirty="0"/>
              <a:t>Langues Vivantes Etrangères (U41 – U42)</a:t>
            </a:r>
          </a:p>
          <a:p>
            <a:r>
              <a:rPr lang="fr-FR" dirty="0"/>
              <a:t>Mathématiques  (U12)</a:t>
            </a:r>
          </a:p>
          <a:p>
            <a:r>
              <a:rPr lang="fr-FR" dirty="0"/>
              <a:t>Prévention Santé Environnement (U34)</a:t>
            </a:r>
          </a:p>
          <a:p>
            <a:r>
              <a:rPr lang="fr-FR" dirty="0"/>
              <a:t>Economie Droit (U11)</a:t>
            </a:r>
          </a:p>
          <a:p>
            <a:r>
              <a:rPr lang="fr-FR" dirty="0"/>
              <a:t>Arts Appliqués et Cultures Artistiques (U6)</a:t>
            </a:r>
          </a:p>
          <a:p>
            <a:r>
              <a:rPr lang="fr-FR" dirty="0"/>
              <a:t>Education Physique et Sportives (U7)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1841A1-40DE-824E-923D-FABC74074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658" y="6500474"/>
            <a:ext cx="6520357" cy="2872736"/>
          </a:xfrm>
        </p:spPr>
        <p:txBody>
          <a:bodyPr/>
          <a:lstStyle/>
          <a:p>
            <a:r>
              <a:rPr lang="fr-FR" sz="1100" dirty="0"/>
              <a:t>Conseiller et vendre			                    </a:t>
            </a:r>
          </a:p>
          <a:p>
            <a:r>
              <a:rPr lang="fr-FR" sz="1100" dirty="0"/>
              <a:t>Suivre les ventes                                                                                                                                </a:t>
            </a:r>
          </a:p>
          <a:p>
            <a:r>
              <a:rPr lang="fr-FR" sz="1100" dirty="0"/>
              <a:t>Fidéliser la clientèle et développer la relation                                                client </a:t>
            </a:r>
          </a:p>
          <a:p>
            <a:r>
              <a:rPr lang="fr-FR" sz="1100" dirty="0"/>
              <a:t>Prospecter et valoriser l’offre commerciale</a:t>
            </a:r>
            <a:endParaRPr lang="fr-FR" sz="1500" dirty="0"/>
          </a:p>
          <a:p>
            <a:endParaRPr lang="fr-FR" sz="1500" dirty="0"/>
          </a:p>
          <a:p>
            <a:r>
              <a:rPr lang="fr-FR" sz="1100" dirty="0"/>
              <a:t>Bénéficiant du statut de salarié ou de celui d’indépendant, sédentaire ou itinérant, le titulaire du baccalauréat professionnel « Métiers du commerce et de la vente » agit tant en face à face qu’à distance</a:t>
            </a:r>
          </a:p>
          <a:p>
            <a:r>
              <a:rPr lang="fr-FR" sz="1100" dirty="0"/>
              <a:t>Il intervient auprès d’une clientèle de particuliers ou de professionnels.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C706AD-538E-2A40-9DB4-A08172D772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100" dirty="0"/>
              <a:t>Le titulaire du baccalauréat professionnel « Métiers du commerce et de la vente » s’inscrit dans une démarche commerciale active. Il participe à la construction d’une relation client durable. Son activité consiste à accueillir, conseiller et vendre des produits et/ou services, contribuer au suivi des ventes, participer à la fidélisation de la clientèle et prospecter.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1C36F5-A4A0-0646-BDB0-489670D875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03195" y="1788388"/>
            <a:ext cx="2869105" cy="293356"/>
          </a:xfrm>
        </p:spPr>
        <p:txBody>
          <a:bodyPr/>
          <a:lstStyle/>
          <a:p>
            <a:r>
              <a:rPr lang="fr-FR" dirty="0"/>
              <a:t>2 ans – Entrée en classe de Première-1 an –Entrée en classe de Terminale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FA2F1B7-DDB0-6A43-A71E-C5EC7809B1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Septembre à septembre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D56DD4D-B878-8749-BB77-1DA40065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195" y="94053"/>
            <a:ext cx="3384533" cy="1314682"/>
          </a:xfrm>
        </p:spPr>
        <p:txBody>
          <a:bodyPr/>
          <a:lstStyle/>
          <a:p>
            <a:r>
              <a:rPr lang="fr-FR" sz="1800" dirty="0"/>
              <a:t>Bac Pro Métiers du Commerce et de la Vente Option B Prospection clientèle et valorisation de l’offre commerciale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8B91CF-851D-49C5-8D01-1680CA27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83" y="9740807"/>
            <a:ext cx="1776267" cy="7438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FC12C2A-24E8-4FA3-83EC-60714495822F}"/>
              </a:ext>
            </a:extLst>
          </p:cNvPr>
          <p:cNvSpPr txBox="1"/>
          <p:nvPr/>
        </p:nvSpPr>
        <p:spPr>
          <a:xfrm>
            <a:off x="4229100" y="70485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  <a:latin typeface="Roboto" panose="02000000000000000000"/>
              </a:rPr>
              <a:t>LES METIERS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27B6AD-7641-4465-8AA5-463504420B01}"/>
              </a:ext>
            </a:extLst>
          </p:cNvPr>
          <p:cNvSpPr txBox="1"/>
          <p:nvPr/>
        </p:nvSpPr>
        <p:spPr>
          <a:xfrm>
            <a:off x="3779837" y="7524221"/>
            <a:ext cx="30646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Roboto" panose="02000000000000000000"/>
              </a:rPr>
              <a:t>- Vendeur-conseil</a:t>
            </a:r>
          </a:p>
          <a:p>
            <a:r>
              <a:rPr lang="fr-FR" sz="1100" dirty="0">
                <a:latin typeface="Roboto" panose="02000000000000000000"/>
              </a:rPr>
              <a:t>- Conseiller de vente</a:t>
            </a:r>
          </a:p>
          <a:p>
            <a:r>
              <a:rPr lang="fr-FR" sz="1100" dirty="0">
                <a:latin typeface="Roboto" panose="02000000000000000000"/>
              </a:rPr>
              <a:t>- Conseiller commercial</a:t>
            </a:r>
          </a:p>
          <a:p>
            <a:r>
              <a:rPr lang="fr-FR" sz="1100" dirty="0">
                <a:latin typeface="Roboto" panose="02000000000000000000"/>
              </a:rPr>
              <a:t>- Assistant commercial</a:t>
            </a:r>
          </a:p>
          <a:p>
            <a:r>
              <a:rPr lang="fr-FR" sz="1100" dirty="0">
                <a:latin typeface="Roboto" panose="02000000000000000000"/>
              </a:rPr>
              <a:t>- </a:t>
            </a:r>
            <a:r>
              <a:rPr lang="fr-FR" sz="1100" dirty="0" err="1">
                <a:latin typeface="Roboto" panose="02000000000000000000"/>
              </a:rPr>
              <a:t>Télé-conseiller</a:t>
            </a:r>
            <a:endParaRPr lang="fr-FR" sz="1100" dirty="0">
              <a:latin typeface="Roboto" panose="02000000000000000000"/>
            </a:endParaRPr>
          </a:p>
          <a:p>
            <a:r>
              <a:rPr lang="fr-FR" sz="1100" dirty="0">
                <a:latin typeface="Roboto" panose="02000000000000000000"/>
              </a:rPr>
              <a:t>- Assistant administration des ventes</a:t>
            </a:r>
          </a:p>
          <a:p>
            <a:r>
              <a:rPr lang="fr-FR" sz="1100" dirty="0">
                <a:latin typeface="Roboto" panose="02000000000000000000"/>
              </a:rPr>
              <a:t>- Chargé de clientèle</a:t>
            </a:r>
          </a:p>
          <a:p>
            <a:r>
              <a:rPr lang="fr-FR" sz="1100" dirty="0">
                <a:latin typeface="Roboto" panose="02000000000000000000"/>
              </a:rPr>
              <a:t>- Vendeur à domicile</a:t>
            </a:r>
          </a:p>
          <a:p>
            <a:endParaRPr lang="fr-FR" sz="1100" dirty="0"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8479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E001C1-ED91-C842-93E9-574E6A8851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Contrôle en Cours de Formation (CCF)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8B18C3-1FB6-0147-9982-39D3B1CDD1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r>
              <a:rPr lang="fr-FR" dirty="0"/>
              <a:t>Epreuves ponctuelles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32F1B5-A8A1-0C4A-A0C6-52430450D9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Evaluation en situation professionnelle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C417B8-EAC0-2048-999C-35FBDE255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Lettre de motivation + CV</a:t>
            </a:r>
          </a:p>
          <a:p>
            <a:r>
              <a:rPr lang="fr-FR" dirty="0"/>
              <a:t>Entretien préalable</a:t>
            </a:r>
          </a:p>
          <a:p>
            <a:r>
              <a:rPr lang="fr-FR" dirty="0"/>
              <a:t>Etude du dossier scolaire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402BDC-7CA1-734D-9A81-0173CC9C4A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11062" y="1052626"/>
            <a:ext cx="3993932" cy="1464740"/>
          </a:xfrm>
        </p:spPr>
        <p:txBody>
          <a:bodyPr/>
          <a:lstStyle/>
          <a:p>
            <a:r>
              <a:rPr lang="fr-FR" dirty="0"/>
              <a:t>Être âgé(e) de 16 à 30 ans pour un contrat d’apprentissage      (15 ans si classe de 3ème validée)</a:t>
            </a:r>
          </a:p>
          <a:p>
            <a:r>
              <a:rPr lang="fr-FR" dirty="0"/>
              <a:t>Avoir validé une 2nde professionnelle Bac Pro MRCU (Métiers de la Relation à la Clientèle et à l'Usager) ou équivalent (sur dossier)</a:t>
            </a:r>
          </a:p>
          <a:p>
            <a:r>
              <a:rPr lang="fr-FR" dirty="0"/>
              <a:t>ou détenir un diplôme CAP ECMS (Employé de Commerce Multi Spécialités, sur dossier)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77EE07-B5B5-774A-92B2-6F72F4936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Effectifs raisonnables permettant un accompagnement personnalisé</a:t>
            </a:r>
          </a:p>
          <a:p>
            <a:r>
              <a:rPr lang="fr-FR" dirty="0"/>
              <a:t>Des équipements adaptés</a:t>
            </a:r>
          </a:p>
          <a:p>
            <a:r>
              <a:rPr lang="fr-FR" dirty="0"/>
              <a:t>Une pédagogie de la réussite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A5DFAE5-BF7A-784F-AC74-A434FE9710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anchor="ctr"/>
          <a:lstStyle/>
          <a:p>
            <a:r>
              <a:rPr lang="fr-FR" dirty="0"/>
              <a:t>1350 heures en centre de formation et 1940 heures en entreprise, congés payés déduits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6C6E277-FE9C-784C-A3BC-F4BB2A9A90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32386" y="7027619"/>
            <a:ext cx="3993931" cy="518810"/>
          </a:xfrm>
        </p:spPr>
        <p:txBody>
          <a:bodyPr/>
          <a:lstStyle/>
          <a:p>
            <a:r>
              <a:rPr lang="fr-FR" dirty="0"/>
              <a:t>Prise en charge par l'OPCO (Opérateur de Compétences) dont dépend l'entreprise d'accueil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9C9A90-B6C0-2649-B30C-5177D30685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BTS MCO Management Commercial Opérationnel</a:t>
            </a:r>
          </a:p>
          <a:p>
            <a:r>
              <a:rPr lang="fr-FR" dirty="0"/>
              <a:t>BTS NDRC Négociation et Digitalisation de la Relation Client</a:t>
            </a:r>
          </a:p>
          <a:p>
            <a:r>
              <a:rPr lang="fr-FR" dirty="0"/>
              <a:t>BTS / BTSA TC Technico-Commercial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34A68E-D1C4-BE44-A21F-58EF54C3A3D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Baccalauréat Professionnel Métiers du commerce et de la vente Option B prospection clientèle et valorisation de l’offre commerciale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3FCE008-3443-1C40-9350-2FE799B308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UFA Notre-Dame Redon</a:t>
            </a:r>
          </a:p>
          <a:p>
            <a:pPr>
              <a:spcBef>
                <a:spcPts val="0"/>
              </a:spcBef>
            </a:pPr>
            <a:r>
              <a:rPr lang="fr-FR" dirty="0"/>
              <a:t>6 rue de Vannes</a:t>
            </a:r>
          </a:p>
          <a:p>
            <a:pPr>
              <a:spcBef>
                <a:spcPts val="0"/>
              </a:spcBef>
            </a:pPr>
            <a:r>
              <a:rPr lang="fr-FR" dirty="0"/>
              <a:t>35600 REDON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C4BA7C3-723B-C04E-8533-569BF63173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8674" y="6802986"/>
            <a:ext cx="2611166" cy="897181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06 09 38 56 86</a:t>
            </a:r>
          </a:p>
          <a:p>
            <a:pPr>
              <a:spcBef>
                <a:spcPts val="0"/>
              </a:spcBef>
            </a:pPr>
            <a:r>
              <a:rPr lang="fr-FR" dirty="0"/>
              <a:t>caroline.capitaine@lpnotredameredon.org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B85B4905-8EDA-436D-8C52-6E641B8D4D3A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/>
          <a:srcRect l="3214" r="3214"/>
          <a:stretch>
            <a:fillRect/>
          </a:stretch>
        </p:blipFill>
        <p:spPr>
          <a:xfrm>
            <a:off x="5562819" y="9732578"/>
            <a:ext cx="1996856" cy="894360"/>
          </a:xfrm>
        </p:spPr>
      </p:pic>
    </p:spTree>
    <p:extLst>
      <p:ext uri="{BB962C8B-B14F-4D97-AF65-F5344CB8AC3E}">
        <p14:creationId xmlns:p14="http://schemas.microsoft.com/office/powerpoint/2010/main" val="840172474"/>
      </p:ext>
    </p:extLst>
  </p:cSld>
  <p:clrMapOvr>
    <a:masterClrMapping/>
  </p:clrMapOvr>
</p:sld>
</file>

<file path=ppt/theme/theme1.xml><?xml version="1.0" encoding="utf-8"?>
<a:theme xmlns:a="http://schemas.openxmlformats.org/drawingml/2006/main" name="1_Métiers de l'énergi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étiers du commerces ver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5C453E5E6FC4CB71468DFAFFC8403" ma:contentTypeVersion="12" ma:contentTypeDescription="Crée un document." ma:contentTypeScope="" ma:versionID="3bf93fb7b39393e8e7b557796cd9fa1d">
  <xsd:schema xmlns:xsd="http://www.w3.org/2001/XMLSchema" xmlns:xs="http://www.w3.org/2001/XMLSchema" xmlns:p="http://schemas.microsoft.com/office/2006/metadata/properties" xmlns:ns2="be5dea04-fc5f-44bf-a56a-1b2052ef0eaf" xmlns:ns3="47eafe9e-9a5d-4325-be29-d65aecffe1c9" targetNamespace="http://schemas.microsoft.com/office/2006/metadata/properties" ma:root="true" ma:fieldsID="bef9286f5d0fa7b4cfb308cb6f4ee615" ns2:_="" ns3:_="">
    <xsd:import namespace="be5dea04-fc5f-44bf-a56a-1b2052ef0eaf"/>
    <xsd:import namespace="47eafe9e-9a5d-4325-be29-d65aecffe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dea04-fc5f-44bf-a56a-1b2052ef0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afe9e-9a5d-4325-be29-d65aecffe1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270F5-35CF-476D-A2E4-285E9E885AB1}">
  <ds:schemaRefs>
    <ds:schemaRef ds:uri="be5dea04-fc5f-44bf-a56a-1b2052ef0eaf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7eafe9e-9a5d-4325-be29-d65aecffe1c9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673F1E-ADE1-43B4-8186-3348DBCB5C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49A1A-10AD-42C6-B428-B77997437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dea04-fc5f-44bf-a56a-1b2052ef0eaf"/>
    <ds:schemaRef ds:uri="47eafe9e-9a5d-4325-be29-d65aecffe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11029</TotalTime>
  <Words>901</Words>
  <Application>Microsoft Office PowerPoint</Application>
  <PresentationFormat>Personnalisé</PresentationFormat>
  <Paragraphs>115</Paragraphs>
  <Slides>4</Slides>
  <Notes>2</Notes>
  <HiddenSlides>4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Roboto</vt:lpstr>
      <vt:lpstr>Wingdings</vt:lpstr>
      <vt:lpstr>1_Métiers de l'énergie</vt:lpstr>
      <vt:lpstr>Métiers du commerces verso</vt:lpstr>
      <vt:lpstr>Bac Pro Métiers du Commerce et de la Vente Option A Animation et Gestion de l'Espace Commercial</vt:lpstr>
      <vt:lpstr>Présentation PowerPoint</vt:lpstr>
      <vt:lpstr>Bac Pro Métiers du Commerce et de la Vente Option B Prospection clientèle et valorisation de l’offre commerciale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Herry</dc:creator>
  <cp:lastModifiedBy>Caroline CAPITAINE</cp:lastModifiedBy>
  <cp:revision>255</cp:revision>
  <cp:lastPrinted>2021-10-27T14:39:46Z</cp:lastPrinted>
  <dcterms:created xsi:type="dcterms:W3CDTF">2020-04-10T05:45:23Z</dcterms:created>
  <dcterms:modified xsi:type="dcterms:W3CDTF">2021-10-27T14:42:35Z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0x010100E615C453E5E6FC4CB71468DFAFFC8403</vt:lpwstr>
  </property>
</Properties>
</file>