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81" r:id="rId2"/>
    <p:sldId id="282" r:id="rId3"/>
    <p:sldId id="283" r:id="rId4"/>
    <p:sldId id="284" r:id="rId5"/>
    <p:sldId id="272" r:id="rId6"/>
    <p:sldId id="280" r:id="rId7"/>
    <p:sldId id="257" r:id="rId8"/>
    <p:sldId id="258" r:id="rId9"/>
    <p:sldId id="259" r:id="rId10"/>
    <p:sldId id="263" r:id="rId11"/>
    <p:sldId id="262" r:id="rId12"/>
    <p:sldId id="261" r:id="rId13"/>
    <p:sldId id="260" r:id="rId14"/>
    <p:sldId id="269" r:id="rId15"/>
    <p:sldId id="274" r:id="rId16"/>
    <p:sldId id="275" r:id="rId17"/>
    <p:sldId id="277" r:id="rId18"/>
    <p:sldId id="276" r:id="rId19"/>
    <p:sldId id="278" r:id="rId20"/>
    <p:sldId id="265" r:id="rId21"/>
    <p:sldId id="267" r:id="rId22"/>
    <p:sldId id="279" r:id="rId23"/>
  </p:sldIdLst>
  <p:sldSz cx="10680700" cy="7556500"/>
  <p:notesSz cx="6797675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684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4684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4684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4684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4684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4684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4684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4684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4684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SDORF George (SG)" initials="MG" lastIdx="15" clrIdx="0">
    <p:extLst>
      <p:ext uri="{19B8F6BF-5375-455C-9EA6-DF929625EA0E}">
        <p15:presenceInfo xmlns:p15="http://schemas.microsoft.com/office/powerpoint/2012/main" userId="MORSDORF George (SG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A2"/>
    <a:srgbClr val="42B47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1" autoAdjust="0"/>
    <p:restoredTop sz="94660"/>
  </p:normalViewPr>
  <p:slideViewPr>
    <p:cSldViewPr snapToGrid="0">
      <p:cViewPr varScale="1">
        <p:scale>
          <a:sx n="48" d="100"/>
          <a:sy n="48" d="100"/>
        </p:scale>
        <p:origin x="12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C487D4-A67F-4595-9382-6455314AE49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1AFC3B-35ED-4963-B254-FF5E4D58706D}">
      <dgm:prSet phldrT="[Text]"/>
      <dgm:spPr/>
      <dgm:t>
        <a:bodyPr/>
        <a:lstStyle/>
        <a:p>
          <a:r>
            <a:rPr lang="en-US" dirty="0" smtClean="0"/>
            <a:t>DG Internal Market, Industry and SMEs</a:t>
          </a:r>
          <a:endParaRPr lang="en-US" dirty="0"/>
        </a:p>
      </dgm:t>
    </dgm:pt>
    <dgm:pt modelId="{A4D9A576-751B-45F2-822B-CDDA484F336F}" type="parTrans" cxnId="{6F4575A1-63DE-4671-B59F-067228DBFEE1}">
      <dgm:prSet/>
      <dgm:spPr/>
      <dgm:t>
        <a:bodyPr/>
        <a:lstStyle/>
        <a:p>
          <a:endParaRPr lang="en-US"/>
        </a:p>
      </dgm:t>
    </dgm:pt>
    <dgm:pt modelId="{3A60F1A8-FDE5-49B4-8E1B-170767505D68}" type="sibTrans" cxnId="{6F4575A1-63DE-4671-B59F-067228DBFEE1}">
      <dgm:prSet/>
      <dgm:spPr/>
      <dgm:t>
        <a:bodyPr/>
        <a:lstStyle/>
        <a:p>
          <a:endParaRPr lang="en-US"/>
        </a:p>
      </dgm:t>
    </dgm:pt>
    <dgm:pt modelId="{62291357-941C-4B08-BD34-4B9722CD3301}">
      <dgm:prSet phldrT="[Text]"/>
      <dgm:spPr/>
      <dgm:t>
        <a:bodyPr/>
        <a:lstStyle/>
        <a:p>
          <a:r>
            <a:rPr lang="en-US" dirty="0" smtClean="0"/>
            <a:t>DG Defense and Space industry</a:t>
          </a:r>
          <a:endParaRPr lang="en-US" dirty="0"/>
        </a:p>
      </dgm:t>
    </dgm:pt>
    <dgm:pt modelId="{3F3675F2-EB0E-4FE4-8596-16BBABFF9B58}" type="parTrans" cxnId="{17B64994-91B6-498F-96DE-12E44675754E}">
      <dgm:prSet/>
      <dgm:spPr/>
      <dgm:t>
        <a:bodyPr/>
        <a:lstStyle/>
        <a:p>
          <a:endParaRPr lang="en-US"/>
        </a:p>
      </dgm:t>
    </dgm:pt>
    <dgm:pt modelId="{BBDF5134-3955-4AA7-88A2-F57B9133EA11}" type="sibTrans" cxnId="{17B64994-91B6-498F-96DE-12E44675754E}">
      <dgm:prSet/>
      <dgm:spPr/>
      <dgm:t>
        <a:bodyPr/>
        <a:lstStyle/>
        <a:p>
          <a:endParaRPr lang="en-US"/>
        </a:p>
      </dgm:t>
    </dgm:pt>
    <dgm:pt modelId="{5DF42A56-07A9-4D04-BD2A-3660398C7D19}">
      <dgm:prSet phldrT="[Text]"/>
      <dgm:spPr/>
      <dgm:t>
        <a:bodyPr/>
        <a:lstStyle/>
        <a:p>
          <a:r>
            <a:rPr lang="en-US" dirty="0" smtClean="0"/>
            <a:t>DG </a:t>
          </a:r>
          <a:r>
            <a:rPr lang="en-US" b="1" i="0" dirty="0" smtClean="0"/>
            <a:t>Communications Networks, Content and Technology</a:t>
          </a:r>
          <a:endParaRPr lang="en-US" dirty="0"/>
        </a:p>
      </dgm:t>
    </dgm:pt>
    <dgm:pt modelId="{80F08FF2-156E-4B5D-A623-E4B2BD72BC08}" type="parTrans" cxnId="{7572EC8F-6FA3-4A4A-8222-B38440F20109}">
      <dgm:prSet/>
      <dgm:spPr/>
      <dgm:t>
        <a:bodyPr/>
        <a:lstStyle/>
        <a:p>
          <a:endParaRPr lang="en-US"/>
        </a:p>
      </dgm:t>
    </dgm:pt>
    <dgm:pt modelId="{348F3535-405C-46D8-97B5-292597A024C7}" type="sibTrans" cxnId="{7572EC8F-6FA3-4A4A-8222-B38440F20109}">
      <dgm:prSet/>
      <dgm:spPr/>
      <dgm:t>
        <a:bodyPr/>
        <a:lstStyle/>
        <a:p>
          <a:endParaRPr lang="en-US"/>
        </a:p>
      </dgm:t>
    </dgm:pt>
    <dgm:pt modelId="{7CA6EF49-2D6A-40BD-ADB4-A70EAC5F0C0F}" type="pres">
      <dgm:prSet presAssocID="{28C487D4-A67F-4595-9382-6455314AE4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D76F2A7-665E-40AE-B1B9-F3C05F953451}" type="pres">
      <dgm:prSet presAssocID="{901AFC3B-35ED-4963-B254-FF5E4D58706D}" presName="parentLin" presStyleCnt="0"/>
      <dgm:spPr/>
    </dgm:pt>
    <dgm:pt modelId="{0D20268D-D55D-44DF-9257-83E7A16CF480}" type="pres">
      <dgm:prSet presAssocID="{901AFC3B-35ED-4963-B254-FF5E4D58706D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54F3F8CF-240C-4D7C-9AC9-A3BA5E6812CA}" type="pres">
      <dgm:prSet presAssocID="{901AFC3B-35ED-4963-B254-FF5E4D58706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70A7EC-2466-4B44-AAA1-2F480758372A}" type="pres">
      <dgm:prSet presAssocID="{901AFC3B-35ED-4963-B254-FF5E4D58706D}" presName="negativeSpace" presStyleCnt="0"/>
      <dgm:spPr/>
    </dgm:pt>
    <dgm:pt modelId="{F0E20DC3-78D6-4447-83DD-7D220136C40E}" type="pres">
      <dgm:prSet presAssocID="{901AFC3B-35ED-4963-B254-FF5E4D58706D}" presName="childText" presStyleLbl="conFgAcc1" presStyleIdx="0" presStyleCnt="3">
        <dgm:presLayoutVars>
          <dgm:bulletEnabled val="1"/>
        </dgm:presLayoutVars>
      </dgm:prSet>
      <dgm:spPr/>
    </dgm:pt>
    <dgm:pt modelId="{D24A475D-6F94-4F90-ACBD-FD22D475B1E0}" type="pres">
      <dgm:prSet presAssocID="{3A60F1A8-FDE5-49B4-8E1B-170767505D68}" presName="spaceBetweenRectangles" presStyleCnt="0"/>
      <dgm:spPr/>
    </dgm:pt>
    <dgm:pt modelId="{BF822868-6A88-4098-88E0-6BA3C4BC0A13}" type="pres">
      <dgm:prSet presAssocID="{62291357-941C-4B08-BD34-4B9722CD3301}" presName="parentLin" presStyleCnt="0"/>
      <dgm:spPr/>
    </dgm:pt>
    <dgm:pt modelId="{2F32F7E3-4603-4D79-927E-E1D480AE29F8}" type="pres">
      <dgm:prSet presAssocID="{62291357-941C-4B08-BD34-4B9722CD3301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48961CA8-8DD3-4E96-8100-6AEDFEEE112B}" type="pres">
      <dgm:prSet presAssocID="{62291357-941C-4B08-BD34-4B9722CD330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7DDD45-EE97-4290-8F72-BE35912E2D13}" type="pres">
      <dgm:prSet presAssocID="{62291357-941C-4B08-BD34-4B9722CD3301}" presName="negativeSpace" presStyleCnt="0"/>
      <dgm:spPr/>
    </dgm:pt>
    <dgm:pt modelId="{34391B92-31DA-47A8-8892-63CE620C5969}" type="pres">
      <dgm:prSet presAssocID="{62291357-941C-4B08-BD34-4B9722CD3301}" presName="childText" presStyleLbl="conFgAcc1" presStyleIdx="1" presStyleCnt="3">
        <dgm:presLayoutVars>
          <dgm:bulletEnabled val="1"/>
        </dgm:presLayoutVars>
      </dgm:prSet>
      <dgm:spPr/>
    </dgm:pt>
    <dgm:pt modelId="{AA33A02E-0EFF-4802-B27B-82163F6AF3CF}" type="pres">
      <dgm:prSet presAssocID="{BBDF5134-3955-4AA7-88A2-F57B9133EA11}" presName="spaceBetweenRectangles" presStyleCnt="0"/>
      <dgm:spPr/>
    </dgm:pt>
    <dgm:pt modelId="{BB65606E-4266-4380-9D25-1DA07D0C9A0F}" type="pres">
      <dgm:prSet presAssocID="{5DF42A56-07A9-4D04-BD2A-3660398C7D19}" presName="parentLin" presStyleCnt="0"/>
      <dgm:spPr/>
    </dgm:pt>
    <dgm:pt modelId="{AE5050E8-047D-4589-9FF0-FE2369B2BACA}" type="pres">
      <dgm:prSet presAssocID="{5DF42A56-07A9-4D04-BD2A-3660398C7D19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FB744399-9650-484E-B702-C9A118984794}" type="pres">
      <dgm:prSet presAssocID="{5DF42A56-07A9-4D04-BD2A-3660398C7D1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F7C22F-16A9-4FBD-8E51-45C759AD78C3}" type="pres">
      <dgm:prSet presAssocID="{5DF42A56-07A9-4D04-BD2A-3660398C7D19}" presName="negativeSpace" presStyleCnt="0"/>
      <dgm:spPr/>
    </dgm:pt>
    <dgm:pt modelId="{7932A78A-E3BE-4F28-9805-F9913A4AC385}" type="pres">
      <dgm:prSet presAssocID="{5DF42A56-07A9-4D04-BD2A-3660398C7D1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D26EFC9-4A27-465F-8216-18F47E9FC543}" type="presOf" srcId="{62291357-941C-4B08-BD34-4B9722CD3301}" destId="{2F32F7E3-4603-4D79-927E-E1D480AE29F8}" srcOrd="0" destOrd="0" presId="urn:microsoft.com/office/officeart/2005/8/layout/list1"/>
    <dgm:cxn modelId="{2D047F54-E7BD-4705-A08A-78BC4FF3B147}" type="presOf" srcId="{5DF42A56-07A9-4D04-BD2A-3660398C7D19}" destId="{FB744399-9650-484E-B702-C9A118984794}" srcOrd="1" destOrd="0" presId="urn:microsoft.com/office/officeart/2005/8/layout/list1"/>
    <dgm:cxn modelId="{ABC84E7D-D772-4823-BC8C-98D85C582079}" type="presOf" srcId="{901AFC3B-35ED-4963-B254-FF5E4D58706D}" destId="{0D20268D-D55D-44DF-9257-83E7A16CF480}" srcOrd="0" destOrd="0" presId="urn:microsoft.com/office/officeart/2005/8/layout/list1"/>
    <dgm:cxn modelId="{6F4575A1-63DE-4671-B59F-067228DBFEE1}" srcId="{28C487D4-A67F-4595-9382-6455314AE498}" destId="{901AFC3B-35ED-4963-B254-FF5E4D58706D}" srcOrd="0" destOrd="0" parTransId="{A4D9A576-751B-45F2-822B-CDDA484F336F}" sibTransId="{3A60F1A8-FDE5-49B4-8E1B-170767505D68}"/>
    <dgm:cxn modelId="{8400263D-81BD-46DC-B202-B15F93649378}" type="presOf" srcId="{5DF42A56-07A9-4D04-BD2A-3660398C7D19}" destId="{AE5050E8-047D-4589-9FF0-FE2369B2BACA}" srcOrd="0" destOrd="0" presId="urn:microsoft.com/office/officeart/2005/8/layout/list1"/>
    <dgm:cxn modelId="{5C8AC81D-3F86-4CD4-84DE-5D4BBAEB1486}" type="presOf" srcId="{62291357-941C-4B08-BD34-4B9722CD3301}" destId="{48961CA8-8DD3-4E96-8100-6AEDFEEE112B}" srcOrd="1" destOrd="0" presId="urn:microsoft.com/office/officeart/2005/8/layout/list1"/>
    <dgm:cxn modelId="{7572EC8F-6FA3-4A4A-8222-B38440F20109}" srcId="{28C487D4-A67F-4595-9382-6455314AE498}" destId="{5DF42A56-07A9-4D04-BD2A-3660398C7D19}" srcOrd="2" destOrd="0" parTransId="{80F08FF2-156E-4B5D-A623-E4B2BD72BC08}" sibTransId="{348F3535-405C-46D8-97B5-292597A024C7}"/>
    <dgm:cxn modelId="{17B64994-91B6-498F-96DE-12E44675754E}" srcId="{28C487D4-A67F-4595-9382-6455314AE498}" destId="{62291357-941C-4B08-BD34-4B9722CD3301}" srcOrd="1" destOrd="0" parTransId="{3F3675F2-EB0E-4FE4-8596-16BBABFF9B58}" sibTransId="{BBDF5134-3955-4AA7-88A2-F57B9133EA11}"/>
    <dgm:cxn modelId="{5A38FDB2-2205-4113-B89A-9FECF186F88F}" type="presOf" srcId="{28C487D4-A67F-4595-9382-6455314AE498}" destId="{7CA6EF49-2D6A-40BD-ADB4-A70EAC5F0C0F}" srcOrd="0" destOrd="0" presId="urn:microsoft.com/office/officeart/2005/8/layout/list1"/>
    <dgm:cxn modelId="{A70460DD-98C5-4FB4-9E95-7D25D5A35174}" type="presOf" srcId="{901AFC3B-35ED-4963-B254-FF5E4D58706D}" destId="{54F3F8CF-240C-4D7C-9AC9-A3BA5E6812CA}" srcOrd="1" destOrd="0" presId="urn:microsoft.com/office/officeart/2005/8/layout/list1"/>
    <dgm:cxn modelId="{8C2E8D6B-4D81-462A-B85A-150AB5CD2FFF}" type="presParOf" srcId="{7CA6EF49-2D6A-40BD-ADB4-A70EAC5F0C0F}" destId="{5D76F2A7-665E-40AE-B1B9-F3C05F953451}" srcOrd="0" destOrd="0" presId="urn:microsoft.com/office/officeart/2005/8/layout/list1"/>
    <dgm:cxn modelId="{E06011AD-A3AB-4568-B0D0-A349C93377C6}" type="presParOf" srcId="{5D76F2A7-665E-40AE-B1B9-F3C05F953451}" destId="{0D20268D-D55D-44DF-9257-83E7A16CF480}" srcOrd="0" destOrd="0" presId="urn:microsoft.com/office/officeart/2005/8/layout/list1"/>
    <dgm:cxn modelId="{96389617-B062-4C68-9D64-E9CD7F84CE27}" type="presParOf" srcId="{5D76F2A7-665E-40AE-B1B9-F3C05F953451}" destId="{54F3F8CF-240C-4D7C-9AC9-A3BA5E6812CA}" srcOrd="1" destOrd="0" presId="urn:microsoft.com/office/officeart/2005/8/layout/list1"/>
    <dgm:cxn modelId="{171D54C7-4A77-46B2-B759-7BF835703497}" type="presParOf" srcId="{7CA6EF49-2D6A-40BD-ADB4-A70EAC5F0C0F}" destId="{CA70A7EC-2466-4B44-AAA1-2F480758372A}" srcOrd="1" destOrd="0" presId="urn:microsoft.com/office/officeart/2005/8/layout/list1"/>
    <dgm:cxn modelId="{EB8C2E5D-A9A5-4197-AA9B-8B2ABD125C44}" type="presParOf" srcId="{7CA6EF49-2D6A-40BD-ADB4-A70EAC5F0C0F}" destId="{F0E20DC3-78D6-4447-83DD-7D220136C40E}" srcOrd="2" destOrd="0" presId="urn:microsoft.com/office/officeart/2005/8/layout/list1"/>
    <dgm:cxn modelId="{86295755-98C4-4DB9-A899-166C3D1E87D7}" type="presParOf" srcId="{7CA6EF49-2D6A-40BD-ADB4-A70EAC5F0C0F}" destId="{D24A475D-6F94-4F90-ACBD-FD22D475B1E0}" srcOrd="3" destOrd="0" presId="urn:microsoft.com/office/officeart/2005/8/layout/list1"/>
    <dgm:cxn modelId="{0BBB3C9C-7EA9-43FE-8BDB-7B75DA18C9C1}" type="presParOf" srcId="{7CA6EF49-2D6A-40BD-ADB4-A70EAC5F0C0F}" destId="{BF822868-6A88-4098-88E0-6BA3C4BC0A13}" srcOrd="4" destOrd="0" presId="urn:microsoft.com/office/officeart/2005/8/layout/list1"/>
    <dgm:cxn modelId="{C9646C22-29EF-45E1-89D2-1FB84C001F55}" type="presParOf" srcId="{BF822868-6A88-4098-88E0-6BA3C4BC0A13}" destId="{2F32F7E3-4603-4D79-927E-E1D480AE29F8}" srcOrd="0" destOrd="0" presId="urn:microsoft.com/office/officeart/2005/8/layout/list1"/>
    <dgm:cxn modelId="{2ED32E1A-6074-4CAC-8054-BE6DDC1D4CE4}" type="presParOf" srcId="{BF822868-6A88-4098-88E0-6BA3C4BC0A13}" destId="{48961CA8-8DD3-4E96-8100-6AEDFEEE112B}" srcOrd="1" destOrd="0" presId="urn:microsoft.com/office/officeart/2005/8/layout/list1"/>
    <dgm:cxn modelId="{AAC959FC-B585-4080-9EC6-72E6C5E0D4AB}" type="presParOf" srcId="{7CA6EF49-2D6A-40BD-ADB4-A70EAC5F0C0F}" destId="{767DDD45-EE97-4290-8F72-BE35912E2D13}" srcOrd="5" destOrd="0" presId="urn:microsoft.com/office/officeart/2005/8/layout/list1"/>
    <dgm:cxn modelId="{4F75A964-90A2-4C14-9780-4528D5C9D871}" type="presParOf" srcId="{7CA6EF49-2D6A-40BD-ADB4-A70EAC5F0C0F}" destId="{34391B92-31DA-47A8-8892-63CE620C5969}" srcOrd="6" destOrd="0" presId="urn:microsoft.com/office/officeart/2005/8/layout/list1"/>
    <dgm:cxn modelId="{8D799A06-3CD3-4A70-AFF0-0B84AA59276E}" type="presParOf" srcId="{7CA6EF49-2D6A-40BD-ADB4-A70EAC5F0C0F}" destId="{AA33A02E-0EFF-4802-B27B-82163F6AF3CF}" srcOrd="7" destOrd="0" presId="urn:microsoft.com/office/officeart/2005/8/layout/list1"/>
    <dgm:cxn modelId="{2EDF7D85-37EE-45A8-84DA-15E25E29229C}" type="presParOf" srcId="{7CA6EF49-2D6A-40BD-ADB4-A70EAC5F0C0F}" destId="{BB65606E-4266-4380-9D25-1DA07D0C9A0F}" srcOrd="8" destOrd="0" presId="urn:microsoft.com/office/officeart/2005/8/layout/list1"/>
    <dgm:cxn modelId="{5D401748-B4B2-47F6-BE3E-77112608B2B7}" type="presParOf" srcId="{BB65606E-4266-4380-9D25-1DA07D0C9A0F}" destId="{AE5050E8-047D-4589-9FF0-FE2369B2BACA}" srcOrd="0" destOrd="0" presId="urn:microsoft.com/office/officeart/2005/8/layout/list1"/>
    <dgm:cxn modelId="{F481468B-1921-44AC-B1E9-7D4A10AB7538}" type="presParOf" srcId="{BB65606E-4266-4380-9D25-1DA07D0C9A0F}" destId="{FB744399-9650-484E-B702-C9A118984794}" srcOrd="1" destOrd="0" presId="urn:microsoft.com/office/officeart/2005/8/layout/list1"/>
    <dgm:cxn modelId="{F7CE1CA7-BD19-4F35-A943-DD5E8EFA7578}" type="presParOf" srcId="{7CA6EF49-2D6A-40BD-ADB4-A70EAC5F0C0F}" destId="{43F7C22F-16A9-4FBD-8E51-45C759AD78C3}" srcOrd="9" destOrd="0" presId="urn:microsoft.com/office/officeart/2005/8/layout/list1"/>
    <dgm:cxn modelId="{0A2EA354-4DAD-4F23-927A-741FAE129B70}" type="presParOf" srcId="{7CA6EF49-2D6A-40BD-ADB4-A70EAC5F0C0F}" destId="{7932A78A-E3BE-4F28-9805-F9913A4AC38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20DC3-78D6-4447-83DD-7D220136C40E}">
      <dsp:nvSpPr>
        <dsp:cNvPr id="0" name=""/>
        <dsp:cNvSpPr/>
      </dsp:nvSpPr>
      <dsp:spPr>
        <a:xfrm>
          <a:off x="0" y="1067775"/>
          <a:ext cx="86685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3F8CF-240C-4D7C-9AC9-A3BA5E6812CA}">
      <dsp:nvSpPr>
        <dsp:cNvPr id="0" name=""/>
        <dsp:cNvSpPr/>
      </dsp:nvSpPr>
      <dsp:spPr>
        <a:xfrm>
          <a:off x="433425" y="639735"/>
          <a:ext cx="6067958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354" tIns="0" rIns="22935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DG Internal Market, Industry and SMEs</a:t>
          </a:r>
          <a:endParaRPr lang="en-US" sz="2900" kern="1200" dirty="0"/>
        </a:p>
      </dsp:txBody>
      <dsp:txXfrm>
        <a:off x="475215" y="681525"/>
        <a:ext cx="5984378" cy="772500"/>
      </dsp:txXfrm>
    </dsp:sp>
    <dsp:sp modelId="{34391B92-31DA-47A8-8892-63CE620C5969}">
      <dsp:nvSpPr>
        <dsp:cNvPr id="0" name=""/>
        <dsp:cNvSpPr/>
      </dsp:nvSpPr>
      <dsp:spPr>
        <a:xfrm>
          <a:off x="0" y="2383215"/>
          <a:ext cx="86685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961CA8-8DD3-4E96-8100-6AEDFEEE112B}">
      <dsp:nvSpPr>
        <dsp:cNvPr id="0" name=""/>
        <dsp:cNvSpPr/>
      </dsp:nvSpPr>
      <dsp:spPr>
        <a:xfrm>
          <a:off x="433425" y="1955175"/>
          <a:ext cx="6067958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354" tIns="0" rIns="22935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DG Defense and Space industry</a:t>
          </a:r>
          <a:endParaRPr lang="en-US" sz="2900" kern="1200" dirty="0"/>
        </a:p>
      </dsp:txBody>
      <dsp:txXfrm>
        <a:off x="475215" y="1996965"/>
        <a:ext cx="5984378" cy="772500"/>
      </dsp:txXfrm>
    </dsp:sp>
    <dsp:sp modelId="{7932A78A-E3BE-4F28-9805-F9913A4AC385}">
      <dsp:nvSpPr>
        <dsp:cNvPr id="0" name=""/>
        <dsp:cNvSpPr/>
      </dsp:nvSpPr>
      <dsp:spPr>
        <a:xfrm>
          <a:off x="0" y="3698655"/>
          <a:ext cx="86685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744399-9650-484E-B702-C9A118984794}">
      <dsp:nvSpPr>
        <dsp:cNvPr id="0" name=""/>
        <dsp:cNvSpPr/>
      </dsp:nvSpPr>
      <dsp:spPr>
        <a:xfrm>
          <a:off x="433425" y="3270615"/>
          <a:ext cx="6067958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354" tIns="0" rIns="22935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DG </a:t>
          </a:r>
          <a:r>
            <a:rPr lang="en-US" sz="2900" b="1" i="0" kern="1200" dirty="0" smtClean="0"/>
            <a:t>Communications Networks, Content and Technology</a:t>
          </a:r>
          <a:endParaRPr lang="en-US" sz="2900" kern="1200" dirty="0"/>
        </a:p>
      </dsp:txBody>
      <dsp:txXfrm>
        <a:off x="475215" y="3312405"/>
        <a:ext cx="5984378" cy="7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9" y="4689517"/>
            <a:ext cx="4984962" cy="44426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366629" latinLnBrk="0">
      <a:lnSpc>
        <a:spcPct val="117999"/>
      </a:lnSpc>
      <a:defRPr sz="1700">
        <a:latin typeface="+mn-lt"/>
        <a:ea typeface="+mn-ea"/>
        <a:cs typeface="+mn-cs"/>
        <a:sym typeface="Helvetica Neue"/>
      </a:defRPr>
    </a:lvl1pPr>
    <a:lvl2pPr indent="228600" defTabSz="366629" latinLnBrk="0">
      <a:lnSpc>
        <a:spcPct val="117999"/>
      </a:lnSpc>
      <a:defRPr sz="1700">
        <a:latin typeface="+mn-lt"/>
        <a:ea typeface="+mn-ea"/>
        <a:cs typeface="+mn-cs"/>
        <a:sym typeface="Helvetica Neue"/>
      </a:defRPr>
    </a:lvl2pPr>
    <a:lvl3pPr indent="457200" defTabSz="366629" latinLnBrk="0">
      <a:lnSpc>
        <a:spcPct val="117999"/>
      </a:lnSpc>
      <a:defRPr sz="1700">
        <a:latin typeface="+mn-lt"/>
        <a:ea typeface="+mn-ea"/>
        <a:cs typeface="+mn-cs"/>
        <a:sym typeface="Helvetica Neue"/>
      </a:defRPr>
    </a:lvl3pPr>
    <a:lvl4pPr indent="685800" defTabSz="366629" latinLnBrk="0">
      <a:lnSpc>
        <a:spcPct val="117999"/>
      </a:lnSpc>
      <a:defRPr sz="1700">
        <a:latin typeface="+mn-lt"/>
        <a:ea typeface="+mn-ea"/>
        <a:cs typeface="+mn-cs"/>
        <a:sym typeface="Helvetica Neue"/>
      </a:defRPr>
    </a:lvl4pPr>
    <a:lvl5pPr indent="914400" defTabSz="366629" latinLnBrk="0">
      <a:lnSpc>
        <a:spcPct val="117999"/>
      </a:lnSpc>
      <a:defRPr sz="1700">
        <a:latin typeface="+mn-lt"/>
        <a:ea typeface="+mn-ea"/>
        <a:cs typeface="+mn-cs"/>
        <a:sym typeface="Helvetica Neue"/>
      </a:defRPr>
    </a:lvl5pPr>
    <a:lvl6pPr indent="1143000" defTabSz="366629" latinLnBrk="0">
      <a:lnSpc>
        <a:spcPct val="117999"/>
      </a:lnSpc>
      <a:defRPr sz="1700">
        <a:latin typeface="+mn-lt"/>
        <a:ea typeface="+mn-ea"/>
        <a:cs typeface="+mn-cs"/>
        <a:sym typeface="Helvetica Neue"/>
      </a:defRPr>
    </a:lvl6pPr>
    <a:lvl7pPr indent="1371600" defTabSz="366629" latinLnBrk="0">
      <a:lnSpc>
        <a:spcPct val="117999"/>
      </a:lnSpc>
      <a:defRPr sz="1700">
        <a:latin typeface="+mn-lt"/>
        <a:ea typeface="+mn-ea"/>
        <a:cs typeface="+mn-cs"/>
        <a:sym typeface="Helvetica Neue"/>
      </a:defRPr>
    </a:lvl7pPr>
    <a:lvl8pPr indent="1600200" defTabSz="366629" latinLnBrk="0">
      <a:lnSpc>
        <a:spcPct val="117999"/>
      </a:lnSpc>
      <a:defRPr sz="1700">
        <a:latin typeface="+mn-lt"/>
        <a:ea typeface="+mn-ea"/>
        <a:cs typeface="+mn-cs"/>
        <a:sym typeface="Helvetica Neue"/>
      </a:defRPr>
    </a:lvl8pPr>
    <a:lvl9pPr indent="1828800" defTabSz="366629" latinLnBrk="0">
      <a:lnSpc>
        <a:spcPct val="117999"/>
      </a:lnSpc>
      <a:defRPr sz="17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098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37459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62091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24785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013788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669689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788092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930880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308765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0881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0148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32270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09643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6048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70995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1657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7440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45550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55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350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en o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"/>
          <p:cNvSpPr txBox="1">
            <a:spLocks noGrp="1"/>
          </p:cNvSpPr>
          <p:nvPr>
            <p:ph type="title"/>
          </p:nvPr>
        </p:nvSpPr>
        <p:spPr>
          <a:xfrm>
            <a:off x="1044123" y="1269787"/>
            <a:ext cx="8603569" cy="2559268"/>
          </a:xfrm>
          <a:prstGeom prst="rect">
            <a:avLst/>
          </a:prstGeom>
        </p:spPr>
        <p:txBody>
          <a:bodyPr anchor="b"/>
          <a:lstStyle/>
          <a:p>
            <a:r>
              <a:t>Titel</a:t>
            </a:r>
          </a:p>
        </p:txBody>
      </p:sp>
      <p:sp>
        <p:nvSpPr>
          <p:cNvPr id="12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044123" y="3907805"/>
            <a:ext cx="8603569" cy="87605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  <a:lvl2pPr marL="0" indent="0" algn="ctr">
              <a:spcBef>
                <a:spcPts val="0"/>
              </a:spcBef>
              <a:buSzTx/>
              <a:buNone/>
              <a:defRPr sz="2800"/>
            </a:lvl2pPr>
            <a:lvl3pPr marL="0" indent="0" algn="ctr">
              <a:spcBef>
                <a:spcPts val="0"/>
              </a:spcBef>
              <a:buSzTx/>
              <a:buNone/>
              <a:defRPr sz="2800"/>
            </a:lvl3pPr>
            <a:lvl4pPr marL="0" indent="0" algn="ctr">
              <a:spcBef>
                <a:spcPts val="0"/>
              </a:spcBef>
              <a:buSzTx/>
              <a:buNone/>
              <a:defRPr sz="2800"/>
            </a:lvl4pPr>
            <a:lvl5pPr marL="0" indent="0" algn="ctr">
              <a:spcBef>
                <a:spcPts val="0"/>
              </a:spcBef>
              <a:buSzTx/>
              <a:buNone/>
              <a:defRPr sz="2800"/>
            </a:lvl5pPr>
          </a:lstStyle>
          <a:p>
            <a:r>
              <a:t>Hoofdtekst — niveau één</a:t>
            </a:r>
          </a:p>
          <a:p>
            <a:pPr lvl="1"/>
            <a:r>
              <a:t>Hoofdtekst — niveau twee</a:t>
            </a:r>
          </a:p>
          <a:p>
            <a:pPr lvl="2"/>
            <a:r>
              <a:t>Hoofdtekst — niveau drie</a:t>
            </a:r>
          </a:p>
          <a:p>
            <a:pPr lvl="3"/>
            <a:r>
              <a:t>Hoofdtekst — niveau vier</a:t>
            </a:r>
          </a:p>
          <a:p>
            <a:pPr lvl="4"/>
            <a:r>
              <a:t>Hoofdtekst — niveau Vijf</a:t>
            </a:r>
          </a:p>
        </p:txBody>
      </p:sp>
      <p:sp>
        <p:nvSpPr>
          <p:cNvPr id="1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044123" y="4931507"/>
            <a:ext cx="8603569" cy="38882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800" i="1"/>
            </a:lvl1pPr>
            <a:lvl2pPr marL="602950" indent="-258406" algn="ctr">
              <a:spcBef>
                <a:spcPts val="0"/>
              </a:spcBef>
              <a:defRPr sz="1800" i="1"/>
            </a:lvl2pPr>
            <a:lvl3pPr marL="947495" indent="-258406" algn="ctr">
              <a:spcBef>
                <a:spcPts val="0"/>
              </a:spcBef>
              <a:defRPr sz="1800" i="1"/>
            </a:lvl3pPr>
            <a:lvl4pPr marL="1292037" indent="-258406" algn="ctr">
              <a:spcBef>
                <a:spcPts val="0"/>
              </a:spcBef>
              <a:defRPr sz="1800" i="1"/>
            </a:lvl4pPr>
            <a:lvl5pPr marL="1636582" indent="-258406" algn="ctr">
              <a:spcBef>
                <a:spcPts val="0"/>
              </a:spcBef>
              <a:defRPr sz="1800" i="1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94" name="&quot;Typ hier een citaat.&quot;"/>
          <p:cNvSpPr txBox="1">
            <a:spLocks noGrp="1"/>
          </p:cNvSpPr>
          <p:nvPr>
            <p:ph type="body" sz="quarter" idx="13"/>
          </p:nvPr>
        </p:nvSpPr>
        <p:spPr>
          <a:xfrm>
            <a:off x="1044124" y="3289553"/>
            <a:ext cx="8603568" cy="5080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Afbeelding"/>
          <p:cNvSpPr>
            <a:spLocks noGrp="1"/>
          </p:cNvSpPr>
          <p:nvPr>
            <p:ph type="pic" idx="13"/>
          </p:nvPr>
        </p:nvSpPr>
        <p:spPr>
          <a:xfrm>
            <a:off x="-780915" y="3"/>
            <a:ext cx="12253646" cy="770732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beelding"/>
          <p:cNvSpPr>
            <a:spLocks noGrp="1"/>
          </p:cNvSpPr>
          <p:nvPr>
            <p:ph type="pic" idx="13"/>
          </p:nvPr>
        </p:nvSpPr>
        <p:spPr>
          <a:xfrm>
            <a:off x="1333590" y="224073"/>
            <a:ext cx="8018862" cy="504241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"/>
          <p:cNvSpPr txBox="1">
            <a:spLocks noGrp="1"/>
          </p:cNvSpPr>
          <p:nvPr>
            <p:ph type="title"/>
          </p:nvPr>
        </p:nvSpPr>
        <p:spPr>
          <a:xfrm>
            <a:off x="1044123" y="5207124"/>
            <a:ext cx="8603569" cy="1102455"/>
          </a:xfrm>
          <a:prstGeom prst="rect">
            <a:avLst/>
          </a:prstGeom>
        </p:spPr>
        <p:txBody>
          <a:bodyPr anchor="b"/>
          <a:lstStyle/>
          <a:p>
            <a:r>
              <a:t>Titel</a:t>
            </a:r>
          </a:p>
        </p:txBody>
      </p:sp>
      <p:sp>
        <p:nvSpPr>
          <p:cNvPr id="22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044123" y="6319415"/>
            <a:ext cx="8603569" cy="87605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  <a:lvl2pPr marL="0" indent="0" algn="ctr">
              <a:spcBef>
                <a:spcPts val="0"/>
              </a:spcBef>
              <a:buSzTx/>
              <a:buNone/>
              <a:defRPr sz="2800"/>
            </a:lvl2pPr>
            <a:lvl3pPr marL="0" indent="0" algn="ctr">
              <a:spcBef>
                <a:spcPts val="0"/>
              </a:spcBef>
              <a:buSzTx/>
              <a:buNone/>
              <a:defRPr sz="2800"/>
            </a:lvl3pPr>
            <a:lvl4pPr marL="0" indent="0" algn="ctr">
              <a:spcBef>
                <a:spcPts val="0"/>
              </a:spcBef>
              <a:buSzTx/>
              <a:buNone/>
              <a:defRPr sz="2800"/>
            </a:lvl4pPr>
            <a:lvl5pPr marL="0" indent="0" algn="ctr">
              <a:spcBef>
                <a:spcPts val="0"/>
              </a:spcBef>
              <a:buSzTx/>
              <a:buNone/>
              <a:defRPr sz="28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d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"/>
          <p:cNvSpPr txBox="1">
            <a:spLocks noGrp="1"/>
          </p:cNvSpPr>
          <p:nvPr>
            <p:ph type="title"/>
          </p:nvPr>
        </p:nvSpPr>
        <p:spPr>
          <a:xfrm>
            <a:off x="1044123" y="2500203"/>
            <a:ext cx="8603569" cy="2559268"/>
          </a:xfrm>
          <a:prstGeom prst="rect">
            <a:avLst/>
          </a:prstGeom>
        </p:spPr>
        <p:txBody>
          <a:bodyPr/>
          <a:lstStyle/>
          <a:p>
            <a:r>
              <a:t>Titel</a:t>
            </a:r>
          </a:p>
        </p:txBody>
      </p:sp>
      <p:sp>
        <p:nvSpPr>
          <p:cNvPr id="3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fbeelding"/>
          <p:cNvSpPr>
            <a:spLocks noGrp="1"/>
          </p:cNvSpPr>
          <p:nvPr>
            <p:ph type="pic" idx="13"/>
          </p:nvPr>
        </p:nvSpPr>
        <p:spPr>
          <a:xfrm>
            <a:off x="1861148" y="475764"/>
            <a:ext cx="10195856" cy="640800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"/>
          <p:cNvSpPr txBox="1">
            <a:spLocks noGrp="1"/>
          </p:cNvSpPr>
          <p:nvPr>
            <p:ph type="title"/>
          </p:nvPr>
        </p:nvSpPr>
        <p:spPr>
          <a:xfrm>
            <a:off x="783093" y="492165"/>
            <a:ext cx="4385317" cy="3090806"/>
          </a:xfrm>
          <a:prstGeom prst="rect">
            <a:avLst/>
          </a:prstGeom>
        </p:spPr>
        <p:txBody>
          <a:bodyPr anchor="b"/>
          <a:lstStyle>
            <a:lvl1pPr>
              <a:defRPr sz="4600"/>
            </a:lvl1pPr>
          </a:lstStyle>
          <a:p>
            <a:r>
              <a:t>Titel</a:t>
            </a:r>
          </a:p>
        </p:txBody>
      </p:sp>
      <p:sp>
        <p:nvSpPr>
          <p:cNvPr id="40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783093" y="3661721"/>
            <a:ext cx="4385317" cy="318924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  <a:lvl2pPr marL="0" indent="0" algn="ctr">
              <a:spcBef>
                <a:spcPts val="0"/>
              </a:spcBef>
              <a:buSzTx/>
              <a:buNone/>
              <a:defRPr sz="2800"/>
            </a:lvl2pPr>
            <a:lvl3pPr marL="0" indent="0" algn="ctr">
              <a:spcBef>
                <a:spcPts val="0"/>
              </a:spcBef>
              <a:buSzTx/>
              <a:buNone/>
              <a:defRPr sz="2800"/>
            </a:lvl3pPr>
            <a:lvl4pPr marL="0" indent="0" algn="ctr">
              <a:spcBef>
                <a:spcPts val="0"/>
              </a:spcBef>
              <a:buSzTx/>
              <a:buNone/>
              <a:defRPr sz="2800"/>
            </a:lvl4pPr>
            <a:lvl5pPr marL="0" indent="0" algn="ctr">
              <a:spcBef>
                <a:spcPts val="0"/>
              </a:spcBef>
              <a:buSzTx/>
              <a:buNone/>
              <a:defRPr sz="28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bo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</a:t>
            </a:r>
          </a:p>
        </p:txBody>
      </p:sp>
      <p:sp>
        <p:nvSpPr>
          <p:cNvPr id="4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</a:t>
            </a:r>
          </a:p>
        </p:txBody>
      </p:sp>
      <p:sp>
        <p:nvSpPr>
          <p:cNvPr id="57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opsomm.,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Afbeelding"/>
          <p:cNvSpPr>
            <a:spLocks noGrp="1"/>
          </p:cNvSpPr>
          <p:nvPr>
            <p:ph type="pic" idx="13"/>
          </p:nvPr>
        </p:nvSpPr>
        <p:spPr>
          <a:xfrm>
            <a:off x="3359463" y="2004757"/>
            <a:ext cx="7752610" cy="487245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</a:t>
            </a:r>
          </a:p>
        </p:txBody>
      </p:sp>
      <p:sp>
        <p:nvSpPr>
          <p:cNvPr id="67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783093" y="2008039"/>
            <a:ext cx="4385317" cy="4872448"/>
          </a:xfrm>
          <a:prstGeom prst="rect">
            <a:avLst/>
          </a:prstGeom>
        </p:spPr>
        <p:txBody>
          <a:bodyPr/>
          <a:lstStyle>
            <a:lvl1pPr marL="265791" indent="-265791">
              <a:spcBef>
                <a:spcPts val="2400"/>
              </a:spcBef>
              <a:defRPr sz="2100"/>
            </a:lvl1pPr>
            <a:lvl2pPr marL="531582" indent="-265791">
              <a:spcBef>
                <a:spcPts val="2400"/>
              </a:spcBef>
              <a:defRPr sz="2100"/>
            </a:lvl2pPr>
            <a:lvl3pPr marL="797371" indent="-265790">
              <a:spcBef>
                <a:spcPts val="2400"/>
              </a:spcBef>
              <a:defRPr sz="2100"/>
            </a:lvl3pPr>
            <a:lvl4pPr marL="1063160" indent="-265791">
              <a:spcBef>
                <a:spcPts val="2400"/>
              </a:spcBef>
              <a:defRPr sz="2100"/>
            </a:lvl4pPr>
            <a:lvl5pPr marL="1328953" indent="-265791">
              <a:spcBef>
                <a:spcPts val="2400"/>
              </a:spcBef>
              <a:defRPr sz="21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68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5198050" y="7205317"/>
            <a:ext cx="290144" cy="287258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783092" y="984333"/>
            <a:ext cx="9125632" cy="5591010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6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driem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Afbeelding"/>
          <p:cNvSpPr>
            <a:spLocks noGrp="1"/>
          </p:cNvSpPr>
          <p:nvPr>
            <p:ph type="pic" sz="quarter" idx="13"/>
          </p:nvPr>
        </p:nvSpPr>
        <p:spPr>
          <a:xfrm>
            <a:off x="5492084" y="3897957"/>
            <a:ext cx="4977874" cy="313017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Afbeelding"/>
          <p:cNvSpPr>
            <a:spLocks noGrp="1"/>
          </p:cNvSpPr>
          <p:nvPr>
            <p:ph type="pic" sz="quarter" idx="14"/>
          </p:nvPr>
        </p:nvSpPr>
        <p:spPr>
          <a:xfrm>
            <a:off x="5345909" y="689032"/>
            <a:ext cx="4823846" cy="303174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Afbeelding"/>
          <p:cNvSpPr>
            <a:spLocks noGrp="1"/>
          </p:cNvSpPr>
          <p:nvPr>
            <p:ph type="pic" idx="15"/>
          </p:nvPr>
        </p:nvSpPr>
        <p:spPr>
          <a:xfrm>
            <a:off x="-1952509" y="689032"/>
            <a:ext cx="9851295" cy="619145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 txBox="1">
            <a:spLocks noGrp="1"/>
          </p:cNvSpPr>
          <p:nvPr>
            <p:ph type="title"/>
          </p:nvPr>
        </p:nvSpPr>
        <p:spPr>
          <a:xfrm>
            <a:off x="783092" y="196864"/>
            <a:ext cx="9125632" cy="1673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</a:t>
            </a:r>
          </a:p>
        </p:txBody>
      </p:sp>
      <p:sp>
        <p:nvSpPr>
          <p:cNvPr id="3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783092" y="2008039"/>
            <a:ext cx="9125632" cy="48724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Hoofdtekst — niveau één</a:t>
            </a:r>
          </a:p>
          <a:p>
            <a:pPr lvl="1"/>
            <a:r>
              <a:t>Hoofdtekst — niveau twee</a:t>
            </a:r>
          </a:p>
          <a:p>
            <a:pPr lvl="2"/>
            <a:r>
              <a:t>Hoofdtekst — niveau drie</a:t>
            </a:r>
          </a:p>
          <a:p>
            <a:pPr lvl="3"/>
            <a:r>
              <a:t>Hoofdtekst — niveau vier</a:t>
            </a:r>
          </a:p>
          <a:p>
            <a:pPr lvl="4"/>
            <a:r>
              <a:t>Hoofdtekst — niveau Vijf</a:t>
            </a:r>
          </a:p>
        </p:txBody>
      </p:sp>
      <p:sp>
        <p:nvSpPr>
          <p:cNvPr id="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5198050" y="7205317"/>
            <a:ext cx="290144" cy="28725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45282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45282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45282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45282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45282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45282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45282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45282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45282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344543" marR="0" indent="-344543" algn="l" defTabSz="452828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45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689085" marR="0" indent="-344543" algn="l" defTabSz="452828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45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033630" marR="0" indent="-344543" algn="l" defTabSz="452828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45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378173" marR="0" indent="-344543" algn="l" defTabSz="452828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45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722716" marR="0" indent="-344543" algn="l" defTabSz="452828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45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067261" marR="0" indent="-344543" algn="l" defTabSz="452828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45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411803" marR="0" indent="-344543" algn="l" defTabSz="452828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45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2756347" marR="0" indent="-344543" algn="l" defTabSz="452828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45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100892" marR="0" indent="-344543" algn="l" defTabSz="452828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45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46848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46848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46848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46848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46848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46848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46848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46848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46848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nomination of von der Leyen – C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60" y="1000906"/>
            <a:ext cx="5860491" cy="34079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5" name="TextBox 4"/>
          <p:cNvSpPr txBox="1"/>
          <p:nvPr/>
        </p:nvSpPr>
        <p:spPr>
          <a:xfrm>
            <a:off x="6492240" y="503558"/>
            <a:ext cx="3822192" cy="63812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</a:rPr>
              <a:t>« Notre </a:t>
            </a:r>
            <a:r>
              <a:rPr lang="fr-FR" sz="2400" dirty="0">
                <a:solidFill>
                  <a:schemeClr val="bg1"/>
                </a:solidFill>
              </a:rPr>
              <a:t>défi le plus pressant est la protection de la planète. C'est la plus grande responsabilité et la plus grande chance que nous ayons aujourd'hui. </a:t>
            </a:r>
            <a:r>
              <a:rPr lang="fr-FR" sz="2400" b="1" dirty="0">
                <a:solidFill>
                  <a:schemeClr val="bg1"/>
                </a:solidFill>
              </a:rPr>
              <a:t>Je veux</a:t>
            </a:r>
            <a:r>
              <a:rPr lang="fr-FR" sz="2400" dirty="0">
                <a:solidFill>
                  <a:schemeClr val="bg1"/>
                </a:solidFill>
              </a:rPr>
              <a:t> </a:t>
            </a:r>
            <a:r>
              <a:rPr lang="fr-FR" sz="2400" b="1" dirty="0">
                <a:solidFill>
                  <a:schemeClr val="bg1"/>
                </a:solidFill>
              </a:rPr>
              <a:t>que l'Europe devienne le premier continent neutre pour le climat</a:t>
            </a:r>
            <a:r>
              <a:rPr lang="fr-FR" sz="2400" dirty="0">
                <a:solidFill>
                  <a:schemeClr val="bg1"/>
                </a:solidFill>
              </a:rPr>
              <a:t> </a:t>
            </a:r>
            <a:r>
              <a:rPr lang="fr-FR" sz="2400" b="1" dirty="0">
                <a:solidFill>
                  <a:schemeClr val="bg1"/>
                </a:solidFill>
              </a:rPr>
              <a:t>d'ici à 2050.</a:t>
            </a:r>
            <a:r>
              <a:rPr lang="fr-FR" sz="2400" dirty="0">
                <a:solidFill>
                  <a:schemeClr val="bg1"/>
                </a:solidFill>
              </a:rPr>
              <a:t> Pour cela, nous devons prendre ensemble des mesures audacieuses. Notre objectif actuel de réduction des émissions de 40 % d'ici à 2030 n'est pas suffisant</a:t>
            </a:r>
            <a:r>
              <a:rPr lang="fr-FR" sz="2400" dirty="0" smtClean="0">
                <a:solidFill>
                  <a:schemeClr val="bg1"/>
                </a:solidFill>
              </a:rPr>
              <a:t>. ». 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931" y="6233107"/>
            <a:ext cx="5559551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President Ursula </a:t>
            </a:r>
            <a:r>
              <a:rPr lang="en-GB" sz="2000" b="1" dirty="0">
                <a:solidFill>
                  <a:schemeClr val="bg1"/>
                </a:solidFill>
              </a:rPr>
              <a:t>von der </a:t>
            </a:r>
            <a:r>
              <a:rPr lang="en-GB" sz="2000" b="1" dirty="0" err="1" smtClean="0">
                <a:solidFill>
                  <a:schemeClr val="bg1"/>
                </a:solidFill>
              </a:rPr>
              <a:t>Leyen</a:t>
            </a:r>
            <a:r>
              <a:rPr lang="en-GB" sz="2000" b="1" dirty="0" smtClean="0">
                <a:solidFill>
                  <a:schemeClr val="bg1"/>
                </a:solidFill>
              </a:rPr>
              <a:t>, July 2019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061281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Oval 26"/>
          <p:cNvSpPr/>
          <p:nvPr/>
        </p:nvSpPr>
        <p:spPr>
          <a:xfrm>
            <a:off x="3084139" y="1515069"/>
            <a:ext cx="4618765" cy="4618768"/>
          </a:xfrm>
          <a:prstGeom prst="ellipse">
            <a:avLst/>
          </a:prstGeom>
          <a:gradFill>
            <a:gsLst>
              <a:gs pos="5000">
                <a:srgbClr val="5AA3AE">
                  <a:alpha val="40000"/>
                </a:srgbClr>
              </a:gs>
              <a:gs pos="100000">
                <a:srgbClr val="44BA7E">
                  <a:alpha val="40000"/>
                </a:srgbClr>
              </a:gs>
            </a:gsLst>
            <a:lin ang="5400000"/>
          </a:gradFill>
          <a:ln w="28575">
            <a:solidFill>
              <a:srgbClr val="034EA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22" name="Rechthoek"/>
          <p:cNvSpPr/>
          <p:nvPr/>
        </p:nvSpPr>
        <p:spPr>
          <a:xfrm>
            <a:off x="3554873" y="5741941"/>
            <a:ext cx="3405021" cy="697068"/>
          </a:xfrm>
          <a:prstGeom prst="rect">
            <a:avLst/>
          </a:prstGeom>
          <a:solidFill>
            <a:srgbClr val="034EA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Conception d’un ensemble de</a:t>
            </a:r>
          </a:p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des politiques profondément transformatrices</a:t>
            </a:r>
            <a:endParaRPr sz="1400" dirty="0">
              <a:solidFill>
                <a:schemeClr val="bg1"/>
              </a:solidFill>
              <a:latin typeface="EC Square Sans Pro Medium" panose="020B0500000000020004" pitchFamily="34" charset="0"/>
            </a:endParaRPr>
          </a:p>
        </p:txBody>
      </p:sp>
      <p:sp>
        <p:nvSpPr>
          <p:cNvPr id="304" name="Rectangle 8"/>
          <p:cNvSpPr/>
          <p:nvPr/>
        </p:nvSpPr>
        <p:spPr>
          <a:xfrm>
            <a:off x="244550" y="984043"/>
            <a:ext cx="10260418" cy="6288628"/>
          </a:xfrm>
          <a:prstGeom prst="rect">
            <a:avLst/>
          </a:prstGeom>
          <a:ln>
            <a:solidFill>
              <a:srgbClr val="A7A7A7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05" name="Oval 26"/>
          <p:cNvSpPr/>
          <p:nvPr/>
        </p:nvSpPr>
        <p:spPr>
          <a:xfrm>
            <a:off x="376069" y="-1143381"/>
            <a:ext cx="9977316" cy="9977320"/>
          </a:xfrm>
          <a:prstGeom prst="ellipse">
            <a:avLst/>
          </a:prstGeom>
          <a:gradFill>
            <a:gsLst>
              <a:gs pos="5000">
                <a:srgbClr val="5AA3AE">
                  <a:alpha val="10000"/>
                </a:srgbClr>
              </a:gs>
              <a:gs pos="90000">
                <a:srgbClr val="44BA7E">
                  <a:alpha val="20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306" name="Rectangle 9"/>
          <p:cNvSpPr/>
          <p:nvPr/>
        </p:nvSpPr>
        <p:spPr>
          <a:xfrm>
            <a:off x="0" y="-1"/>
            <a:ext cx="10680700" cy="9840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08" name="The Green Deal Framework"/>
          <p:cNvSpPr txBox="1"/>
          <p:nvPr/>
        </p:nvSpPr>
        <p:spPr>
          <a:xfrm>
            <a:off x="2285540" y="473571"/>
            <a:ext cx="6006605" cy="5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372" tIns="39372" rIns="39372" bIns="39372" anchor="ctr">
            <a:spAutoFit/>
          </a:bodyPr>
          <a:lstStyle/>
          <a:p>
            <a:pPr>
              <a:defRPr sz="2800">
                <a:solidFill>
                  <a:srgbClr val="034EA2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t>Le</a:t>
            </a:r>
            <a:r>
              <a:rPr sz="2800" b="1">
                <a:solidFill>
                  <a:srgbClr val="44BA7E"/>
                </a:solidFill>
              </a:rPr>
              <a:t>pacte vert pour l’Europe</a:t>
            </a:r>
          </a:p>
        </p:txBody>
      </p:sp>
      <p:grpSp>
        <p:nvGrpSpPr>
          <p:cNvPr id="312" name="Group 13"/>
          <p:cNvGrpSpPr/>
          <p:nvPr/>
        </p:nvGrpSpPr>
        <p:grpSpPr>
          <a:xfrm>
            <a:off x="4401510" y="2861236"/>
            <a:ext cx="1926439" cy="1926439"/>
            <a:chOff x="-1" y="-1"/>
            <a:chExt cx="1926438" cy="1926438"/>
          </a:xfrm>
        </p:grpSpPr>
        <p:sp>
          <p:nvSpPr>
            <p:cNvPr id="309" name="Green Deal"/>
            <p:cNvSpPr/>
            <p:nvPr/>
          </p:nvSpPr>
          <p:spPr>
            <a:xfrm>
              <a:off x="-1" y="-1"/>
              <a:ext cx="1926438" cy="1926438"/>
            </a:xfrm>
            <a:prstGeom prst="ellipse">
              <a:avLst/>
            </a:prstGeom>
            <a:gradFill flip="none" rotWithShape="1">
              <a:gsLst>
                <a:gs pos="5000">
                  <a:srgbClr val="5AA3AE"/>
                </a:gs>
                <a:gs pos="100000">
                  <a:srgbClr val="44BA7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700"/>
            </a:p>
          </p:txBody>
        </p:sp>
        <p:pic>
          <p:nvPicPr>
            <p:cNvPr id="310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5821" y="169328"/>
              <a:ext cx="1587017" cy="15975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1" name="Rectangle 3"/>
            <p:cNvSpPr txBox="1"/>
            <p:nvPr/>
          </p:nvSpPr>
          <p:spPr>
            <a:xfrm>
              <a:off x="451319" y="83469"/>
              <a:ext cx="1081381" cy="1508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>Les</a:t>
              </a: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/>
              </a:r>
              <a:br>
                <a:rPr sz="1800"/>
              </a:br>
              <a:r>
                <a:rPr sz="1800"/>
                <a:t>Pacte</a:t>
              </a:r>
              <a:br>
                <a:rPr sz="1800"/>
              </a:br>
              <a:r>
                <a:rPr sz="1800"/>
                <a:t>vert pour l’Europe</a:t>
              </a:r>
            </a:p>
          </p:txBody>
        </p:sp>
      </p:grpSp>
      <p:sp>
        <p:nvSpPr>
          <p:cNvPr id="313" name="Rectangle 12"/>
          <p:cNvSpPr/>
          <p:nvPr/>
        </p:nvSpPr>
        <p:spPr>
          <a:xfrm>
            <a:off x="407822" y="2331309"/>
            <a:ext cx="6665101" cy="4011355"/>
          </a:xfrm>
          <a:prstGeom prst="rect">
            <a:avLst/>
          </a:prstGeom>
          <a:solidFill>
            <a:srgbClr val="CDE8B5"/>
          </a:solidFill>
          <a:ln w="63500">
            <a:solidFill>
              <a:srgbClr val="389A6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79400" tIns="279400" rIns="279400" bIns="279400">
            <a:spAutoFit/>
          </a:bodyPr>
          <a:lstStyle/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dirty="0" err="1"/>
              <a:t>Stratégie</a:t>
            </a:r>
            <a:r>
              <a:rPr sz="1600" dirty="0"/>
              <a:t> pour </a:t>
            </a:r>
            <a:r>
              <a:rPr sz="1600" b="1" dirty="0" err="1"/>
              <a:t>une</a:t>
            </a:r>
            <a:r>
              <a:rPr sz="1600" b="1" dirty="0"/>
              <a:t> </a:t>
            </a:r>
            <a:r>
              <a:rPr sz="1600" b="1" dirty="0" err="1"/>
              <a:t>mobilité</a:t>
            </a:r>
            <a:r>
              <a:rPr sz="1600" b="1" dirty="0"/>
              <a:t> durable et </a:t>
            </a:r>
            <a:r>
              <a:rPr sz="1600" b="1" dirty="0" err="1"/>
              <a:t>intelligente</a:t>
            </a:r>
            <a:r>
              <a:rPr sz="1600" dirty="0"/>
              <a:t> </a:t>
            </a:r>
            <a:r>
              <a:rPr sz="1600" dirty="0" err="1"/>
              <a:t>en</a:t>
            </a:r>
            <a:r>
              <a:rPr sz="1600" dirty="0"/>
              <a:t> 2020 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dirty="0" err="1"/>
              <a:t>Révision</a:t>
            </a:r>
            <a:r>
              <a:rPr sz="1600" dirty="0"/>
              <a:t> de </a:t>
            </a:r>
            <a:r>
              <a:rPr sz="1600" dirty="0" smtClean="0"/>
              <a:t>la</a:t>
            </a:r>
            <a:r>
              <a:rPr lang="fr-BE" sz="1600" dirty="0" smtClean="0"/>
              <a:t> </a:t>
            </a:r>
            <a:r>
              <a:rPr sz="1600" b="1" dirty="0" err="1" smtClean="0"/>
              <a:t>législation</a:t>
            </a:r>
            <a:r>
              <a:rPr sz="1600" b="1" dirty="0" smtClean="0"/>
              <a:t> </a:t>
            </a:r>
            <a:r>
              <a:rPr sz="1600" b="1" dirty="0"/>
              <a:t>sur la performance </a:t>
            </a:r>
            <a:r>
              <a:rPr sz="1600" b="1" dirty="0" err="1"/>
              <a:t>en</a:t>
            </a:r>
            <a:r>
              <a:rPr sz="1600" b="1" dirty="0"/>
              <a:t> </a:t>
            </a:r>
            <a:r>
              <a:rPr sz="1600" b="1" dirty="0" err="1"/>
              <a:t>matière</a:t>
            </a:r>
            <a:r>
              <a:rPr sz="1600" b="1" dirty="0"/>
              <a:t> </a:t>
            </a:r>
            <a:r>
              <a:rPr sz="1600" b="1" dirty="0" err="1"/>
              <a:t>d’émissions</a:t>
            </a:r>
            <a:r>
              <a:rPr sz="1600" dirty="0"/>
              <a:t> de </a:t>
            </a:r>
            <a:r>
              <a:rPr sz="1600" b="1" dirty="0"/>
              <a:t>CO2</a:t>
            </a:r>
            <a:r>
              <a:rPr sz="1600" dirty="0"/>
              <a:t> pour les </a:t>
            </a:r>
            <a:r>
              <a:rPr sz="1600" dirty="0" err="1"/>
              <a:t>véhicules</a:t>
            </a:r>
            <a:r>
              <a:rPr sz="1600" dirty="0"/>
              <a:t> </a:t>
            </a:r>
            <a:r>
              <a:rPr sz="1600" dirty="0" err="1"/>
              <a:t>utilitaires</a:t>
            </a:r>
            <a:r>
              <a:rPr sz="1600" dirty="0"/>
              <a:t> </a:t>
            </a:r>
            <a:r>
              <a:rPr sz="1600" dirty="0" err="1"/>
              <a:t>légers</a:t>
            </a:r>
            <a:r>
              <a:rPr sz="1600" dirty="0"/>
              <a:t> </a:t>
            </a:r>
            <a:r>
              <a:rPr sz="1600" dirty="0" err="1"/>
              <a:t>d’ici</a:t>
            </a:r>
            <a:r>
              <a:rPr sz="1600" dirty="0"/>
              <a:t> </a:t>
            </a:r>
            <a:r>
              <a:rPr sz="1600" dirty="0" err="1"/>
              <a:t>juin</a:t>
            </a:r>
            <a:r>
              <a:rPr sz="1600" dirty="0"/>
              <a:t> 2021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b="1" dirty="0" err="1"/>
              <a:t>Étendre</a:t>
            </a:r>
            <a:r>
              <a:rPr sz="1600" b="1" dirty="0"/>
              <a:t> le </a:t>
            </a:r>
            <a:r>
              <a:rPr sz="1600" b="1" dirty="0" err="1"/>
              <a:t>système</a:t>
            </a:r>
            <a:r>
              <a:rPr sz="1600" b="1" dirty="0"/>
              <a:t> </a:t>
            </a:r>
            <a:r>
              <a:rPr sz="1600" b="1" dirty="0" err="1"/>
              <a:t>d’échange</a:t>
            </a:r>
            <a:r>
              <a:rPr sz="1600" b="1" dirty="0"/>
              <a:t> de </a:t>
            </a:r>
            <a:r>
              <a:rPr sz="1600" b="1" dirty="0" err="1"/>
              <a:t>quotas</a:t>
            </a:r>
            <a:r>
              <a:rPr sz="1600" dirty="0" err="1"/>
              <a:t>d’émission</a:t>
            </a:r>
            <a:r>
              <a:rPr sz="1600" dirty="0"/>
              <a:t> de </a:t>
            </a:r>
            <a:r>
              <a:rPr sz="1600" dirty="0" err="1" smtClean="0"/>
              <a:t>l’UE</a:t>
            </a:r>
            <a:r>
              <a:rPr lang="fr-BE" sz="1600" dirty="0" smtClean="0"/>
              <a:t> </a:t>
            </a:r>
            <a:r>
              <a:rPr sz="1600" b="1" dirty="0" smtClean="0"/>
              <a:t>au </a:t>
            </a:r>
            <a:r>
              <a:rPr sz="1600" b="1" dirty="0" err="1"/>
              <a:t>secteur</a:t>
            </a:r>
            <a:r>
              <a:rPr sz="1600" b="1" dirty="0"/>
              <a:t> maritime et </a:t>
            </a:r>
            <a:r>
              <a:rPr sz="1600" b="1" dirty="0" err="1"/>
              <a:t>réduire</a:t>
            </a:r>
            <a:r>
              <a:rPr sz="1600" b="1" dirty="0"/>
              <a:t> les quotas </a:t>
            </a:r>
            <a:r>
              <a:rPr sz="1600" b="1" dirty="0" err="1"/>
              <a:t>gratuits</a:t>
            </a:r>
            <a:r>
              <a:rPr sz="1600" b="1" dirty="0"/>
              <a:t> pour les </a:t>
            </a:r>
            <a:r>
              <a:rPr sz="1600" b="1" dirty="0" err="1"/>
              <a:t>compagnies</a:t>
            </a:r>
            <a:r>
              <a:rPr sz="1600" b="1" dirty="0"/>
              <a:t> </a:t>
            </a:r>
            <a:r>
              <a:rPr sz="1600" b="1" dirty="0" err="1"/>
              <a:t>aériennes</a:t>
            </a:r>
            <a:r>
              <a:rPr sz="1600" b="1" dirty="0"/>
              <a:t> </a:t>
            </a:r>
            <a:r>
              <a:rPr sz="1600" b="1" dirty="0" err="1"/>
              <a:t>d’ici</a:t>
            </a:r>
            <a:r>
              <a:rPr sz="1600" b="1" dirty="0"/>
              <a:t> </a:t>
            </a:r>
            <a:r>
              <a:rPr sz="1600" b="1" dirty="0" err="1"/>
              <a:t>juin</a:t>
            </a:r>
            <a:r>
              <a:rPr sz="1600" b="1" dirty="0"/>
              <a:t> 2021 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dirty="0" err="1"/>
              <a:t>Soutenir</a:t>
            </a:r>
            <a:r>
              <a:rPr sz="1600" dirty="0"/>
              <a:t> </a:t>
            </a:r>
            <a:r>
              <a:rPr sz="1600" b="1" dirty="0"/>
              <a:t>les points de recharge publics:1 millions d’ </a:t>
            </a:r>
            <a:r>
              <a:rPr sz="1600" b="1" dirty="0" err="1"/>
              <a:t>ici</a:t>
            </a:r>
            <a:r>
              <a:rPr sz="1600" b="1" dirty="0"/>
              <a:t> à 2025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dirty="0" err="1"/>
              <a:t>Stimuler</a:t>
            </a:r>
            <a:r>
              <a:rPr sz="1600" dirty="0"/>
              <a:t> la production et </a:t>
            </a:r>
            <a:r>
              <a:rPr sz="1600" dirty="0" err="1"/>
              <a:t>l’approvisionnement</a:t>
            </a:r>
            <a:r>
              <a:rPr sz="1600" dirty="0"/>
              <a:t> </a:t>
            </a:r>
            <a:r>
              <a:rPr sz="1600" dirty="0" err="1"/>
              <a:t>en</a:t>
            </a:r>
            <a:r>
              <a:rPr sz="1600" dirty="0"/>
              <a:t> </a:t>
            </a:r>
            <a:r>
              <a:rPr sz="1600" b="1" dirty="0" err="1"/>
              <a:t>carburants</a:t>
            </a:r>
            <a:r>
              <a:rPr sz="1600" b="1" dirty="0"/>
              <a:t> de substitution durables</a:t>
            </a:r>
            <a:r>
              <a:rPr sz="1600" dirty="0"/>
              <a:t> pour les </a:t>
            </a:r>
            <a:r>
              <a:rPr sz="1600" dirty="0" err="1"/>
              <a:t>différents</a:t>
            </a:r>
            <a:r>
              <a:rPr sz="1600" dirty="0"/>
              <a:t> modes de transport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dirty="0" err="1"/>
              <a:t>Révision</a:t>
            </a:r>
            <a:r>
              <a:rPr sz="1600" dirty="0"/>
              <a:t> de la </a:t>
            </a:r>
            <a:r>
              <a:rPr sz="1600" b="1" dirty="0"/>
              <a:t>directive sur </a:t>
            </a:r>
            <a:r>
              <a:rPr sz="1600" b="1" dirty="0" err="1"/>
              <a:t>l’infrastructure</a:t>
            </a:r>
            <a:r>
              <a:rPr sz="1600" b="1" dirty="0"/>
              <a:t> pour </a:t>
            </a:r>
            <a:r>
              <a:rPr sz="1600" b="1" dirty="0" err="1"/>
              <a:t>carburants</a:t>
            </a:r>
            <a:r>
              <a:rPr sz="1600" b="1" dirty="0"/>
              <a:t> </a:t>
            </a:r>
            <a:r>
              <a:rPr sz="1600" b="1" dirty="0" err="1"/>
              <a:t>alternatifs</a:t>
            </a:r>
            <a:r>
              <a:rPr sz="1600" dirty="0"/>
              <a:t> et du </a:t>
            </a:r>
            <a:r>
              <a:rPr sz="1600" dirty="0" err="1"/>
              <a:t>règlement</a:t>
            </a:r>
            <a:r>
              <a:rPr sz="1600" dirty="0"/>
              <a:t> RTE-T </a:t>
            </a:r>
            <a:r>
              <a:rPr sz="1600" dirty="0" err="1"/>
              <a:t>en</a:t>
            </a:r>
            <a:r>
              <a:rPr sz="1600" dirty="0"/>
              <a:t> 2021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dirty="0"/>
              <a:t>Des</a:t>
            </a:r>
            <a:r>
              <a:rPr sz="1600" dirty="0"/>
              <a:t> </a:t>
            </a:r>
            <a:r>
              <a:rPr sz="1600" b="1" dirty="0" err="1"/>
              <a:t>normes</a:t>
            </a:r>
            <a:r>
              <a:rPr sz="1600" b="1" dirty="0"/>
              <a:t> plus </a:t>
            </a:r>
            <a:r>
              <a:rPr sz="1600" b="1" dirty="0" err="1"/>
              <a:t>strictes</a:t>
            </a:r>
            <a:r>
              <a:rPr sz="1600" b="1" dirty="0"/>
              <a:t> </a:t>
            </a:r>
            <a:r>
              <a:rPr sz="1600" b="1" dirty="0" err="1"/>
              <a:t>en</a:t>
            </a:r>
            <a:r>
              <a:rPr sz="1600" b="1" dirty="0"/>
              <a:t> </a:t>
            </a:r>
            <a:r>
              <a:rPr sz="1600" b="1" dirty="0" err="1"/>
              <a:t>matière</a:t>
            </a:r>
            <a:r>
              <a:rPr sz="1600" b="1" dirty="0"/>
              <a:t> </a:t>
            </a:r>
            <a:r>
              <a:rPr sz="1600" b="1" dirty="0" err="1"/>
              <a:t>d’émissions</a:t>
            </a:r>
            <a:r>
              <a:rPr sz="1600" b="1" dirty="0"/>
              <a:t> de </a:t>
            </a:r>
            <a:r>
              <a:rPr sz="1600" b="1" dirty="0" err="1"/>
              <a:t>polluants</a:t>
            </a:r>
            <a:r>
              <a:rPr sz="1600" b="1" dirty="0"/>
              <a:t> </a:t>
            </a:r>
            <a:r>
              <a:rPr sz="1600" b="1" dirty="0" err="1"/>
              <a:t>atmosphériques</a:t>
            </a:r>
            <a:r>
              <a:rPr sz="1600" dirty="0"/>
              <a:t> pour les </a:t>
            </a:r>
            <a:r>
              <a:rPr sz="1600" dirty="0" err="1"/>
              <a:t>véhicules</a:t>
            </a:r>
            <a:r>
              <a:rPr sz="1600" dirty="0"/>
              <a:t> à </a:t>
            </a:r>
            <a:r>
              <a:rPr sz="1600" dirty="0" err="1"/>
              <a:t>moteur</a:t>
            </a:r>
            <a:r>
              <a:rPr sz="1600" dirty="0"/>
              <a:t> à combustion</a:t>
            </a:r>
          </a:p>
        </p:txBody>
      </p:sp>
      <p:grpSp>
        <p:nvGrpSpPr>
          <p:cNvPr id="316" name="Vorm"/>
          <p:cNvGrpSpPr/>
          <p:nvPr/>
        </p:nvGrpSpPr>
        <p:grpSpPr>
          <a:xfrm>
            <a:off x="6429510" y="4752716"/>
            <a:ext cx="2745461" cy="637504"/>
            <a:chOff x="-1" y="0"/>
            <a:chExt cx="2745460" cy="637502"/>
          </a:xfrm>
        </p:grpSpPr>
        <p:sp>
          <p:nvSpPr>
            <p:cNvPr id="314" name="Vorm"/>
            <p:cNvSpPr/>
            <p:nvPr/>
          </p:nvSpPr>
          <p:spPr>
            <a:xfrm>
              <a:off x="0" y="0"/>
              <a:ext cx="2745459" cy="63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110" y="21600"/>
                    <a:pt x="20506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490" y="0"/>
                    <a:pt x="1094" y="0"/>
                  </a:cubicBezTo>
                  <a:close/>
                </a:path>
              </a:pathLst>
            </a:custGeom>
            <a:solidFill>
              <a:srgbClr val="42B47B"/>
            </a:solidFill>
            <a:ln w="285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endParaRPr sz="1400"/>
            </a:p>
          </p:txBody>
        </p:sp>
        <p:sp>
          <p:nvSpPr>
            <p:cNvPr id="315" name="Accelerating the shift to sustainable and smart mobility"/>
            <p:cNvSpPr txBox="1"/>
            <p:nvPr/>
          </p:nvSpPr>
          <p:spPr>
            <a:xfrm>
              <a:off x="-1" y="52011"/>
              <a:ext cx="2745460" cy="533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Accélérer le passage à une mobilité durable et intelligente</a:t>
              </a:r>
            </a:p>
          </p:txBody>
        </p:sp>
      </p:grpSp>
      <p:grpSp>
        <p:nvGrpSpPr>
          <p:cNvPr id="319" name="Group 2"/>
          <p:cNvGrpSpPr/>
          <p:nvPr/>
        </p:nvGrpSpPr>
        <p:grpSpPr>
          <a:xfrm>
            <a:off x="7722157" y="6491203"/>
            <a:ext cx="1549111" cy="584773"/>
            <a:chOff x="-1" y="0"/>
            <a:chExt cx="1549110" cy="584772"/>
          </a:xfrm>
        </p:grpSpPr>
        <p:sp>
          <p:nvSpPr>
            <p:cNvPr id="317" name="Rectangle 64"/>
            <p:cNvSpPr txBox="1"/>
            <p:nvPr/>
          </p:nvSpPr>
          <p:spPr>
            <a:xfrm>
              <a:off x="45719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Un pacte européen pour le climat</a:t>
              </a:r>
            </a:p>
          </p:txBody>
        </p:sp>
        <p:sp>
          <p:nvSpPr>
            <p:cNvPr id="318" name="Straight Connector 68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322" name="Group 4"/>
          <p:cNvGrpSpPr/>
          <p:nvPr/>
        </p:nvGrpSpPr>
        <p:grpSpPr>
          <a:xfrm>
            <a:off x="1789010" y="6414327"/>
            <a:ext cx="1556834" cy="584773"/>
            <a:chOff x="-1" y="0"/>
            <a:chExt cx="1556832" cy="584772"/>
          </a:xfrm>
        </p:grpSpPr>
        <p:sp>
          <p:nvSpPr>
            <p:cNvPr id="320" name="Rectangle 27"/>
            <p:cNvSpPr txBox="1"/>
            <p:nvPr/>
          </p:nvSpPr>
          <p:spPr>
            <a:xfrm>
              <a:off x="53441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L’UE en tant que leader </a:t>
              </a:r>
              <a:br>
                <a:rPr sz="1600"/>
              </a:br>
              <a:r>
                <a:rPr sz="1600"/>
                <a:t>mondial</a:t>
              </a:r>
            </a:p>
          </p:txBody>
        </p:sp>
        <p:sp>
          <p:nvSpPr>
            <p:cNvPr id="321" name="Straight Connector 69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23" name="Rectangle 47"/>
          <p:cNvSpPr/>
          <p:nvPr/>
        </p:nvSpPr>
        <p:spPr>
          <a:xfrm>
            <a:off x="0" y="7288463"/>
            <a:ext cx="10680700" cy="28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31" y="224600"/>
            <a:ext cx="2316346" cy="61491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1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Rectangle 8"/>
          <p:cNvSpPr/>
          <p:nvPr/>
        </p:nvSpPr>
        <p:spPr>
          <a:xfrm>
            <a:off x="244550" y="984043"/>
            <a:ext cx="10260418" cy="6288628"/>
          </a:xfrm>
          <a:prstGeom prst="rect">
            <a:avLst/>
          </a:prstGeom>
          <a:ln>
            <a:solidFill>
              <a:srgbClr val="A7A7A7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84" name="Oval 26"/>
          <p:cNvSpPr/>
          <p:nvPr/>
        </p:nvSpPr>
        <p:spPr>
          <a:xfrm>
            <a:off x="376069" y="-1143381"/>
            <a:ext cx="9977316" cy="9977320"/>
          </a:xfrm>
          <a:prstGeom prst="ellipse">
            <a:avLst/>
          </a:prstGeom>
          <a:gradFill>
            <a:gsLst>
              <a:gs pos="5000">
                <a:srgbClr val="5AA3AE">
                  <a:alpha val="10000"/>
                </a:srgbClr>
              </a:gs>
              <a:gs pos="90000">
                <a:srgbClr val="44BA7E">
                  <a:alpha val="20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285" name="Rectangle 9"/>
          <p:cNvSpPr/>
          <p:nvPr/>
        </p:nvSpPr>
        <p:spPr>
          <a:xfrm>
            <a:off x="0" y="-1"/>
            <a:ext cx="10680700" cy="9840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86" name="Oval 26"/>
          <p:cNvSpPr/>
          <p:nvPr/>
        </p:nvSpPr>
        <p:spPr>
          <a:xfrm>
            <a:off x="3084139" y="1515069"/>
            <a:ext cx="4618765" cy="4618768"/>
          </a:xfrm>
          <a:prstGeom prst="ellipse">
            <a:avLst/>
          </a:prstGeom>
          <a:gradFill>
            <a:gsLst>
              <a:gs pos="5000">
                <a:srgbClr val="5AA3AE">
                  <a:alpha val="40000"/>
                </a:srgbClr>
              </a:gs>
              <a:gs pos="100000">
                <a:srgbClr val="44BA7E">
                  <a:alpha val="40000"/>
                </a:srgbClr>
              </a:gs>
            </a:gsLst>
            <a:lin ang="5400000"/>
          </a:gradFill>
          <a:ln w="28575">
            <a:solidFill>
              <a:srgbClr val="034EA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287" name="The Green Deal Framework"/>
          <p:cNvSpPr txBox="1"/>
          <p:nvPr/>
        </p:nvSpPr>
        <p:spPr>
          <a:xfrm>
            <a:off x="2285540" y="473571"/>
            <a:ext cx="6006605" cy="5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372" tIns="39372" rIns="39372" bIns="39372" anchor="ctr">
            <a:spAutoFit/>
          </a:bodyPr>
          <a:lstStyle/>
          <a:p>
            <a:pPr>
              <a:defRPr sz="2800">
                <a:solidFill>
                  <a:srgbClr val="034EA2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t>Le</a:t>
            </a:r>
            <a:r>
              <a:rPr sz="2800" b="1">
                <a:solidFill>
                  <a:srgbClr val="44BA7E"/>
                </a:solidFill>
              </a:rPr>
              <a:t>pacte vert pour l’Europe</a:t>
            </a:r>
          </a:p>
        </p:txBody>
      </p:sp>
      <p:grpSp>
        <p:nvGrpSpPr>
          <p:cNvPr id="291" name="Group 13"/>
          <p:cNvGrpSpPr/>
          <p:nvPr/>
        </p:nvGrpSpPr>
        <p:grpSpPr>
          <a:xfrm>
            <a:off x="4401510" y="2861236"/>
            <a:ext cx="1926439" cy="1926439"/>
            <a:chOff x="-1" y="-1"/>
            <a:chExt cx="1926438" cy="1926438"/>
          </a:xfrm>
        </p:grpSpPr>
        <p:sp>
          <p:nvSpPr>
            <p:cNvPr id="288" name="Green Deal"/>
            <p:cNvSpPr/>
            <p:nvPr/>
          </p:nvSpPr>
          <p:spPr>
            <a:xfrm>
              <a:off x="-1" y="-1"/>
              <a:ext cx="1926438" cy="1926438"/>
            </a:xfrm>
            <a:prstGeom prst="ellipse">
              <a:avLst/>
            </a:prstGeom>
            <a:gradFill flip="none" rotWithShape="1">
              <a:gsLst>
                <a:gs pos="5000">
                  <a:srgbClr val="5AA3AE"/>
                </a:gs>
                <a:gs pos="100000">
                  <a:srgbClr val="44BA7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700"/>
            </a:p>
          </p:txBody>
        </p:sp>
        <p:pic>
          <p:nvPicPr>
            <p:cNvPr id="289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5821" y="169328"/>
              <a:ext cx="1587017" cy="15975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90" name="Rectangle 3"/>
            <p:cNvSpPr txBox="1"/>
            <p:nvPr/>
          </p:nvSpPr>
          <p:spPr>
            <a:xfrm>
              <a:off x="451319" y="83469"/>
              <a:ext cx="1081381" cy="1508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>Les</a:t>
              </a: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/>
              </a:r>
              <a:br>
                <a:rPr sz="1800"/>
              </a:br>
              <a:r>
                <a:rPr sz="1800"/>
                <a:t>Pacte</a:t>
              </a:r>
              <a:br>
                <a:rPr sz="1800"/>
              </a:br>
              <a:r>
                <a:rPr sz="1800"/>
                <a:t>vert pour l’Europe</a:t>
              </a:r>
            </a:p>
          </p:txBody>
        </p:sp>
      </p:grpSp>
      <p:sp>
        <p:nvSpPr>
          <p:cNvPr id="292" name="Rectangle 12"/>
          <p:cNvSpPr/>
          <p:nvPr/>
        </p:nvSpPr>
        <p:spPr>
          <a:xfrm>
            <a:off x="1268730" y="2836705"/>
            <a:ext cx="5918312" cy="2534027"/>
          </a:xfrm>
          <a:prstGeom prst="rect">
            <a:avLst/>
          </a:prstGeom>
          <a:solidFill>
            <a:srgbClr val="CDE8B5"/>
          </a:solidFill>
          <a:ln w="63500">
            <a:solidFill>
              <a:srgbClr val="389A6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9400" tIns="279400" rIns="279400" bIns="279400">
            <a:spAutoFit/>
          </a:bodyPr>
          <a:lstStyle/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b="1" dirty="0" err="1"/>
              <a:t>Stratégie</a:t>
            </a:r>
            <a:r>
              <a:rPr sz="1600" b="1" dirty="0"/>
              <a:t> «De la </a:t>
            </a:r>
            <a:r>
              <a:rPr sz="1600" b="1" dirty="0" err="1"/>
              <a:t>ferme</a:t>
            </a:r>
            <a:r>
              <a:rPr sz="1600" b="1" dirty="0"/>
              <a:t> </a:t>
            </a:r>
            <a:r>
              <a:rPr sz="1600" b="1" dirty="0" err="1"/>
              <a:t>à</a:t>
            </a:r>
            <a:r>
              <a:rPr dirty="0" err="1"/>
              <a:t>la</a:t>
            </a:r>
            <a:r>
              <a:rPr dirty="0"/>
              <a:t> table»</a:t>
            </a:r>
            <a:r>
              <a:rPr sz="1600" dirty="0"/>
              <a:t> </a:t>
            </a:r>
            <a:r>
              <a:rPr sz="1600" dirty="0" err="1"/>
              <a:t>en</a:t>
            </a:r>
            <a:r>
              <a:rPr sz="1600" dirty="0"/>
              <a:t> </a:t>
            </a:r>
            <a:r>
              <a:rPr lang="en-IE" sz="1600" dirty="0"/>
              <a:t>S</a:t>
            </a:r>
            <a:r>
              <a:rPr sz="1600" dirty="0"/>
              <a:t>p</a:t>
            </a:r>
            <a:r>
              <a:rPr lang="fr-BE" sz="1600" dirty="0"/>
              <a:t>r</a:t>
            </a:r>
            <a:r>
              <a:rPr sz="1600" dirty="0" err="1"/>
              <a:t>ing</a:t>
            </a:r>
            <a:r>
              <a:rPr sz="1600" dirty="0"/>
              <a:t> 2020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dirty="0" err="1"/>
              <a:t>Mesures</a:t>
            </a:r>
            <a:r>
              <a:rPr sz="1600" dirty="0"/>
              <a:t>, y </a:t>
            </a:r>
            <a:r>
              <a:rPr sz="1600" dirty="0" err="1"/>
              <a:t>compris</a:t>
            </a:r>
            <a:r>
              <a:rPr sz="1600" dirty="0"/>
              <a:t> </a:t>
            </a:r>
            <a:r>
              <a:rPr sz="1600" dirty="0" err="1"/>
              <a:t>législatives</a:t>
            </a:r>
            <a:r>
              <a:rPr sz="1600" dirty="0"/>
              <a:t>, </a:t>
            </a:r>
            <a:r>
              <a:rPr sz="1600" dirty="0" err="1"/>
              <a:t>visant</a:t>
            </a:r>
            <a:r>
              <a:rPr sz="1600" dirty="0"/>
              <a:t> à </a:t>
            </a:r>
            <a:r>
              <a:rPr sz="1600" b="1" dirty="0" err="1"/>
              <a:t>réduire</a:t>
            </a:r>
            <a:r>
              <a:rPr sz="1600" dirty="0"/>
              <a:t> </a:t>
            </a:r>
            <a:r>
              <a:rPr sz="1600" dirty="0" err="1"/>
              <a:t>sensiblement</a:t>
            </a:r>
            <a:r>
              <a:rPr sz="1600" dirty="0"/>
              <a:t> </a:t>
            </a:r>
            <a:r>
              <a:rPr sz="1600" dirty="0" err="1"/>
              <a:t>l’utilisation</a:t>
            </a:r>
            <a:r>
              <a:rPr sz="1600" dirty="0"/>
              <a:t> de </a:t>
            </a:r>
            <a:r>
              <a:rPr sz="1600" b="1" dirty="0"/>
              <a:t>pesticides </a:t>
            </a:r>
            <a:r>
              <a:rPr sz="1600" b="1" dirty="0" err="1"/>
              <a:t>chimiques</a:t>
            </a:r>
            <a:r>
              <a:rPr sz="1600" b="1" dirty="0"/>
              <a:t>, </a:t>
            </a:r>
            <a:r>
              <a:rPr sz="1600" b="1" dirty="0" err="1"/>
              <a:t>d’engrais</a:t>
            </a:r>
            <a:r>
              <a:rPr sz="1600" b="1" dirty="0"/>
              <a:t> et </a:t>
            </a:r>
            <a:r>
              <a:rPr sz="1600" b="1" dirty="0" err="1"/>
              <a:t>d’antibiotiques</a:t>
            </a:r>
            <a:endParaRPr sz="1600" b="1" dirty="0"/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dirty="0" err="1"/>
              <a:t>Examen</a:t>
            </a:r>
            <a:r>
              <a:rPr sz="1600" dirty="0"/>
              <a:t> des </a:t>
            </a:r>
            <a:r>
              <a:rPr sz="1600" dirty="0" err="1"/>
              <a:t>projets</a:t>
            </a:r>
            <a:r>
              <a:rPr sz="1600" dirty="0"/>
              <a:t> de </a:t>
            </a:r>
            <a:r>
              <a:rPr sz="1600" b="1" dirty="0"/>
              <a:t>plans </a:t>
            </a:r>
            <a:r>
              <a:rPr sz="1600" b="1" dirty="0" err="1"/>
              <a:t>stratégiques</a:t>
            </a:r>
            <a:r>
              <a:rPr sz="1600" b="1" dirty="0"/>
              <a:t> </a:t>
            </a:r>
            <a:r>
              <a:rPr sz="1600" b="1" dirty="0" err="1"/>
              <a:t>nationaux</a:t>
            </a:r>
            <a:r>
              <a:rPr sz="1600" dirty="0"/>
              <a:t> pour </a:t>
            </a:r>
            <a:r>
              <a:rPr sz="1600" dirty="0" err="1"/>
              <a:t>répondre</a:t>
            </a:r>
            <a:r>
              <a:rPr sz="1600" dirty="0"/>
              <a:t> aux ambitions du </a:t>
            </a:r>
            <a:r>
              <a:rPr sz="1600" dirty="0" err="1"/>
              <a:t>pacte</a:t>
            </a:r>
            <a:r>
              <a:rPr sz="1600" dirty="0"/>
              <a:t> </a:t>
            </a:r>
            <a:r>
              <a:rPr sz="1600" dirty="0" err="1"/>
              <a:t>vert</a:t>
            </a:r>
            <a:r>
              <a:rPr sz="1600" dirty="0"/>
              <a:t> pour </a:t>
            </a:r>
            <a:r>
              <a:rPr sz="1600" dirty="0" err="1"/>
              <a:t>l’Europe</a:t>
            </a:r>
            <a:r>
              <a:rPr sz="1600" dirty="0"/>
              <a:t> et de la </a:t>
            </a:r>
            <a:r>
              <a:rPr sz="1600" dirty="0" err="1"/>
              <a:t>stratégie</a:t>
            </a:r>
            <a:r>
              <a:rPr sz="1600" dirty="0"/>
              <a:t> «De la </a:t>
            </a:r>
            <a:r>
              <a:rPr sz="1600" dirty="0" err="1"/>
              <a:t>ferme</a:t>
            </a:r>
            <a:r>
              <a:rPr sz="1600" dirty="0"/>
              <a:t> à la table» </a:t>
            </a:r>
            <a:r>
              <a:rPr sz="1600" dirty="0" err="1"/>
              <a:t>en</a:t>
            </a:r>
            <a:r>
              <a:rPr sz="1600" dirty="0"/>
              <a:t> </a:t>
            </a:r>
            <a:r>
              <a:rPr sz="1600" dirty="0" smtClean="0"/>
              <a:t>2020/2021</a:t>
            </a:r>
            <a:endParaRPr lang="fr-BE" sz="1600" dirty="0" smtClean="0"/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endParaRPr sz="1600" dirty="0"/>
          </a:p>
        </p:txBody>
      </p:sp>
      <p:grpSp>
        <p:nvGrpSpPr>
          <p:cNvPr id="295" name="Vorm"/>
          <p:cNvGrpSpPr/>
          <p:nvPr/>
        </p:nvGrpSpPr>
        <p:grpSpPr>
          <a:xfrm>
            <a:off x="6963932" y="3825119"/>
            <a:ext cx="3520971" cy="748923"/>
            <a:chOff x="0" y="189"/>
            <a:chExt cx="2772141" cy="748922"/>
          </a:xfrm>
        </p:grpSpPr>
        <p:sp>
          <p:nvSpPr>
            <p:cNvPr id="293" name="Vorm"/>
            <p:cNvSpPr/>
            <p:nvPr/>
          </p:nvSpPr>
          <p:spPr>
            <a:xfrm>
              <a:off x="0" y="21807"/>
              <a:ext cx="2772141" cy="70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110" y="21600"/>
                    <a:pt x="20506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490" y="0"/>
                    <a:pt x="1094" y="0"/>
                  </a:cubicBezTo>
                  <a:close/>
                </a:path>
              </a:pathLst>
            </a:custGeom>
            <a:solidFill>
              <a:srgbClr val="42B47B"/>
            </a:solidFill>
            <a:ln w="285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294" name="From ‘Farm to Fork’: a fair, healthy and environmentally friendly food system"/>
            <p:cNvSpPr txBox="1"/>
            <p:nvPr/>
          </p:nvSpPr>
          <p:spPr>
            <a:xfrm>
              <a:off x="0" y="189"/>
              <a:ext cx="2772141" cy="748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rPr dirty="0"/>
                <a:t>«De la </a:t>
              </a:r>
              <a:r>
                <a:rPr dirty="0" err="1"/>
                <a:t>ferme</a:t>
              </a:r>
              <a:r>
                <a:rPr dirty="0"/>
                <a:t> à la </a:t>
              </a:r>
              <a:r>
                <a:rPr dirty="0" err="1"/>
                <a:t>table»:un</a:t>
              </a:r>
              <a:r>
                <a:rPr dirty="0"/>
                <a:t> </a:t>
              </a:r>
              <a:r>
                <a:rPr dirty="0" err="1"/>
                <a:t>système</a:t>
              </a:r>
              <a:r>
                <a:rPr dirty="0"/>
                <a:t> </a:t>
              </a:r>
              <a:r>
                <a:rPr dirty="0" err="1"/>
                <a:t>alimentaire</a:t>
              </a:r>
              <a:r>
                <a:rPr dirty="0"/>
                <a:t> </a:t>
              </a:r>
              <a:r>
                <a:rPr dirty="0" err="1"/>
                <a:t>équitable</a:t>
              </a:r>
              <a:r>
                <a:rPr dirty="0"/>
                <a:t>, </a:t>
              </a:r>
              <a:r>
                <a:rPr dirty="0" err="1"/>
                <a:t>sain</a:t>
              </a:r>
              <a:r>
                <a:rPr dirty="0"/>
                <a:t> et </a:t>
              </a:r>
              <a:r>
                <a:rPr dirty="0" err="1"/>
                <a:t>respectueux</a:t>
              </a:r>
              <a:r>
                <a:rPr dirty="0"/>
                <a:t> de </a:t>
              </a:r>
              <a:r>
                <a:rPr dirty="0" err="1"/>
                <a:t>l’environnement</a:t>
              </a:r>
              <a:endParaRPr dirty="0"/>
            </a:p>
          </p:txBody>
        </p:sp>
      </p:grpSp>
      <p:grpSp>
        <p:nvGrpSpPr>
          <p:cNvPr id="298" name="Group 2"/>
          <p:cNvGrpSpPr/>
          <p:nvPr/>
        </p:nvGrpSpPr>
        <p:grpSpPr>
          <a:xfrm>
            <a:off x="7722157" y="6491203"/>
            <a:ext cx="1549111" cy="584773"/>
            <a:chOff x="-1" y="0"/>
            <a:chExt cx="1549110" cy="584772"/>
          </a:xfrm>
        </p:grpSpPr>
        <p:sp>
          <p:nvSpPr>
            <p:cNvPr id="296" name="Rectangle 64"/>
            <p:cNvSpPr txBox="1"/>
            <p:nvPr/>
          </p:nvSpPr>
          <p:spPr>
            <a:xfrm>
              <a:off x="45719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Un pacte européen pour le climat</a:t>
              </a:r>
            </a:p>
          </p:txBody>
        </p:sp>
        <p:sp>
          <p:nvSpPr>
            <p:cNvPr id="297" name="Straight Connector 68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301" name="Group 4"/>
          <p:cNvGrpSpPr/>
          <p:nvPr/>
        </p:nvGrpSpPr>
        <p:grpSpPr>
          <a:xfrm>
            <a:off x="1789010" y="6414327"/>
            <a:ext cx="1556834" cy="584773"/>
            <a:chOff x="-1" y="0"/>
            <a:chExt cx="1556832" cy="584772"/>
          </a:xfrm>
        </p:grpSpPr>
        <p:sp>
          <p:nvSpPr>
            <p:cNvPr id="299" name="Rectangle 27"/>
            <p:cNvSpPr txBox="1"/>
            <p:nvPr/>
          </p:nvSpPr>
          <p:spPr>
            <a:xfrm>
              <a:off x="53441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L’UE en tant que leader </a:t>
              </a:r>
              <a:br>
                <a:rPr sz="1600"/>
              </a:br>
              <a:r>
                <a:rPr sz="1600"/>
                <a:t>mondial</a:t>
              </a:r>
            </a:p>
          </p:txBody>
        </p:sp>
        <p:sp>
          <p:nvSpPr>
            <p:cNvPr id="300" name="Straight Connector 69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02" name="Rectangle 47"/>
          <p:cNvSpPr/>
          <p:nvPr/>
        </p:nvSpPr>
        <p:spPr>
          <a:xfrm>
            <a:off x="0" y="7288463"/>
            <a:ext cx="10680700" cy="28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2" name="Rechthoek"/>
          <p:cNvSpPr/>
          <p:nvPr/>
        </p:nvSpPr>
        <p:spPr>
          <a:xfrm>
            <a:off x="3554873" y="5741941"/>
            <a:ext cx="3405021" cy="697068"/>
          </a:xfrm>
          <a:prstGeom prst="rect">
            <a:avLst/>
          </a:prstGeom>
          <a:solidFill>
            <a:srgbClr val="034EA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Conception d’un ensemble de</a:t>
            </a:r>
          </a:p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des politiques profondément transformatrices</a:t>
            </a:r>
            <a:endParaRPr sz="1400" dirty="0">
              <a:solidFill>
                <a:schemeClr val="bg1"/>
              </a:solidFill>
              <a:latin typeface="EC Square Sans Pro Medium" panose="020B05000000000200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31" y="224600"/>
            <a:ext cx="2316346" cy="61491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" grpId="1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Rectangle 8"/>
          <p:cNvSpPr/>
          <p:nvPr/>
        </p:nvSpPr>
        <p:spPr>
          <a:xfrm>
            <a:off x="244550" y="984043"/>
            <a:ext cx="10260418" cy="6288628"/>
          </a:xfrm>
          <a:prstGeom prst="rect">
            <a:avLst/>
          </a:prstGeom>
          <a:ln>
            <a:solidFill>
              <a:srgbClr val="A7A7A7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63" name="Oval 26"/>
          <p:cNvSpPr/>
          <p:nvPr/>
        </p:nvSpPr>
        <p:spPr>
          <a:xfrm>
            <a:off x="376069" y="-1143381"/>
            <a:ext cx="9977316" cy="9977320"/>
          </a:xfrm>
          <a:prstGeom prst="ellipse">
            <a:avLst/>
          </a:prstGeom>
          <a:gradFill>
            <a:gsLst>
              <a:gs pos="5000">
                <a:srgbClr val="5AA3AE">
                  <a:alpha val="10000"/>
                </a:srgbClr>
              </a:gs>
              <a:gs pos="90000">
                <a:srgbClr val="44BA7E">
                  <a:alpha val="20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264" name="Rectangle 9"/>
          <p:cNvSpPr/>
          <p:nvPr/>
        </p:nvSpPr>
        <p:spPr>
          <a:xfrm>
            <a:off x="0" y="-1"/>
            <a:ext cx="10680700" cy="9840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65" name="Oval 26"/>
          <p:cNvSpPr/>
          <p:nvPr/>
        </p:nvSpPr>
        <p:spPr>
          <a:xfrm>
            <a:off x="3084139" y="1515069"/>
            <a:ext cx="4618765" cy="4618768"/>
          </a:xfrm>
          <a:prstGeom prst="ellipse">
            <a:avLst/>
          </a:prstGeom>
          <a:gradFill>
            <a:gsLst>
              <a:gs pos="5000">
                <a:srgbClr val="5AA3AE">
                  <a:alpha val="40000"/>
                </a:srgbClr>
              </a:gs>
              <a:gs pos="100000">
                <a:srgbClr val="44BA7E">
                  <a:alpha val="40000"/>
                </a:srgbClr>
              </a:gs>
            </a:gsLst>
            <a:lin ang="5400000"/>
          </a:gradFill>
          <a:ln w="28575">
            <a:solidFill>
              <a:srgbClr val="034EA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266" name="The Green Deal Framework"/>
          <p:cNvSpPr txBox="1"/>
          <p:nvPr/>
        </p:nvSpPr>
        <p:spPr>
          <a:xfrm>
            <a:off x="2285540" y="473571"/>
            <a:ext cx="6006605" cy="5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372" tIns="39372" rIns="39372" bIns="39372" anchor="ctr">
            <a:spAutoFit/>
          </a:bodyPr>
          <a:lstStyle/>
          <a:p>
            <a:pPr>
              <a:defRPr sz="2800">
                <a:solidFill>
                  <a:srgbClr val="034EA2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dirty="0" smtClean="0"/>
              <a:t>Le</a:t>
            </a:r>
            <a:r>
              <a:rPr lang="fr-BE" dirty="0" smtClean="0"/>
              <a:t> </a:t>
            </a:r>
            <a:r>
              <a:rPr sz="2800" b="1" dirty="0" err="1" smtClean="0">
                <a:solidFill>
                  <a:srgbClr val="44BA7E"/>
                </a:solidFill>
              </a:rPr>
              <a:t>pacte</a:t>
            </a:r>
            <a:r>
              <a:rPr sz="2800" b="1" dirty="0" smtClean="0">
                <a:solidFill>
                  <a:srgbClr val="44BA7E"/>
                </a:solidFill>
              </a:rPr>
              <a:t> </a:t>
            </a:r>
            <a:r>
              <a:rPr sz="2800" b="1" dirty="0" err="1">
                <a:solidFill>
                  <a:srgbClr val="44BA7E"/>
                </a:solidFill>
              </a:rPr>
              <a:t>vert</a:t>
            </a:r>
            <a:r>
              <a:rPr sz="2800" b="1" dirty="0">
                <a:solidFill>
                  <a:srgbClr val="44BA7E"/>
                </a:solidFill>
              </a:rPr>
              <a:t> pour </a:t>
            </a:r>
            <a:r>
              <a:rPr sz="2800" b="1" dirty="0" err="1">
                <a:solidFill>
                  <a:srgbClr val="44BA7E"/>
                </a:solidFill>
              </a:rPr>
              <a:t>l’Europe</a:t>
            </a:r>
            <a:endParaRPr sz="2800" b="1" dirty="0">
              <a:solidFill>
                <a:srgbClr val="44BA7E"/>
              </a:solidFill>
            </a:endParaRPr>
          </a:p>
        </p:txBody>
      </p:sp>
      <p:grpSp>
        <p:nvGrpSpPr>
          <p:cNvPr id="270" name="Group 13"/>
          <p:cNvGrpSpPr/>
          <p:nvPr/>
        </p:nvGrpSpPr>
        <p:grpSpPr>
          <a:xfrm>
            <a:off x="4401510" y="2861236"/>
            <a:ext cx="1926439" cy="1926439"/>
            <a:chOff x="-1" y="-1"/>
            <a:chExt cx="1926438" cy="1926438"/>
          </a:xfrm>
        </p:grpSpPr>
        <p:sp>
          <p:nvSpPr>
            <p:cNvPr id="267" name="Green Deal"/>
            <p:cNvSpPr/>
            <p:nvPr/>
          </p:nvSpPr>
          <p:spPr>
            <a:xfrm>
              <a:off x="-1" y="-1"/>
              <a:ext cx="1926438" cy="1926438"/>
            </a:xfrm>
            <a:prstGeom prst="ellipse">
              <a:avLst/>
            </a:prstGeom>
            <a:gradFill flip="none" rotWithShape="1">
              <a:gsLst>
                <a:gs pos="5000">
                  <a:srgbClr val="5AA3AE"/>
                </a:gs>
                <a:gs pos="100000">
                  <a:srgbClr val="44BA7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700"/>
            </a:p>
          </p:txBody>
        </p:sp>
        <p:pic>
          <p:nvPicPr>
            <p:cNvPr id="268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5821" y="169328"/>
              <a:ext cx="1587017" cy="15975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9" name="Rectangle 3"/>
            <p:cNvSpPr txBox="1"/>
            <p:nvPr/>
          </p:nvSpPr>
          <p:spPr>
            <a:xfrm>
              <a:off x="451319" y="83469"/>
              <a:ext cx="1081381" cy="1508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>Les</a:t>
              </a: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/>
              </a:r>
              <a:br>
                <a:rPr sz="1800"/>
              </a:br>
              <a:r>
                <a:rPr sz="1800"/>
                <a:t>Pacte</a:t>
              </a:r>
              <a:br>
                <a:rPr sz="1800"/>
              </a:br>
              <a:r>
                <a:rPr sz="1800"/>
                <a:t>vert pour l’Europe</a:t>
              </a:r>
            </a:p>
          </p:txBody>
        </p:sp>
      </p:grpSp>
      <p:sp>
        <p:nvSpPr>
          <p:cNvPr id="271" name="Rectangle 12"/>
          <p:cNvSpPr/>
          <p:nvPr/>
        </p:nvSpPr>
        <p:spPr>
          <a:xfrm>
            <a:off x="898769" y="2467105"/>
            <a:ext cx="6324269" cy="2287806"/>
          </a:xfrm>
          <a:prstGeom prst="rect">
            <a:avLst/>
          </a:prstGeom>
          <a:solidFill>
            <a:srgbClr val="CDE8B5"/>
          </a:solidFill>
          <a:ln w="63500">
            <a:solidFill>
              <a:srgbClr val="389A6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79400" tIns="279400" rIns="279400" bIns="279400">
            <a:spAutoFit/>
          </a:bodyPr>
          <a:lstStyle/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b="1"/>
              <a:t>Stratégie de l’UE en faveur </a:t>
            </a:r>
            <a:r>
              <a:rPr sz="1600"/>
              <a:t>de la biodiversité à l’horizon 2030 en mars 2020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/>
              <a:t>Suivi par des mesures concrètes en 2021 pour s’ </a:t>
            </a:r>
            <a:r>
              <a:rPr sz="1600" b="1"/>
              <a:t>attaquer aux principaux facteurs de perte de biodiversité</a:t>
            </a:r>
            <a:r>
              <a:rPr sz="1600"/>
              <a:t> 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/>
              <a:t>Une nouvelle </a:t>
            </a:r>
            <a:r>
              <a:rPr sz="1600" b="1"/>
              <a:t>stratégie de l’UE pour les forêts</a:t>
            </a:r>
            <a:r>
              <a:rPr sz="1600"/>
              <a:t> en 2020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/>
              <a:t>Mesures visant à soutenir les </a:t>
            </a:r>
            <a:r>
              <a:rPr sz="1600" b="1"/>
              <a:t>chaînes de valeur sans déforestation </a:t>
            </a:r>
            <a:r>
              <a:rPr sz="1600"/>
              <a:t>à partir de 2020</a:t>
            </a:r>
          </a:p>
        </p:txBody>
      </p:sp>
      <p:grpSp>
        <p:nvGrpSpPr>
          <p:cNvPr id="274" name="Vorm"/>
          <p:cNvGrpSpPr/>
          <p:nvPr/>
        </p:nvGrpSpPr>
        <p:grpSpPr>
          <a:xfrm>
            <a:off x="6959895" y="3031196"/>
            <a:ext cx="2765989" cy="649819"/>
            <a:chOff x="-1" y="-1"/>
            <a:chExt cx="2765988" cy="649818"/>
          </a:xfrm>
        </p:grpSpPr>
        <p:sp>
          <p:nvSpPr>
            <p:cNvPr id="272" name="Vorm"/>
            <p:cNvSpPr/>
            <p:nvPr/>
          </p:nvSpPr>
          <p:spPr>
            <a:xfrm>
              <a:off x="0" y="-1"/>
              <a:ext cx="2765986" cy="64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3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111" y="21600"/>
                    <a:pt x="20507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489" y="0"/>
                    <a:pt x="1093" y="0"/>
                  </a:cubicBezTo>
                  <a:close/>
                </a:path>
              </a:pathLst>
            </a:custGeom>
            <a:solidFill>
              <a:srgbClr val="42B47B"/>
            </a:solidFill>
            <a:ln w="285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endParaRPr sz="1400"/>
            </a:p>
          </p:txBody>
        </p:sp>
        <p:sp>
          <p:nvSpPr>
            <p:cNvPr id="273" name="Preserving and restoring ecosystems and biodiversity"/>
            <p:cNvSpPr txBox="1"/>
            <p:nvPr/>
          </p:nvSpPr>
          <p:spPr>
            <a:xfrm>
              <a:off x="-1" y="58168"/>
              <a:ext cx="2765988" cy="5334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Préserver et rétablir les écosystèmes et la biodiversité</a:t>
              </a:r>
            </a:p>
          </p:txBody>
        </p:sp>
      </p:grpSp>
      <p:grpSp>
        <p:nvGrpSpPr>
          <p:cNvPr id="277" name="Group 2"/>
          <p:cNvGrpSpPr/>
          <p:nvPr/>
        </p:nvGrpSpPr>
        <p:grpSpPr>
          <a:xfrm>
            <a:off x="7722157" y="6491203"/>
            <a:ext cx="1549111" cy="584773"/>
            <a:chOff x="-1" y="0"/>
            <a:chExt cx="1549110" cy="584772"/>
          </a:xfrm>
        </p:grpSpPr>
        <p:sp>
          <p:nvSpPr>
            <p:cNvPr id="275" name="Rectangle 64"/>
            <p:cNvSpPr txBox="1"/>
            <p:nvPr/>
          </p:nvSpPr>
          <p:spPr>
            <a:xfrm>
              <a:off x="45719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Un pacte européen pour le climat</a:t>
              </a:r>
            </a:p>
          </p:txBody>
        </p:sp>
        <p:sp>
          <p:nvSpPr>
            <p:cNvPr id="276" name="Straight Connector 68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80" name="Group 4"/>
          <p:cNvGrpSpPr/>
          <p:nvPr/>
        </p:nvGrpSpPr>
        <p:grpSpPr>
          <a:xfrm>
            <a:off x="1789010" y="6414327"/>
            <a:ext cx="1556834" cy="584773"/>
            <a:chOff x="-1" y="0"/>
            <a:chExt cx="1556832" cy="584772"/>
          </a:xfrm>
        </p:grpSpPr>
        <p:sp>
          <p:nvSpPr>
            <p:cNvPr id="278" name="Rectangle 27"/>
            <p:cNvSpPr txBox="1"/>
            <p:nvPr/>
          </p:nvSpPr>
          <p:spPr>
            <a:xfrm>
              <a:off x="53441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L’UE en tant que leader </a:t>
              </a:r>
              <a:br>
                <a:rPr sz="1600"/>
              </a:br>
              <a:r>
                <a:rPr sz="1600"/>
                <a:t>mondial</a:t>
              </a:r>
            </a:p>
          </p:txBody>
        </p:sp>
        <p:sp>
          <p:nvSpPr>
            <p:cNvPr id="279" name="Straight Connector 69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81" name="Rectangle 47"/>
          <p:cNvSpPr/>
          <p:nvPr/>
        </p:nvSpPr>
        <p:spPr>
          <a:xfrm>
            <a:off x="0" y="7288463"/>
            <a:ext cx="10680700" cy="28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2" name="Rechthoek"/>
          <p:cNvSpPr/>
          <p:nvPr/>
        </p:nvSpPr>
        <p:spPr>
          <a:xfrm>
            <a:off x="3554873" y="5741941"/>
            <a:ext cx="3405021" cy="697068"/>
          </a:xfrm>
          <a:prstGeom prst="rect">
            <a:avLst/>
          </a:prstGeom>
          <a:solidFill>
            <a:srgbClr val="034EA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Conception d’un ensemble de</a:t>
            </a:r>
          </a:p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des politiques profondément transformatrices</a:t>
            </a:r>
            <a:endParaRPr sz="1400" dirty="0">
              <a:solidFill>
                <a:schemeClr val="bg1"/>
              </a:solidFill>
              <a:latin typeface="EC Square Sans Pro Medium" panose="020B05000000000200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31" y="224600"/>
            <a:ext cx="2316346" cy="61491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" grpId="1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Rectangle 8"/>
          <p:cNvSpPr/>
          <p:nvPr/>
        </p:nvSpPr>
        <p:spPr>
          <a:xfrm>
            <a:off x="244550" y="984043"/>
            <a:ext cx="10260418" cy="6288628"/>
          </a:xfrm>
          <a:prstGeom prst="rect">
            <a:avLst/>
          </a:prstGeom>
          <a:ln>
            <a:solidFill>
              <a:srgbClr val="A7A7A7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42" name="Oval 26"/>
          <p:cNvSpPr/>
          <p:nvPr/>
        </p:nvSpPr>
        <p:spPr>
          <a:xfrm>
            <a:off x="376069" y="-1143381"/>
            <a:ext cx="9977316" cy="9977320"/>
          </a:xfrm>
          <a:prstGeom prst="ellipse">
            <a:avLst/>
          </a:prstGeom>
          <a:gradFill>
            <a:gsLst>
              <a:gs pos="5000">
                <a:srgbClr val="5AA3AE">
                  <a:alpha val="10000"/>
                </a:srgbClr>
              </a:gs>
              <a:gs pos="90000">
                <a:srgbClr val="44BA7E">
                  <a:alpha val="20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243" name="Rectangle 9"/>
          <p:cNvSpPr/>
          <p:nvPr/>
        </p:nvSpPr>
        <p:spPr>
          <a:xfrm>
            <a:off x="0" y="-1"/>
            <a:ext cx="10680700" cy="9840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44" name="Oval 26"/>
          <p:cNvSpPr/>
          <p:nvPr/>
        </p:nvSpPr>
        <p:spPr>
          <a:xfrm>
            <a:off x="3084139" y="1515069"/>
            <a:ext cx="4618765" cy="4618768"/>
          </a:xfrm>
          <a:prstGeom prst="ellipse">
            <a:avLst/>
          </a:prstGeom>
          <a:gradFill>
            <a:gsLst>
              <a:gs pos="5000">
                <a:srgbClr val="5AA3AE">
                  <a:alpha val="40000"/>
                </a:srgbClr>
              </a:gs>
              <a:gs pos="100000">
                <a:srgbClr val="44BA7E">
                  <a:alpha val="40000"/>
                </a:srgbClr>
              </a:gs>
            </a:gsLst>
            <a:lin ang="5400000"/>
          </a:gradFill>
          <a:ln w="28575">
            <a:solidFill>
              <a:srgbClr val="034EA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245" name="The Green Deal Framework"/>
          <p:cNvSpPr txBox="1"/>
          <p:nvPr/>
        </p:nvSpPr>
        <p:spPr>
          <a:xfrm>
            <a:off x="2285540" y="473571"/>
            <a:ext cx="6006605" cy="5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372" tIns="39372" rIns="39372" bIns="39372" anchor="ctr">
            <a:spAutoFit/>
          </a:bodyPr>
          <a:lstStyle/>
          <a:p>
            <a:pPr>
              <a:defRPr sz="2800">
                <a:solidFill>
                  <a:srgbClr val="034EA2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dirty="0" smtClean="0"/>
              <a:t>Le</a:t>
            </a:r>
            <a:r>
              <a:rPr lang="fr-BE" dirty="0" smtClean="0"/>
              <a:t> </a:t>
            </a:r>
            <a:r>
              <a:rPr sz="2800" b="1" dirty="0" err="1" smtClean="0">
                <a:solidFill>
                  <a:srgbClr val="44BA7E"/>
                </a:solidFill>
              </a:rPr>
              <a:t>pacte</a:t>
            </a:r>
            <a:r>
              <a:rPr sz="2800" b="1" dirty="0" smtClean="0">
                <a:solidFill>
                  <a:srgbClr val="44BA7E"/>
                </a:solidFill>
              </a:rPr>
              <a:t> </a:t>
            </a:r>
            <a:r>
              <a:rPr sz="2800" b="1" dirty="0" err="1">
                <a:solidFill>
                  <a:srgbClr val="44BA7E"/>
                </a:solidFill>
              </a:rPr>
              <a:t>vert</a:t>
            </a:r>
            <a:r>
              <a:rPr sz="2800" b="1" dirty="0">
                <a:solidFill>
                  <a:srgbClr val="44BA7E"/>
                </a:solidFill>
              </a:rPr>
              <a:t> pour </a:t>
            </a:r>
            <a:r>
              <a:rPr sz="2800" b="1" dirty="0" err="1">
                <a:solidFill>
                  <a:srgbClr val="44BA7E"/>
                </a:solidFill>
              </a:rPr>
              <a:t>l’Europe</a:t>
            </a:r>
            <a:endParaRPr sz="2800" b="1" dirty="0">
              <a:solidFill>
                <a:srgbClr val="44BA7E"/>
              </a:solidFill>
            </a:endParaRPr>
          </a:p>
        </p:txBody>
      </p:sp>
      <p:grpSp>
        <p:nvGrpSpPr>
          <p:cNvPr id="249" name="Group 13"/>
          <p:cNvGrpSpPr/>
          <p:nvPr/>
        </p:nvGrpSpPr>
        <p:grpSpPr>
          <a:xfrm>
            <a:off x="4401510" y="2861236"/>
            <a:ext cx="1926439" cy="1926439"/>
            <a:chOff x="-1" y="-1"/>
            <a:chExt cx="1926438" cy="1926438"/>
          </a:xfrm>
        </p:grpSpPr>
        <p:sp>
          <p:nvSpPr>
            <p:cNvPr id="246" name="Green Deal"/>
            <p:cNvSpPr/>
            <p:nvPr/>
          </p:nvSpPr>
          <p:spPr>
            <a:xfrm>
              <a:off x="-1" y="-1"/>
              <a:ext cx="1926438" cy="1926438"/>
            </a:xfrm>
            <a:prstGeom prst="ellipse">
              <a:avLst/>
            </a:prstGeom>
            <a:gradFill flip="none" rotWithShape="1">
              <a:gsLst>
                <a:gs pos="5000">
                  <a:srgbClr val="5AA3AE"/>
                </a:gs>
                <a:gs pos="100000">
                  <a:srgbClr val="44BA7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700"/>
            </a:p>
          </p:txBody>
        </p:sp>
        <p:pic>
          <p:nvPicPr>
            <p:cNvPr id="247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5821" y="169328"/>
              <a:ext cx="1587017" cy="15975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8" name="Rectangle 3"/>
            <p:cNvSpPr txBox="1"/>
            <p:nvPr/>
          </p:nvSpPr>
          <p:spPr>
            <a:xfrm>
              <a:off x="451319" y="83469"/>
              <a:ext cx="1081381" cy="1508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>Les</a:t>
              </a: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/>
              </a:r>
              <a:br>
                <a:rPr sz="1800"/>
              </a:br>
              <a:r>
                <a:rPr sz="1800"/>
                <a:t>Pacte</a:t>
              </a:r>
              <a:br>
                <a:rPr sz="1800"/>
              </a:br>
              <a:r>
                <a:rPr sz="1800"/>
                <a:t>vert pour l’Europe</a:t>
              </a:r>
            </a:p>
          </p:txBody>
        </p:sp>
      </p:grpSp>
      <p:sp>
        <p:nvSpPr>
          <p:cNvPr id="250" name="Rectangle 12"/>
          <p:cNvSpPr/>
          <p:nvPr/>
        </p:nvSpPr>
        <p:spPr>
          <a:xfrm>
            <a:off x="990797" y="1641661"/>
            <a:ext cx="5918312" cy="2041585"/>
          </a:xfrm>
          <a:prstGeom prst="rect">
            <a:avLst/>
          </a:prstGeom>
          <a:solidFill>
            <a:srgbClr val="CDE8B5"/>
          </a:solidFill>
          <a:ln w="63500">
            <a:solidFill>
              <a:srgbClr val="389A6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9400" tIns="279400" rIns="279400" bIns="279400">
            <a:spAutoFit/>
          </a:bodyPr>
          <a:lstStyle/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b="1" dirty="0"/>
              <a:t>Plan </a:t>
            </a:r>
            <a:r>
              <a:rPr sz="1600" b="1" dirty="0" err="1"/>
              <a:t>d’action</a:t>
            </a:r>
            <a:r>
              <a:rPr sz="1600" b="1" dirty="0"/>
              <a:t> «</a:t>
            </a:r>
            <a:r>
              <a:rPr sz="1600" b="1" dirty="0" err="1"/>
              <a:t>zéro</a:t>
            </a:r>
            <a:r>
              <a:rPr sz="1600" b="1" dirty="0"/>
              <a:t> pollution» </a:t>
            </a:r>
            <a:r>
              <a:rPr sz="1600" dirty="0"/>
              <a:t>pour </a:t>
            </a:r>
            <a:r>
              <a:rPr sz="1600" dirty="0" err="1"/>
              <a:t>l’air</a:t>
            </a:r>
            <a:r>
              <a:rPr sz="1600" dirty="0"/>
              <a:t>, </a:t>
            </a:r>
            <a:r>
              <a:rPr sz="1600" dirty="0" err="1"/>
              <a:t>l’eau</a:t>
            </a:r>
            <a:r>
              <a:rPr sz="1600" dirty="0"/>
              <a:t> et le sol </a:t>
            </a:r>
            <a:r>
              <a:rPr sz="1600" dirty="0" err="1"/>
              <a:t>en</a:t>
            </a:r>
            <a:r>
              <a:rPr sz="1600" dirty="0"/>
              <a:t> 2021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dirty="0" err="1"/>
              <a:t>Lutter</a:t>
            </a:r>
            <a:r>
              <a:rPr sz="1600" dirty="0"/>
              <a:t> </a:t>
            </a:r>
            <a:r>
              <a:rPr sz="1600" dirty="0" err="1"/>
              <a:t>contre</a:t>
            </a:r>
            <a:r>
              <a:rPr sz="1600" dirty="0"/>
              <a:t> </a:t>
            </a:r>
            <a:r>
              <a:rPr sz="1600" b="1" dirty="0"/>
              <a:t>la pollution </a:t>
            </a:r>
            <a:r>
              <a:rPr sz="1600" b="1" dirty="0" err="1"/>
              <a:t>industrielle</a:t>
            </a:r>
            <a:r>
              <a:rPr sz="1600" dirty="0"/>
              <a:t> </a:t>
            </a:r>
            <a:r>
              <a:rPr sz="1600" dirty="0" err="1"/>
              <a:t>causée</a:t>
            </a:r>
            <a:r>
              <a:rPr sz="1600" dirty="0"/>
              <a:t> par les </a:t>
            </a:r>
            <a:r>
              <a:rPr sz="1600" dirty="0" err="1"/>
              <a:t>grandes</a:t>
            </a:r>
            <a:r>
              <a:rPr sz="1600" dirty="0"/>
              <a:t> installations </a:t>
            </a:r>
            <a:r>
              <a:rPr sz="1600" dirty="0" err="1"/>
              <a:t>industrielles</a:t>
            </a:r>
            <a:r>
              <a:rPr sz="1600" dirty="0"/>
              <a:t> </a:t>
            </a:r>
            <a:r>
              <a:rPr sz="1600" dirty="0" err="1"/>
              <a:t>en</a:t>
            </a:r>
            <a:r>
              <a:rPr sz="1600" dirty="0"/>
              <a:t> 2021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b="1" dirty="0" err="1"/>
              <a:t>Stratégie</a:t>
            </a:r>
            <a:r>
              <a:rPr sz="1600" b="1" dirty="0"/>
              <a:t> pour la </a:t>
            </a:r>
            <a:r>
              <a:rPr sz="1600" b="1" dirty="0" err="1"/>
              <a:t>durabilité</a:t>
            </a:r>
            <a:r>
              <a:rPr sz="1600" b="1" dirty="0"/>
              <a:t> des </a:t>
            </a:r>
            <a:r>
              <a:rPr sz="1600" b="1" dirty="0" err="1"/>
              <a:t>produits</a:t>
            </a:r>
            <a:r>
              <a:rPr sz="1600" b="1" dirty="0"/>
              <a:t> </a:t>
            </a:r>
            <a:r>
              <a:rPr sz="1600" b="1" dirty="0" err="1"/>
              <a:t>chimiques</a:t>
            </a:r>
            <a:r>
              <a:rPr sz="1600" dirty="0"/>
              <a:t> au </a:t>
            </a:r>
            <a:r>
              <a:rPr sz="1600" dirty="0" err="1"/>
              <a:t>cours</a:t>
            </a:r>
            <a:r>
              <a:rPr sz="1600" dirty="0"/>
              <a:t> de </a:t>
            </a:r>
            <a:r>
              <a:rPr lang="fr-BE" sz="1600" dirty="0"/>
              <a:t>l’été </a:t>
            </a:r>
            <a:r>
              <a:rPr sz="1600" dirty="0" smtClean="0"/>
              <a:t>2020</a:t>
            </a:r>
            <a:endParaRPr lang="fr-BE" sz="1600" dirty="0" smtClean="0"/>
          </a:p>
        </p:txBody>
      </p:sp>
      <p:grpSp>
        <p:nvGrpSpPr>
          <p:cNvPr id="253" name="Vorm"/>
          <p:cNvGrpSpPr/>
          <p:nvPr/>
        </p:nvGrpSpPr>
        <p:grpSpPr>
          <a:xfrm>
            <a:off x="6586861" y="2144131"/>
            <a:ext cx="2796287" cy="669960"/>
            <a:chOff x="0" y="0"/>
            <a:chExt cx="2796285" cy="669958"/>
          </a:xfrm>
        </p:grpSpPr>
        <p:sp>
          <p:nvSpPr>
            <p:cNvPr id="251" name="Vorm"/>
            <p:cNvSpPr/>
            <p:nvPr/>
          </p:nvSpPr>
          <p:spPr>
            <a:xfrm>
              <a:off x="0" y="0"/>
              <a:ext cx="2796285" cy="66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3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111" y="21600"/>
                    <a:pt x="20507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489" y="0"/>
                    <a:pt x="1093" y="0"/>
                  </a:cubicBezTo>
                  <a:close/>
                </a:path>
              </a:pathLst>
            </a:custGeom>
            <a:solidFill>
              <a:srgbClr val="42B47B"/>
            </a:solidFill>
            <a:ln w="285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252" name="A zero pollution ambition…"/>
            <p:cNvSpPr txBox="1"/>
            <p:nvPr/>
          </p:nvSpPr>
          <p:spPr>
            <a:xfrm>
              <a:off x="0" y="68239"/>
              <a:ext cx="2796284" cy="533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400"/>
                <a:t>Une ambition zéro pollution</a:t>
              </a:r>
              <a:endParaRPr sz="1400" dirty="0"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400"/>
                <a:t>pour un environnement exempt de substances toxiques</a:t>
              </a:r>
            </a:p>
          </p:txBody>
        </p:sp>
      </p:grpSp>
      <p:grpSp>
        <p:nvGrpSpPr>
          <p:cNvPr id="256" name="Group 2"/>
          <p:cNvGrpSpPr/>
          <p:nvPr/>
        </p:nvGrpSpPr>
        <p:grpSpPr>
          <a:xfrm>
            <a:off x="7722157" y="6491203"/>
            <a:ext cx="1549111" cy="584773"/>
            <a:chOff x="-1" y="0"/>
            <a:chExt cx="1549110" cy="584772"/>
          </a:xfrm>
        </p:grpSpPr>
        <p:sp>
          <p:nvSpPr>
            <p:cNvPr id="254" name="Rectangle 64"/>
            <p:cNvSpPr txBox="1"/>
            <p:nvPr/>
          </p:nvSpPr>
          <p:spPr>
            <a:xfrm>
              <a:off x="45719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Un pacte européen pour le climat</a:t>
              </a:r>
            </a:p>
          </p:txBody>
        </p:sp>
        <p:sp>
          <p:nvSpPr>
            <p:cNvPr id="255" name="Straight Connector 68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59" name="Group 4"/>
          <p:cNvGrpSpPr/>
          <p:nvPr/>
        </p:nvGrpSpPr>
        <p:grpSpPr>
          <a:xfrm>
            <a:off x="1789010" y="6414327"/>
            <a:ext cx="1556834" cy="584773"/>
            <a:chOff x="-1" y="0"/>
            <a:chExt cx="1556832" cy="584772"/>
          </a:xfrm>
        </p:grpSpPr>
        <p:sp>
          <p:nvSpPr>
            <p:cNvPr id="257" name="Rectangle 27"/>
            <p:cNvSpPr txBox="1"/>
            <p:nvPr/>
          </p:nvSpPr>
          <p:spPr>
            <a:xfrm>
              <a:off x="53441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L’UE en tant que leader </a:t>
              </a:r>
              <a:br>
                <a:rPr sz="1600"/>
              </a:br>
              <a:r>
                <a:rPr sz="1600"/>
                <a:t>mondial</a:t>
              </a:r>
            </a:p>
          </p:txBody>
        </p:sp>
        <p:sp>
          <p:nvSpPr>
            <p:cNvPr id="258" name="Straight Connector 69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60" name="Rectangle 47"/>
          <p:cNvSpPr/>
          <p:nvPr/>
        </p:nvSpPr>
        <p:spPr>
          <a:xfrm>
            <a:off x="0" y="7288463"/>
            <a:ext cx="10680700" cy="28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2" name="Rechthoek"/>
          <p:cNvSpPr/>
          <p:nvPr/>
        </p:nvSpPr>
        <p:spPr>
          <a:xfrm>
            <a:off x="3554873" y="5741941"/>
            <a:ext cx="3405021" cy="697068"/>
          </a:xfrm>
          <a:prstGeom prst="rect">
            <a:avLst/>
          </a:prstGeom>
          <a:solidFill>
            <a:srgbClr val="034EA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Conception d’un ensemble de</a:t>
            </a:r>
          </a:p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des politiques profondément transformatrices</a:t>
            </a:r>
            <a:endParaRPr sz="1400" dirty="0">
              <a:solidFill>
                <a:schemeClr val="bg1"/>
              </a:solidFill>
              <a:latin typeface="EC Square Sans Pro Medium" panose="020B05000000000200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31" y="224600"/>
            <a:ext cx="2316346" cy="61491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" grpId="1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8"/>
          <p:cNvSpPr/>
          <p:nvPr/>
        </p:nvSpPr>
        <p:spPr>
          <a:xfrm>
            <a:off x="244550" y="984043"/>
            <a:ext cx="10260418" cy="6288628"/>
          </a:xfrm>
          <a:prstGeom prst="rect">
            <a:avLst/>
          </a:prstGeom>
          <a:ln>
            <a:solidFill>
              <a:srgbClr val="A7A7A7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0" name="Oval 26"/>
          <p:cNvSpPr/>
          <p:nvPr/>
        </p:nvSpPr>
        <p:spPr>
          <a:xfrm>
            <a:off x="404860" y="-1164208"/>
            <a:ext cx="9977316" cy="9977320"/>
          </a:xfrm>
          <a:prstGeom prst="ellipse">
            <a:avLst/>
          </a:prstGeom>
          <a:gradFill>
            <a:gsLst>
              <a:gs pos="5000">
                <a:srgbClr val="5AA3AE">
                  <a:alpha val="10000"/>
                </a:srgbClr>
              </a:gs>
              <a:gs pos="90000">
                <a:srgbClr val="44BA7E">
                  <a:alpha val="20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 dirty="0"/>
          </a:p>
        </p:txBody>
      </p:sp>
      <p:sp>
        <p:nvSpPr>
          <p:cNvPr id="121" name="Rectangle 9"/>
          <p:cNvSpPr/>
          <p:nvPr/>
        </p:nvSpPr>
        <p:spPr>
          <a:xfrm>
            <a:off x="0" y="-1"/>
            <a:ext cx="10680700" cy="9840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2" name="Oval 26"/>
          <p:cNvSpPr/>
          <p:nvPr/>
        </p:nvSpPr>
        <p:spPr>
          <a:xfrm>
            <a:off x="3084139" y="1515069"/>
            <a:ext cx="4618765" cy="4618768"/>
          </a:xfrm>
          <a:prstGeom prst="ellipse">
            <a:avLst/>
          </a:prstGeom>
          <a:gradFill>
            <a:gsLst>
              <a:gs pos="5000">
                <a:srgbClr val="5AA3AE">
                  <a:alpha val="40000"/>
                </a:srgbClr>
              </a:gs>
              <a:gs pos="100000">
                <a:srgbClr val="44BA7E">
                  <a:alpha val="40000"/>
                </a:srgbClr>
              </a:gs>
            </a:gsLst>
            <a:lin ang="5400000"/>
          </a:gradFill>
          <a:ln w="28575">
            <a:solidFill>
              <a:srgbClr val="034EA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123" name="The Green Deal Framework"/>
          <p:cNvSpPr txBox="1"/>
          <p:nvPr/>
        </p:nvSpPr>
        <p:spPr>
          <a:xfrm>
            <a:off x="2285540" y="473571"/>
            <a:ext cx="6006605" cy="5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372" tIns="39372" rIns="39372" bIns="39372" anchor="ctr">
            <a:spAutoFit/>
          </a:bodyPr>
          <a:lstStyle/>
          <a:p>
            <a:pPr>
              <a:defRPr sz="2800">
                <a:solidFill>
                  <a:srgbClr val="034EA2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dirty="0" smtClean="0"/>
              <a:t>Le</a:t>
            </a:r>
            <a:r>
              <a:rPr lang="fr-BE" dirty="0" smtClean="0"/>
              <a:t> </a:t>
            </a:r>
            <a:r>
              <a:rPr sz="2800" b="1" dirty="0" err="1" smtClean="0">
                <a:solidFill>
                  <a:srgbClr val="44BA7E"/>
                </a:solidFill>
              </a:rPr>
              <a:t>pacte</a:t>
            </a:r>
            <a:r>
              <a:rPr sz="2800" b="1" dirty="0" smtClean="0">
                <a:solidFill>
                  <a:srgbClr val="44BA7E"/>
                </a:solidFill>
              </a:rPr>
              <a:t> </a:t>
            </a:r>
            <a:r>
              <a:rPr sz="2800" b="1" dirty="0" err="1">
                <a:solidFill>
                  <a:srgbClr val="44BA7E"/>
                </a:solidFill>
              </a:rPr>
              <a:t>vert</a:t>
            </a:r>
            <a:r>
              <a:rPr sz="2800" b="1" dirty="0">
                <a:solidFill>
                  <a:srgbClr val="44BA7E"/>
                </a:solidFill>
              </a:rPr>
              <a:t> pour </a:t>
            </a:r>
            <a:r>
              <a:rPr sz="2800" b="1" dirty="0" err="1">
                <a:solidFill>
                  <a:srgbClr val="44BA7E"/>
                </a:solidFill>
              </a:rPr>
              <a:t>l’Europe</a:t>
            </a:r>
            <a:endParaRPr sz="2800" b="1" dirty="0">
              <a:solidFill>
                <a:srgbClr val="44BA7E"/>
              </a:solidFill>
            </a:endParaRPr>
          </a:p>
        </p:txBody>
      </p:sp>
      <p:grpSp>
        <p:nvGrpSpPr>
          <p:cNvPr id="127" name="Group 13"/>
          <p:cNvGrpSpPr/>
          <p:nvPr/>
        </p:nvGrpSpPr>
        <p:grpSpPr>
          <a:xfrm>
            <a:off x="4391967" y="2861236"/>
            <a:ext cx="2003108" cy="1926439"/>
            <a:chOff x="-9544" y="-1"/>
            <a:chExt cx="2003107" cy="1926438"/>
          </a:xfrm>
        </p:grpSpPr>
        <p:sp>
          <p:nvSpPr>
            <p:cNvPr id="124" name="Green Deal"/>
            <p:cNvSpPr/>
            <p:nvPr/>
          </p:nvSpPr>
          <p:spPr>
            <a:xfrm>
              <a:off x="-1" y="-1"/>
              <a:ext cx="1926438" cy="1926438"/>
            </a:xfrm>
            <a:prstGeom prst="ellipse">
              <a:avLst/>
            </a:prstGeom>
            <a:gradFill flip="none" rotWithShape="1">
              <a:gsLst>
                <a:gs pos="5000">
                  <a:srgbClr val="5AA3AE"/>
                </a:gs>
                <a:gs pos="100000">
                  <a:srgbClr val="44BA7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700"/>
            </a:p>
          </p:txBody>
        </p:sp>
        <p:pic>
          <p:nvPicPr>
            <p:cNvPr id="125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5821" y="169328"/>
              <a:ext cx="1587017" cy="15975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6" name="Rectangle 3"/>
            <p:cNvSpPr txBox="1"/>
            <p:nvPr/>
          </p:nvSpPr>
          <p:spPr>
            <a:xfrm>
              <a:off x="-9544" y="83469"/>
              <a:ext cx="2003107" cy="1231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endParaRPr sz="2000" dirty="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 dirty="0" smtClean="0"/>
                <a:t>Le</a:t>
              </a:r>
              <a:r>
                <a:rPr sz="1800" dirty="0"/>
                <a:t/>
              </a:r>
              <a:br>
                <a:rPr sz="1800" dirty="0"/>
              </a:br>
              <a:r>
                <a:rPr sz="1800" dirty="0" err="1"/>
                <a:t>Pacte</a:t>
              </a:r>
              <a:r>
                <a:rPr sz="1800" dirty="0"/>
                <a:t/>
              </a:r>
              <a:br>
                <a:rPr sz="1800" dirty="0"/>
              </a:br>
              <a:r>
                <a:rPr sz="1800" dirty="0" err="1"/>
                <a:t>vert</a:t>
              </a:r>
              <a:r>
                <a:rPr sz="1800" dirty="0"/>
                <a:t> pour </a:t>
              </a:r>
              <a:r>
                <a:rPr sz="1800" dirty="0" err="1"/>
                <a:t>l’Europe</a:t>
              </a:r>
              <a:endParaRPr sz="1800" dirty="0"/>
            </a:p>
          </p:txBody>
        </p:sp>
      </p:grpSp>
      <p:grpSp>
        <p:nvGrpSpPr>
          <p:cNvPr id="169" name="Group 3"/>
          <p:cNvGrpSpPr/>
          <p:nvPr/>
        </p:nvGrpSpPr>
        <p:grpSpPr>
          <a:xfrm>
            <a:off x="4516731" y="1885720"/>
            <a:ext cx="2161958" cy="830995"/>
            <a:chOff x="-1" y="0"/>
            <a:chExt cx="2161957" cy="830993"/>
          </a:xfrm>
        </p:grpSpPr>
        <p:sp>
          <p:nvSpPr>
            <p:cNvPr id="167" name="Rectangle 32"/>
            <p:cNvSpPr txBox="1"/>
            <p:nvPr/>
          </p:nvSpPr>
          <p:spPr>
            <a:xfrm>
              <a:off x="60729" y="0"/>
              <a:ext cx="2101227" cy="830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Transformer l’économie de l’ </a:t>
              </a:r>
              <a:r>
                <a:rPr sz="1600" dirty="0"/>
                <a:t/>
              </a:r>
              <a:br>
                <a:rPr sz="1600" dirty="0"/>
              </a:br>
              <a:r>
                <a:rPr sz="1600"/>
                <a:t>UE pour un avenir durable</a:t>
              </a:r>
            </a:p>
          </p:txBody>
        </p:sp>
        <p:sp>
          <p:nvSpPr>
            <p:cNvPr id="168" name="Straight Connector 34"/>
            <p:cNvSpPr/>
            <p:nvPr/>
          </p:nvSpPr>
          <p:spPr>
            <a:xfrm flipH="1">
              <a:off x="-1" y="71239"/>
              <a:ext cx="2" cy="672940"/>
            </a:xfrm>
            <a:prstGeom prst="line">
              <a:avLst/>
            </a:prstGeom>
            <a:noFill/>
            <a:ln w="28575" cap="rnd">
              <a:solidFill>
                <a:srgbClr val="034EA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70" name="Rectangle 47"/>
          <p:cNvSpPr/>
          <p:nvPr/>
        </p:nvSpPr>
        <p:spPr>
          <a:xfrm>
            <a:off x="0" y="7288463"/>
            <a:ext cx="10680700" cy="28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pSp>
        <p:nvGrpSpPr>
          <p:cNvPr id="173" name="Group 3"/>
          <p:cNvGrpSpPr/>
          <p:nvPr/>
        </p:nvGrpSpPr>
        <p:grpSpPr>
          <a:xfrm>
            <a:off x="4516731" y="4884132"/>
            <a:ext cx="2207790" cy="830995"/>
            <a:chOff x="-1" y="0"/>
            <a:chExt cx="2207789" cy="830994"/>
          </a:xfrm>
        </p:grpSpPr>
        <p:sp>
          <p:nvSpPr>
            <p:cNvPr id="171" name="Rectangle 32"/>
            <p:cNvSpPr/>
            <p:nvPr/>
          </p:nvSpPr>
          <p:spPr>
            <a:xfrm>
              <a:off x="106561" y="0"/>
              <a:ext cx="2101227" cy="83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 dirty="0" smtClean="0"/>
                <a:t>Et</a:t>
              </a:r>
              <a:r>
                <a:rPr lang="fr-BE" sz="1600" dirty="0" smtClean="0"/>
                <a:t> cela</a:t>
              </a:r>
              <a:r>
                <a:rPr sz="1600" dirty="0" smtClean="0"/>
                <a:t> </a:t>
              </a:r>
              <a:endParaRPr sz="1600" dirty="0"/>
            </a:p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lang="en-GB" dirty="0" smtClean="0"/>
                <a:t>S</a:t>
              </a:r>
              <a:r>
                <a:rPr dirty="0" err="1" smtClean="0"/>
                <a:t>ans</a:t>
              </a:r>
              <a:r>
                <a:rPr lang="fr-BE" dirty="0" smtClean="0"/>
                <a:t> </a:t>
              </a:r>
              <a:r>
                <a:rPr lang="en-IE" sz="1600" dirty="0" err="1" smtClean="0"/>
                <a:t>qu</a:t>
              </a:r>
              <a:r>
                <a:rPr lang="en-IE" sz="1600" dirty="0" smtClean="0"/>
                <a:t>’</a:t>
              </a:r>
              <a:r>
                <a:rPr dirty="0" err="1" smtClean="0"/>
                <a:t>il</a:t>
              </a:r>
              <a:r>
                <a:rPr lang="fr-BE" dirty="0" smtClean="0"/>
                <a:t> </a:t>
              </a:r>
              <a:r>
                <a:rPr sz="1600" dirty="0" smtClean="0"/>
                <a:t>y </a:t>
              </a:r>
              <a:r>
                <a:rPr sz="1600" dirty="0" err="1"/>
                <a:t>ait</a:t>
              </a:r>
              <a:r>
                <a:rPr sz="1600" dirty="0"/>
                <a:t> </a:t>
              </a:r>
              <a:r>
                <a:rPr sz="1600" dirty="0" err="1"/>
                <a:t>eu</a:t>
              </a:r>
              <a:r>
                <a:rPr sz="1600" dirty="0"/>
                <a:t> de retard </a:t>
              </a:r>
            </a:p>
          </p:txBody>
        </p:sp>
        <p:sp>
          <p:nvSpPr>
            <p:cNvPr id="172" name="Straight Connector 34"/>
            <p:cNvSpPr/>
            <p:nvPr/>
          </p:nvSpPr>
          <p:spPr>
            <a:xfrm flipH="1">
              <a:off x="-1" y="14287"/>
              <a:ext cx="2" cy="672940"/>
            </a:xfrm>
            <a:prstGeom prst="line">
              <a:avLst/>
            </a:prstGeom>
            <a:noFill/>
            <a:ln w="28575" cap="rnd">
              <a:solidFill>
                <a:srgbClr val="034EA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64" name="Vorm"/>
          <p:cNvGrpSpPr/>
          <p:nvPr/>
        </p:nvGrpSpPr>
        <p:grpSpPr>
          <a:xfrm>
            <a:off x="3084135" y="5666152"/>
            <a:ext cx="4618766" cy="642277"/>
            <a:chOff x="-1" y="-1"/>
            <a:chExt cx="2520002" cy="642276"/>
          </a:xfrm>
        </p:grpSpPr>
        <p:sp>
          <p:nvSpPr>
            <p:cNvPr id="65" name="Rechthoek"/>
            <p:cNvSpPr/>
            <p:nvPr/>
          </p:nvSpPr>
          <p:spPr>
            <a:xfrm>
              <a:off x="-1" y="-1"/>
              <a:ext cx="2520002" cy="642276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66" name="Financing the transition"/>
            <p:cNvSpPr txBox="1"/>
            <p:nvPr/>
          </p:nvSpPr>
          <p:spPr>
            <a:xfrm>
              <a:off x="-1" y="162118"/>
              <a:ext cx="2520002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rPr lang="en-US"/>
                <a:t>Intégration de la durabilité dans toutes les politiques de l’UE</a:t>
              </a:r>
              <a:endParaRPr dirty="0"/>
            </a:p>
          </p:txBody>
        </p:sp>
      </p:grpSp>
      <p:grpSp>
        <p:nvGrpSpPr>
          <p:cNvPr id="30" name="Vorm"/>
          <p:cNvGrpSpPr/>
          <p:nvPr/>
        </p:nvGrpSpPr>
        <p:grpSpPr>
          <a:xfrm>
            <a:off x="2732484" y="6469413"/>
            <a:ext cx="2520003" cy="642277"/>
            <a:chOff x="-1" y="-1"/>
            <a:chExt cx="2520002" cy="642276"/>
          </a:xfrm>
        </p:grpSpPr>
        <p:sp>
          <p:nvSpPr>
            <p:cNvPr id="31" name="Rechthoek"/>
            <p:cNvSpPr/>
            <p:nvPr/>
          </p:nvSpPr>
          <p:spPr>
            <a:xfrm>
              <a:off x="-1" y="-1"/>
              <a:ext cx="2520002" cy="642276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32" name="Financing the transition"/>
            <p:cNvSpPr txBox="1"/>
            <p:nvPr/>
          </p:nvSpPr>
          <p:spPr>
            <a:xfrm>
              <a:off x="-1" y="162120"/>
              <a:ext cx="2520002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Financer la transition</a:t>
              </a:r>
            </a:p>
          </p:txBody>
        </p:sp>
      </p:grpSp>
      <p:grpSp>
        <p:nvGrpSpPr>
          <p:cNvPr id="36" name="Vorm"/>
          <p:cNvGrpSpPr/>
          <p:nvPr/>
        </p:nvGrpSpPr>
        <p:grpSpPr>
          <a:xfrm>
            <a:off x="5374761" y="6457619"/>
            <a:ext cx="2520003" cy="654896"/>
            <a:chOff x="-1" y="0"/>
            <a:chExt cx="2520002" cy="654894"/>
          </a:xfrm>
        </p:grpSpPr>
        <p:sp>
          <p:nvSpPr>
            <p:cNvPr id="37" name="Rechthoek"/>
            <p:cNvSpPr/>
            <p:nvPr/>
          </p:nvSpPr>
          <p:spPr>
            <a:xfrm>
              <a:off x="-1" y="0"/>
              <a:ext cx="2520002" cy="654894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endParaRPr sz="1400"/>
            </a:p>
          </p:txBody>
        </p:sp>
        <p:sp>
          <p:nvSpPr>
            <p:cNvPr id="38" name="Leave no one behind  (Just Transition)"/>
            <p:cNvSpPr txBox="1"/>
            <p:nvPr/>
          </p:nvSpPr>
          <p:spPr>
            <a:xfrm>
              <a:off x="-1" y="60708"/>
              <a:ext cx="2520002" cy="533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400"/>
                <a:t>Ne laisser personne de côté </a:t>
              </a:r>
              <a:br>
                <a:rPr sz="1400"/>
              </a:br>
              <a:r>
                <a:rPr sz="1400"/>
                <a:t>(transition juste)</a:t>
              </a:r>
            </a:p>
          </p:txBody>
        </p:sp>
      </p:grpSp>
      <p:sp>
        <p:nvSpPr>
          <p:cNvPr id="39" name="Rectangle 12"/>
          <p:cNvSpPr/>
          <p:nvPr/>
        </p:nvSpPr>
        <p:spPr>
          <a:xfrm>
            <a:off x="6274048" y="3180548"/>
            <a:ext cx="4155129" cy="2041585"/>
          </a:xfrm>
          <a:prstGeom prst="rect">
            <a:avLst/>
          </a:prstGeom>
          <a:solidFill>
            <a:srgbClr val="CDE8B5"/>
          </a:solidFill>
          <a:ln w="63500">
            <a:solidFill>
              <a:srgbClr val="389A6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79400" tIns="279400" rIns="279400" bIns="279400">
            <a:spAutoFit/>
          </a:bodyPr>
          <a:lstStyle/>
          <a:p>
            <a:pPr marL="171456" indent="-171456" algn="l">
              <a:buSzPct val="100000"/>
              <a:buFont typeface="Arial" panose="020B0604020202020204" pitchFamily="34" charset="0"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600" dirty="0"/>
              <a:t>Le </a:t>
            </a:r>
            <a:r>
              <a:rPr lang="en-US" sz="1600" dirty="0" err="1"/>
              <a:t>pacte</a:t>
            </a:r>
            <a:r>
              <a:rPr lang="en-US" sz="1600" dirty="0"/>
              <a:t> </a:t>
            </a:r>
            <a:r>
              <a:rPr lang="en-US" sz="1600" dirty="0" err="1"/>
              <a:t>vert</a:t>
            </a:r>
            <a:r>
              <a:rPr lang="en-US" sz="1600" dirty="0"/>
              <a:t> pour </a:t>
            </a:r>
            <a:r>
              <a:rPr lang="en-US" sz="1600" dirty="0" err="1"/>
              <a:t>l’Europe</a:t>
            </a:r>
            <a:r>
              <a:rPr lang="en-US" sz="1600" dirty="0"/>
              <a:t> </a:t>
            </a:r>
            <a:r>
              <a:rPr lang="en-US" sz="1600" b="1" dirty="0"/>
              <a:t>fait </a:t>
            </a:r>
            <a:r>
              <a:rPr lang="en-US" sz="1600" b="1" dirty="0" err="1"/>
              <a:t>partie</a:t>
            </a:r>
            <a:r>
              <a:rPr lang="en-US" sz="1600" b="1" dirty="0"/>
              <a:t> </a:t>
            </a:r>
            <a:r>
              <a:rPr lang="en-US" sz="1600" b="1" dirty="0" err="1"/>
              <a:t>intégrante</a:t>
            </a:r>
            <a:r>
              <a:rPr lang="en-US" sz="1600" b="1" dirty="0"/>
              <a:t> de la </a:t>
            </a:r>
            <a:r>
              <a:rPr lang="en-US" sz="1600" b="1" dirty="0" err="1"/>
              <a:t>stratégie</a:t>
            </a:r>
            <a:r>
              <a:rPr lang="en-US" sz="1600" b="1" dirty="0"/>
              <a:t> de la Commission </a:t>
            </a:r>
            <a:r>
              <a:rPr lang="en-US" sz="1600" b="1" dirty="0" err="1"/>
              <a:t>visant</a:t>
            </a:r>
            <a:r>
              <a:rPr lang="en-US" sz="1600" b="1" dirty="0"/>
              <a:t> à </a:t>
            </a:r>
            <a:r>
              <a:rPr lang="en-US" sz="1600" b="1" dirty="0" err="1"/>
              <a:t>mettre</a:t>
            </a:r>
            <a:r>
              <a:rPr lang="en-US" sz="1600" b="1" dirty="0"/>
              <a:t> </a:t>
            </a:r>
            <a:r>
              <a:rPr lang="en-US" sz="1600" b="1" dirty="0" err="1"/>
              <a:t>en</a:t>
            </a:r>
            <a:r>
              <a:rPr lang="en-US" sz="1600" b="1" dirty="0"/>
              <a:t> </a:t>
            </a:r>
            <a:r>
              <a:rPr lang="en-US" sz="1600" b="1" dirty="0" err="1"/>
              <a:t>œuvre</a:t>
            </a:r>
            <a:r>
              <a:rPr lang="en-US" sz="1600" b="1" dirty="0"/>
              <a:t> le </a:t>
            </a:r>
            <a:r>
              <a:rPr lang="en-US" sz="1600" b="1" dirty="0" err="1"/>
              <a:t>programme</a:t>
            </a:r>
            <a:r>
              <a:rPr lang="en-US" sz="1600" b="1" dirty="0"/>
              <a:t> des Nations </a:t>
            </a:r>
            <a:r>
              <a:rPr lang="en-US" sz="1600" b="1" dirty="0" err="1"/>
              <a:t>unies</a:t>
            </a:r>
            <a:r>
              <a:rPr lang="en-US" sz="1600" b="1" dirty="0"/>
              <a:t> à </a:t>
            </a:r>
            <a:r>
              <a:rPr lang="en-US" sz="1600" b="1" dirty="0" err="1"/>
              <a:t>l’horizon</a:t>
            </a:r>
            <a:r>
              <a:rPr lang="en-US" sz="1600" b="1" dirty="0"/>
              <a:t> 2030 </a:t>
            </a:r>
            <a:r>
              <a:rPr lang="en-US" sz="1600" dirty="0"/>
              <a:t>et les </a:t>
            </a:r>
            <a:r>
              <a:rPr lang="en-US" sz="1600" dirty="0" err="1"/>
              <a:t>objectifs</a:t>
            </a:r>
            <a:r>
              <a:rPr lang="en-US" sz="1600" dirty="0"/>
              <a:t> de </a:t>
            </a:r>
            <a:r>
              <a:rPr lang="en-US" sz="1600" dirty="0" err="1"/>
              <a:t>développement</a:t>
            </a:r>
            <a:r>
              <a:rPr lang="en-US" sz="1600" dirty="0"/>
              <a:t> durable </a:t>
            </a:r>
            <a:endParaRPr lang="en-US" sz="1600" dirty="0" smtClean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31" y="224600"/>
            <a:ext cx="2316346" cy="61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655924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 advAuto="0"/>
      <p:bldP spid="36" grpId="0" animBg="1" advAuto="0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8"/>
          <p:cNvSpPr/>
          <p:nvPr/>
        </p:nvSpPr>
        <p:spPr>
          <a:xfrm>
            <a:off x="244550" y="984043"/>
            <a:ext cx="10260418" cy="6288628"/>
          </a:xfrm>
          <a:prstGeom prst="rect">
            <a:avLst/>
          </a:prstGeom>
          <a:ln>
            <a:solidFill>
              <a:srgbClr val="A7A7A7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0" name="Oval 26"/>
          <p:cNvSpPr/>
          <p:nvPr/>
        </p:nvSpPr>
        <p:spPr>
          <a:xfrm>
            <a:off x="404860" y="-1164208"/>
            <a:ext cx="9977316" cy="9977320"/>
          </a:xfrm>
          <a:prstGeom prst="ellipse">
            <a:avLst/>
          </a:prstGeom>
          <a:gradFill>
            <a:gsLst>
              <a:gs pos="5000">
                <a:srgbClr val="5AA3AE">
                  <a:alpha val="10000"/>
                </a:srgbClr>
              </a:gs>
              <a:gs pos="90000">
                <a:srgbClr val="44BA7E">
                  <a:alpha val="20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 dirty="0"/>
          </a:p>
        </p:txBody>
      </p:sp>
      <p:sp>
        <p:nvSpPr>
          <p:cNvPr id="121" name="Rectangle 9"/>
          <p:cNvSpPr/>
          <p:nvPr/>
        </p:nvSpPr>
        <p:spPr>
          <a:xfrm>
            <a:off x="0" y="-1"/>
            <a:ext cx="10680700" cy="9840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2" name="Oval 26"/>
          <p:cNvSpPr/>
          <p:nvPr/>
        </p:nvSpPr>
        <p:spPr>
          <a:xfrm>
            <a:off x="3084139" y="1515069"/>
            <a:ext cx="4618765" cy="4618768"/>
          </a:xfrm>
          <a:prstGeom prst="ellipse">
            <a:avLst/>
          </a:prstGeom>
          <a:gradFill>
            <a:gsLst>
              <a:gs pos="5000">
                <a:srgbClr val="5AA3AE">
                  <a:alpha val="40000"/>
                </a:srgbClr>
              </a:gs>
              <a:gs pos="100000">
                <a:srgbClr val="44BA7E">
                  <a:alpha val="40000"/>
                </a:srgbClr>
              </a:gs>
            </a:gsLst>
            <a:lin ang="5400000"/>
          </a:gradFill>
          <a:ln w="28575">
            <a:solidFill>
              <a:srgbClr val="034EA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123" name="The Green Deal Framework"/>
          <p:cNvSpPr txBox="1"/>
          <p:nvPr/>
        </p:nvSpPr>
        <p:spPr>
          <a:xfrm>
            <a:off x="2285540" y="473571"/>
            <a:ext cx="6006605" cy="5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372" tIns="39372" rIns="39372" bIns="39372" anchor="ctr">
            <a:spAutoFit/>
          </a:bodyPr>
          <a:lstStyle/>
          <a:p>
            <a:pPr>
              <a:defRPr sz="2800">
                <a:solidFill>
                  <a:srgbClr val="034EA2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dirty="0" smtClean="0"/>
              <a:t>Le</a:t>
            </a:r>
            <a:r>
              <a:rPr lang="fr-BE" dirty="0" smtClean="0"/>
              <a:t> </a:t>
            </a:r>
            <a:r>
              <a:rPr sz="2800" b="1" dirty="0" err="1" smtClean="0">
                <a:solidFill>
                  <a:srgbClr val="44BA7E"/>
                </a:solidFill>
              </a:rPr>
              <a:t>pacte</a:t>
            </a:r>
            <a:r>
              <a:rPr sz="2800" b="1" dirty="0" smtClean="0">
                <a:solidFill>
                  <a:srgbClr val="44BA7E"/>
                </a:solidFill>
              </a:rPr>
              <a:t> </a:t>
            </a:r>
            <a:r>
              <a:rPr sz="2800" b="1" dirty="0" err="1">
                <a:solidFill>
                  <a:srgbClr val="44BA7E"/>
                </a:solidFill>
              </a:rPr>
              <a:t>vert</a:t>
            </a:r>
            <a:r>
              <a:rPr sz="2800" b="1" dirty="0">
                <a:solidFill>
                  <a:srgbClr val="44BA7E"/>
                </a:solidFill>
              </a:rPr>
              <a:t> pour </a:t>
            </a:r>
            <a:r>
              <a:rPr sz="2800" b="1" dirty="0" err="1">
                <a:solidFill>
                  <a:srgbClr val="44BA7E"/>
                </a:solidFill>
              </a:rPr>
              <a:t>l’Europe</a:t>
            </a:r>
            <a:endParaRPr sz="2800" b="1" dirty="0">
              <a:solidFill>
                <a:srgbClr val="44BA7E"/>
              </a:solidFill>
            </a:endParaRPr>
          </a:p>
        </p:txBody>
      </p:sp>
      <p:grpSp>
        <p:nvGrpSpPr>
          <p:cNvPr id="127" name="Group 13"/>
          <p:cNvGrpSpPr/>
          <p:nvPr/>
        </p:nvGrpSpPr>
        <p:grpSpPr>
          <a:xfrm>
            <a:off x="4401510" y="2861236"/>
            <a:ext cx="1926439" cy="1926439"/>
            <a:chOff x="-1" y="-1"/>
            <a:chExt cx="1926438" cy="1926438"/>
          </a:xfrm>
        </p:grpSpPr>
        <p:sp>
          <p:nvSpPr>
            <p:cNvPr id="124" name="Green Deal"/>
            <p:cNvSpPr/>
            <p:nvPr/>
          </p:nvSpPr>
          <p:spPr>
            <a:xfrm>
              <a:off x="-1" y="-1"/>
              <a:ext cx="1926438" cy="1926438"/>
            </a:xfrm>
            <a:prstGeom prst="ellipse">
              <a:avLst/>
            </a:prstGeom>
            <a:gradFill flip="none" rotWithShape="1">
              <a:gsLst>
                <a:gs pos="5000">
                  <a:srgbClr val="5AA3AE"/>
                </a:gs>
                <a:gs pos="100000">
                  <a:srgbClr val="44BA7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700"/>
            </a:p>
          </p:txBody>
        </p:sp>
        <p:pic>
          <p:nvPicPr>
            <p:cNvPr id="125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5821" y="169328"/>
              <a:ext cx="1587017" cy="15975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6" name="Rectangle 3"/>
            <p:cNvSpPr txBox="1"/>
            <p:nvPr/>
          </p:nvSpPr>
          <p:spPr>
            <a:xfrm>
              <a:off x="451319" y="83469"/>
              <a:ext cx="1081381" cy="1508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endParaRPr sz="2000" dirty="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>Les</a:t>
              </a:r>
              <a:endParaRPr sz="2000" dirty="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 dirty="0"/>
                <a:t/>
              </a:r>
              <a:br>
                <a:rPr sz="1800" dirty="0"/>
              </a:br>
              <a:r>
                <a:rPr sz="1800"/>
                <a:t>Pacte</a:t>
              </a:r>
              <a:r>
                <a:rPr sz="1800" dirty="0"/>
                <a:t/>
              </a:r>
              <a:br>
                <a:rPr sz="1800" dirty="0"/>
              </a:br>
              <a:r>
                <a:rPr sz="1800"/>
                <a:t>vert pour l’Europe</a:t>
              </a:r>
            </a:p>
          </p:txBody>
        </p:sp>
      </p:grpSp>
      <p:grpSp>
        <p:nvGrpSpPr>
          <p:cNvPr id="169" name="Group 3"/>
          <p:cNvGrpSpPr/>
          <p:nvPr/>
        </p:nvGrpSpPr>
        <p:grpSpPr>
          <a:xfrm>
            <a:off x="4516731" y="1885720"/>
            <a:ext cx="2161958" cy="830995"/>
            <a:chOff x="-1" y="0"/>
            <a:chExt cx="2161957" cy="830993"/>
          </a:xfrm>
        </p:grpSpPr>
        <p:sp>
          <p:nvSpPr>
            <p:cNvPr id="167" name="Rectangle 32"/>
            <p:cNvSpPr txBox="1"/>
            <p:nvPr/>
          </p:nvSpPr>
          <p:spPr>
            <a:xfrm>
              <a:off x="60729" y="0"/>
              <a:ext cx="2101227" cy="830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Transformer l’économie de l’ </a:t>
              </a:r>
              <a:r>
                <a:rPr sz="1600" dirty="0"/>
                <a:t/>
              </a:r>
              <a:br>
                <a:rPr sz="1600" dirty="0"/>
              </a:br>
              <a:r>
                <a:rPr sz="1600"/>
                <a:t>UE pour un avenir durable</a:t>
              </a:r>
            </a:p>
          </p:txBody>
        </p:sp>
        <p:sp>
          <p:nvSpPr>
            <p:cNvPr id="168" name="Straight Connector 34"/>
            <p:cNvSpPr/>
            <p:nvPr/>
          </p:nvSpPr>
          <p:spPr>
            <a:xfrm flipH="1">
              <a:off x="-1" y="71239"/>
              <a:ext cx="2" cy="672940"/>
            </a:xfrm>
            <a:prstGeom prst="line">
              <a:avLst/>
            </a:prstGeom>
            <a:noFill/>
            <a:ln w="28575" cap="rnd">
              <a:solidFill>
                <a:srgbClr val="034EA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70" name="Rectangle 47"/>
          <p:cNvSpPr/>
          <p:nvPr/>
        </p:nvSpPr>
        <p:spPr>
          <a:xfrm>
            <a:off x="0" y="7288463"/>
            <a:ext cx="10680700" cy="28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pSp>
        <p:nvGrpSpPr>
          <p:cNvPr id="173" name="Group 3"/>
          <p:cNvGrpSpPr/>
          <p:nvPr/>
        </p:nvGrpSpPr>
        <p:grpSpPr>
          <a:xfrm>
            <a:off x="4516731" y="4884132"/>
            <a:ext cx="2207790" cy="687228"/>
            <a:chOff x="-1" y="0"/>
            <a:chExt cx="2207789" cy="687227"/>
          </a:xfrm>
        </p:grpSpPr>
        <p:sp>
          <p:nvSpPr>
            <p:cNvPr id="171" name="Rectangle 32"/>
            <p:cNvSpPr/>
            <p:nvPr/>
          </p:nvSpPr>
          <p:spPr>
            <a:xfrm>
              <a:off x="106561" y="0"/>
              <a:ext cx="2101227" cy="58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Et</a:t>
              </a:r>
              <a:r>
                <a:rPr lang="en-IE" sz="1600"/>
                <a:t>leav</a:t>
              </a:r>
              <a:r>
                <a:rPr sz="1600"/>
                <a:t> </a:t>
              </a:r>
            </a:p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t>sans</a:t>
              </a:r>
              <a:r>
                <a:rPr lang="en-IE" sz="1600"/>
                <a:t>qu’</a:t>
              </a:r>
              <a:r>
                <a:t>il</a:t>
              </a:r>
              <a:r>
                <a:rPr sz="1600"/>
                <a:t>y ait eu de retard </a:t>
              </a:r>
            </a:p>
          </p:txBody>
        </p:sp>
        <p:sp>
          <p:nvSpPr>
            <p:cNvPr id="172" name="Straight Connector 34"/>
            <p:cNvSpPr/>
            <p:nvPr/>
          </p:nvSpPr>
          <p:spPr>
            <a:xfrm flipH="1">
              <a:off x="-1" y="14287"/>
              <a:ext cx="2" cy="672940"/>
            </a:xfrm>
            <a:prstGeom prst="line">
              <a:avLst/>
            </a:prstGeom>
            <a:noFill/>
            <a:ln w="28575" cap="rnd">
              <a:solidFill>
                <a:srgbClr val="034EA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64" name="Vorm"/>
          <p:cNvGrpSpPr/>
          <p:nvPr/>
        </p:nvGrpSpPr>
        <p:grpSpPr>
          <a:xfrm>
            <a:off x="3084135" y="5666152"/>
            <a:ext cx="4618766" cy="642277"/>
            <a:chOff x="-1" y="-1"/>
            <a:chExt cx="2520002" cy="642276"/>
          </a:xfrm>
        </p:grpSpPr>
        <p:sp>
          <p:nvSpPr>
            <p:cNvPr id="65" name="Rechthoek"/>
            <p:cNvSpPr/>
            <p:nvPr/>
          </p:nvSpPr>
          <p:spPr>
            <a:xfrm>
              <a:off x="-1" y="-1"/>
              <a:ext cx="2520002" cy="642276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66" name="Financing the transition"/>
            <p:cNvSpPr txBox="1"/>
            <p:nvPr/>
          </p:nvSpPr>
          <p:spPr>
            <a:xfrm>
              <a:off x="-1" y="162118"/>
              <a:ext cx="2520002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rPr lang="en-US"/>
                <a:t>Intégration de la durabilité dans toutes les politiques de l’UE</a:t>
              </a:r>
              <a:endParaRPr dirty="0"/>
            </a:p>
          </p:txBody>
        </p:sp>
      </p:grpSp>
      <p:grpSp>
        <p:nvGrpSpPr>
          <p:cNvPr id="30" name="Vorm"/>
          <p:cNvGrpSpPr/>
          <p:nvPr/>
        </p:nvGrpSpPr>
        <p:grpSpPr>
          <a:xfrm>
            <a:off x="2732484" y="6469413"/>
            <a:ext cx="2520003" cy="642277"/>
            <a:chOff x="-1" y="-1"/>
            <a:chExt cx="2520002" cy="642276"/>
          </a:xfrm>
        </p:grpSpPr>
        <p:sp>
          <p:nvSpPr>
            <p:cNvPr id="31" name="Rechthoek"/>
            <p:cNvSpPr/>
            <p:nvPr/>
          </p:nvSpPr>
          <p:spPr>
            <a:xfrm>
              <a:off x="-1" y="-1"/>
              <a:ext cx="2520002" cy="642276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32" name="Financing the transition"/>
            <p:cNvSpPr txBox="1"/>
            <p:nvPr/>
          </p:nvSpPr>
          <p:spPr>
            <a:xfrm>
              <a:off x="-1" y="162120"/>
              <a:ext cx="2520002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Financer la transition</a:t>
              </a:r>
            </a:p>
          </p:txBody>
        </p:sp>
      </p:grpSp>
      <p:grpSp>
        <p:nvGrpSpPr>
          <p:cNvPr id="36" name="Vorm"/>
          <p:cNvGrpSpPr/>
          <p:nvPr/>
        </p:nvGrpSpPr>
        <p:grpSpPr>
          <a:xfrm>
            <a:off x="5374761" y="6457619"/>
            <a:ext cx="2520003" cy="654896"/>
            <a:chOff x="-1" y="0"/>
            <a:chExt cx="2520002" cy="654894"/>
          </a:xfrm>
        </p:grpSpPr>
        <p:sp>
          <p:nvSpPr>
            <p:cNvPr id="37" name="Rechthoek"/>
            <p:cNvSpPr/>
            <p:nvPr/>
          </p:nvSpPr>
          <p:spPr>
            <a:xfrm>
              <a:off x="-1" y="0"/>
              <a:ext cx="2520002" cy="654894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endParaRPr sz="1400"/>
            </a:p>
          </p:txBody>
        </p:sp>
        <p:sp>
          <p:nvSpPr>
            <p:cNvPr id="38" name="Leave no one behind  (Just Transition)"/>
            <p:cNvSpPr txBox="1"/>
            <p:nvPr/>
          </p:nvSpPr>
          <p:spPr>
            <a:xfrm>
              <a:off x="-1" y="60708"/>
              <a:ext cx="2520002" cy="533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400"/>
                <a:t>Ne laisser personne de côté </a:t>
              </a:r>
              <a:br>
                <a:rPr sz="1400"/>
              </a:br>
              <a:r>
                <a:rPr sz="1400"/>
                <a:t>(transition juste)</a:t>
              </a:r>
            </a:p>
          </p:txBody>
        </p:sp>
      </p:grpSp>
      <p:sp>
        <p:nvSpPr>
          <p:cNvPr id="33" name="Rectangle 12"/>
          <p:cNvSpPr/>
          <p:nvPr/>
        </p:nvSpPr>
        <p:spPr>
          <a:xfrm>
            <a:off x="3082667" y="1937077"/>
            <a:ext cx="7394693" cy="5242461"/>
          </a:xfrm>
          <a:prstGeom prst="rect">
            <a:avLst/>
          </a:prstGeom>
          <a:solidFill>
            <a:srgbClr val="CDE8B5"/>
          </a:solidFill>
          <a:ln w="63500">
            <a:solidFill>
              <a:srgbClr val="389A6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79400" tIns="279400" rIns="279400" bIns="279400">
            <a:spAutoFit/>
          </a:bodyPr>
          <a:lstStyle/>
          <a:p>
            <a:pPr marL="171456" indent="-171456" algn="l">
              <a:buSzPct val="100000"/>
              <a:buFont typeface="Arial" panose="020B0604020202020204" pitchFamily="34" charset="0"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600" dirty="0" err="1"/>
              <a:t>Répondre</a:t>
            </a:r>
            <a:r>
              <a:rPr lang="en-US" sz="1600" dirty="0"/>
              <a:t> aux </a:t>
            </a:r>
            <a:r>
              <a:rPr lang="en-US" sz="1600" b="1" dirty="0" err="1"/>
              <a:t>besoins</a:t>
            </a:r>
            <a:r>
              <a:rPr lang="en-US" sz="1600" b="1" dirty="0"/>
              <a:t> </a:t>
            </a:r>
            <a:r>
              <a:rPr lang="en-US" sz="1600" b="1" dirty="0" err="1"/>
              <a:t>d’investissement</a:t>
            </a:r>
            <a:r>
              <a:rPr lang="en-US" sz="1600" b="1" dirty="0"/>
              <a:t> </a:t>
            </a:r>
            <a:r>
              <a:rPr lang="en-US" sz="1600" b="1" dirty="0" err="1"/>
              <a:t>supplémentaires</a:t>
            </a:r>
            <a:r>
              <a:rPr lang="en-US" sz="1600" b="1" dirty="0"/>
              <a:t> </a:t>
            </a:r>
          </a:p>
          <a:p>
            <a:pPr marL="171456" indent="-171456" algn="l">
              <a:buSzPct val="100000"/>
              <a:buFont typeface="Arial" panose="020B0604020202020204" pitchFamily="34" charset="0"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600" dirty="0"/>
              <a:t>Proposition relative à un</a:t>
            </a:r>
            <a:r>
              <a:rPr lang="en-US" sz="1600" b="1" dirty="0"/>
              <a:t> plan </a:t>
            </a:r>
            <a:r>
              <a:rPr lang="en-US" sz="1600" b="1" dirty="0" err="1"/>
              <a:t>d’investissement</a:t>
            </a:r>
            <a:r>
              <a:rPr lang="en-US" sz="1600" b="1" dirty="0"/>
              <a:t> pour </a:t>
            </a:r>
            <a:r>
              <a:rPr lang="en-US" sz="1600" b="1" dirty="0" err="1"/>
              <a:t>une</a:t>
            </a:r>
            <a:r>
              <a:rPr lang="en-US" sz="1600" b="1" dirty="0"/>
              <a:t> Europe durable </a:t>
            </a:r>
            <a:r>
              <a:rPr lang="en-US" sz="1600" dirty="0"/>
              <a:t>et</a:t>
            </a:r>
            <a:r>
              <a:rPr lang="en-US" sz="1600" b="1" dirty="0"/>
              <a:t> </a:t>
            </a:r>
            <a:r>
              <a:rPr lang="en-US" sz="1600" dirty="0"/>
              <a:t>à un </a:t>
            </a:r>
            <a:r>
              <a:rPr lang="en-US" sz="1600" b="1" dirty="0" err="1"/>
              <a:t>mécanisme</a:t>
            </a:r>
            <a:r>
              <a:rPr lang="en-US" sz="1600" b="1" dirty="0"/>
              <a:t> pour </a:t>
            </a:r>
            <a:r>
              <a:rPr lang="en-US" sz="1600" b="1" dirty="0" err="1"/>
              <a:t>une</a:t>
            </a:r>
            <a:r>
              <a:rPr lang="en-US" sz="1600" b="1" dirty="0"/>
              <a:t> transition </a:t>
            </a:r>
            <a:r>
              <a:rPr lang="en-US" sz="1600" b="1" dirty="0" err="1"/>
              <a:t>juste</a:t>
            </a:r>
            <a:r>
              <a:rPr lang="en-US" sz="1600" b="1" dirty="0"/>
              <a:t> (100 milliards </a:t>
            </a:r>
            <a:r>
              <a:rPr lang="en-US" sz="1600" b="1" dirty="0" err="1"/>
              <a:t>d’euros</a:t>
            </a:r>
            <a:r>
              <a:rPr lang="en-US" sz="1600" b="1" dirty="0"/>
              <a:t>)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janvier</a:t>
            </a:r>
            <a:r>
              <a:rPr lang="en-US" sz="1600" dirty="0"/>
              <a:t> 2020</a:t>
            </a:r>
          </a:p>
          <a:p>
            <a:pPr marL="150399" indent="-150399" algn="l">
              <a:buSzPct val="100000"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IE" sz="1600" b="1" dirty="0" err="1"/>
              <a:t>Objectif</a:t>
            </a:r>
            <a:r>
              <a:rPr lang="en-IE" sz="1600" b="1" dirty="0"/>
              <a:t> de 25 % pour </a:t>
            </a:r>
            <a:r>
              <a:rPr lang="en-IE" sz="1600" b="1" dirty="0" err="1"/>
              <a:t>l’intégration</a:t>
            </a:r>
            <a:r>
              <a:rPr lang="en-IE" sz="1600" b="1" dirty="0"/>
              <a:t> des questions </a:t>
            </a:r>
            <a:r>
              <a:rPr lang="en-IE" sz="1600" b="1" dirty="0" err="1"/>
              <a:t>climatiques</a:t>
            </a:r>
            <a:r>
              <a:rPr lang="en-IE" sz="1600" b="1" dirty="0"/>
              <a:t> </a:t>
            </a:r>
            <a:r>
              <a:rPr lang="en-IE" sz="1600" dirty="0" err="1"/>
              <a:t>dans</a:t>
            </a:r>
            <a:r>
              <a:rPr lang="en-IE" sz="1600" dirty="0"/>
              <a:t> </a:t>
            </a:r>
            <a:r>
              <a:rPr lang="en-IE" sz="1600" dirty="0" err="1"/>
              <a:t>tous</a:t>
            </a:r>
            <a:r>
              <a:rPr lang="en-IE" sz="1600" dirty="0"/>
              <a:t> les programmes de </a:t>
            </a:r>
            <a:r>
              <a:rPr lang="en-IE" sz="1600" dirty="0" err="1"/>
              <a:t>l’UE</a:t>
            </a:r>
            <a:r>
              <a:rPr lang="en-IE" sz="1600" dirty="0"/>
              <a:t> </a:t>
            </a:r>
            <a:r>
              <a:rPr lang="en-IE" sz="1600" dirty="0" err="1"/>
              <a:t>dans</a:t>
            </a:r>
            <a:r>
              <a:rPr lang="en-IE" sz="1600" dirty="0"/>
              <a:t> le cadre du CFP 2021-2027 </a:t>
            </a:r>
            <a:r>
              <a:rPr lang="en-IE" sz="1600" dirty="0" err="1"/>
              <a:t>proposé</a:t>
            </a:r>
            <a:endParaRPr lang="en-IE" sz="1600" dirty="0"/>
          </a:p>
          <a:p>
            <a:pPr marL="150399" indent="-150399" algn="l">
              <a:buSzPct val="100000"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IE" sz="1600" b="1" dirty="0" err="1"/>
              <a:t>Nouvelles</a:t>
            </a:r>
            <a:r>
              <a:rPr lang="en-IE" sz="1600" b="1" dirty="0"/>
              <a:t> sources de </a:t>
            </a:r>
            <a:r>
              <a:rPr lang="en-IE" sz="1600" b="1" dirty="0" err="1"/>
              <a:t>recettes</a:t>
            </a:r>
            <a:r>
              <a:rPr lang="en-IE" sz="1600" b="1" dirty="0"/>
              <a:t> </a:t>
            </a:r>
            <a:r>
              <a:rPr lang="en-IE" sz="1600" b="1" dirty="0" err="1"/>
              <a:t>proposées</a:t>
            </a:r>
            <a:r>
              <a:rPr lang="en-IE" sz="1600" b="1" dirty="0"/>
              <a:t> </a:t>
            </a:r>
            <a:r>
              <a:rPr lang="en-IE" sz="1600" dirty="0"/>
              <a:t>(«</a:t>
            </a:r>
            <a:r>
              <a:rPr lang="en-IE" sz="1600" dirty="0" err="1"/>
              <a:t>ressources</a:t>
            </a:r>
            <a:r>
              <a:rPr lang="en-IE" sz="1600" dirty="0"/>
              <a:t> </a:t>
            </a:r>
            <a:r>
              <a:rPr lang="en-IE" sz="1600" dirty="0" err="1"/>
              <a:t>propres</a:t>
            </a:r>
            <a:r>
              <a:rPr lang="en-IE" sz="1600" dirty="0"/>
              <a:t>») et </a:t>
            </a:r>
            <a:r>
              <a:rPr lang="en-IE" sz="1600" dirty="0" err="1"/>
              <a:t>réexamen</a:t>
            </a:r>
            <a:r>
              <a:rPr lang="en-IE" sz="1600" dirty="0"/>
              <a:t> des </a:t>
            </a:r>
            <a:r>
              <a:rPr lang="en-IE" sz="1600" b="1" dirty="0" err="1"/>
              <a:t>fonds</a:t>
            </a:r>
            <a:r>
              <a:rPr lang="en-IE" sz="1600" b="1" dirty="0"/>
              <a:t> pour </a:t>
            </a:r>
            <a:r>
              <a:rPr lang="en-IE" sz="1600" b="1" dirty="0" err="1"/>
              <a:t>l’innovation</a:t>
            </a:r>
            <a:r>
              <a:rPr lang="en-IE" sz="1600" b="1" dirty="0"/>
              <a:t> et la modernisation </a:t>
            </a:r>
            <a:r>
              <a:rPr lang="en-IE" sz="1600" b="1" dirty="0" err="1"/>
              <a:t>en</a:t>
            </a:r>
            <a:r>
              <a:rPr lang="en-IE" sz="1600" b="1" dirty="0"/>
              <a:t> </a:t>
            </a:r>
            <a:r>
              <a:rPr lang="en-IE" sz="1600" b="1" dirty="0" err="1"/>
              <a:t>vue</a:t>
            </a:r>
            <a:r>
              <a:rPr lang="en-IE" sz="1600" dirty="0"/>
              <a:t> de </a:t>
            </a:r>
            <a:r>
              <a:rPr lang="en-IE" sz="1600" dirty="0" err="1"/>
              <a:t>déployer</a:t>
            </a:r>
            <a:r>
              <a:rPr lang="en-IE" sz="1600" dirty="0"/>
              <a:t> des solutions </a:t>
            </a:r>
            <a:r>
              <a:rPr lang="en-IE" sz="1600" dirty="0" err="1"/>
              <a:t>neutres</a:t>
            </a:r>
            <a:r>
              <a:rPr lang="en-IE" sz="1600" dirty="0"/>
              <a:t> pour le </a:t>
            </a:r>
            <a:r>
              <a:rPr lang="en-IE" sz="1600" dirty="0" err="1"/>
              <a:t>climat</a:t>
            </a:r>
            <a:r>
              <a:rPr lang="en-IE" sz="1600" dirty="0"/>
              <a:t> </a:t>
            </a:r>
          </a:p>
          <a:p>
            <a:pPr marL="150399" indent="-150399" algn="l">
              <a:buSzPct val="100000"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IE" sz="1600" dirty="0"/>
              <a:t>Mobilisation d’ </a:t>
            </a:r>
            <a:r>
              <a:rPr lang="en-IE" sz="1600" b="1" dirty="0" err="1"/>
              <a:t>InvestEU</a:t>
            </a:r>
            <a:r>
              <a:rPr lang="en-IE" sz="1600" dirty="0"/>
              <a:t> à </a:t>
            </a:r>
            <a:r>
              <a:rPr lang="en-IE" sz="1600" dirty="0" err="1"/>
              <a:t>l’appui</a:t>
            </a:r>
            <a:r>
              <a:rPr lang="en-IE" sz="1600" dirty="0"/>
              <a:t> des </a:t>
            </a:r>
            <a:r>
              <a:rPr lang="en-IE" sz="1600" dirty="0" err="1"/>
              <a:t>objectifs</a:t>
            </a:r>
            <a:r>
              <a:rPr lang="en-IE" sz="1600" dirty="0"/>
              <a:t> du </a:t>
            </a:r>
            <a:r>
              <a:rPr lang="en-IE" sz="1600" dirty="0" err="1"/>
              <a:t>pacte</a:t>
            </a:r>
            <a:r>
              <a:rPr lang="en-IE" sz="1600" dirty="0"/>
              <a:t> </a:t>
            </a:r>
            <a:r>
              <a:rPr lang="en-IE" sz="1600" dirty="0" err="1"/>
              <a:t>vert</a:t>
            </a:r>
            <a:endParaRPr lang="en-IE" sz="1600" dirty="0"/>
          </a:p>
          <a:p>
            <a:pPr marL="150399" indent="-150399" algn="l">
              <a:buSzPct val="100000"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IE" sz="1600" dirty="0"/>
              <a:t>Collaboration avec le </a:t>
            </a:r>
            <a:r>
              <a:rPr lang="en-IE" sz="1600" b="1" dirty="0" err="1"/>
              <a:t>groupe</a:t>
            </a:r>
            <a:r>
              <a:rPr lang="en-IE" sz="1600" b="1" dirty="0"/>
              <a:t> BEI (</a:t>
            </a:r>
            <a:r>
              <a:rPr lang="en-IE" sz="1600" b="1" dirty="0" err="1"/>
              <a:t>objectif</a:t>
            </a:r>
            <a:r>
              <a:rPr lang="en-IE" sz="1600" b="1" dirty="0"/>
              <a:t> </a:t>
            </a:r>
            <a:r>
              <a:rPr lang="en-IE" sz="1600" b="1" dirty="0" err="1"/>
              <a:t>climatique</a:t>
            </a:r>
            <a:r>
              <a:rPr lang="en-IE" sz="1600" b="1" dirty="0"/>
              <a:t> de 50 % </a:t>
            </a:r>
            <a:r>
              <a:rPr lang="en-IE" sz="1600" dirty="0" err="1"/>
              <a:t>d’ici</a:t>
            </a:r>
            <a:r>
              <a:rPr lang="en-IE" sz="1600" dirty="0"/>
              <a:t> 2025) </a:t>
            </a:r>
            <a:r>
              <a:rPr lang="en-IE" sz="1600" b="1" dirty="0"/>
              <a:t>et </a:t>
            </a:r>
            <a:r>
              <a:rPr lang="en-IE" sz="1600" b="1" dirty="0" err="1"/>
              <a:t>d’autres</a:t>
            </a:r>
            <a:r>
              <a:rPr lang="en-IE" sz="1600" b="1" dirty="0"/>
              <a:t> institutions </a:t>
            </a:r>
            <a:r>
              <a:rPr lang="en-IE" sz="1600" b="1" dirty="0" err="1"/>
              <a:t>financières</a:t>
            </a:r>
            <a:r>
              <a:rPr lang="en-IE" sz="1600" b="1" dirty="0"/>
              <a:t> </a:t>
            </a:r>
            <a:r>
              <a:rPr lang="en-IE" sz="1600" dirty="0"/>
              <a:t>(BND, </a:t>
            </a:r>
            <a:r>
              <a:rPr lang="en-IE" sz="1600" dirty="0" err="1"/>
              <a:t>autres</a:t>
            </a:r>
            <a:r>
              <a:rPr lang="en-IE" sz="1600" dirty="0"/>
              <a:t> institutions </a:t>
            </a:r>
            <a:r>
              <a:rPr lang="en-IE" sz="1600" dirty="0" err="1"/>
              <a:t>financières</a:t>
            </a:r>
            <a:r>
              <a:rPr lang="en-IE" sz="1600" dirty="0"/>
              <a:t>)</a:t>
            </a:r>
          </a:p>
          <a:p>
            <a:pPr marL="150399" indent="-150399" algn="l">
              <a:buSzPct val="100000"/>
              <a:buFontTx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600" dirty="0" err="1"/>
              <a:t>Stratégie</a:t>
            </a:r>
            <a:r>
              <a:rPr lang="en-US" sz="1600" dirty="0"/>
              <a:t> </a:t>
            </a:r>
            <a:r>
              <a:rPr lang="en-US" sz="1600" dirty="0" err="1"/>
              <a:t>renouvelée</a:t>
            </a:r>
            <a:r>
              <a:rPr lang="en-US" sz="1600" dirty="0"/>
              <a:t> </a:t>
            </a:r>
            <a:r>
              <a:rPr lang="en-US" sz="1600" b="1" dirty="0" err="1"/>
              <a:t>en</a:t>
            </a:r>
            <a:r>
              <a:rPr lang="en-US" sz="1600" b="1" dirty="0"/>
              <a:t> </a:t>
            </a:r>
            <a:r>
              <a:rPr lang="en-US" sz="1600" b="1" dirty="0" err="1"/>
              <a:t>matière</a:t>
            </a:r>
            <a:r>
              <a:rPr lang="en-US" sz="1600" b="1" dirty="0"/>
              <a:t> de finance </a:t>
            </a:r>
            <a:r>
              <a:rPr lang="en-US" sz="1600" dirty="0"/>
              <a:t>durable à </a:t>
            </a:r>
            <a:r>
              <a:rPr lang="en-US" sz="1600" dirty="0" err="1"/>
              <a:t>l’automne</a:t>
            </a:r>
            <a:r>
              <a:rPr lang="en-US" sz="1600" dirty="0"/>
              <a:t> 2020</a:t>
            </a:r>
          </a:p>
          <a:p>
            <a:pPr marL="150399" lvl="2" indent="-150399" algn="l">
              <a:buSzPct val="100000"/>
              <a:buFontTx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600" b="1" dirty="0" err="1"/>
              <a:t>Taxinomie</a:t>
            </a:r>
            <a:r>
              <a:rPr lang="en-US" sz="1600" dirty="0"/>
              <a:t>, cadre </a:t>
            </a:r>
            <a:r>
              <a:rPr lang="en-US" sz="1600" b="1" dirty="0"/>
              <a:t>de </a:t>
            </a:r>
            <a:r>
              <a:rPr lang="en-US" sz="1600" b="1" dirty="0" err="1"/>
              <a:t>gouvernance</a:t>
            </a:r>
            <a:r>
              <a:rPr lang="en-US" sz="1600" b="1" dirty="0"/>
              <a:t> </a:t>
            </a:r>
            <a:r>
              <a:rPr lang="en-US" sz="1600" b="1" dirty="0" err="1"/>
              <a:t>d’entreprise</a:t>
            </a:r>
            <a:r>
              <a:rPr lang="en-US" sz="1600" b="1" dirty="0"/>
              <a:t> </a:t>
            </a:r>
          </a:p>
          <a:p>
            <a:pPr marL="150399" lvl="2" indent="-150399" algn="l">
              <a:buSzPct val="100000"/>
              <a:buFontTx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600" dirty="0" err="1"/>
              <a:t>Révision</a:t>
            </a:r>
            <a:r>
              <a:rPr lang="en-US" sz="1600" dirty="0"/>
              <a:t> de la directive </a:t>
            </a:r>
            <a:r>
              <a:rPr lang="en-US" sz="1600" b="1" dirty="0"/>
              <a:t>sur </a:t>
            </a:r>
            <a:r>
              <a:rPr lang="en-US" sz="1600" b="1" dirty="0" err="1"/>
              <a:t>l’information</a:t>
            </a:r>
            <a:r>
              <a:rPr lang="en-US" sz="1600" b="1" dirty="0"/>
              <a:t> non </a:t>
            </a:r>
            <a:r>
              <a:rPr lang="en-US" sz="1600" b="1" dirty="0" err="1"/>
              <a:t>financière</a:t>
            </a:r>
            <a:r>
              <a:rPr lang="en-US" sz="1600" b="1" dirty="0"/>
              <a:t> </a:t>
            </a:r>
          </a:p>
          <a:p>
            <a:pPr marL="150399" lvl="2" indent="-150399" algn="l">
              <a:buSzPct val="100000"/>
              <a:buFontTx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600" dirty="0" err="1"/>
              <a:t>Soutenir</a:t>
            </a:r>
            <a:r>
              <a:rPr lang="en-US" sz="1600" dirty="0"/>
              <a:t> la </a:t>
            </a:r>
            <a:r>
              <a:rPr lang="en-US" sz="1600" b="1" dirty="0" err="1"/>
              <a:t>comptabilité</a:t>
            </a:r>
            <a:r>
              <a:rPr lang="en-US" sz="1600" b="1" dirty="0"/>
              <a:t> du capital naturel</a:t>
            </a:r>
          </a:p>
          <a:p>
            <a:pPr marL="150399" lvl="2" indent="-150399" algn="l">
              <a:buSzPct val="100000"/>
              <a:buFontTx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600" b="1" dirty="0"/>
              <a:t>Labels pour les </a:t>
            </a:r>
            <a:r>
              <a:rPr lang="en-US" sz="1600" b="1" dirty="0" err="1"/>
              <a:t>produits</a:t>
            </a:r>
            <a:r>
              <a:rPr lang="en-US" sz="1600" b="1" dirty="0"/>
              <a:t> </a:t>
            </a:r>
            <a:r>
              <a:rPr lang="en-US" sz="1600" b="1" dirty="0" err="1"/>
              <a:t>d’investissement</a:t>
            </a:r>
            <a:r>
              <a:rPr lang="en-US" sz="1600" b="1" dirty="0"/>
              <a:t> financier de </a:t>
            </a:r>
            <a:r>
              <a:rPr lang="en-US" sz="1600" b="1" dirty="0" err="1"/>
              <a:t>détail</a:t>
            </a:r>
            <a:endParaRPr lang="en-US" sz="1600" b="1" dirty="0"/>
          </a:p>
          <a:p>
            <a:pPr marL="150399" lvl="2" indent="-150399" algn="l">
              <a:buSzPct val="100000"/>
              <a:buFontTx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600" b="1" dirty="0" err="1"/>
              <a:t>L’</a:t>
            </a:r>
            <a:r>
              <a:rPr lang="en-US" sz="1600" dirty="0" err="1"/>
              <a:t>élaboration</a:t>
            </a:r>
            <a:r>
              <a:rPr lang="en-US" sz="1600" dirty="0"/>
              <a:t> </a:t>
            </a:r>
            <a:r>
              <a:rPr lang="en-US" sz="1600" dirty="0" err="1"/>
              <a:t>d’une</a:t>
            </a:r>
            <a:r>
              <a:rPr lang="en-US" sz="1600" dirty="0"/>
              <a:t> </a:t>
            </a:r>
            <a:r>
              <a:rPr lang="en-US" sz="1600" dirty="0" err="1"/>
              <a:t>norme</a:t>
            </a:r>
            <a:r>
              <a:rPr lang="en-US" sz="1600" dirty="0"/>
              <a:t> de </a:t>
            </a:r>
            <a:r>
              <a:rPr lang="en-US" sz="1600" dirty="0" err="1"/>
              <a:t>l’UE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matière</a:t>
            </a:r>
            <a:r>
              <a:rPr lang="en-US" sz="1600" dirty="0"/>
              <a:t> </a:t>
            </a:r>
            <a:r>
              <a:rPr lang="en-US" sz="1600" dirty="0" err="1"/>
              <a:t>d’obligations</a:t>
            </a:r>
            <a:r>
              <a:rPr lang="en-US" sz="1600" dirty="0"/>
              <a:t> </a:t>
            </a:r>
            <a:r>
              <a:rPr lang="en-US" sz="1600" dirty="0" err="1"/>
              <a:t>vertes</a:t>
            </a:r>
            <a:r>
              <a:rPr lang="en-US" sz="1600" b="1" dirty="0" smtClean="0"/>
              <a:t>; </a:t>
            </a:r>
            <a:r>
              <a:rPr lang="en-US" sz="1600" b="1" dirty="0" err="1" smtClean="0"/>
              <a:t>Intégration</a:t>
            </a:r>
            <a:r>
              <a:rPr lang="en-US" sz="1600" b="1" dirty="0" smtClean="0"/>
              <a:t> </a:t>
            </a:r>
            <a:r>
              <a:rPr lang="en-US" sz="1600" b="1" dirty="0"/>
              <a:t>des </a:t>
            </a:r>
            <a:r>
              <a:rPr lang="en-US" sz="1600" b="1" dirty="0" err="1"/>
              <a:t>risques</a:t>
            </a:r>
            <a:r>
              <a:rPr lang="en-US" sz="1600" b="1" dirty="0"/>
              <a:t> </a:t>
            </a:r>
            <a:r>
              <a:rPr lang="en-US" sz="1600" b="1" dirty="0" err="1"/>
              <a:t>environnementaux</a:t>
            </a:r>
            <a:r>
              <a:rPr lang="en-US" sz="1600" b="1" dirty="0"/>
              <a:t> </a:t>
            </a:r>
            <a:r>
              <a:rPr lang="en-US" sz="1600" b="1" dirty="0" err="1"/>
              <a:t>dans</a:t>
            </a:r>
            <a:r>
              <a:rPr lang="en-US" sz="1600" b="1" dirty="0"/>
              <a:t> le cadre </a:t>
            </a:r>
            <a:r>
              <a:rPr lang="en-US" sz="1600" b="1" dirty="0" err="1"/>
              <a:t>prudentiel</a:t>
            </a:r>
            <a:r>
              <a:rPr lang="en-US" sz="1600" b="1" dirty="0"/>
              <a:t> de </a:t>
            </a:r>
            <a:r>
              <a:rPr lang="en-US" sz="1600" b="1" dirty="0" err="1"/>
              <a:t>l’UE</a:t>
            </a:r>
            <a:r>
              <a:rPr lang="en-US" sz="1600" b="1" dirty="0"/>
              <a:t> </a:t>
            </a:r>
          </a:p>
        </p:txBody>
      </p:sp>
      <p:sp>
        <p:nvSpPr>
          <p:cNvPr id="28" name="Vorm"/>
          <p:cNvSpPr/>
          <p:nvPr/>
        </p:nvSpPr>
        <p:spPr>
          <a:xfrm>
            <a:off x="500045" y="2196495"/>
            <a:ext cx="2796287" cy="669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3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1111" y="21600"/>
                  <a:pt x="20507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489" y="0"/>
                  <a:pt x="1093" y="0"/>
                </a:cubicBezTo>
                <a:close/>
              </a:path>
            </a:pathLst>
          </a:custGeom>
          <a:solidFill>
            <a:srgbClr val="42B47B"/>
          </a:solidFill>
          <a:ln w="28575" cap="flat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1400">
                <a:solidFill>
                  <a:srgbClr val="FFFFFF"/>
                </a:solidFill>
                <a:latin typeface="EC Square Sans Pro Medium"/>
                <a:ea typeface="EC Square Sans Pro Medium"/>
                <a:cs typeface="EC Square Sans Pro Medium"/>
                <a:sym typeface="EC Square Sans Pro Medium"/>
              </a:defRPr>
            </a:pPr>
            <a:r>
              <a:rPr lang="en-US" sz="1400">
                <a:latin typeface="EC Square Sans Pro Medium"/>
                <a:ea typeface="Helvetica Neue Medium"/>
                <a:cs typeface="Helvetica Neue Medium"/>
                <a:sym typeface="EC Square Sans Pro Medium"/>
              </a:rPr>
              <a:t>Poursuivre</a:t>
            </a:r>
          </a:p>
          <a:p>
            <a:pPr>
              <a:defRPr sz="1400">
                <a:solidFill>
                  <a:srgbClr val="FFFFFF"/>
                </a:solidFill>
                <a:latin typeface="EC Square Sans Pro Medium"/>
                <a:ea typeface="EC Square Sans Pro Medium"/>
                <a:cs typeface="EC Square Sans Pro Medium"/>
                <a:sym typeface="EC Square Sans Pro Medium"/>
              </a:defRPr>
            </a:pPr>
            <a:r>
              <a:rPr lang="en-US" sz="1400">
                <a:latin typeface="EC Square Sans Pro Medium"/>
                <a:ea typeface="Helvetica Neue Medium"/>
                <a:cs typeface="Helvetica Neue Medium"/>
                <a:sym typeface="EC Square Sans Pro Medium"/>
              </a:rPr>
              <a:t>finance et investissement verts</a:t>
            </a:r>
          </a:p>
          <a:p>
            <a:pPr>
              <a:defRPr sz="1400">
                <a:solidFill>
                  <a:srgbClr val="FFFFFF"/>
                </a:solidFill>
                <a:latin typeface="EC Square Sans Pro Medium"/>
                <a:ea typeface="EC Square Sans Pro Medium"/>
                <a:cs typeface="EC Square Sans Pro Medium"/>
                <a:sym typeface="EC Square Sans Pro Medium"/>
              </a:defRPr>
            </a:pPr>
            <a:r>
              <a:rPr lang="en-US" sz="1400">
                <a:latin typeface="EC Square Sans Pro Medium"/>
                <a:ea typeface="Helvetica Neue Medium"/>
                <a:cs typeface="Helvetica Neue Medium"/>
                <a:sym typeface="EC Square Sans Pro Medium"/>
              </a:rPr>
              <a:t>et assurer </a:t>
            </a:r>
            <a:r>
              <a:rPr lang="en-US" sz="1400" b="1">
                <a:solidFill>
                  <a:srgbClr val="FFC000"/>
                </a:solidFill>
                <a:latin typeface="EC Square Sans Pro Medium"/>
                <a:ea typeface="Helvetica Neue Medium"/>
                <a:cs typeface="Helvetica Neue Medium"/>
                <a:sym typeface="EC Square Sans Pro Medium"/>
              </a:rPr>
              <a:t>une transition juste</a:t>
            </a:r>
            <a:endParaRPr lang="en-US" sz="1400" b="1" dirty="0">
              <a:solidFill>
                <a:srgbClr val="FFC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31" y="224600"/>
            <a:ext cx="2316346" cy="61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528928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8"/>
          <p:cNvSpPr/>
          <p:nvPr/>
        </p:nvSpPr>
        <p:spPr>
          <a:xfrm>
            <a:off x="244550" y="984043"/>
            <a:ext cx="10260418" cy="6288628"/>
          </a:xfrm>
          <a:prstGeom prst="rect">
            <a:avLst/>
          </a:prstGeom>
          <a:ln>
            <a:solidFill>
              <a:srgbClr val="A7A7A7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0" name="Oval 26"/>
          <p:cNvSpPr/>
          <p:nvPr/>
        </p:nvSpPr>
        <p:spPr>
          <a:xfrm>
            <a:off x="376071" y="-1609685"/>
            <a:ext cx="9977316" cy="9977320"/>
          </a:xfrm>
          <a:prstGeom prst="ellipse">
            <a:avLst/>
          </a:prstGeom>
          <a:gradFill>
            <a:gsLst>
              <a:gs pos="5000">
                <a:srgbClr val="5AA3AE">
                  <a:alpha val="10000"/>
                </a:srgbClr>
              </a:gs>
              <a:gs pos="90000">
                <a:srgbClr val="44BA7E">
                  <a:alpha val="20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 dirty="0"/>
          </a:p>
        </p:txBody>
      </p:sp>
      <p:sp>
        <p:nvSpPr>
          <p:cNvPr id="121" name="Rectangle 9"/>
          <p:cNvSpPr/>
          <p:nvPr/>
        </p:nvSpPr>
        <p:spPr>
          <a:xfrm>
            <a:off x="0" y="-1"/>
            <a:ext cx="10680700" cy="9840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2" name="Oval 26"/>
          <p:cNvSpPr/>
          <p:nvPr/>
        </p:nvSpPr>
        <p:spPr>
          <a:xfrm>
            <a:off x="3084139" y="1515069"/>
            <a:ext cx="4618765" cy="4618768"/>
          </a:xfrm>
          <a:prstGeom prst="ellipse">
            <a:avLst/>
          </a:prstGeom>
          <a:gradFill>
            <a:gsLst>
              <a:gs pos="5000">
                <a:srgbClr val="5AA3AE">
                  <a:alpha val="40000"/>
                </a:srgbClr>
              </a:gs>
              <a:gs pos="100000">
                <a:srgbClr val="44BA7E">
                  <a:alpha val="40000"/>
                </a:srgbClr>
              </a:gs>
            </a:gsLst>
            <a:lin ang="5400000"/>
          </a:gradFill>
          <a:ln w="28575">
            <a:solidFill>
              <a:srgbClr val="034EA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123" name="The Green Deal Framework"/>
          <p:cNvSpPr txBox="1"/>
          <p:nvPr/>
        </p:nvSpPr>
        <p:spPr>
          <a:xfrm>
            <a:off x="2285540" y="473571"/>
            <a:ext cx="6006605" cy="5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372" tIns="39372" rIns="39372" bIns="39372" anchor="ctr">
            <a:spAutoFit/>
          </a:bodyPr>
          <a:lstStyle/>
          <a:p>
            <a:pPr>
              <a:defRPr sz="2800">
                <a:solidFill>
                  <a:srgbClr val="034EA2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t>Le</a:t>
            </a:r>
            <a:r>
              <a:rPr sz="2800" b="1">
                <a:solidFill>
                  <a:srgbClr val="44BA7E"/>
                </a:solidFill>
              </a:rPr>
              <a:t>pacte vert pour l’Europe</a:t>
            </a:r>
          </a:p>
        </p:txBody>
      </p:sp>
      <p:grpSp>
        <p:nvGrpSpPr>
          <p:cNvPr id="127" name="Group 13"/>
          <p:cNvGrpSpPr/>
          <p:nvPr/>
        </p:nvGrpSpPr>
        <p:grpSpPr>
          <a:xfrm>
            <a:off x="4401510" y="2861236"/>
            <a:ext cx="1926439" cy="1926439"/>
            <a:chOff x="-1" y="-1"/>
            <a:chExt cx="1926438" cy="1926438"/>
          </a:xfrm>
        </p:grpSpPr>
        <p:sp>
          <p:nvSpPr>
            <p:cNvPr id="124" name="Green Deal"/>
            <p:cNvSpPr/>
            <p:nvPr/>
          </p:nvSpPr>
          <p:spPr>
            <a:xfrm>
              <a:off x="-1" y="-1"/>
              <a:ext cx="1926438" cy="1926438"/>
            </a:xfrm>
            <a:prstGeom prst="ellipse">
              <a:avLst/>
            </a:prstGeom>
            <a:gradFill flip="none" rotWithShape="1">
              <a:gsLst>
                <a:gs pos="5000">
                  <a:srgbClr val="5AA3AE"/>
                </a:gs>
                <a:gs pos="100000">
                  <a:srgbClr val="44BA7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700"/>
            </a:p>
          </p:txBody>
        </p:sp>
        <p:pic>
          <p:nvPicPr>
            <p:cNvPr id="125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5821" y="169328"/>
              <a:ext cx="1587017" cy="15975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6" name="Rectangle 3"/>
            <p:cNvSpPr txBox="1"/>
            <p:nvPr/>
          </p:nvSpPr>
          <p:spPr>
            <a:xfrm>
              <a:off x="451319" y="83469"/>
              <a:ext cx="1081381" cy="1508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endParaRPr sz="2000" dirty="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>Les</a:t>
              </a:r>
              <a:endParaRPr sz="2000" dirty="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 dirty="0"/>
                <a:t/>
              </a:r>
              <a:br>
                <a:rPr sz="1800" dirty="0"/>
              </a:br>
              <a:r>
                <a:rPr sz="1800"/>
                <a:t>Pacte</a:t>
              </a:r>
              <a:r>
                <a:rPr sz="1800" dirty="0"/>
                <a:t/>
              </a:r>
              <a:br>
                <a:rPr sz="1800" dirty="0"/>
              </a:br>
              <a:r>
                <a:rPr sz="1800"/>
                <a:t>vert pour l’Europe</a:t>
              </a:r>
            </a:p>
          </p:txBody>
        </p:sp>
      </p:grpSp>
      <p:grpSp>
        <p:nvGrpSpPr>
          <p:cNvPr id="169" name="Group 3"/>
          <p:cNvGrpSpPr/>
          <p:nvPr/>
        </p:nvGrpSpPr>
        <p:grpSpPr>
          <a:xfrm>
            <a:off x="4516731" y="1885720"/>
            <a:ext cx="2161958" cy="830995"/>
            <a:chOff x="-1" y="0"/>
            <a:chExt cx="2161957" cy="830993"/>
          </a:xfrm>
        </p:grpSpPr>
        <p:sp>
          <p:nvSpPr>
            <p:cNvPr id="167" name="Rectangle 32"/>
            <p:cNvSpPr txBox="1"/>
            <p:nvPr/>
          </p:nvSpPr>
          <p:spPr>
            <a:xfrm>
              <a:off x="60729" y="0"/>
              <a:ext cx="2101227" cy="830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Transformer l’économie de l’ </a:t>
              </a:r>
              <a:r>
                <a:rPr sz="1600" dirty="0"/>
                <a:t/>
              </a:r>
              <a:br>
                <a:rPr sz="1600" dirty="0"/>
              </a:br>
              <a:r>
                <a:rPr sz="1600"/>
                <a:t>UE pour un avenir durable</a:t>
              </a:r>
            </a:p>
          </p:txBody>
        </p:sp>
        <p:sp>
          <p:nvSpPr>
            <p:cNvPr id="168" name="Straight Connector 34"/>
            <p:cNvSpPr/>
            <p:nvPr/>
          </p:nvSpPr>
          <p:spPr>
            <a:xfrm flipH="1">
              <a:off x="-1" y="71239"/>
              <a:ext cx="2" cy="672940"/>
            </a:xfrm>
            <a:prstGeom prst="line">
              <a:avLst/>
            </a:prstGeom>
            <a:noFill/>
            <a:ln w="28575" cap="rnd">
              <a:solidFill>
                <a:srgbClr val="034EA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70" name="Rectangle 47"/>
          <p:cNvSpPr/>
          <p:nvPr/>
        </p:nvSpPr>
        <p:spPr>
          <a:xfrm>
            <a:off x="0" y="7288463"/>
            <a:ext cx="10680700" cy="28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pSp>
        <p:nvGrpSpPr>
          <p:cNvPr id="173" name="Group 3"/>
          <p:cNvGrpSpPr/>
          <p:nvPr/>
        </p:nvGrpSpPr>
        <p:grpSpPr>
          <a:xfrm>
            <a:off x="4516731" y="4884132"/>
            <a:ext cx="2207790" cy="687228"/>
            <a:chOff x="-1" y="0"/>
            <a:chExt cx="2207789" cy="687227"/>
          </a:xfrm>
        </p:grpSpPr>
        <p:sp>
          <p:nvSpPr>
            <p:cNvPr id="171" name="Rectangle 32"/>
            <p:cNvSpPr/>
            <p:nvPr/>
          </p:nvSpPr>
          <p:spPr>
            <a:xfrm>
              <a:off x="106561" y="0"/>
              <a:ext cx="2101227" cy="58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 dirty="0" smtClean="0"/>
                <a:t>Et</a:t>
              </a:r>
              <a:r>
                <a:rPr lang="fr-BE" sz="1600" dirty="0" smtClean="0"/>
                <a:t> cela </a:t>
              </a:r>
              <a:r>
                <a:rPr dirty="0" smtClean="0"/>
                <a:t>sans</a:t>
              </a:r>
              <a:r>
                <a:rPr lang="fr-BE" dirty="0" smtClean="0"/>
                <a:t> </a:t>
              </a:r>
              <a:r>
                <a:rPr lang="en-IE" sz="1600" dirty="0" err="1" smtClean="0"/>
                <a:t>qu</a:t>
              </a:r>
              <a:r>
                <a:rPr lang="en-IE" sz="1600" dirty="0" smtClean="0"/>
                <a:t>’</a:t>
              </a:r>
              <a:r>
                <a:rPr dirty="0" err="1" smtClean="0"/>
                <a:t>il</a:t>
              </a:r>
              <a:r>
                <a:rPr lang="fr-BE" dirty="0" smtClean="0"/>
                <a:t> </a:t>
              </a:r>
              <a:r>
                <a:rPr sz="1600" dirty="0" smtClean="0"/>
                <a:t>y </a:t>
              </a:r>
              <a:r>
                <a:rPr sz="1600" dirty="0" err="1"/>
                <a:t>ait</a:t>
              </a:r>
              <a:r>
                <a:rPr sz="1600" dirty="0"/>
                <a:t> </a:t>
              </a:r>
              <a:r>
                <a:rPr sz="1600" dirty="0" err="1"/>
                <a:t>eu</a:t>
              </a:r>
              <a:r>
                <a:rPr sz="1600" dirty="0"/>
                <a:t> de retard </a:t>
              </a:r>
            </a:p>
          </p:txBody>
        </p:sp>
        <p:sp>
          <p:nvSpPr>
            <p:cNvPr id="172" name="Straight Connector 34"/>
            <p:cNvSpPr/>
            <p:nvPr/>
          </p:nvSpPr>
          <p:spPr>
            <a:xfrm flipH="1">
              <a:off x="-1" y="14287"/>
              <a:ext cx="2" cy="672940"/>
            </a:xfrm>
            <a:prstGeom prst="line">
              <a:avLst/>
            </a:prstGeom>
            <a:noFill/>
            <a:ln w="28575" cap="rnd">
              <a:solidFill>
                <a:srgbClr val="034EA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64" name="Vorm"/>
          <p:cNvGrpSpPr/>
          <p:nvPr/>
        </p:nvGrpSpPr>
        <p:grpSpPr>
          <a:xfrm>
            <a:off x="3084135" y="5666152"/>
            <a:ext cx="4618766" cy="642277"/>
            <a:chOff x="-1" y="-1"/>
            <a:chExt cx="2520002" cy="642276"/>
          </a:xfrm>
        </p:grpSpPr>
        <p:sp>
          <p:nvSpPr>
            <p:cNvPr id="65" name="Rechthoek"/>
            <p:cNvSpPr/>
            <p:nvPr/>
          </p:nvSpPr>
          <p:spPr>
            <a:xfrm>
              <a:off x="-1" y="-1"/>
              <a:ext cx="2520002" cy="642276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66" name="Financing the transition"/>
            <p:cNvSpPr txBox="1"/>
            <p:nvPr/>
          </p:nvSpPr>
          <p:spPr>
            <a:xfrm>
              <a:off x="-1" y="162118"/>
              <a:ext cx="2520002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rPr lang="en-US"/>
                <a:t>Intégration de la durabilité dans toutes les politiques de l’UE</a:t>
              </a:r>
              <a:endParaRPr dirty="0"/>
            </a:p>
          </p:txBody>
        </p:sp>
      </p:grpSp>
      <p:grpSp>
        <p:nvGrpSpPr>
          <p:cNvPr id="30" name="Vorm"/>
          <p:cNvGrpSpPr/>
          <p:nvPr/>
        </p:nvGrpSpPr>
        <p:grpSpPr>
          <a:xfrm>
            <a:off x="2732484" y="6469413"/>
            <a:ext cx="2520003" cy="642277"/>
            <a:chOff x="-1" y="-1"/>
            <a:chExt cx="2520002" cy="642276"/>
          </a:xfrm>
        </p:grpSpPr>
        <p:sp>
          <p:nvSpPr>
            <p:cNvPr id="31" name="Rechthoek"/>
            <p:cNvSpPr/>
            <p:nvPr/>
          </p:nvSpPr>
          <p:spPr>
            <a:xfrm>
              <a:off x="-1" y="-1"/>
              <a:ext cx="2520002" cy="642276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32" name="Financing the transition"/>
            <p:cNvSpPr txBox="1"/>
            <p:nvPr/>
          </p:nvSpPr>
          <p:spPr>
            <a:xfrm>
              <a:off x="-1" y="162120"/>
              <a:ext cx="2520002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Financer la transition</a:t>
              </a:r>
            </a:p>
          </p:txBody>
        </p:sp>
      </p:grpSp>
      <p:grpSp>
        <p:nvGrpSpPr>
          <p:cNvPr id="36" name="Vorm"/>
          <p:cNvGrpSpPr/>
          <p:nvPr/>
        </p:nvGrpSpPr>
        <p:grpSpPr>
          <a:xfrm>
            <a:off x="5374761" y="6457619"/>
            <a:ext cx="2520003" cy="654896"/>
            <a:chOff x="-1" y="0"/>
            <a:chExt cx="2520002" cy="654894"/>
          </a:xfrm>
        </p:grpSpPr>
        <p:sp>
          <p:nvSpPr>
            <p:cNvPr id="37" name="Rechthoek"/>
            <p:cNvSpPr/>
            <p:nvPr/>
          </p:nvSpPr>
          <p:spPr>
            <a:xfrm>
              <a:off x="-1" y="0"/>
              <a:ext cx="2520002" cy="654894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endParaRPr sz="1400"/>
            </a:p>
          </p:txBody>
        </p:sp>
        <p:sp>
          <p:nvSpPr>
            <p:cNvPr id="38" name="Leave no one behind  (Just Transition)"/>
            <p:cNvSpPr txBox="1"/>
            <p:nvPr/>
          </p:nvSpPr>
          <p:spPr>
            <a:xfrm>
              <a:off x="-1" y="60708"/>
              <a:ext cx="2520002" cy="533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400"/>
                <a:t>Ne laisser personne de côté </a:t>
              </a:r>
              <a:br>
                <a:rPr sz="1400"/>
              </a:br>
              <a:r>
                <a:rPr sz="1400"/>
                <a:t>(transition juste)</a:t>
              </a:r>
            </a:p>
          </p:txBody>
        </p:sp>
      </p:grpSp>
      <p:sp>
        <p:nvSpPr>
          <p:cNvPr id="33" name="Rectangle 12"/>
          <p:cNvSpPr/>
          <p:nvPr/>
        </p:nvSpPr>
        <p:spPr>
          <a:xfrm>
            <a:off x="3999708" y="1125390"/>
            <a:ext cx="6474872" cy="3765133"/>
          </a:xfrm>
          <a:prstGeom prst="rect">
            <a:avLst/>
          </a:prstGeom>
          <a:solidFill>
            <a:srgbClr val="CDE8B5"/>
          </a:solidFill>
          <a:ln w="63500">
            <a:solidFill>
              <a:srgbClr val="389A6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9400" tIns="279400" rIns="279400" bIns="279400">
            <a:spAutoFit/>
          </a:bodyPr>
          <a:lstStyle/>
          <a:p>
            <a:pPr marL="171456" indent="-171456" algn="l">
              <a:buSzPct val="100000"/>
              <a:buFont typeface="Arial" panose="020B0604020202020204" pitchFamily="34" charset="0"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600" dirty="0"/>
              <a:t>Initiatives </a:t>
            </a:r>
            <a:r>
              <a:rPr lang="en-US" sz="1600" dirty="0" err="1"/>
              <a:t>visant</a:t>
            </a:r>
            <a:r>
              <a:rPr lang="en-US" sz="1600" dirty="0"/>
              <a:t> à examiner et à comparer les </a:t>
            </a:r>
            <a:r>
              <a:rPr lang="en-US" sz="1600" b="1" dirty="0" err="1"/>
              <a:t>pratiques</a:t>
            </a:r>
            <a:r>
              <a:rPr lang="en-US" sz="1600" b="1" dirty="0"/>
              <a:t> des </a:t>
            </a:r>
            <a:r>
              <a:rPr lang="en-US" sz="1600" b="1" dirty="0" err="1"/>
              <a:t>États</a:t>
            </a:r>
            <a:r>
              <a:rPr lang="en-US" sz="1600" b="1" dirty="0"/>
              <a:t> </a:t>
            </a:r>
            <a:r>
              <a:rPr lang="en-US" sz="1600" b="1" dirty="0" err="1"/>
              <a:t>membres</a:t>
            </a:r>
            <a:r>
              <a:rPr lang="en-US" sz="1600" b="1" dirty="0"/>
              <a:t> et de </a:t>
            </a:r>
            <a:r>
              <a:rPr lang="en-US" sz="1600" b="1" dirty="0" err="1"/>
              <a:t>l’UE</a:t>
            </a:r>
            <a:r>
              <a:rPr lang="en-US" sz="1600" b="1" dirty="0"/>
              <a:t> </a:t>
            </a:r>
            <a:r>
              <a:rPr lang="en-US" sz="1600" b="1" dirty="0" err="1"/>
              <a:t>en</a:t>
            </a:r>
            <a:r>
              <a:rPr lang="en-US" sz="1600" b="1" dirty="0"/>
              <a:t> </a:t>
            </a:r>
            <a:r>
              <a:rPr lang="en-US" sz="1600" b="1" dirty="0" err="1"/>
              <a:t>matière</a:t>
            </a:r>
            <a:r>
              <a:rPr lang="en-US" sz="1600" b="1" dirty="0"/>
              <a:t> de </a:t>
            </a:r>
            <a:r>
              <a:rPr lang="en-US" sz="1600" b="1" dirty="0" err="1"/>
              <a:t>budgétisation</a:t>
            </a:r>
            <a:r>
              <a:rPr lang="en-US" sz="1600" b="1" dirty="0"/>
              <a:t> </a:t>
            </a:r>
            <a:r>
              <a:rPr lang="en-US" sz="1600" b="1" dirty="0" err="1"/>
              <a:t>verte</a:t>
            </a:r>
            <a:r>
              <a:rPr lang="en-US" sz="1600" b="1" dirty="0"/>
              <a:t> </a:t>
            </a:r>
            <a:r>
              <a:rPr lang="en-US" sz="1600" dirty="0"/>
              <a:t>à </a:t>
            </a:r>
            <a:r>
              <a:rPr lang="en-US" sz="1600" dirty="0" err="1"/>
              <a:t>partir</a:t>
            </a:r>
            <a:r>
              <a:rPr lang="en-US" sz="1600" dirty="0"/>
              <a:t> de 2020 </a:t>
            </a:r>
          </a:p>
          <a:p>
            <a:pPr marL="171456" indent="-171456" algn="l">
              <a:buSzPct val="100000"/>
              <a:buFont typeface="Arial" panose="020B0604020202020204" pitchFamily="34" charset="0"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600" dirty="0"/>
              <a:t>Inclusion </a:t>
            </a:r>
            <a:r>
              <a:rPr lang="en-US" sz="1600" dirty="0" err="1"/>
              <a:t>d’une</a:t>
            </a:r>
            <a:r>
              <a:rPr lang="en-US" sz="1600" dirty="0"/>
              <a:t> </a:t>
            </a:r>
            <a:r>
              <a:rPr lang="en-US" sz="1600" dirty="0" err="1"/>
              <a:t>référence</a:t>
            </a:r>
            <a:r>
              <a:rPr lang="en-US" sz="1600" dirty="0"/>
              <a:t> à l’ </a:t>
            </a:r>
            <a:r>
              <a:rPr lang="en-US" sz="1600" b="1" dirty="0" err="1"/>
              <a:t>investissement</a:t>
            </a:r>
            <a:r>
              <a:rPr lang="en-US" sz="1600" b="1" dirty="0"/>
              <a:t> public </a:t>
            </a:r>
            <a:r>
              <a:rPr lang="en-US" sz="1600" b="1" dirty="0" err="1"/>
              <a:t>vert</a:t>
            </a:r>
            <a:r>
              <a:rPr lang="en-US" sz="1600" b="1" dirty="0"/>
              <a:t> </a:t>
            </a:r>
            <a:r>
              <a:rPr lang="en-US" sz="1600" dirty="0" err="1"/>
              <a:t>dans</a:t>
            </a:r>
            <a:r>
              <a:rPr lang="en-US" sz="1600" dirty="0"/>
              <a:t> le </a:t>
            </a:r>
            <a:r>
              <a:rPr lang="en-US" sz="1600" dirty="0" err="1"/>
              <a:t>contexte</a:t>
            </a:r>
            <a:r>
              <a:rPr lang="en-US" sz="1600" dirty="0"/>
              <a:t> de la </a:t>
            </a:r>
            <a:r>
              <a:rPr lang="en-US" sz="1600" dirty="0" err="1"/>
              <a:t>qualité</a:t>
            </a:r>
            <a:r>
              <a:rPr lang="en-US" sz="1600" dirty="0"/>
              <a:t> des finances </a:t>
            </a:r>
            <a:r>
              <a:rPr lang="en-US" sz="1600" dirty="0" err="1"/>
              <a:t>publiques</a:t>
            </a:r>
            <a:r>
              <a:rPr lang="en-US" sz="1600" dirty="0"/>
              <a:t> </a:t>
            </a:r>
            <a:r>
              <a:rPr lang="en-US" sz="1600" dirty="0" err="1"/>
              <a:t>dans</a:t>
            </a:r>
            <a:r>
              <a:rPr lang="en-US" sz="1600" dirty="0"/>
              <a:t> le cadre </a:t>
            </a:r>
            <a:r>
              <a:rPr lang="en-US" sz="1600" b="1" dirty="0"/>
              <a:t>de la </a:t>
            </a:r>
            <a:r>
              <a:rPr lang="en-US" sz="1600" b="1" dirty="0" err="1"/>
              <a:t>révision</a:t>
            </a:r>
            <a:r>
              <a:rPr lang="en-US" sz="1600" b="1" dirty="0"/>
              <a:t> du cadre </a:t>
            </a:r>
            <a:r>
              <a:rPr lang="en-US" sz="1600" b="1" dirty="0" err="1"/>
              <a:t>européen</a:t>
            </a:r>
            <a:r>
              <a:rPr lang="en-US" sz="1600" b="1" dirty="0"/>
              <a:t> de </a:t>
            </a:r>
            <a:r>
              <a:rPr lang="en-US" sz="1600" b="1" dirty="0" err="1"/>
              <a:t>gouvernance</a:t>
            </a:r>
            <a:r>
              <a:rPr lang="en-US" sz="1600" b="1" dirty="0"/>
              <a:t> </a:t>
            </a:r>
            <a:r>
              <a:rPr lang="en-US" sz="1600" b="1" dirty="0" err="1"/>
              <a:t>économique</a:t>
            </a:r>
            <a:endParaRPr lang="en-US" sz="1600" b="1" dirty="0"/>
          </a:p>
          <a:p>
            <a:pPr marL="171456" indent="-171456" algn="l">
              <a:buSzPct val="100000"/>
              <a:buFont typeface="Arial" panose="020B0604020202020204" pitchFamily="34" charset="0"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600" dirty="0" err="1"/>
              <a:t>Création</a:t>
            </a:r>
            <a:r>
              <a:rPr lang="en-US" sz="1600" dirty="0"/>
              <a:t> d’un </a:t>
            </a:r>
            <a:r>
              <a:rPr lang="en-US" sz="1600" dirty="0" err="1"/>
              <a:t>contexte</a:t>
            </a:r>
            <a:r>
              <a:rPr lang="en-US" sz="1600" dirty="0"/>
              <a:t> </a:t>
            </a:r>
            <a:r>
              <a:rPr lang="en-US" sz="1600" dirty="0" err="1"/>
              <a:t>adapté</a:t>
            </a:r>
            <a:r>
              <a:rPr lang="en-US" sz="1600" dirty="0"/>
              <a:t> aux </a:t>
            </a:r>
            <a:r>
              <a:rPr lang="en-US" sz="1600" b="1" dirty="0" err="1"/>
              <a:t>réformes</a:t>
            </a:r>
            <a:r>
              <a:rPr lang="en-US" sz="1600" b="1" dirty="0"/>
              <a:t> </a:t>
            </a:r>
            <a:r>
              <a:rPr lang="en-US" sz="1600" b="1" dirty="0" err="1"/>
              <a:t>fiscales</a:t>
            </a:r>
            <a:endParaRPr lang="en-US" sz="1600" b="1" dirty="0"/>
          </a:p>
          <a:p>
            <a:pPr marL="171456" indent="-171456" algn="l">
              <a:buSzPct val="100000"/>
              <a:buFont typeface="Arial" panose="020B0604020202020204" pitchFamily="34" charset="0"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600" dirty="0" err="1"/>
              <a:t>Révision</a:t>
            </a:r>
            <a:r>
              <a:rPr lang="en-US" sz="1600" dirty="0"/>
              <a:t> des </a:t>
            </a:r>
            <a:r>
              <a:rPr lang="en-US" sz="1600" b="1" dirty="0" err="1"/>
              <a:t>lignes</a:t>
            </a:r>
            <a:r>
              <a:rPr lang="en-US" sz="1600" b="1" dirty="0"/>
              <a:t> </a:t>
            </a:r>
            <a:r>
              <a:rPr lang="en-US" sz="1600" b="1" dirty="0" err="1"/>
              <a:t>directrices</a:t>
            </a:r>
            <a:r>
              <a:rPr lang="en-US" sz="1600" b="1" dirty="0"/>
              <a:t> </a:t>
            </a:r>
            <a:r>
              <a:rPr lang="en-US" sz="1600" b="1" dirty="0" err="1"/>
              <a:t>concernant</a:t>
            </a:r>
            <a:r>
              <a:rPr lang="en-US" sz="1600" b="1" dirty="0"/>
              <a:t> les aides </a:t>
            </a:r>
            <a:r>
              <a:rPr lang="en-US" sz="1600" b="1" dirty="0" err="1"/>
              <a:t>d’État</a:t>
            </a:r>
            <a:r>
              <a:rPr lang="en-US" sz="1600" b="1" dirty="0"/>
              <a:t> à </a:t>
            </a:r>
            <a:r>
              <a:rPr lang="en-US" sz="1600" b="1" dirty="0" err="1"/>
              <a:t>l’environnement</a:t>
            </a:r>
            <a:r>
              <a:rPr lang="en-US" sz="1600" b="1" dirty="0"/>
              <a:t> et à </a:t>
            </a:r>
            <a:r>
              <a:rPr lang="en-US" sz="1600" b="1" dirty="0" err="1"/>
              <a:t>l’énergie</a:t>
            </a:r>
            <a:r>
              <a:rPr lang="en-US" sz="1600" b="1" dirty="0"/>
              <a:t>,</a:t>
            </a:r>
            <a:r>
              <a:rPr lang="en-US" sz="1600" dirty="0"/>
              <a:t> </a:t>
            </a:r>
            <a:r>
              <a:rPr lang="en-US" sz="1600" dirty="0" err="1"/>
              <a:t>ainsi</a:t>
            </a:r>
            <a:r>
              <a:rPr lang="en-US" sz="1600" dirty="0"/>
              <a:t> que </a:t>
            </a:r>
            <a:r>
              <a:rPr lang="en-US" sz="1600" b="1" dirty="0" err="1"/>
              <a:t>d’autres</a:t>
            </a:r>
            <a:r>
              <a:rPr lang="en-US" sz="1600" dirty="0" err="1"/>
              <a:t>lignes</a:t>
            </a:r>
            <a:r>
              <a:rPr lang="en-US" sz="1600" dirty="0"/>
              <a:t> </a:t>
            </a:r>
            <a:r>
              <a:rPr lang="en-US" sz="1600" dirty="0" err="1"/>
              <a:t>directrices</a:t>
            </a:r>
            <a:r>
              <a:rPr lang="en-US" sz="1600" dirty="0"/>
              <a:t> </a:t>
            </a:r>
            <a:r>
              <a:rPr lang="en-US" sz="1600" dirty="0" err="1"/>
              <a:t>pertinentes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2021</a:t>
            </a:r>
          </a:p>
          <a:p>
            <a:pPr marL="171456" indent="-171456" algn="l">
              <a:buSzPct val="100000"/>
              <a:buFont typeface="Arial" panose="020B0604020202020204" pitchFamily="34" charset="0"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600" dirty="0" err="1"/>
              <a:t>Intégration</a:t>
            </a:r>
            <a:r>
              <a:rPr lang="en-US" sz="1600" dirty="0"/>
              <a:t> des </a:t>
            </a:r>
            <a:r>
              <a:rPr lang="en-US" sz="1600" dirty="0" err="1"/>
              <a:t>objectifs</a:t>
            </a:r>
            <a:r>
              <a:rPr lang="en-US" sz="1600" dirty="0"/>
              <a:t> de </a:t>
            </a:r>
            <a:r>
              <a:rPr lang="en-US" sz="1600" b="1" dirty="0" err="1"/>
              <a:t>développement</a:t>
            </a:r>
            <a:r>
              <a:rPr lang="en-US" sz="1600" b="1" dirty="0"/>
              <a:t> durable </a:t>
            </a:r>
            <a:r>
              <a:rPr lang="en-US" sz="1600" b="1" dirty="0" err="1"/>
              <a:t>dans</a:t>
            </a:r>
            <a:r>
              <a:rPr lang="en-US" sz="1600" b="1" dirty="0"/>
              <a:t> le </a:t>
            </a:r>
            <a:r>
              <a:rPr lang="en-US" sz="1600" b="1" dirty="0" err="1"/>
              <a:t>Semestre</a:t>
            </a:r>
            <a:r>
              <a:rPr lang="en-US" sz="1600" b="1" dirty="0"/>
              <a:t> </a:t>
            </a:r>
            <a:r>
              <a:rPr lang="en-US" sz="1600" b="1" dirty="0" err="1"/>
              <a:t>européen</a:t>
            </a:r>
            <a:r>
              <a:rPr lang="en-US" sz="1600" b="1" dirty="0"/>
              <a:t> </a:t>
            </a:r>
            <a:r>
              <a:rPr lang="en-US" sz="1600" dirty="0"/>
              <a:t>à </a:t>
            </a:r>
            <a:r>
              <a:rPr lang="en-US" sz="1600" dirty="0" err="1"/>
              <a:t>partir</a:t>
            </a:r>
            <a:r>
              <a:rPr lang="en-US" sz="1600" dirty="0"/>
              <a:t> de </a:t>
            </a:r>
            <a:r>
              <a:rPr lang="en-US" sz="1600" dirty="0" smtClean="0"/>
              <a:t>2020</a:t>
            </a:r>
          </a:p>
          <a:p>
            <a:pPr marL="171456" indent="-171456" algn="l">
              <a:buSzPct val="100000"/>
              <a:buFont typeface="Arial" panose="020B0604020202020204" pitchFamily="34" charset="0"/>
              <a:buChar char="•"/>
              <a:defRPr sz="15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endParaRPr lang="en-US" sz="1600" dirty="0"/>
          </a:p>
        </p:txBody>
      </p:sp>
      <p:sp>
        <p:nvSpPr>
          <p:cNvPr id="29" name="Vorm"/>
          <p:cNvSpPr/>
          <p:nvPr/>
        </p:nvSpPr>
        <p:spPr>
          <a:xfrm>
            <a:off x="1302787" y="4221971"/>
            <a:ext cx="2796287" cy="669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3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1111" y="21600"/>
                  <a:pt x="20507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489" y="0"/>
                  <a:pt x="1093" y="0"/>
                </a:cubicBezTo>
                <a:close/>
              </a:path>
            </a:pathLst>
          </a:custGeom>
          <a:solidFill>
            <a:srgbClr val="42B47B"/>
          </a:solidFill>
          <a:ln w="28575" cap="flat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1400">
                <a:solidFill>
                  <a:srgbClr val="FFFFFF"/>
                </a:solidFill>
                <a:latin typeface="EC Square Sans Pro Medium"/>
                <a:ea typeface="EC Square Sans Pro Medium"/>
                <a:cs typeface="EC Square Sans Pro Medium"/>
                <a:sym typeface="EC Square Sans Pro Medium"/>
              </a:defRPr>
            </a:pPr>
            <a:r>
              <a:rPr lang="en-US" sz="1400">
                <a:latin typeface="EC Square Sans Pro Medium"/>
                <a:ea typeface="Helvetica Neue Medium"/>
                <a:cs typeface="Helvetica Neue Medium"/>
                <a:sym typeface="EC Square Sans Pro Medium"/>
              </a:rPr>
              <a:t>Verdir les budgets nationaux et envoyer les bons signaux de prix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31" y="224600"/>
            <a:ext cx="2316346" cy="61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13041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8"/>
          <p:cNvSpPr/>
          <p:nvPr/>
        </p:nvSpPr>
        <p:spPr>
          <a:xfrm>
            <a:off x="244550" y="984043"/>
            <a:ext cx="10260418" cy="6288628"/>
          </a:xfrm>
          <a:prstGeom prst="rect">
            <a:avLst/>
          </a:prstGeom>
          <a:ln>
            <a:solidFill>
              <a:srgbClr val="A7A7A7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0" name="Oval 26"/>
          <p:cNvSpPr/>
          <p:nvPr/>
        </p:nvSpPr>
        <p:spPr>
          <a:xfrm>
            <a:off x="404860" y="-1164208"/>
            <a:ext cx="9977316" cy="9977320"/>
          </a:xfrm>
          <a:prstGeom prst="ellipse">
            <a:avLst/>
          </a:prstGeom>
          <a:gradFill>
            <a:gsLst>
              <a:gs pos="5000">
                <a:srgbClr val="5AA3AE">
                  <a:alpha val="10000"/>
                </a:srgbClr>
              </a:gs>
              <a:gs pos="90000">
                <a:srgbClr val="44BA7E">
                  <a:alpha val="20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 dirty="0"/>
          </a:p>
        </p:txBody>
      </p:sp>
      <p:sp>
        <p:nvSpPr>
          <p:cNvPr id="121" name="Rectangle 9"/>
          <p:cNvSpPr/>
          <p:nvPr/>
        </p:nvSpPr>
        <p:spPr>
          <a:xfrm>
            <a:off x="0" y="-1"/>
            <a:ext cx="10680700" cy="9840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2" name="Oval 26"/>
          <p:cNvSpPr/>
          <p:nvPr/>
        </p:nvSpPr>
        <p:spPr>
          <a:xfrm>
            <a:off x="3084139" y="1515069"/>
            <a:ext cx="4618765" cy="4618768"/>
          </a:xfrm>
          <a:prstGeom prst="ellipse">
            <a:avLst/>
          </a:prstGeom>
          <a:gradFill>
            <a:gsLst>
              <a:gs pos="5000">
                <a:srgbClr val="5AA3AE">
                  <a:alpha val="40000"/>
                </a:srgbClr>
              </a:gs>
              <a:gs pos="100000">
                <a:srgbClr val="44BA7E">
                  <a:alpha val="40000"/>
                </a:srgbClr>
              </a:gs>
            </a:gsLst>
            <a:lin ang="5400000"/>
          </a:gradFill>
          <a:ln w="28575">
            <a:solidFill>
              <a:srgbClr val="034EA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123" name="The Green Deal Framework"/>
          <p:cNvSpPr txBox="1"/>
          <p:nvPr/>
        </p:nvSpPr>
        <p:spPr>
          <a:xfrm>
            <a:off x="2285540" y="473571"/>
            <a:ext cx="6006605" cy="5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372" tIns="39372" rIns="39372" bIns="39372" anchor="ctr">
            <a:spAutoFit/>
          </a:bodyPr>
          <a:lstStyle/>
          <a:p>
            <a:pPr>
              <a:defRPr sz="2800">
                <a:solidFill>
                  <a:srgbClr val="034EA2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dirty="0" smtClean="0"/>
              <a:t>Le</a:t>
            </a:r>
            <a:r>
              <a:rPr lang="fr-BE" dirty="0" smtClean="0"/>
              <a:t> </a:t>
            </a:r>
            <a:r>
              <a:rPr sz="2800" b="1" dirty="0" err="1" smtClean="0">
                <a:solidFill>
                  <a:srgbClr val="44BA7E"/>
                </a:solidFill>
              </a:rPr>
              <a:t>pacte</a:t>
            </a:r>
            <a:r>
              <a:rPr sz="2800" b="1" dirty="0" smtClean="0">
                <a:solidFill>
                  <a:srgbClr val="44BA7E"/>
                </a:solidFill>
              </a:rPr>
              <a:t> </a:t>
            </a:r>
            <a:r>
              <a:rPr sz="2800" b="1" dirty="0" err="1">
                <a:solidFill>
                  <a:srgbClr val="44BA7E"/>
                </a:solidFill>
              </a:rPr>
              <a:t>vert</a:t>
            </a:r>
            <a:r>
              <a:rPr sz="2800" b="1" dirty="0">
                <a:solidFill>
                  <a:srgbClr val="44BA7E"/>
                </a:solidFill>
              </a:rPr>
              <a:t> pour </a:t>
            </a:r>
            <a:r>
              <a:rPr sz="2800" b="1" dirty="0" err="1">
                <a:solidFill>
                  <a:srgbClr val="44BA7E"/>
                </a:solidFill>
              </a:rPr>
              <a:t>l’Europe</a:t>
            </a:r>
            <a:endParaRPr sz="2800" b="1" dirty="0">
              <a:solidFill>
                <a:srgbClr val="44BA7E"/>
              </a:solidFill>
            </a:endParaRPr>
          </a:p>
        </p:txBody>
      </p:sp>
      <p:grpSp>
        <p:nvGrpSpPr>
          <p:cNvPr id="127" name="Group 13"/>
          <p:cNvGrpSpPr/>
          <p:nvPr/>
        </p:nvGrpSpPr>
        <p:grpSpPr>
          <a:xfrm>
            <a:off x="4401510" y="2861236"/>
            <a:ext cx="1926439" cy="1926439"/>
            <a:chOff x="-1" y="-1"/>
            <a:chExt cx="1926438" cy="1926438"/>
          </a:xfrm>
        </p:grpSpPr>
        <p:sp>
          <p:nvSpPr>
            <p:cNvPr id="124" name="Green Deal"/>
            <p:cNvSpPr/>
            <p:nvPr/>
          </p:nvSpPr>
          <p:spPr>
            <a:xfrm>
              <a:off x="-1" y="-1"/>
              <a:ext cx="1926438" cy="1926438"/>
            </a:xfrm>
            <a:prstGeom prst="ellipse">
              <a:avLst/>
            </a:prstGeom>
            <a:gradFill flip="none" rotWithShape="1">
              <a:gsLst>
                <a:gs pos="5000">
                  <a:srgbClr val="5AA3AE"/>
                </a:gs>
                <a:gs pos="100000">
                  <a:srgbClr val="44BA7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700"/>
            </a:p>
          </p:txBody>
        </p:sp>
        <p:pic>
          <p:nvPicPr>
            <p:cNvPr id="125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5821" y="169328"/>
              <a:ext cx="1587017" cy="15975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6" name="Rectangle 3"/>
            <p:cNvSpPr txBox="1"/>
            <p:nvPr/>
          </p:nvSpPr>
          <p:spPr>
            <a:xfrm>
              <a:off x="451319" y="83469"/>
              <a:ext cx="1081381" cy="1508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endParaRPr sz="2000" dirty="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>Les</a:t>
              </a:r>
              <a:endParaRPr sz="2000" dirty="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 dirty="0"/>
                <a:t/>
              </a:r>
              <a:br>
                <a:rPr sz="1800" dirty="0"/>
              </a:br>
              <a:r>
                <a:rPr sz="1800"/>
                <a:t>Pacte</a:t>
              </a:r>
              <a:r>
                <a:rPr sz="1800" dirty="0"/>
                <a:t/>
              </a:r>
              <a:br>
                <a:rPr sz="1800" dirty="0"/>
              </a:br>
              <a:r>
                <a:rPr sz="1800"/>
                <a:t>vert pour l’Europe</a:t>
              </a:r>
            </a:p>
          </p:txBody>
        </p:sp>
      </p:grpSp>
      <p:grpSp>
        <p:nvGrpSpPr>
          <p:cNvPr id="169" name="Group 3"/>
          <p:cNvGrpSpPr/>
          <p:nvPr/>
        </p:nvGrpSpPr>
        <p:grpSpPr>
          <a:xfrm>
            <a:off x="4516731" y="1885720"/>
            <a:ext cx="2161958" cy="830995"/>
            <a:chOff x="-1" y="0"/>
            <a:chExt cx="2161957" cy="830993"/>
          </a:xfrm>
        </p:grpSpPr>
        <p:sp>
          <p:nvSpPr>
            <p:cNvPr id="167" name="Rectangle 32"/>
            <p:cNvSpPr txBox="1"/>
            <p:nvPr/>
          </p:nvSpPr>
          <p:spPr>
            <a:xfrm>
              <a:off x="60729" y="0"/>
              <a:ext cx="2101227" cy="830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Transformer l’économie de l’ </a:t>
              </a:r>
              <a:r>
                <a:rPr sz="1600" dirty="0"/>
                <a:t/>
              </a:r>
              <a:br>
                <a:rPr sz="1600" dirty="0"/>
              </a:br>
              <a:r>
                <a:rPr sz="1600"/>
                <a:t>UE pour un avenir durable</a:t>
              </a:r>
            </a:p>
          </p:txBody>
        </p:sp>
        <p:sp>
          <p:nvSpPr>
            <p:cNvPr id="168" name="Straight Connector 34"/>
            <p:cNvSpPr/>
            <p:nvPr/>
          </p:nvSpPr>
          <p:spPr>
            <a:xfrm flipH="1">
              <a:off x="-1" y="71239"/>
              <a:ext cx="2" cy="672940"/>
            </a:xfrm>
            <a:prstGeom prst="line">
              <a:avLst/>
            </a:prstGeom>
            <a:noFill/>
            <a:ln w="28575" cap="rnd">
              <a:solidFill>
                <a:srgbClr val="034EA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70" name="Rectangle 47"/>
          <p:cNvSpPr/>
          <p:nvPr/>
        </p:nvSpPr>
        <p:spPr>
          <a:xfrm>
            <a:off x="0" y="7288463"/>
            <a:ext cx="10680700" cy="28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pSp>
        <p:nvGrpSpPr>
          <p:cNvPr id="173" name="Group 3"/>
          <p:cNvGrpSpPr/>
          <p:nvPr/>
        </p:nvGrpSpPr>
        <p:grpSpPr>
          <a:xfrm>
            <a:off x="4516731" y="4884132"/>
            <a:ext cx="2207790" cy="687228"/>
            <a:chOff x="-1" y="0"/>
            <a:chExt cx="2207789" cy="687227"/>
          </a:xfrm>
        </p:grpSpPr>
        <p:sp>
          <p:nvSpPr>
            <p:cNvPr id="171" name="Rectangle 32"/>
            <p:cNvSpPr/>
            <p:nvPr/>
          </p:nvSpPr>
          <p:spPr>
            <a:xfrm>
              <a:off x="106561" y="0"/>
              <a:ext cx="2101227" cy="58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Et</a:t>
              </a:r>
              <a:r>
                <a:rPr lang="en-IE" sz="1600"/>
                <a:t>leav</a:t>
              </a:r>
              <a:r>
                <a:rPr sz="1600"/>
                <a:t> </a:t>
              </a:r>
            </a:p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t>sans</a:t>
              </a:r>
              <a:r>
                <a:rPr lang="en-IE" sz="1600"/>
                <a:t>qu’</a:t>
              </a:r>
              <a:r>
                <a:t>il</a:t>
              </a:r>
              <a:r>
                <a:rPr sz="1600"/>
                <a:t>y ait eu de retard </a:t>
              </a:r>
            </a:p>
          </p:txBody>
        </p:sp>
        <p:sp>
          <p:nvSpPr>
            <p:cNvPr id="172" name="Straight Connector 34"/>
            <p:cNvSpPr/>
            <p:nvPr/>
          </p:nvSpPr>
          <p:spPr>
            <a:xfrm flipH="1">
              <a:off x="-1" y="14287"/>
              <a:ext cx="2" cy="672940"/>
            </a:xfrm>
            <a:prstGeom prst="line">
              <a:avLst/>
            </a:prstGeom>
            <a:noFill/>
            <a:ln w="28575" cap="rnd">
              <a:solidFill>
                <a:srgbClr val="034EA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64" name="Vorm"/>
          <p:cNvGrpSpPr/>
          <p:nvPr/>
        </p:nvGrpSpPr>
        <p:grpSpPr>
          <a:xfrm>
            <a:off x="3084135" y="5666152"/>
            <a:ext cx="4618766" cy="642277"/>
            <a:chOff x="-1" y="-1"/>
            <a:chExt cx="2520002" cy="642276"/>
          </a:xfrm>
        </p:grpSpPr>
        <p:sp>
          <p:nvSpPr>
            <p:cNvPr id="65" name="Rechthoek"/>
            <p:cNvSpPr/>
            <p:nvPr/>
          </p:nvSpPr>
          <p:spPr>
            <a:xfrm>
              <a:off x="-1" y="-1"/>
              <a:ext cx="2520002" cy="642276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66" name="Financing the transition"/>
            <p:cNvSpPr txBox="1"/>
            <p:nvPr/>
          </p:nvSpPr>
          <p:spPr>
            <a:xfrm>
              <a:off x="-1" y="162118"/>
              <a:ext cx="2520002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rPr lang="en-US"/>
                <a:t>Intégration de la durabilité dans toutes les politiques de l’UE</a:t>
              </a:r>
              <a:endParaRPr dirty="0"/>
            </a:p>
          </p:txBody>
        </p:sp>
      </p:grpSp>
      <p:grpSp>
        <p:nvGrpSpPr>
          <p:cNvPr id="30" name="Vorm"/>
          <p:cNvGrpSpPr/>
          <p:nvPr/>
        </p:nvGrpSpPr>
        <p:grpSpPr>
          <a:xfrm>
            <a:off x="2732484" y="6469413"/>
            <a:ext cx="2520003" cy="642277"/>
            <a:chOff x="-1" y="-1"/>
            <a:chExt cx="2520002" cy="642276"/>
          </a:xfrm>
        </p:grpSpPr>
        <p:sp>
          <p:nvSpPr>
            <p:cNvPr id="31" name="Rechthoek"/>
            <p:cNvSpPr/>
            <p:nvPr/>
          </p:nvSpPr>
          <p:spPr>
            <a:xfrm>
              <a:off x="-1" y="-1"/>
              <a:ext cx="2520002" cy="642276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32" name="Financing the transition"/>
            <p:cNvSpPr txBox="1"/>
            <p:nvPr/>
          </p:nvSpPr>
          <p:spPr>
            <a:xfrm>
              <a:off x="-1" y="162120"/>
              <a:ext cx="2520002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Financer la transition</a:t>
              </a:r>
            </a:p>
          </p:txBody>
        </p:sp>
      </p:grpSp>
      <p:grpSp>
        <p:nvGrpSpPr>
          <p:cNvPr id="36" name="Vorm"/>
          <p:cNvGrpSpPr/>
          <p:nvPr/>
        </p:nvGrpSpPr>
        <p:grpSpPr>
          <a:xfrm>
            <a:off x="5374761" y="6457619"/>
            <a:ext cx="2520003" cy="654896"/>
            <a:chOff x="-1" y="0"/>
            <a:chExt cx="2520002" cy="654894"/>
          </a:xfrm>
        </p:grpSpPr>
        <p:sp>
          <p:nvSpPr>
            <p:cNvPr id="37" name="Rechthoek"/>
            <p:cNvSpPr/>
            <p:nvPr/>
          </p:nvSpPr>
          <p:spPr>
            <a:xfrm>
              <a:off x="-1" y="0"/>
              <a:ext cx="2520002" cy="654894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endParaRPr sz="1400"/>
            </a:p>
          </p:txBody>
        </p:sp>
        <p:sp>
          <p:nvSpPr>
            <p:cNvPr id="38" name="Leave no one behind  (Just Transition)"/>
            <p:cNvSpPr txBox="1"/>
            <p:nvPr/>
          </p:nvSpPr>
          <p:spPr>
            <a:xfrm>
              <a:off x="-1" y="60708"/>
              <a:ext cx="2520002" cy="533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400"/>
                <a:t>Ne laisser personne de côté </a:t>
              </a:r>
              <a:br>
                <a:rPr sz="1400"/>
              </a:br>
              <a:r>
                <a:rPr sz="1400"/>
                <a:t>(transition juste)</a:t>
              </a:r>
            </a:p>
          </p:txBody>
        </p:sp>
      </p:grpSp>
      <p:sp>
        <p:nvSpPr>
          <p:cNvPr id="28" name="Rectangle 12"/>
          <p:cNvSpPr/>
          <p:nvPr/>
        </p:nvSpPr>
        <p:spPr>
          <a:xfrm>
            <a:off x="2032000" y="2481678"/>
            <a:ext cx="5241462" cy="2872581"/>
          </a:xfrm>
          <a:prstGeom prst="rect">
            <a:avLst/>
          </a:prstGeom>
          <a:solidFill>
            <a:srgbClr val="CDE8B5"/>
          </a:solidFill>
          <a:ln w="63500">
            <a:solidFill>
              <a:srgbClr val="389A6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79400" tIns="279400" rIns="279400" bIns="279400">
            <a:spAutoFit/>
          </a:bodyPr>
          <a:lstStyle/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500"/>
              <a:t>Au moins </a:t>
            </a:r>
            <a:r>
              <a:rPr lang="en-US" sz="1500" b="1"/>
              <a:t>35 % du financement d’Horizon Europe </a:t>
            </a:r>
            <a:r>
              <a:rPr lang="en-US" sz="1500"/>
              <a:t>en faveur de la lutte contre le changement climatique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500"/>
              <a:t>Quatre</a:t>
            </a:r>
            <a:r>
              <a:rPr lang="en-US" sz="1500" b="1"/>
              <a:t>missions du pacte vert</a:t>
            </a:r>
            <a:r>
              <a:rPr lang="en-US" sz="1500"/>
              <a:t>(liées au changement climatique, aux océans, aux villes et aux sols)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500" b="1">
                <a:sym typeface="EC Square Sans Pro"/>
              </a:rPr>
              <a:t>Partenariats</a:t>
            </a:r>
            <a:r>
              <a:rPr lang="en-US" sz="1500">
                <a:sym typeface="EC Square Sans Pro"/>
              </a:rPr>
              <a:t> avec l’industrie et les États membres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500">
                <a:sym typeface="EC Square Sans Pro"/>
              </a:rPr>
              <a:t>Rôle de l’ </a:t>
            </a:r>
            <a:r>
              <a:rPr lang="en-US" sz="1500" b="1">
                <a:sym typeface="EC Square Sans Pro"/>
              </a:rPr>
              <a:t>Institut européen d’innovation et de technologie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500">
                <a:sym typeface="EC Square Sans Pro"/>
              </a:rPr>
              <a:t>Rôle du </a:t>
            </a:r>
            <a:r>
              <a:rPr lang="en-US" sz="1500" b="1">
                <a:sym typeface="EC Square Sans Pro"/>
              </a:rPr>
              <a:t>Conseil européen de l’innovation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500" b="1">
                <a:sym typeface="EC Square Sans Pro"/>
              </a:rPr>
              <a:t>Les données et l’infrastructure numérique </a:t>
            </a:r>
            <a:r>
              <a:rPr lang="en-US" sz="1500">
                <a:sym typeface="EC Square Sans Pro"/>
              </a:rPr>
              <a:t>à l’appui de la transition écologique</a:t>
            </a:r>
          </a:p>
        </p:txBody>
      </p:sp>
      <p:sp>
        <p:nvSpPr>
          <p:cNvPr id="27" name="Vorm"/>
          <p:cNvSpPr/>
          <p:nvPr/>
        </p:nvSpPr>
        <p:spPr>
          <a:xfrm>
            <a:off x="6773873" y="2065640"/>
            <a:ext cx="2796287" cy="669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3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1111" y="21600"/>
                  <a:pt x="20507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489" y="0"/>
                  <a:pt x="1093" y="0"/>
                </a:cubicBezTo>
                <a:close/>
              </a:path>
            </a:pathLst>
          </a:custGeom>
          <a:solidFill>
            <a:srgbClr val="42B47B"/>
          </a:solidFill>
          <a:ln w="28575" cap="flat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1400">
                <a:solidFill>
                  <a:srgbClr val="FFFFFF"/>
                </a:solidFill>
                <a:latin typeface="EC Square Sans Pro Medium"/>
                <a:ea typeface="EC Square Sans Pro Medium"/>
                <a:cs typeface="EC Square Sans Pro Medium"/>
                <a:sym typeface="EC Square Sans Pro Medium"/>
              </a:defRPr>
            </a:pPr>
            <a:r>
              <a:rPr lang="en-US" sz="1400">
                <a:latin typeface="EC Square Sans Pro Medium"/>
                <a:ea typeface="Helvetica Neue Medium"/>
                <a:cs typeface="Helvetica Neue Medium"/>
                <a:sym typeface="EC Square Sans Pro Medium"/>
              </a:rPr>
              <a:t>Mobiliser la recherche et</a:t>
            </a:r>
          </a:p>
          <a:p>
            <a:pPr>
              <a:defRPr sz="1400">
                <a:solidFill>
                  <a:srgbClr val="FFFFFF"/>
                </a:solidFill>
                <a:latin typeface="EC Square Sans Pro Medium"/>
                <a:ea typeface="EC Square Sans Pro Medium"/>
                <a:cs typeface="EC Square Sans Pro Medium"/>
                <a:sym typeface="EC Square Sans Pro Medium"/>
              </a:defRPr>
            </a:pPr>
            <a:r>
              <a:rPr lang="en-US" sz="1400">
                <a:latin typeface="EC Square Sans Pro Medium"/>
                <a:ea typeface="Helvetica Neue Medium"/>
                <a:cs typeface="Helvetica Neue Medium"/>
                <a:sym typeface="EC Square Sans Pro Medium"/>
              </a:rPr>
              <a:t>Stimuler l’innovation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31" y="224600"/>
            <a:ext cx="2316346" cy="61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58799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8"/>
          <p:cNvSpPr/>
          <p:nvPr/>
        </p:nvSpPr>
        <p:spPr>
          <a:xfrm>
            <a:off x="244550" y="984043"/>
            <a:ext cx="10260418" cy="6288628"/>
          </a:xfrm>
          <a:prstGeom prst="rect">
            <a:avLst/>
          </a:prstGeom>
          <a:ln>
            <a:solidFill>
              <a:srgbClr val="A7A7A7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0" name="Oval 26"/>
          <p:cNvSpPr/>
          <p:nvPr/>
        </p:nvSpPr>
        <p:spPr>
          <a:xfrm>
            <a:off x="502368" y="-1164208"/>
            <a:ext cx="9977316" cy="9977320"/>
          </a:xfrm>
          <a:prstGeom prst="ellipse">
            <a:avLst/>
          </a:prstGeom>
          <a:gradFill>
            <a:gsLst>
              <a:gs pos="5000">
                <a:srgbClr val="5AA3AE">
                  <a:alpha val="10000"/>
                </a:srgbClr>
              </a:gs>
              <a:gs pos="90000">
                <a:srgbClr val="44BA7E">
                  <a:alpha val="20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 dirty="0"/>
          </a:p>
        </p:txBody>
      </p:sp>
      <p:sp>
        <p:nvSpPr>
          <p:cNvPr id="121" name="Rectangle 9"/>
          <p:cNvSpPr/>
          <p:nvPr/>
        </p:nvSpPr>
        <p:spPr>
          <a:xfrm>
            <a:off x="0" y="-1"/>
            <a:ext cx="10680700" cy="9840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2" name="Oval 26"/>
          <p:cNvSpPr/>
          <p:nvPr/>
        </p:nvSpPr>
        <p:spPr>
          <a:xfrm>
            <a:off x="3084139" y="1515069"/>
            <a:ext cx="4618765" cy="4618768"/>
          </a:xfrm>
          <a:prstGeom prst="ellipse">
            <a:avLst/>
          </a:prstGeom>
          <a:gradFill>
            <a:gsLst>
              <a:gs pos="5000">
                <a:srgbClr val="5AA3AE">
                  <a:alpha val="40000"/>
                </a:srgbClr>
              </a:gs>
              <a:gs pos="100000">
                <a:srgbClr val="44BA7E">
                  <a:alpha val="40000"/>
                </a:srgbClr>
              </a:gs>
            </a:gsLst>
            <a:lin ang="5400000"/>
          </a:gradFill>
          <a:ln w="28575">
            <a:solidFill>
              <a:srgbClr val="034EA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123" name="The Green Deal Framework"/>
          <p:cNvSpPr txBox="1"/>
          <p:nvPr/>
        </p:nvSpPr>
        <p:spPr>
          <a:xfrm>
            <a:off x="2285540" y="473571"/>
            <a:ext cx="6006605" cy="5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372" tIns="39372" rIns="39372" bIns="39372" anchor="ctr">
            <a:spAutoFit/>
          </a:bodyPr>
          <a:lstStyle/>
          <a:p>
            <a:pPr>
              <a:defRPr sz="2800">
                <a:solidFill>
                  <a:srgbClr val="034EA2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dirty="0" smtClean="0"/>
              <a:t>Le</a:t>
            </a:r>
            <a:r>
              <a:rPr lang="fr-BE" dirty="0" smtClean="0"/>
              <a:t> </a:t>
            </a:r>
            <a:r>
              <a:rPr sz="2800" b="1" dirty="0" err="1" smtClean="0">
                <a:solidFill>
                  <a:srgbClr val="44BA7E"/>
                </a:solidFill>
              </a:rPr>
              <a:t>pacte</a:t>
            </a:r>
            <a:r>
              <a:rPr sz="2800" b="1" dirty="0" smtClean="0">
                <a:solidFill>
                  <a:srgbClr val="44BA7E"/>
                </a:solidFill>
              </a:rPr>
              <a:t> </a:t>
            </a:r>
            <a:r>
              <a:rPr sz="2800" b="1" dirty="0" err="1">
                <a:solidFill>
                  <a:srgbClr val="44BA7E"/>
                </a:solidFill>
              </a:rPr>
              <a:t>vert</a:t>
            </a:r>
            <a:r>
              <a:rPr sz="2800" b="1" dirty="0">
                <a:solidFill>
                  <a:srgbClr val="44BA7E"/>
                </a:solidFill>
              </a:rPr>
              <a:t> pour </a:t>
            </a:r>
            <a:r>
              <a:rPr sz="2800" b="1" dirty="0" err="1">
                <a:solidFill>
                  <a:srgbClr val="44BA7E"/>
                </a:solidFill>
              </a:rPr>
              <a:t>l’Europe</a:t>
            </a:r>
            <a:endParaRPr sz="2800" b="1" dirty="0">
              <a:solidFill>
                <a:srgbClr val="44BA7E"/>
              </a:solidFill>
            </a:endParaRPr>
          </a:p>
        </p:txBody>
      </p:sp>
      <p:grpSp>
        <p:nvGrpSpPr>
          <p:cNvPr id="127" name="Group 13"/>
          <p:cNvGrpSpPr/>
          <p:nvPr/>
        </p:nvGrpSpPr>
        <p:grpSpPr>
          <a:xfrm>
            <a:off x="4401510" y="2861236"/>
            <a:ext cx="1926439" cy="1926439"/>
            <a:chOff x="-1" y="-1"/>
            <a:chExt cx="1926438" cy="1926438"/>
          </a:xfrm>
        </p:grpSpPr>
        <p:sp>
          <p:nvSpPr>
            <p:cNvPr id="124" name="Green Deal"/>
            <p:cNvSpPr/>
            <p:nvPr/>
          </p:nvSpPr>
          <p:spPr>
            <a:xfrm>
              <a:off x="-1" y="-1"/>
              <a:ext cx="1926438" cy="1926438"/>
            </a:xfrm>
            <a:prstGeom prst="ellipse">
              <a:avLst/>
            </a:prstGeom>
            <a:gradFill flip="none" rotWithShape="1">
              <a:gsLst>
                <a:gs pos="5000">
                  <a:srgbClr val="5AA3AE"/>
                </a:gs>
                <a:gs pos="100000">
                  <a:srgbClr val="44BA7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700"/>
            </a:p>
          </p:txBody>
        </p:sp>
        <p:pic>
          <p:nvPicPr>
            <p:cNvPr id="125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5821" y="169328"/>
              <a:ext cx="1587017" cy="15975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6" name="Rectangle 3"/>
            <p:cNvSpPr txBox="1"/>
            <p:nvPr/>
          </p:nvSpPr>
          <p:spPr>
            <a:xfrm>
              <a:off x="451319" y="83469"/>
              <a:ext cx="1081381" cy="1508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endParaRPr sz="2000" dirty="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>Les</a:t>
              </a:r>
              <a:endParaRPr sz="2000" dirty="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 dirty="0"/>
                <a:t/>
              </a:r>
              <a:br>
                <a:rPr sz="1800" dirty="0"/>
              </a:br>
              <a:r>
                <a:rPr sz="1800"/>
                <a:t>Pacte</a:t>
              </a:r>
              <a:r>
                <a:rPr sz="1800" dirty="0"/>
                <a:t/>
              </a:r>
              <a:br>
                <a:rPr sz="1800" dirty="0"/>
              </a:br>
              <a:r>
                <a:rPr sz="1800"/>
                <a:t>vert pour l’Europe</a:t>
              </a:r>
            </a:p>
          </p:txBody>
        </p:sp>
      </p:grpSp>
      <p:grpSp>
        <p:nvGrpSpPr>
          <p:cNvPr id="169" name="Group 3"/>
          <p:cNvGrpSpPr/>
          <p:nvPr/>
        </p:nvGrpSpPr>
        <p:grpSpPr>
          <a:xfrm>
            <a:off x="4516731" y="1885720"/>
            <a:ext cx="2161958" cy="830995"/>
            <a:chOff x="-1" y="0"/>
            <a:chExt cx="2161957" cy="830993"/>
          </a:xfrm>
        </p:grpSpPr>
        <p:sp>
          <p:nvSpPr>
            <p:cNvPr id="167" name="Rectangle 32"/>
            <p:cNvSpPr txBox="1"/>
            <p:nvPr/>
          </p:nvSpPr>
          <p:spPr>
            <a:xfrm>
              <a:off x="60729" y="0"/>
              <a:ext cx="2101227" cy="830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Transformer l’économie de l’ </a:t>
              </a:r>
              <a:r>
                <a:rPr sz="1600" dirty="0"/>
                <a:t/>
              </a:r>
              <a:br>
                <a:rPr sz="1600" dirty="0"/>
              </a:br>
              <a:r>
                <a:rPr sz="1600"/>
                <a:t>UE pour un avenir durable</a:t>
              </a:r>
            </a:p>
          </p:txBody>
        </p:sp>
        <p:sp>
          <p:nvSpPr>
            <p:cNvPr id="168" name="Straight Connector 34"/>
            <p:cNvSpPr/>
            <p:nvPr/>
          </p:nvSpPr>
          <p:spPr>
            <a:xfrm flipH="1">
              <a:off x="-1" y="71239"/>
              <a:ext cx="2" cy="672940"/>
            </a:xfrm>
            <a:prstGeom prst="line">
              <a:avLst/>
            </a:prstGeom>
            <a:noFill/>
            <a:ln w="28575" cap="rnd">
              <a:solidFill>
                <a:srgbClr val="034EA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70" name="Rectangle 47"/>
          <p:cNvSpPr/>
          <p:nvPr/>
        </p:nvSpPr>
        <p:spPr>
          <a:xfrm>
            <a:off x="0" y="7288463"/>
            <a:ext cx="10680700" cy="28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pSp>
        <p:nvGrpSpPr>
          <p:cNvPr id="173" name="Group 3"/>
          <p:cNvGrpSpPr/>
          <p:nvPr/>
        </p:nvGrpSpPr>
        <p:grpSpPr>
          <a:xfrm>
            <a:off x="4516731" y="4884132"/>
            <a:ext cx="2207790" cy="830995"/>
            <a:chOff x="-1" y="0"/>
            <a:chExt cx="2207789" cy="830994"/>
          </a:xfrm>
        </p:grpSpPr>
        <p:sp>
          <p:nvSpPr>
            <p:cNvPr id="171" name="Rectangle 32"/>
            <p:cNvSpPr/>
            <p:nvPr/>
          </p:nvSpPr>
          <p:spPr>
            <a:xfrm>
              <a:off x="106561" y="0"/>
              <a:ext cx="2101227" cy="83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 dirty="0" smtClean="0"/>
                <a:t>Et</a:t>
              </a:r>
              <a:r>
                <a:rPr lang="en-IE" sz="1600" dirty="0"/>
                <a:t> </a:t>
              </a:r>
              <a:r>
                <a:rPr lang="en-IE" sz="1600" dirty="0" err="1" smtClean="0"/>
                <a:t>cela</a:t>
              </a:r>
              <a:r>
                <a:rPr sz="1600" dirty="0" smtClean="0"/>
                <a:t> </a:t>
              </a:r>
              <a:endParaRPr sz="1600" dirty="0"/>
            </a:p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lang="en-GB" dirty="0" smtClean="0"/>
                <a:t>S</a:t>
              </a:r>
              <a:r>
                <a:rPr dirty="0" err="1" smtClean="0"/>
                <a:t>ans</a:t>
              </a:r>
              <a:r>
                <a:rPr lang="fr-BE" dirty="0" smtClean="0"/>
                <a:t> </a:t>
              </a:r>
              <a:r>
                <a:rPr lang="en-IE" sz="1600" dirty="0" err="1" smtClean="0"/>
                <a:t>qu</a:t>
              </a:r>
              <a:r>
                <a:rPr lang="en-IE" sz="1600" dirty="0" smtClean="0"/>
                <a:t>’</a:t>
              </a:r>
              <a:r>
                <a:rPr dirty="0" err="1" smtClean="0"/>
                <a:t>il</a:t>
              </a:r>
              <a:r>
                <a:rPr lang="fr-BE" dirty="0" smtClean="0"/>
                <a:t> </a:t>
              </a:r>
              <a:r>
                <a:rPr sz="1600" dirty="0" smtClean="0"/>
                <a:t>y </a:t>
              </a:r>
              <a:r>
                <a:rPr sz="1600" dirty="0" err="1"/>
                <a:t>ait</a:t>
              </a:r>
              <a:r>
                <a:rPr sz="1600" dirty="0"/>
                <a:t> </a:t>
              </a:r>
              <a:r>
                <a:rPr sz="1600" dirty="0" err="1"/>
                <a:t>eu</a:t>
              </a:r>
              <a:r>
                <a:rPr sz="1600" dirty="0"/>
                <a:t> de retard </a:t>
              </a:r>
            </a:p>
          </p:txBody>
        </p:sp>
        <p:sp>
          <p:nvSpPr>
            <p:cNvPr id="172" name="Straight Connector 34"/>
            <p:cNvSpPr/>
            <p:nvPr/>
          </p:nvSpPr>
          <p:spPr>
            <a:xfrm flipH="1">
              <a:off x="-1" y="14287"/>
              <a:ext cx="2" cy="672940"/>
            </a:xfrm>
            <a:prstGeom prst="line">
              <a:avLst/>
            </a:prstGeom>
            <a:noFill/>
            <a:ln w="28575" cap="rnd">
              <a:solidFill>
                <a:srgbClr val="034EA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64" name="Vorm"/>
          <p:cNvGrpSpPr/>
          <p:nvPr/>
        </p:nvGrpSpPr>
        <p:grpSpPr>
          <a:xfrm>
            <a:off x="3084135" y="5666152"/>
            <a:ext cx="4618766" cy="642277"/>
            <a:chOff x="-1" y="-1"/>
            <a:chExt cx="2520002" cy="642276"/>
          </a:xfrm>
        </p:grpSpPr>
        <p:sp>
          <p:nvSpPr>
            <p:cNvPr id="65" name="Rechthoek"/>
            <p:cNvSpPr/>
            <p:nvPr/>
          </p:nvSpPr>
          <p:spPr>
            <a:xfrm>
              <a:off x="-1" y="-1"/>
              <a:ext cx="2520002" cy="642276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66" name="Financing the transition"/>
            <p:cNvSpPr txBox="1"/>
            <p:nvPr/>
          </p:nvSpPr>
          <p:spPr>
            <a:xfrm>
              <a:off x="-1" y="162118"/>
              <a:ext cx="2520002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rPr lang="en-US"/>
                <a:t>Intégration de la durabilité dans toutes les politiques de l’UE</a:t>
              </a:r>
              <a:endParaRPr dirty="0"/>
            </a:p>
          </p:txBody>
        </p:sp>
      </p:grpSp>
      <p:grpSp>
        <p:nvGrpSpPr>
          <p:cNvPr id="30" name="Vorm"/>
          <p:cNvGrpSpPr/>
          <p:nvPr/>
        </p:nvGrpSpPr>
        <p:grpSpPr>
          <a:xfrm>
            <a:off x="2732484" y="6469413"/>
            <a:ext cx="2520003" cy="642277"/>
            <a:chOff x="-1" y="-1"/>
            <a:chExt cx="2520002" cy="642276"/>
          </a:xfrm>
        </p:grpSpPr>
        <p:sp>
          <p:nvSpPr>
            <p:cNvPr id="31" name="Rechthoek"/>
            <p:cNvSpPr/>
            <p:nvPr/>
          </p:nvSpPr>
          <p:spPr>
            <a:xfrm>
              <a:off x="-1" y="-1"/>
              <a:ext cx="2520002" cy="642276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32" name="Financing the transition"/>
            <p:cNvSpPr txBox="1"/>
            <p:nvPr/>
          </p:nvSpPr>
          <p:spPr>
            <a:xfrm>
              <a:off x="-1" y="162120"/>
              <a:ext cx="2520002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Financer la transition</a:t>
              </a:r>
            </a:p>
          </p:txBody>
        </p:sp>
      </p:grpSp>
      <p:grpSp>
        <p:nvGrpSpPr>
          <p:cNvPr id="36" name="Vorm"/>
          <p:cNvGrpSpPr/>
          <p:nvPr/>
        </p:nvGrpSpPr>
        <p:grpSpPr>
          <a:xfrm>
            <a:off x="5374761" y="6457619"/>
            <a:ext cx="2520003" cy="654896"/>
            <a:chOff x="-1" y="0"/>
            <a:chExt cx="2520002" cy="654894"/>
          </a:xfrm>
        </p:grpSpPr>
        <p:sp>
          <p:nvSpPr>
            <p:cNvPr id="37" name="Rechthoek"/>
            <p:cNvSpPr/>
            <p:nvPr/>
          </p:nvSpPr>
          <p:spPr>
            <a:xfrm>
              <a:off x="-1" y="0"/>
              <a:ext cx="2520002" cy="654894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endParaRPr sz="1400"/>
            </a:p>
          </p:txBody>
        </p:sp>
        <p:sp>
          <p:nvSpPr>
            <p:cNvPr id="38" name="Leave no one behind  (Just Transition)"/>
            <p:cNvSpPr txBox="1"/>
            <p:nvPr/>
          </p:nvSpPr>
          <p:spPr>
            <a:xfrm>
              <a:off x="-1" y="60708"/>
              <a:ext cx="2520002" cy="533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400"/>
                <a:t>Ne laisser personne de côté </a:t>
              </a:r>
              <a:br>
                <a:rPr sz="1400"/>
              </a:br>
              <a:r>
                <a:rPr sz="1400"/>
                <a:t>(transition juste)</a:t>
              </a:r>
            </a:p>
          </p:txBody>
        </p:sp>
      </p:grpSp>
      <p:sp>
        <p:nvSpPr>
          <p:cNvPr id="28" name="Rectangle 12"/>
          <p:cNvSpPr/>
          <p:nvPr/>
        </p:nvSpPr>
        <p:spPr>
          <a:xfrm>
            <a:off x="2961344" y="2724691"/>
            <a:ext cx="4312118" cy="2180084"/>
          </a:xfrm>
          <a:prstGeom prst="rect">
            <a:avLst/>
          </a:prstGeom>
          <a:solidFill>
            <a:srgbClr val="CDE8B5"/>
          </a:solidFill>
          <a:ln w="63500">
            <a:solidFill>
              <a:srgbClr val="389A6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79400" tIns="279400" rIns="279400" bIns="279400">
            <a:spAutoFit/>
          </a:bodyPr>
          <a:lstStyle/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IE" sz="1500" b="1">
                <a:sym typeface="EC Square Sans Pro"/>
              </a:rPr>
              <a:t>Cadre européen des compétences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IE" sz="1500">
                <a:sym typeface="EC Square Sans Pro"/>
              </a:rPr>
              <a:t>Réseaux européens de </a:t>
            </a:r>
            <a:r>
              <a:rPr lang="en-IE" sz="1500" b="1">
                <a:sym typeface="EC Square Sans Pro"/>
              </a:rPr>
              <a:t>programmes de formation des enseignants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IE" sz="1500">
                <a:sym typeface="EC Square Sans Pro"/>
              </a:rPr>
              <a:t>Mobiliser </a:t>
            </a:r>
            <a:r>
              <a:rPr lang="en-IE" sz="1500" b="1">
                <a:sym typeface="EC Square Sans Pro"/>
              </a:rPr>
              <a:t>3 milliards d’euros </a:t>
            </a:r>
            <a:r>
              <a:rPr lang="en-IE" sz="1500">
                <a:sym typeface="EC Square Sans Pro"/>
              </a:rPr>
              <a:t>pour investir dans les </a:t>
            </a:r>
            <a:r>
              <a:rPr lang="en-IE" sz="1500" b="1">
                <a:sym typeface="EC Square Sans Pro"/>
              </a:rPr>
              <a:t>infrastructures scolaires</a:t>
            </a:r>
          </a:p>
          <a:p>
            <a:pPr marL="160426" indent="-160426" algn="l">
              <a:buSzPct val="100000"/>
              <a:buFontTx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IE" sz="1500" b="1">
                <a:sym typeface="EC Square Sans Pro"/>
              </a:rPr>
              <a:t>Reconversion et perfectionnement </a:t>
            </a:r>
            <a:r>
              <a:rPr lang="en-IE" sz="1500">
                <a:sym typeface="EC Square Sans Pro"/>
              </a:rPr>
              <a:t>proactifs par l’intermédiaire du Fonds social européen + proposé</a:t>
            </a:r>
          </a:p>
        </p:txBody>
      </p:sp>
      <p:sp>
        <p:nvSpPr>
          <p:cNvPr id="27" name="Vorm"/>
          <p:cNvSpPr/>
          <p:nvPr/>
        </p:nvSpPr>
        <p:spPr>
          <a:xfrm>
            <a:off x="6740760" y="3366643"/>
            <a:ext cx="2796287" cy="669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3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1111" y="21600"/>
                  <a:pt x="20507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489" y="0"/>
                  <a:pt x="1093" y="0"/>
                </a:cubicBezTo>
                <a:close/>
              </a:path>
            </a:pathLst>
          </a:custGeom>
          <a:solidFill>
            <a:srgbClr val="42B47B"/>
          </a:solidFill>
          <a:ln w="28575" cap="flat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1400">
                <a:solidFill>
                  <a:srgbClr val="FFFFFF"/>
                </a:solidFill>
                <a:latin typeface="EC Square Sans Pro Medium"/>
                <a:ea typeface="EC Square Sans Pro Medium"/>
                <a:cs typeface="EC Square Sans Pro Medium"/>
                <a:sym typeface="EC Square Sans Pro Medium"/>
              </a:defRPr>
            </a:pPr>
            <a:r>
              <a:rPr lang="en-US" sz="1400">
                <a:latin typeface="EC Square Sans Pro Medium"/>
                <a:ea typeface="Helvetica Neue Medium"/>
                <a:cs typeface="Helvetica Neue Medium"/>
                <a:sym typeface="EC Square Sans Pro Medium"/>
              </a:rPr>
              <a:t>L’activation</a:t>
            </a:r>
          </a:p>
          <a:p>
            <a:pPr>
              <a:defRPr sz="1400">
                <a:solidFill>
                  <a:srgbClr val="FFFFFF"/>
                </a:solidFill>
                <a:latin typeface="EC Square Sans Pro Medium"/>
                <a:ea typeface="EC Square Sans Pro Medium"/>
                <a:cs typeface="EC Square Sans Pro Medium"/>
                <a:sym typeface="EC Square Sans Pro Medium"/>
              </a:defRPr>
            </a:pPr>
            <a:r>
              <a:rPr lang="en-US" sz="1400">
                <a:latin typeface="EC Square Sans Pro Medium"/>
                <a:ea typeface="Helvetica Neue Medium"/>
                <a:cs typeface="Helvetica Neue Medium"/>
                <a:sym typeface="EC Square Sans Pro Medium"/>
              </a:rPr>
              <a:t>Éducation et formation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31" y="224600"/>
            <a:ext cx="2316346" cy="61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3745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8"/>
          <p:cNvSpPr/>
          <p:nvPr/>
        </p:nvSpPr>
        <p:spPr>
          <a:xfrm>
            <a:off x="244550" y="984043"/>
            <a:ext cx="10260418" cy="6288628"/>
          </a:xfrm>
          <a:prstGeom prst="rect">
            <a:avLst/>
          </a:prstGeom>
          <a:ln>
            <a:solidFill>
              <a:srgbClr val="A7A7A7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0" name="Oval 26"/>
          <p:cNvSpPr/>
          <p:nvPr/>
        </p:nvSpPr>
        <p:spPr>
          <a:xfrm>
            <a:off x="404860" y="-1164208"/>
            <a:ext cx="9977316" cy="9977320"/>
          </a:xfrm>
          <a:prstGeom prst="ellipse">
            <a:avLst/>
          </a:prstGeom>
          <a:gradFill>
            <a:gsLst>
              <a:gs pos="5000">
                <a:srgbClr val="5AA3AE">
                  <a:alpha val="10000"/>
                </a:srgbClr>
              </a:gs>
              <a:gs pos="90000">
                <a:srgbClr val="44BA7E">
                  <a:alpha val="20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 dirty="0"/>
          </a:p>
        </p:txBody>
      </p:sp>
      <p:sp>
        <p:nvSpPr>
          <p:cNvPr id="121" name="Rectangle 9"/>
          <p:cNvSpPr/>
          <p:nvPr/>
        </p:nvSpPr>
        <p:spPr>
          <a:xfrm>
            <a:off x="0" y="-1"/>
            <a:ext cx="10680700" cy="9840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2" name="Oval 26"/>
          <p:cNvSpPr/>
          <p:nvPr/>
        </p:nvSpPr>
        <p:spPr>
          <a:xfrm>
            <a:off x="3084139" y="1515069"/>
            <a:ext cx="4618765" cy="4618768"/>
          </a:xfrm>
          <a:prstGeom prst="ellipse">
            <a:avLst/>
          </a:prstGeom>
          <a:gradFill>
            <a:gsLst>
              <a:gs pos="5000">
                <a:srgbClr val="5AA3AE">
                  <a:alpha val="40000"/>
                </a:srgbClr>
              </a:gs>
              <a:gs pos="100000">
                <a:srgbClr val="44BA7E">
                  <a:alpha val="40000"/>
                </a:srgbClr>
              </a:gs>
            </a:gsLst>
            <a:lin ang="5400000"/>
          </a:gradFill>
          <a:ln w="28575">
            <a:solidFill>
              <a:srgbClr val="034EA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123" name="The Green Deal Framework"/>
          <p:cNvSpPr txBox="1"/>
          <p:nvPr/>
        </p:nvSpPr>
        <p:spPr>
          <a:xfrm>
            <a:off x="2285540" y="473571"/>
            <a:ext cx="6006605" cy="5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372" tIns="39372" rIns="39372" bIns="39372" anchor="ctr">
            <a:spAutoFit/>
          </a:bodyPr>
          <a:lstStyle/>
          <a:p>
            <a:pPr>
              <a:defRPr sz="2800">
                <a:solidFill>
                  <a:srgbClr val="034EA2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dirty="0" smtClean="0"/>
              <a:t>Le</a:t>
            </a:r>
            <a:r>
              <a:rPr lang="fr-BE" dirty="0" smtClean="0"/>
              <a:t> </a:t>
            </a:r>
            <a:r>
              <a:rPr sz="2800" b="1" dirty="0" err="1" smtClean="0">
                <a:solidFill>
                  <a:srgbClr val="44BA7E"/>
                </a:solidFill>
              </a:rPr>
              <a:t>pacte</a:t>
            </a:r>
            <a:r>
              <a:rPr sz="2800" b="1" dirty="0" smtClean="0">
                <a:solidFill>
                  <a:srgbClr val="44BA7E"/>
                </a:solidFill>
              </a:rPr>
              <a:t> </a:t>
            </a:r>
            <a:r>
              <a:rPr sz="2800" b="1" dirty="0" err="1">
                <a:solidFill>
                  <a:srgbClr val="44BA7E"/>
                </a:solidFill>
              </a:rPr>
              <a:t>vert</a:t>
            </a:r>
            <a:r>
              <a:rPr sz="2800" b="1" dirty="0">
                <a:solidFill>
                  <a:srgbClr val="44BA7E"/>
                </a:solidFill>
              </a:rPr>
              <a:t> pour </a:t>
            </a:r>
            <a:r>
              <a:rPr sz="2800" b="1" dirty="0" err="1">
                <a:solidFill>
                  <a:srgbClr val="44BA7E"/>
                </a:solidFill>
              </a:rPr>
              <a:t>l’Europe</a:t>
            </a:r>
            <a:endParaRPr sz="2800" b="1" dirty="0">
              <a:solidFill>
                <a:srgbClr val="44BA7E"/>
              </a:solidFill>
            </a:endParaRPr>
          </a:p>
        </p:txBody>
      </p:sp>
      <p:grpSp>
        <p:nvGrpSpPr>
          <p:cNvPr id="127" name="Group 13"/>
          <p:cNvGrpSpPr/>
          <p:nvPr/>
        </p:nvGrpSpPr>
        <p:grpSpPr>
          <a:xfrm>
            <a:off x="4401510" y="2861236"/>
            <a:ext cx="1926439" cy="1926439"/>
            <a:chOff x="-1" y="-1"/>
            <a:chExt cx="1926438" cy="1926438"/>
          </a:xfrm>
        </p:grpSpPr>
        <p:sp>
          <p:nvSpPr>
            <p:cNvPr id="124" name="Green Deal"/>
            <p:cNvSpPr/>
            <p:nvPr/>
          </p:nvSpPr>
          <p:spPr>
            <a:xfrm>
              <a:off x="-1" y="-1"/>
              <a:ext cx="1926438" cy="1926438"/>
            </a:xfrm>
            <a:prstGeom prst="ellipse">
              <a:avLst/>
            </a:prstGeom>
            <a:gradFill flip="none" rotWithShape="1">
              <a:gsLst>
                <a:gs pos="5000">
                  <a:srgbClr val="5AA3AE"/>
                </a:gs>
                <a:gs pos="100000">
                  <a:srgbClr val="44BA7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700"/>
            </a:p>
          </p:txBody>
        </p:sp>
        <p:pic>
          <p:nvPicPr>
            <p:cNvPr id="125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5821" y="169328"/>
              <a:ext cx="1587017" cy="15975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6" name="Rectangle 3"/>
            <p:cNvSpPr txBox="1"/>
            <p:nvPr/>
          </p:nvSpPr>
          <p:spPr>
            <a:xfrm>
              <a:off x="451319" y="83469"/>
              <a:ext cx="1081381" cy="1508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endParaRPr sz="2000" dirty="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>Les</a:t>
              </a:r>
              <a:endParaRPr sz="2000" dirty="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 dirty="0"/>
                <a:t/>
              </a:r>
              <a:br>
                <a:rPr sz="1800" dirty="0"/>
              </a:br>
              <a:r>
                <a:rPr sz="1800"/>
                <a:t>Pacte</a:t>
              </a:r>
              <a:r>
                <a:rPr sz="1800" dirty="0"/>
                <a:t/>
              </a:r>
              <a:br>
                <a:rPr sz="1800" dirty="0"/>
              </a:br>
              <a:r>
                <a:rPr sz="1800"/>
                <a:t>vert pour l’Europe</a:t>
              </a:r>
            </a:p>
          </p:txBody>
        </p:sp>
      </p:grpSp>
      <p:grpSp>
        <p:nvGrpSpPr>
          <p:cNvPr id="169" name="Group 3"/>
          <p:cNvGrpSpPr/>
          <p:nvPr/>
        </p:nvGrpSpPr>
        <p:grpSpPr>
          <a:xfrm>
            <a:off x="4516731" y="1885720"/>
            <a:ext cx="2161958" cy="830995"/>
            <a:chOff x="-1" y="0"/>
            <a:chExt cx="2161957" cy="830993"/>
          </a:xfrm>
        </p:grpSpPr>
        <p:sp>
          <p:nvSpPr>
            <p:cNvPr id="167" name="Rectangle 32"/>
            <p:cNvSpPr txBox="1"/>
            <p:nvPr/>
          </p:nvSpPr>
          <p:spPr>
            <a:xfrm>
              <a:off x="60729" y="0"/>
              <a:ext cx="2101227" cy="830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Transformer l’économie de l’ </a:t>
              </a:r>
              <a:r>
                <a:rPr sz="1600" dirty="0"/>
                <a:t/>
              </a:r>
              <a:br>
                <a:rPr sz="1600" dirty="0"/>
              </a:br>
              <a:r>
                <a:rPr sz="1600"/>
                <a:t>UE pour un avenir durable</a:t>
              </a:r>
            </a:p>
          </p:txBody>
        </p:sp>
        <p:sp>
          <p:nvSpPr>
            <p:cNvPr id="168" name="Straight Connector 34"/>
            <p:cNvSpPr/>
            <p:nvPr/>
          </p:nvSpPr>
          <p:spPr>
            <a:xfrm flipH="1">
              <a:off x="-1" y="71239"/>
              <a:ext cx="2" cy="672940"/>
            </a:xfrm>
            <a:prstGeom prst="line">
              <a:avLst/>
            </a:prstGeom>
            <a:noFill/>
            <a:ln w="28575" cap="rnd">
              <a:solidFill>
                <a:srgbClr val="034EA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70" name="Rectangle 47"/>
          <p:cNvSpPr/>
          <p:nvPr/>
        </p:nvSpPr>
        <p:spPr>
          <a:xfrm>
            <a:off x="0" y="7288463"/>
            <a:ext cx="10680700" cy="28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pSp>
        <p:nvGrpSpPr>
          <p:cNvPr id="173" name="Group 3"/>
          <p:cNvGrpSpPr/>
          <p:nvPr/>
        </p:nvGrpSpPr>
        <p:grpSpPr>
          <a:xfrm>
            <a:off x="4516731" y="4884132"/>
            <a:ext cx="2207790" cy="687228"/>
            <a:chOff x="-1" y="0"/>
            <a:chExt cx="2207789" cy="687227"/>
          </a:xfrm>
        </p:grpSpPr>
        <p:sp>
          <p:nvSpPr>
            <p:cNvPr id="171" name="Rectangle 32"/>
            <p:cNvSpPr/>
            <p:nvPr/>
          </p:nvSpPr>
          <p:spPr>
            <a:xfrm>
              <a:off x="106561" y="0"/>
              <a:ext cx="2101227" cy="58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Et</a:t>
              </a:r>
              <a:r>
                <a:rPr lang="en-IE" sz="1600"/>
                <a:t>leav</a:t>
              </a:r>
              <a:r>
                <a:rPr sz="1600"/>
                <a:t> </a:t>
              </a:r>
            </a:p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t>sans</a:t>
              </a:r>
              <a:r>
                <a:rPr lang="en-IE" sz="1600"/>
                <a:t>qu’</a:t>
              </a:r>
              <a:r>
                <a:t>il</a:t>
              </a:r>
              <a:r>
                <a:rPr sz="1600"/>
                <a:t>y ait eu de retard </a:t>
              </a:r>
            </a:p>
          </p:txBody>
        </p:sp>
        <p:sp>
          <p:nvSpPr>
            <p:cNvPr id="172" name="Straight Connector 34"/>
            <p:cNvSpPr/>
            <p:nvPr/>
          </p:nvSpPr>
          <p:spPr>
            <a:xfrm flipH="1">
              <a:off x="-1" y="14287"/>
              <a:ext cx="2" cy="672940"/>
            </a:xfrm>
            <a:prstGeom prst="line">
              <a:avLst/>
            </a:prstGeom>
            <a:noFill/>
            <a:ln w="28575" cap="rnd">
              <a:solidFill>
                <a:srgbClr val="034EA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64" name="Vorm"/>
          <p:cNvGrpSpPr/>
          <p:nvPr/>
        </p:nvGrpSpPr>
        <p:grpSpPr>
          <a:xfrm>
            <a:off x="3084135" y="5666152"/>
            <a:ext cx="4618766" cy="642277"/>
            <a:chOff x="-1" y="-1"/>
            <a:chExt cx="2520002" cy="642276"/>
          </a:xfrm>
        </p:grpSpPr>
        <p:sp>
          <p:nvSpPr>
            <p:cNvPr id="65" name="Rechthoek"/>
            <p:cNvSpPr/>
            <p:nvPr/>
          </p:nvSpPr>
          <p:spPr>
            <a:xfrm>
              <a:off x="-1" y="-1"/>
              <a:ext cx="2520002" cy="642276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66" name="Financing the transition"/>
            <p:cNvSpPr txBox="1"/>
            <p:nvPr/>
          </p:nvSpPr>
          <p:spPr>
            <a:xfrm>
              <a:off x="-1" y="162118"/>
              <a:ext cx="2520002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rPr lang="en-US"/>
                <a:t>Intégration de la durabilité dans toutes les politiques de l’UE</a:t>
              </a:r>
              <a:endParaRPr dirty="0"/>
            </a:p>
          </p:txBody>
        </p:sp>
      </p:grpSp>
      <p:grpSp>
        <p:nvGrpSpPr>
          <p:cNvPr id="30" name="Vorm"/>
          <p:cNvGrpSpPr/>
          <p:nvPr/>
        </p:nvGrpSpPr>
        <p:grpSpPr>
          <a:xfrm>
            <a:off x="2732484" y="6469413"/>
            <a:ext cx="2520003" cy="642277"/>
            <a:chOff x="-1" y="-1"/>
            <a:chExt cx="2520002" cy="642276"/>
          </a:xfrm>
        </p:grpSpPr>
        <p:sp>
          <p:nvSpPr>
            <p:cNvPr id="31" name="Rechthoek"/>
            <p:cNvSpPr/>
            <p:nvPr/>
          </p:nvSpPr>
          <p:spPr>
            <a:xfrm>
              <a:off x="-1" y="-1"/>
              <a:ext cx="2520002" cy="642276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32" name="Financing the transition"/>
            <p:cNvSpPr txBox="1"/>
            <p:nvPr/>
          </p:nvSpPr>
          <p:spPr>
            <a:xfrm>
              <a:off x="-1" y="162120"/>
              <a:ext cx="2520002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Financer la transition</a:t>
              </a:r>
            </a:p>
          </p:txBody>
        </p:sp>
      </p:grpSp>
      <p:grpSp>
        <p:nvGrpSpPr>
          <p:cNvPr id="36" name="Vorm"/>
          <p:cNvGrpSpPr/>
          <p:nvPr/>
        </p:nvGrpSpPr>
        <p:grpSpPr>
          <a:xfrm>
            <a:off x="5374761" y="6457619"/>
            <a:ext cx="2520003" cy="654896"/>
            <a:chOff x="-1" y="0"/>
            <a:chExt cx="2520002" cy="654894"/>
          </a:xfrm>
        </p:grpSpPr>
        <p:sp>
          <p:nvSpPr>
            <p:cNvPr id="37" name="Rechthoek"/>
            <p:cNvSpPr/>
            <p:nvPr/>
          </p:nvSpPr>
          <p:spPr>
            <a:xfrm>
              <a:off x="-1" y="0"/>
              <a:ext cx="2520002" cy="654894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endParaRPr sz="1400"/>
            </a:p>
          </p:txBody>
        </p:sp>
        <p:sp>
          <p:nvSpPr>
            <p:cNvPr id="38" name="Leave no one behind  (Just Transition)"/>
            <p:cNvSpPr txBox="1"/>
            <p:nvPr/>
          </p:nvSpPr>
          <p:spPr>
            <a:xfrm>
              <a:off x="-1" y="60708"/>
              <a:ext cx="2520002" cy="533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400"/>
                <a:t>Ne laisser personne de côté </a:t>
              </a:r>
              <a:br>
                <a:rPr sz="1400"/>
              </a:br>
              <a:r>
                <a:rPr sz="1400"/>
                <a:t>(transition juste)</a:t>
              </a:r>
            </a:p>
          </p:txBody>
        </p:sp>
      </p:grpSp>
      <p:sp>
        <p:nvSpPr>
          <p:cNvPr id="29" name="Rectangle 12"/>
          <p:cNvSpPr/>
          <p:nvPr/>
        </p:nvSpPr>
        <p:spPr>
          <a:xfrm>
            <a:off x="1633415" y="2755953"/>
            <a:ext cx="5640047" cy="2641749"/>
          </a:xfrm>
          <a:prstGeom prst="rect">
            <a:avLst/>
          </a:prstGeom>
          <a:solidFill>
            <a:srgbClr val="CDE8B5"/>
          </a:solidFill>
          <a:ln w="63500">
            <a:solidFill>
              <a:srgbClr val="389A6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79400" tIns="279400" rIns="279400" bIns="279400">
            <a:spAutoFit/>
          </a:bodyPr>
          <a:lstStyle/>
          <a:p>
            <a:pPr marL="160426" indent="-160426" algn="l">
              <a:buSzPct val="100000"/>
              <a:buFontTx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500" b="1"/>
              <a:t>Aligner toutes les nouvelles initiatives de la Commission </a:t>
            </a:r>
            <a:r>
              <a:t>sur</a:t>
            </a:r>
            <a:r>
              <a:rPr lang="en-US" sz="1500"/>
              <a:t> les objectifs du pacte vert pour l’Europe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IE" sz="1500">
                <a:sym typeface="EC Square Sans Pro"/>
              </a:rPr>
              <a:t>Utilisation des </a:t>
            </a:r>
            <a:r>
              <a:rPr lang="en-IE" sz="1500" b="1">
                <a:sym typeface="EC Square Sans Pro"/>
              </a:rPr>
              <a:t>outils d’amélioration de la réglementation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IE" sz="1500" b="1">
                <a:sym typeface="EC Square Sans Pro"/>
              </a:rPr>
              <a:t>Invitation des parties prenantes</a:t>
            </a:r>
            <a:r>
              <a:rPr lang="en-IE" sz="1500">
                <a:sym typeface="EC Square Sans Pro"/>
              </a:rPr>
              <a:t> à utiliser les plateformes disponibles pour </a:t>
            </a:r>
            <a:r>
              <a:rPr lang="en-IE" sz="1500" b="1">
                <a:sym typeface="EC Square Sans Pro"/>
              </a:rPr>
              <a:t>simplifier la législation et recenser les cas problématiques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IE" sz="1500" b="1">
                <a:sym typeface="EC Square Sans Pro"/>
              </a:rPr>
              <a:t>Améliorer la manière dont les lignes directrices pour une meilleure réglementation </a:t>
            </a:r>
            <a:r>
              <a:rPr lang="en-IE" sz="1500">
                <a:sym typeface="EC Square Sans Pro"/>
              </a:rPr>
              <a:t>et les outils de soutien </a:t>
            </a:r>
            <a:r>
              <a:rPr lang="en-IE" sz="1500" b="1">
                <a:sym typeface="EC Square Sans Pro"/>
              </a:rPr>
              <a:t>abordent les questions de durabilité</a:t>
            </a:r>
            <a:r>
              <a:rPr lang="en-IE" sz="1500">
                <a:sym typeface="EC Square Sans Pro"/>
              </a:rPr>
              <a:t> et d’innovation</a:t>
            </a:r>
          </a:p>
        </p:txBody>
      </p:sp>
      <p:sp>
        <p:nvSpPr>
          <p:cNvPr id="28" name="Vorm"/>
          <p:cNvSpPr/>
          <p:nvPr/>
        </p:nvSpPr>
        <p:spPr>
          <a:xfrm>
            <a:off x="6746496" y="4366926"/>
            <a:ext cx="2796287" cy="669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3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1111" y="21600"/>
                  <a:pt x="20507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489" y="0"/>
                  <a:pt x="1093" y="0"/>
                </a:cubicBezTo>
                <a:close/>
              </a:path>
            </a:pathLst>
          </a:custGeom>
          <a:solidFill>
            <a:srgbClr val="42B47B"/>
          </a:solidFill>
          <a:ln w="28575" cap="flat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1400">
                <a:solidFill>
                  <a:srgbClr val="FFFFFF"/>
                </a:solidFill>
                <a:latin typeface="EC Square Sans Pro Medium"/>
                <a:ea typeface="EC Square Sans Pro Medium"/>
                <a:cs typeface="EC Square Sans Pro Medium"/>
                <a:sym typeface="EC Square Sans Pro Medium"/>
              </a:defRPr>
            </a:pPr>
            <a:r>
              <a:rPr lang="en-US" sz="1400">
                <a:latin typeface="EC Square Sans Pro Medium"/>
                <a:ea typeface="Helvetica Neue Medium"/>
                <a:cs typeface="Helvetica Neue Medium"/>
                <a:sym typeface="EC Square Sans Pro Medium"/>
              </a:rPr>
              <a:t>Un serment vert:«ne pas nuire»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31" y="224600"/>
            <a:ext cx="2316346" cy="61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578254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U Internal Market Commissioner sees 50/50 chance of Brexit 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79" y="877824"/>
            <a:ext cx="5793930" cy="363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59168" y="576811"/>
            <a:ext cx="3383279" cy="56425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“</a:t>
            </a:r>
            <a:r>
              <a:rPr lang="fr-FR" sz="2400" dirty="0" smtClean="0">
                <a:solidFill>
                  <a:schemeClr val="bg1"/>
                </a:solidFill>
              </a:rPr>
              <a:t>Notre </a:t>
            </a:r>
            <a:r>
              <a:rPr lang="fr-FR" sz="2400" dirty="0">
                <a:solidFill>
                  <a:schemeClr val="bg1"/>
                </a:solidFill>
              </a:rPr>
              <a:t>ambition, c'est une industrie créatrice d'emplois à valeur ajoutée dans toutes nos régions en Europe, qui se repose sur l'innovation, la qualité et le respect de l'environnement plutôt que sur l'abaissement des coûts salariaux</a:t>
            </a:r>
            <a:r>
              <a:rPr lang="en-US" sz="2400" dirty="0" smtClean="0">
                <a:solidFill>
                  <a:schemeClr val="bg1"/>
                </a:solidFill>
              </a:rPr>
              <a:t>.”</a:t>
            </a: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Helvetica"/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Thierry Breton, </a:t>
            </a:r>
            <a:r>
              <a:rPr lang="en-US" sz="2400" dirty="0" err="1" smtClean="0">
                <a:solidFill>
                  <a:schemeClr val="bg1"/>
                </a:solidFill>
              </a:rPr>
              <a:t>Februery</a:t>
            </a:r>
            <a:r>
              <a:rPr lang="en-US" sz="2400" dirty="0" smtClean="0">
                <a:solidFill>
                  <a:schemeClr val="bg1"/>
                </a:solidFill>
              </a:rPr>
              <a:t> 2021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18102363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Rectangle 8"/>
          <p:cNvSpPr/>
          <p:nvPr/>
        </p:nvSpPr>
        <p:spPr>
          <a:xfrm>
            <a:off x="244550" y="984043"/>
            <a:ext cx="10260418" cy="6288628"/>
          </a:xfrm>
          <a:prstGeom prst="rect">
            <a:avLst/>
          </a:prstGeom>
          <a:ln>
            <a:solidFill>
              <a:srgbClr val="A7A7A7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50" name="Oval 26"/>
          <p:cNvSpPr/>
          <p:nvPr/>
        </p:nvSpPr>
        <p:spPr>
          <a:xfrm>
            <a:off x="376068" y="-1164208"/>
            <a:ext cx="9977316" cy="9977320"/>
          </a:xfrm>
          <a:prstGeom prst="ellipse">
            <a:avLst/>
          </a:prstGeom>
          <a:gradFill>
            <a:gsLst>
              <a:gs pos="5000">
                <a:srgbClr val="5AA3AE">
                  <a:alpha val="10000"/>
                </a:srgbClr>
              </a:gs>
              <a:gs pos="90000">
                <a:srgbClr val="44BA7E">
                  <a:alpha val="20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351" name="Rectangle 9"/>
          <p:cNvSpPr/>
          <p:nvPr/>
        </p:nvSpPr>
        <p:spPr>
          <a:xfrm>
            <a:off x="0" y="-1"/>
            <a:ext cx="10680700" cy="9840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52" name="Oval 26"/>
          <p:cNvSpPr/>
          <p:nvPr/>
        </p:nvSpPr>
        <p:spPr>
          <a:xfrm>
            <a:off x="3084139" y="1515069"/>
            <a:ext cx="4618765" cy="4618768"/>
          </a:xfrm>
          <a:prstGeom prst="ellipse">
            <a:avLst/>
          </a:prstGeom>
          <a:gradFill>
            <a:gsLst>
              <a:gs pos="5000">
                <a:srgbClr val="5AA3AE">
                  <a:alpha val="40000"/>
                </a:srgbClr>
              </a:gs>
              <a:gs pos="100000">
                <a:srgbClr val="44BA7E">
                  <a:alpha val="40000"/>
                </a:srgbClr>
              </a:gs>
            </a:gsLst>
            <a:lin ang="5400000"/>
          </a:gradFill>
          <a:ln w="28575">
            <a:solidFill>
              <a:srgbClr val="034EA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353" name="The Green Deal Framework"/>
          <p:cNvSpPr txBox="1"/>
          <p:nvPr/>
        </p:nvSpPr>
        <p:spPr>
          <a:xfrm>
            <a:off x="2285540" y="473571"/>
            <a:ext cx="6006605" cy="5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372" tIns="39372" rIns="39372" bIns="39372" anchor="ctr">
            <a:spAutoFit/>
          </a:bodyPr>
          <a:lstStyle/>
          <a:p>
            <a:pPr>
              <a:defRPr sz="2800">
                <a:solidFill>
                  <a:srgbClr val="034EA2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dirty="0" smtClean="0"/>
              <a:t>Le</a:t>
            </a:r>
            <a:r>
              <a:rPr lang="fr-BE" dirty="0" smtClean="0"/>
              <a:t> </a:t>
            </a:r>
            <a:r>
              <a:rPr sz="2800" b="1" dirty="0" err="1" smtClean="0">
                <a:solidFill>
                  <a:srgbClr val="44BA7E"/>
                </a:solidFill>
              </a:rPr>
              <a:t>pacte</a:t>
            </a:r>
            <a:r>
              <a:rPr sz="2800" b="1" dirty="0" smtClean="0">
                <a:solidFill>
                  <a:srgbClr val="44BA7E"/>
                </a:solidFill>
              </a:rPr>
              <a:t> </a:t>
            </a:r>
            <a:r>
              <a:rPr sz="2800" b="1" dirty="0" err="1">
                <a:solidFill>
                  <a:srgbClr val="44BA7E"/>
                </a:solidFill>
              </a:rPr>
              <a:t>vert</a:t>
            </a:r>
            <a:r>
              <a:rPr sz="2800" b="1" dirty="0">
                <a:solidFill>
                  <a:srgbClr val="44BA7E"/>
                </a:solidFill>
              </a:rPr>
              <a:t> pour </a:t>
            </a:r>
            <a:r>
              <a:rPr sz="2800" b="1" dirty="0" err="1">
                <a:solidFill>
                  <a:srgbClr val="44BA7E"/>
                </a:solidFill>
              </a:rPr>
              <a:t>l’Europe</a:t>
            </a:r>
            <a:endParaRPr sz="2800" b="1" dirty="0">
              <a:solidFill>
                <a:srgbClr val="44BA7E"/>
              </a:solidFill>
            </a:endParaRPr>
          </a:p>
        </p:txBody>
      </p:sp>
      <p:grpSp>
        <p:nvGrpSpPr>
          <p:cNvPr id="357" name="Group 13"/>
          <p:cNvGrpSpPr/>
          <p:nvPr/>
        </p:nvGrpSpPr>
        <p:grpSpPr>
          <a:xfrm>
            <a:off x="4401510" y="2861236"/>
            <a:ext cx="1926439" cy="1926439"/>
            <a:chOff x="-1" y="-1"/>
            <a:chExt cx="1926438" cy="1926438"/>
          </a:xfrm>
        </p:grpSpPr>
        <p:sp>
          <p:nvSpPr>
            <p:cNvPr id="354" name="Green Deal"/>
            <p:cNvSpPr/>
            <p:nvPr/>
          </p:nvSpPr>
          <p:spPr>
            <a:xfrm>
              <a:off x="-1" y="-1"/>
              <a:ext cx="1926438" cy="1926438"/>
            </a:xfrm>
            <a:prstGeom prst="ellipse">
              <a:avLst/>
            </a:prstGeom>
            <a:gradFill flip="none" rotWithShape="1">
              <a:gsLst>
                <a:gs pos="5000">
                  <a:srgbClr val="5AA3AE"/>
                </a:gs>
                <a:gs pos="100000">
                  <a:srgbClr val="44BA7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700"/>
            </a:p>
          </p:txBody>
        </p:sp>
        <p:pic>
          <p:nvPicPr>
            <p:cNvPr id="355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5821" y="169328"/>
              <a:ext cx="1587017" cy="15975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56" name="Rectangle 3"/>
            <p:cNvSpPr txBox="1"/>
            <p:nvPr/>
          </p:nvSpPr>
          <p:spPr>
            <a:xfrm>
              <a:off x="451319" y="83469"/>
              <a:ext cx="1081381" cy="1508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>Les</a:t>
              </a: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/>
              </a:r>
              <a:br>
                <a:rPr sz="1800"/>
              </a:br>
              <a:r>
                <a:rPr sz="1800"/>
                <a:t>Pacte</a:t>
              </a:r>
              <a:br>
                <a:rPr sz="1800"/>
              </a:br>
              <a:r>
                <a:rPr sz="1800"/>
                <a:t>vert pour l’Europe</a:t>
              </a:r>
            </a:p>
          </p:txBody>
        </p:sp>
      </p:grpSp>
      <p:grpSp>
        <p:nvGrpSpPr>
          <p:cNvPr id="363" name="Group 4"/>
          <p:cNvGrpSpPr/>
          <p:nvPr/>
        </p:nvGrpSpPr>
        <p:grpSpPr>
          <a:xfrm>
            <a:off x="1789010" y="6414327"/>
            <a:ext cx="1556834" cy="584773"/>
            <a:chOff x="-1" y="0"/>
            <a:chExt cx="1556832" cy="584772"/>
          </a:xfrm>
        </p:grpSpPr>
        <p:sp>
          <p:nvSpPr>
            <p:cNvPr id="361" name="Rectangle 27"/>
            <p:cNvSpPr txBox="1"/>
            <p:nvPr/>
          </p:nvSpPr>
          <p:spPr>
            <a:xfrm>
              <a:off x="53441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L’UE en tant que leader </a:t>
              </a:r>
              <a:br>
                <a:rPr sz="1600"/>
              </a:br>
              <a:r>
                <a:rPr sz="1600"/>
                <a:t>mondial</a:t>
              </a:r>
            </a:p>
          </p:txBody>
        </p:sp>
        <p:sp>
          <p:nvSpPr>
            <p:cNvPr id="362" name="Straight Connector 69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64" name="Rectangle 12"/>
          <p:cNvSpPr/>
          <p:nvPr/>
        </p:nvSpPr>
        <p:spPr>
          <a:xfrm>
            <a:off x="1542410" y="2662711"/>
            <a:ext cx="5436727" cy="3026470"/>
          </a:xfrm>
          <a:prstGeom prst="rect">
            <a:avLst/>
          </a:prstGeom>
          <a:solidFill>
            <a:srgbClr val="CDE8B5"/>
          </a:solidFill>
          <a:ln w="63500">
            <a:solidFill>
              <a:srgbClr val="389A6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79400" tIns="279400" rIns="279400" bIns="279400">
            <a:spAutoFit/>
          </a:bodyPr>
          <a:lstStyle/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/>
              <a:t>L’UE doit continuer</a:t>
            </a:r>
            <a:r>
              <a:rPr sz="1600" b="1"/>
              <a:t> </a:t>
            </a:r>
            <a:r>
              <a:rPr sz="1600"/>
              <a:t>à</a:t>
            </a:r>
            <a:r>
              <a:rPr sz="1600" b="1"/>
              <a:t> mener les négociations internationales sur le climat et la biodiversité, </a:t>
            </a:r>
            <a:r>
              <a:rPr sz="1600"/>
              <a:t>en renforçant encore le cadre d’action international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/>
              <a:t>Renforcement de la diplomatie de l’UE dans le cadre du </a:t>
            </a:r>
            <a:r>
              <a:rPr sz="1600" b="1"/>
              <a:t>pacte vert</a:t>
            </a:r>
            <a:r>
              <a:rPr sz="1600"/>
              <a:t>, en coopération avec les États membres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b="1"/>
              <a:t>Programme environnemental </a:t>
            </a:r>
            <a:r>
              <a:rPr sz="1600"/>
              <a:t>pour les Balkans occidentaux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/>
              <a:t>Proposition visant à faire du </a:t>
            </a:r>
            <a:r>
              <a:rPr sz="1600" b="1"/>
              <a:t>respect de l’accord de Paris un élément essentiel</a:t>
            </a:r>
            <a:r>
              <a:rPr sz="1600"/>
              <a:t> de tous les futurs accords commerciaux globaux</a:t>
            </a:r>
            <a:endParaRPr sz="1600" dirty="0"/>
          </a:p>
        </p:txBody>
      </p:sp>
      <p:sp>
        <p:nvSpPr>
          <p:cNvPr id="365" name="Rectangle 47"/>
          <p:cNvSpPr/>
          <p:nvPr/>
        </p:nvSpPr>
        <p:spPr>
          <a:xfrm>
            <a:off x="0" y="7288463"/>
            <a:ext cx="10680700" cy="28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31" y="224600"/>
            <a:ext cx="2316346" cy="61491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Rectangle 8"/>
          <p:cNvSpPr/>
          <p:nvPr/>
        </p:nvSpPr>
        <p:spPr>
          <a:xfrm>
            <a:off x="244550" y="984043"/>
            <a:ext cx="10260418" cy="6288628"/>
          </a:xfrm>
          <a:prstGeom prst="rect">
            <a:avLst/>
          </a:prstGeom>
          <a:ln>
            <a:solidFill>
              <a:srgbClr val="A7A7A7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50" name="Oval 26"/>
          <p:cNvSpPr/>
          <p:nvPr/>
        </p:nvSpPr>
        <p:spPr>
          <a:xfrm>
            <a:off x="410793" y="-1166529"/>
            <a:ext cx="9977316" cy="9977320"/>
          </a:xfrm>
          <a:prstGeom prst="ellipse">
            <a:avLst/>
          </a:prstGeom>
          <a:gradFill>
            <a:gsLst>
              <a:gs pos="5000">
                <a:srgbClr val="5AA3AE">
                  <a:alpha val="10000"/>
                </a:srgbClr>
              </a:gs>
              <a:gs pos="90000">
                <a:srgbClr val="44BA7E">
                  <a:alpha val="20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351" name="Rectangle 9"/>
          <p:cNvSpPr/>
          <p:nvPr/>
        </p:nvSpPr>
        <p:spPr>
          <a:xfrm>
            <a:off x="0" y="-1"/>
            <a:ext cx="10680700" cy="9840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52" name="Oval 26"/>
          <p:cNvSpPr/>
          <p:nvPr/>
        </p:nvSpPr>
        <p:spPr>
          <a:xfrm>
            <a:off x="3084139" y="1515069"/>
            <a:ext cx="4618765" cy="4618768"/>
          </a:xfrm>
          <a:prstGeom prst="ellipse">
            <a:avLst/>
          </a:prstGeom>
          <a:gradFill>
            <a:gsLst>
              <a:gs pos="5000">
                <a:srgbClr val="5AA3AE">
                  <a:alpha val="40000"/>
                </a:srgbClr>
              </a:gs>
              <a:gs pos="100000">
                <a:srgbClr val="44BA7E">
                  <a:alpha val="40000"/>
                </a:srgbClr>
              </a:gs>
            </a:gsLst>
            <a:lin ang="5400000"/>
          </a:gradFill>
          <a:ln w="28575">
            <a:solidFill>
              <a:srgbClr val="034EA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353" name="The Green Deal Framework"/>
          <p:cNvSpPr txBox="1"/>
          <p:nvPr/>
        </p:nvSpPr>
        <p:spPr>
          <a:xfrm>
            <a:off x="2285540" y="473571"/>
            <a:ext cx="6006605" cy="5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372" tIns="39372" rIns="39372" bIns="39372" anchor="ctr">
            <a:spAutoFit/>
          </a:bodyPr>
          <a:lstStyle/>
          <a:p>
            <a:pPr>
              <a:defRPr sz="2800">
                <a:solidFill>
                  <a:srgbClr val="034EA2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t>Le</a:t>
            </a:r>
            <a:r>
              <a:rPr sz="2800" b="1">
                <a:solidFill>
                  <a:srgbClr val="44BA7E"/>
                </a:solidFill>
              </a:rPr>
              <a:t>pacte vert pour l’Europe</a:t>
            </a:r>
          </a:p>
        </p:txBody>
      </p:sp>
      <p:grpSp>
        <p:nvGrpSpPr>
          <p:cNvPr id="357" name="Group 13"/>
          <p:cNvGrpSpPr/>
          <p:nvPr/>
        </p:nvGrpSpPr>
        <p:grpSpPr>
          <a:xfrm>
            <a:off x="4401510" y="2861236"/>
            <a:ext cx="1926439" cy="1926439"/>
            <a:chOff x="-1" y="-1"/>
            <a:chExt cx="1926438" cy="1926438"/>
          </a:xfrm>
        </p:grpSpPr>
        <p:sp>
          <p:nvSpPr>
            <p:cNvPr id="354" name="Green Deal"/>
            <p:cNvSpPr/>
            <p:nvPr/>
          </p:nvSpPr>
          <p:spPr>
            <a:xfrm>
              <a:off x="-1" y="-1"/>
              <a:ext cx="1926438" cy="1926438"/>
            </a:xfrm>
            <a:prstGeom prst="ellipse">
              <a:avLst/>
            </a:prstGeom>
            <a:gradFill flip="none" rotWithShape="1">
              <a:gsLst>
                <a:gs pos="5000">
                  <a:srgbClr val="5AA3AE"/>
                </a:gs>
                <a:gs pos="100000">
                  <a:srgbClr val="44BA7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700"/>
            </a:p>
          </p:txBody>
        </p:sp>
        <p:pic>
          <p:nvPicPr>
            <p:cNvPr id="355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5821" y="169328"/>
              <a:ext cx="1587017" cy="15975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56" name="Rectangle 3"/>
            <p:cNvSpPr txBox="1"/>
            <p:nvPr/>
          </p:nvSpPr>
          <p:spPr>
            <a:xfrm>
              <a:off x="451319" y="83469"/>
              <a:ext cx="1081381" cy="1508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>Les</a:t>
              </a: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/>
              </a:r>
              <a:br>
                <a:rPr sz="1800"/>
              </a:br>
              <a:r>
                <a:rPr sz="1800"/>
                <a:t>Pacte</a:t>
              </a:r>
              <a:br>
                <a:rPr sz="1800"/>
              </a:br>
              <a:r>
                <a:rPr sz="1800"/>
                <a:t>vert pour l’Europe</a:t>
              </a:r>
            </a:p>
          </p:txBody>
        </p:sp>
      </p:grpSp>
      <p:grpSp>
        <p:nvGrpSpPr>
          <p:cNvPr id="360" name="Group 2"/>
          <p:cNvGrpSpPr/>
          <p:nvPr/>
        </p:nvGrpSpPr>
        <p:grpSpPr>
          <a:xfrm>
            <a:off x="7722157" y="6491203"/>
            <a:ext cx="1549111" cy="584773"/>
            <a:chOff x="-1" y="0"/>
            <a:chExt cx="1549110" cy="584772"/>
          </a:xfrm>
        </p:grpSpPr>
        <p:sp>
          <p:nvSpPr>
            <p:cNvPr id="358" name="Rectangle 64"/>
            <p:cNvSpPr txBox="1"/>
            <p:nvPr/>
          </p:nvSpPr>
          <p:spPr>
            <a:xfrm>
              <a:off x="45719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Un pacte européen pour le climat</a:t>
              </a:r>
            </a:p>
          </p:txBody>
        </p:sp>
        <p:sp>
          <p:nvSpPr>
            <p:cNvPr id="359" name="Straight Connector 68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64" name="Rectangle 12"/>
          <p:cNvSpPr/>
          <p:nvPr/>
        </p:nvSpPr>
        <p:spPr>
          <a:xfrm>
            <a:off x="5442788" y="4837619"/>
            <a:ext cx="4852717" cy="1549142"/>
          </a:xfrm>
          <a:prstGeom prst="rect">
            <a:avLst/>
          </a:prstGeom>
          <a:solidFill>
            <a:srgbClr val="CDE8B5"/>
          </a:solidFill>
          <a:ln w="63500">
            <a:solidFill>
              <a:srgbClr val="389A6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9400" tIns="279400" rIns="279400" bIns="279400">
            <a:spAutoFit/>
          </a:bodyPr>
          <a:lstStyle/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IE" sz="1600"/>
              <a:t>Lancement du </a:t>
            </a:r>
            <a:r>
              <a:rPr lang="en-IE" sz="1600" b="1"/>
              <a:t>pacte européen pour le climat </a:t>
            </a:r>
            <a:r>
              <a:rPr lang="en-IE" sz="1600"/>
              <a:t>en mars 2020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IE" sz="1600"/>
              <a:t>Proposition de 8e </a:t>
            </a:r>
            <a:r>
              <a:rPr lang="en-IE" sz="1600" b="1"/>
              <a:t>programme d’</a:t>
            </a:r>
            <a:r>
              <a:rPr lang="en-IE" sz="1600" b="1" baseline="30000"/>
              <a:t>action</a:t>
            </a:r>
            <a:r>
              <a:rPr lang="en-IE" sz="1600" b="1"/>
              <a:t> pour l’environnement</a:t>
            </a:r>
            <a:r>
              <a:rPr lang="en-IE" sz="1600"/>
              <a:t> en 2020</a:t>
            </a:r>
            <a:endParaRPr sz="1600" dirty="0"/>
          </a:p>
        </p:txBody>
      </p:sp>
      <p:sp>
        <p:nvSpPr>
          <p:cNvPr id="365" name="Rectangle 47"/>
          <p:cNvSpPr/>
          <p:nvPr/>
        </p:nvSpPr>
        <p:spPr>
          <a:xfrm>
            <a:off x="0" y="7288463"/>
            <a:ext cx="10680700" cy="28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31" y="224600"/>
            <a:ext cx="2316346" cy="61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76218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" grpId="0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val 26"/>
          <p:cNvSpPr/>
          <p:nvPr/>
        </p:nvSpPr>
        <p:spPr>
          <a:xfrm>
            <a:off x="376069" y="-1143381"/>
            <a:ext cx="9977316" cy="9977320"/>
          </a:xfrm>
          <a:prstGeom prst="ellipse">
            <a:avLst/>
          </a:prstGeom>
          <a:gradFill>
            <a:gsLst>
              <a:gs pos="5000">
                <a:srgbClr val="5AA3AE">
                  <a:alpha val="10000"/>
                </a:srgbClr>
              </a:gs>
              <a:gs pos="90000">
                <a:srgbClr val="44BA7E">
                  <a:alpha val="20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119" name="Rectangle 8"/>
          <p:cNvSpPr/>
          <p:nvPr/>
        </p:nvSpPr>
        <p:spPr>
          <a:xfrm>
            <a:off x="244550" y="984043"/>
            <a:ext cx="10260418" cy="6288628"/>
          </a:xfrm>
          <a:prstGeom prst="rect">
            <a:avLst/>
          </a:prstGeom>
          <a:ln>
            <a:solidFill>
              <a:srgbClr val="A7A7A7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1" name="Rectangle 9"/>
          <p:cNvSpPr/>
          <p:nvPr/>
        </p:nvSpPr>
        <p:spPr>
          <a:xfrm>
            <a:off x="0" y="-1"/>
            <a:ext cx="10680700" cy="9840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2" name="Oval 26"/>
          <p:cNvSpPr/>
          <p:nvPr/>
        </p:nvSpPr>
        <p:spPr>
          <a:xfrm>
            <a:off x="3084139" y="1515069"/>
            <a:ext cx="4618765" cy="4618768"/>
          </a:xfrm>
          <a:prstGeom prst="ellipse">
            <a:avLst/>
          </a:prstGeom>
          <a:gradFill>
            <a:gsLst>
              <a:gs pos="5000">
                <a:srgbClr val="5AA3AE">
                  <a:alpha val="40000"/>
                </a:srgbClr>
              </a:gs>
              <a:gs pos="100000">
                <a:srgbClr val="44BA7E">
                  <a:alpha val="40000"/>
                </a:srgbClr>
              </a:gs>
            </a:gsLst>
            <a:lin ang="5400000"/>
          </a:gradFill>
          <a:ln w="28575">
            <a:solidFill>
              <a:srgbClr val="034EA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123" name="The Green Deal Framework"/>
          <p:cNvSpPr txBox="1"/>
          <p:nvPr/>
        </p:nvSpPr>
        <p:spPr>
          <a:xfrm>
            <a:off x="2285540" y="473571"/>
            <a:ext cx="6006605" cy="5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372" tIns="39372" rIns="39372" bIns="39372" anchor="ctr">
            <a:spAutoFit/>
          </a:bodyPr>
          <a:lstStyle/>
          <a:p>
            <a:pPr>
              <a:defRPr sz="2800">
                <a:solidFill>
                  <a:srgbClr val="034EA2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t>Le</a:t>
            </a:r>
            <a:r>
              <a:rPr sz="2800" b="1">
                <a:solidFill>
                  <a:srgbClr val="44BA7E"/>
                </a:solidFill>
              </a:rPr>
              <a:t>pacte vert pour l’Europe</a:t>
            </a:r>
          </a:p>
        </p:txBody>
      </p:sp>
      <p:grpSp>
        <p:nvGrpSpPr>
          <p:cNvPr id="127" name="Group 13"/>
          <p:cNvGrpSpPr/>
          <p:nvPr/>
        </p:nvGrpSpPr>
        <p:grpSpPr>
          <a:xfrm>
            <a:off x="4401510" y="2861236"/>
            <a:ext cx="1926439" cy="1926439"/>
            <a:chOff x="-1" y="-1"/>
            <a:chExt cx="1926438" cy="1926438"/>
          </a:xfrm>
        </p:grpSpPr>
        <p:sp>
          <p:nvSpPr>
            <p:cNvPr id="124" name="Green Deal"/>
            <p:cNvSpPr/>
            <p:nvPr/>
          </p:nvSpPr>
          <p:spPr>
            <a:xfrm>
              <a:off x="-1" y="-1"/>
              <a:ext cx="1926438" cy="1926438"/>
            </a:xfrm>
            <a:prstGeom prst="ellipse">
              <a:avLst/>
            </a:prstGeom>
            <a:gradFill flip="none" rotWithShape="1">
              <a:gsLst>
                <a:gs pos="5000">
                  <a:srgbClr val="5AA3AE"/>
                </a:gs>
                <a:gs pos="100000">
                  <a:srgbClr val="44BA7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700"/>
            </a:p>
          </p:txBody>
        </p:sp>
        <p:pic>
          <p:nvPicPr>
            <p:cNvPr id="125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5821" y="169328"/>
              <a:ext cx="1587017" cy="15975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6" name="Rectangle 3"/>
            <p:cNvSpPr txBox="1"/>
            <p:nvPr/>
          </p:nvSpPr>
          <p:spPr>
            <a:xfrm>
              <a:off x="451319" y="83469"/>
              <a:ext cx="1081381" cy="1508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>Les</a:t>
              </a: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/>
              </a:r>
              <a:br>
                <a:rPr sz="1800"/>
              </a:br>
              <a:r>
                <a:rPr sz="1800"/>
                <a:t>Pacte</a:t>
              </a:r>
              <a:br>
                <a:rPr sz="1800"/>
              </a:br>
              <a:r>
                <a:rPr sz="1800"/>
                <a:t>vert pour l’Europe</a:t>
              </a:r>
            </a:p>
          </p:txBody>
        </p:sp>
      </p:grpSp>
      <p:grpSp>
        <p:nvGrpSpPr>
          <p:cNvPr id="136" name="Vorm"/>
          <p:cNvGrpSpPr/>
          <p:nvPr/>
        </p:nvGrpSpPr>
        <p:grpSpPr>
          <a:xfrm>
            <a:off x="5530838" y="5667820"/>
            <a:ext cx="2520003" cy="654896"/>
            <a:chOff x="-1" y="0"/>
            <a:chExt cx="2520002" cy="654894"/>
          </a:xfrm>
        </p:grpSpPr>
        <p:sp>
          <p:nvSpPr>
            <p:cNvPr id="134" name="Rechthoek"/>
            <p:cNvSpPr/>
            <p:nvPr/>
          </p:nvSpPr>
          <p:spPr>
            <a:xfrm>
              <a:off x="-1" y="0"/>
              <a:ext cx="2520002" cy="654894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endParaRPr sz="1400"/>
            </a:p>
          </p:txBody>
        </p:sp>
        <p:sp>
          <p:nvSpPr>
            <p:cNvPr id="135" name="Leave no one behind  (Just Transition)"/>
            <p:cNvSpPr txBox="1"/>
            <p:nvPr/>
          </p:nvSpPr>
          <p:spPr>
            <a:xfrm>
              <a:off x="-1" y="60708"/>
              <a:ext cx="2520002" cy="533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400"/>
                <a:t>Ne laisser personne de côté </a:t>
              </a:r>
              <a:br>
                <a:rPr sz="1400"/>
              </a:br>
              <a:r>
                <a:rPr sz="1400"/>
                <a:t>(transition juste)</a:t>
              </a:r>
            </a:p>
          </p:txBody>
        </p:sp>
      </p:grpSp>
      <p:grpSp>
        <p:nvGrpSpPr>
          <p:cNvPr id="154" name="Vorm"/>
          <p:cNvGrpSpPr/>
          <p:nvPr/>
        </p:nvGrpSpPr>
        <p:grpSpPr>
          <a:xfrm>
            <a:off x="2723754" y="5666153"/>
            <a:ext cx="2520003" cy="642277"/>
            <a:chOff x="-1" y="-1"/>
            <a:chExt cx="2520002" cy="642276"/>
          </a:xfrm>
        </p:grpSpPr>
        <p:sp>
          <p:nvSpPr>
            <p:cNvPr id="152" name="Rechthoek"/>
            <p:cNvSpPr/>
            <p:nvPr/>
          </p:nvSpPr>
          <p:spPr>
            <a:xfrm>
              <a:off x="-1" y="-1"/>
              <a:ext cx="2520002" cy="642276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53" name="Financing the transition"/>
            <p:cNvSpPr txBox="1"/>
            <p:nvPr/>
          </p:nvSpPr>
          <p:spPr>
            <a:xfrm>
              <a:off x="-1" y="162120"/>
              <a:ext cx="2520002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Financer la transition</a:t>
              </a:r>
            </a:p>
          </p:txBody>
        </p:sp>
      </p:grpSp>
      <p:grpSp>
        <p:nvGrpSpPr>
          <p:cNvPr id="160" name="Group 2"/>
          <p:cNvGrpSpPr/>
          <p:nvPr/>
        </p:nvGrpSpPr>
        <p:grpSpPr>
          <a:xfrm>
            <a:off x="7722157" y="6491203"/>
            <a:ext cx="1549111" cy="584773"/>
            <a:chOff x="-1" y="0"/>
            <a:chExt cx="1549110" cy="584772"/>
          </a:xfrm>
        </p:grpSpPr>
        <p:sp>
          <p:nvSpPr>
            <p:cNvPr id="158" name="Rectangle 64"/>
            <p:cNvSpPr txBox="1"/>
            <p:nvPr/>
          </p:nvSpPr>
          <p:spPr>
            <a:xfrm>
              <a:off x="45719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Un pacte européen pour le climat</a:t>
              </a:r>
            </a:p>
          </p:txBody>
        </p:sp>
        <p:sp>
          <p:nvSpPr>
            <p:cNvPr id="159" name="Straight Connector 68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63" name="Group 4"/>
          <p:cNvGrpSpPr/>
          <p:nvPr/>
        </p:nvGrpSpPr>
        <p:grpSpPr>
          <a:xfrm>
            <a:off x="1789010" y="6414327"/>
            <a:ext cx="1556834" cy="584773"/>
            <a:chOff x="-1" y="0"/>
            <a:chExt cx="1556832" cy="584772"/>
          </a:xfrm>
        </p:grpSpPr>
        <p:sp>
          <p:nvSpPr>
            <p:cNvPr id="161" name="Rectangle 27"/>
            <p:cNvSpPr txBox="1"/>
            <p:nvPr/>
          </p:nvSpPr>
          <p:spPr>
            <a:xfrm>
              <a:off x="53441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L’UE en tant que leader </a:t>
              </a:r>
              <a:r>
                <a:rPr sz="1600" dirty="0"/>
                <a:t/>
              </a:r>
              <a:br>
                <a:rPr sz="1600" dirty="0"/>
              </a:br>
              <a:r>
                <a:rPr sz="1600"/>
                <a:t>mondial</a:t>
              </a:r>
            </a:p>
          </p:txBody>
        </p:sp>
        <p:sp>
          <p:nvSpPr>
            <p:cNvPr id="162" name="Straight Connector 69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69" name="Group 3"/>
          <p:cNvGrpSpPr/>
          <p:nvPr/>
        </p:nvGrpSpPr>
        <p:grpSpPr>
          <a:xfrm>
            <a:off x="4516731" y="1885720"/>
            <a:ext cx="2161958" cy="830995"/>
            <a:chOff x="-1" y="0"/>
            <a:chExt cx="2161957" cy="830993"/>
          </a:xfrm>
        </p:grpSpPr>
        <p:sp>
          <p:nvSpPr>
            <p:cNvPr id="167" name="Rectangle 32"/>
            <p:cNvSpPr txBox="1"/>
            <p:nvPr/>
          </p:nvSpPr>
          <p:spPr>
            <a:xfrm>
              <a:off x="60729" y="0"/>
              <a:ext cx="2101227" cy="830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Transformer l’économie de l’ </a:t>
              </a:r>
              <a:r>
                <a:rPr sz="1600" dirty="0"/>
                <a:t/>
              </a:r>
              <a:br>
                <a:rPr sz="1600" dirty="0"/>
              </a:br>
              <a:r>
                <a:rPr sz="1600"/>
                <a:t>UE pour un avenir durable</a:t>
              </a:r>
            </a:p>
          </p:txBody>
        </p:sp>
        <p:sp>
          <p:nvSpPr>
            <p:cNvPr id="168" name="Straight Connector 34"/>
            <p:cNvSpPr/>
            <p:nvPr/>
          </p:nvSpPr>
          <p:spPr>
            <a:xfrm flipH="1">
              <a:off x="-1" y="71239"/>
              <a:ext cx="2" cy="672940"/>
            </a:xfrm>
            <a:prstGeom prst="line">
              <a:avLst/>
            </a:prstGeom>
            <a:noFill/>
            <a:ln w="28575" cap="rnd">
              <a:solidFill>
                <a:srgbClr val="034EA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70" name="Rectangle 47"/>
          <p:cNvSpPr/>
          <p:nvPr/>
        </p:nvSpPr>
        <p:spPr>
          <a:xfrm>
            <a:off x="0" y="7288463"/>
            <a:ext cx="10680700" cy="28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pSp>
        <p:nvGrpSpPr>
          <p:cNvPr id="173" name="Group 3"/>
          <p:cNvGrpSpPr/>
          <p:nvPr/>
        </p:nvGrpSpPr>
        <p:grpSpPr>
          <a:xfrm>
            <a:off x="4516731" y="4884132"/>
            <a:ext cx="2207790" cy="687228"/>
            <a:chOff x="-1" y="0"/>
            <a:chExt cx="2207789" cy="687227"/>
          </a:xfrm>
        </p:grpSpPr>
        <p:sp>
          <p:nvSpPr>
            <p:cNvPr id="171" name="Rectangle 32"/>
            <p:cNvSpPr/>
            <p:nvPr/>
          </p:nvSpPr>
          <p:spPr>
            <a:xfrm>
              <a:off x="106561" y="0"/>
              <a:ext cx="2101227" cy="58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 dirty="0" smtClean="0"/>
                <a:t>E</a:t>
              </a:r>
              <a:r>
                <a:rPr lang="fr-BE" sz="1600" dirty="0" smtClean="0"/>
                <a:t>t cela </a:t>
              </a:r>
              <a:r>
                <a:rPr dirty="0" smtClean="0"/>
                <a:t>sans</a:t>
              </a:r>
              <a:r>
                <a:rPr lang="fr-BE" dirty="0" smtClean="0"/>
                <a:t> </a:t>
              </a:r>
              <a:r>
                <a:rPr lang="en-IE" sz="1600" dirty="0" err="1" smtClean="0"/>
                <a:t>qu</a:t>
              </a:r>
              <a:r>
                <a:rPr lang="en-IE" sz="1600" dirty="0" smtClean="0"/>
                <a:t>’</a:t>
              </a:r>
              <a:r>
                <a:rPr dirty="0" err="1" smtClean="0"/>
                <a:t>il</a:t>
              </a:r>
              <a:r>
                <a:rPr lang="fr-BE" smtClean="0"/>
                <a:t> </a:t>
              </a:r>
              <a:r>
                <a:rPr sz="1600" smtClean="0"/>
                <a:t>y </a:t>
              </a:r>
              <a:r>
                <a:rPr sz="1600" dirty="0" err="1"/>
                <a:t>ait</a:t>
              </a:r>
              <a:r>
                <a:rPr sz="1600" dirty="0"/>
                <a:t> </a:t>
              </a:r>
              <a:r>
                <a:rPr sz="1600" dirty="0" err="1"/>
                <a:t>eu</a:t>
              </a:r>
              <a:r>
                <a:rPr sz="1600" dirty="0"/>
                <a:t> de retard </a:t>
              </a:r>
            </a:p>
          </p:txBody>
        </p:sp>
        <p:sp>
          <p:nvSpPr>
            <p:cNvPr id="172" name="Straight Connector 34"/>
            <p:cNvSpPr/>
            <p:nvPr/>
          </p:nvSpPr>
          <p:spPr>
            <a:xfrm flipH="1">
              <a:off x="-1" y="14287"/>
              <a:ext cx="2" cy="672940"/>
            </a:xfrm>
            <a:prstGeom prst="line">
              <a:avLst/>
            </a:prstGeom>
            <a:noFill/>
            <a:ln w="28575" cap="rnd">
              <a:solidFill>
                <a:srgbClr val="034EA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61" name="Rechthoek"/>
          <p:cNvSpPr/>
          <p:nvPr/>
        </p:nvSpPr>
        <p:spPr>
          <a:xfrm>
            <a:off x="648551" y="2628030"/>
            <a:ext cx="3405021" cy="697068"/>
          </a:xfrm>
          <a:prstGeom prst="rect">
            <a:avLst/>
          </a:prstGeom>
          <a:solidFill>
            <a:srgbClr val="034EA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Conception d’un ensemble de</a:t>
            </a:r>
          </a:p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des politiques profondément transformatrices</a:t>
            </a:r>
            <a:endParaRPr sz="1400" dirty="0">
              <a:solidFill>
                <a:schemeClr val="bg1"/>
              </a:solidFill>
              <a:latin typeface="EC Square Sans Pro Medium" panose="020B0500000000020004" pitchFamily="34" charset="0"/>
            </a:endParaRPr>
          </a:p>
        </p:txBody>
      </p:sp>
      <p:sp>
        <p:nvSpPr>
          <p:cNvPr id="64" name="Rechthoek"/>
          <p:cNvSpPr/>
          <p:nvPr/>
        </p:nvSpPr>
        <p:spPr>
          <a:xfrm>
            <a:off x="6678691" y="2628030"/>
            <a:ext cx="3414611" cy="697068"/>
          </a:xfrm>
          <a:prstGeom prst="rect">
            <a:avLst/>
          </a:prstGeom>
          <a:solidFill>
            <a:srgbClr val="034EA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Intégration</a:t>
            </a:r>
          </a:p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la durabilité dans toutes les politiques de l’UE</a:t>
            </a:r>
            <a:endParaRPr sz="1400" dirty="0">
              <a:solidFill>
                <a:schemeClr val="bg1"/>
              </a:solidFill>
              <a:latin typeface="EC Square Sans Pro Medium" panose="020B0500000000020004" pitchFamily="34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31" y="224600"/>
            <a:ext cx="2316346" cy="61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281629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96029430"/>
              </p:ext>
            </p:extLst>
          </p:nvPr>
        </p:nvGraphicFramePr>
        <p:xfrm>
          <a:off x="841248" y="1404761"/>
          <a:ext cx="8668512" cy="5069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12464" y="618555"/>
            <a:ext cx="239572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6847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BE" sz="24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TEAM BRETON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2030754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A Top Vaccine Expert Answers Important Questions About a COVID-19 Vaccine-  COVID-19 - Johns Hopkins Bloomberg School of Public Heal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734" y="3694176"/>
            <a:ext cx="7197966" cy="3862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5488" y="575373"/>
            <a:ext cx="9802368" cy="31188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fr-FR" sz="2800" i="1" dirty="0" smtClean="0">
                <a:solidFill>
                  <a:schemeClr val="bg1"/>
                </a:solidFill>
              </a:rPr>
              <a:t>Le 10 février, Mme la </a:t>
            </a:r>
            <a:r>
              <a:rPr lang="fr-FR" sz="2800" i="1" dirty="0" err="1" smtClean="0">
                <a:solidFill>
                  <a:schemeClr val="bg1"/>
                </a:solidFill>
              </a:rPr>
              <a:t>President</a:t>
            </a:r>
            <a:r>
              <a:rPr lang="fr-FR" sz="2800" i="1" dirty="0" smtClean="0">
                <a:solidFill>
                  <a:schemeClr val="bg1"/>
                </a:solidFill>
              </a:rPr>
              <a:t> Ursula Von der </a:t>
            </a:r>
            <a:r>
              <a:rPr lang="fr-FR" sz="2800" i="1" dirty="0" err="1" smtClean="0">
                <a:solidFill>
                  <a:schemeClr val="bg1"/>
                </a:solidFill>
              </a:rPr>
              <a:t>Leyen</a:t>
            </a:r>
            <a:r>
              <a:rPr lang="fr-FR" sz="2800" i="1" dirty="0" smtClean="0">
                <a:solidFill>
                  <a:schemeClr val="bg1"/>
                </a:solidFill>
              </a:rPr>
              <a:t> a annoncé la création d’une </a:t>
            </a:r>
            <a:r>
              <a:rPr lang="fr-FR" sz="2800" i="1" dirty="0" err="1" smtClean="0">
                <a:solidFill>
                  <a:schemeClr val="bg1"/>
                </a:solidFill>
              </a:rPr>
              <a:t>task</a:t>
            </a:r>
            <a:r>
              <a:rPr lang="fr-FR" sz="2800" i="1" dirty="0" smtClean="0">
                <a:solidFill>
                  <a:schemeClr val="bg1"/>
                </a:solidFill>
              </a:rPr>
              <a:t> </a:t>
            </a:r>
            <a:r>
              <a:rPr lang="fr-FR" sz="2800" i="1" dirty="0">
                <a:solidFill>
                  <a:schemeClr val="bg1"/>
                </a:solidFill>
              </a:rPr>
              <a:t>force pour accroître la production industrielle de vaccins, sous l’autorité de notre commissaire chargé du marché intérieur, Thierry Breton. L’objectif est de détecter les problèmes et de les aider à les résoudre. L’industrie doit s’adapter au rythme sans précédent de la science.</a:t>
            </a:r>
            <a:endParaRPr kumimoji="0" lang="en-GB" sz="2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5491063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val 26"/>
          <p:cNvSpPr/>
          <p:nvPr/>
        </p:nvSpPr>
        <p:spPr>
          <a:xfrm>
            <a:off x="376069" y="-1143381"/>
            <a:ext cx="9977316" cy="9977320"/>
          </a:xfrm>
          <a:prstGeom prst="ellipse">
            <a:avLst/>
          </a:prstGeom>
          <a:gradFill>
            <a:gsLst>
              <a:gs pos="5000">
                <a:srgbClr val="5AA3AE">
                  <a:alpha val="10000"/>
                </a:srgbClr>
              </a:gs>
              <a:gs pos="90000">
                <a:srgbClr val="44BA7E">
                  <a:alpha val="20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119" name="Rectangle 8"/>
          <p:cNvSpPr/>
          <p:nvPr/>
        </p:nvSpPr>
        <p:spPr>
          <a:xfrm>
            <a:off x="244550" y="984043"/>
            <a:ext cx="10260418" cy="6288628"/>
          </a:xfrm>
          <a:prstGeom prst="rect">
            <a:avLst/>
          </a:prstGeom>
          <a:ln>
            <a:solidFill>
              <a:srgbClr val="A7A7A7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1" name="Rectangle 9"/>
          <p:cNvSpPr/>
          <p:nvPr/>
        </p:nvSpPr>
        <p:spPr>
          <a:xfrm>
            <a:off x="0" y="-1"/>
            <a:ext cx="10680700" cy="9840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2" name="Oval 26"/>
          <p:cNvSpPr/>
          <p:nvPr/>
        </p:nvSpPr>
        <p:spPr>
          <a:xfrm>
            <a:off x="3084139" y="1515069"/>
            <a:ext cx="4618765" cy="4618768"/>
          </a:xfrm>
          <a:prstGeom prst="ellipse">
            <a:avLst/>
          </a:prstGeom>
          <a:gradFill>
            <a:gsLst>
              <a:gs pos="5000">
                <a:srgbClr val="5AA3AE">
                  <a:alpha val="40000"/>
                </a:srgbClr>
              </a:gs>
              <a:gs pos="100000">
                <a:srgbClr val="44BA7E">
                  <a:alpha val="40000"/>
                </a:srgbClr>
              </a:gs>
            </a:gsLst>
            <a:lin ang="5400000"/>
          </a:gradFill>
          <a:ln w="28575">
            <a:solidFill>
              <a:srgbClr val="034EA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123" name="The Green Deal Framework"/>
          <p:cNvSpPr txBox="1"/>
          <p:nvPr/>
        </p:nvSpPr>
        <p:spPr>
          <a:xfrm>
            <a:off x="2285540" y="473571"/>
            <a:ext cx="6006605" cy="5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372" tIns="39372" rIns="39372" bIns="39372" anchor="ctr">
            <a:spAutoFit/>
          </a:bodyPr>
          <a:lstStyle/>
          <a:p>
            <a:pPr>
              <a:defRPr sz="2800">
                <a:solidFill>
                  <a:srgbClr val="034EA2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t>Le</a:t>
            </a:r>
            <a:r>
              <a:rPr sz="2800" b="1">
                <a:solidFill>
                  <a:srgbClr val="44BA7E"/>
                </a:solidFill>
              </a:rPr>
              <a:t>pacte vert pour l’Europe</a:t>
            </a:r>
          </a:p>
        </p:txBody>
      </p:sp>
      <p:grpSp>
        <p:nvGrpSpPr>
          <p:cNvPr id="127" name="Group 13"/>
          <p:cNvGrpSpPr/>
          <p:nvPr/>
        </p:nvGrpSpPr>
        <p:grpSpPr>
          <a:xfrm>
            <a:off x="4391967" y="2861236"/>
            <a:ext cx="2003108" cy="1926439"/>
            <a:chOff x="-9544" y="-1"/>
            <a:chExt cx="2003107" cy="1926438"/>
          </a:xfrm>
        </p:grpSpPr>
        <p:sp>
          <p:nvSpPr>
            <p:cNvPr id="124" name="Green Deal"/>
            <p:cNvSpPr/>
            <p:nvPr/>
          </p:nvSpPr>
          <p:spPr>
            <a:xfrm>
              <a:off x="-1" y="-1"/>
              <a:ext cx="1926438" cy="1926438"/>
            </a:xfrm>
            <a:prstGeom prst="ellipse">
              <a:avLst/>
            </a:prstGeom>
            <a:gradFill flip="none" rotWithShape="1">
              <a:gsLst>
                <a:gs pos="5000">
                  <a:srgbClr val="5AA3AE"/>
                </a:gs>
                <a:gs pos="100000">
                  <a:srgbClr val="44BA7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700"/>
            </a:p>
          </p:txBody>
        </p:sp>
        <p:pic>
          <p:nvPicPr>
            <p:cNvPr id="125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5821" y="169328"/>
              <a:ext cx="1587017" cy="15975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6" name="Rectangle 3"/>
            <p:cNvSpPr txBox="1"/>
            <p:nvPr/>
          </p:nvSpPr>
          <p:spPr>
            <a:xfrm>
              <a:off x="-9544" y="83469"/>
              <a:ext cx="2003107" cy="1231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endParaRPr sz="2000" dirty="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 dirty="0" smtClean="0"/>
                <a:t>Le</a:t>
              </a:r>
              <a:r>
                <a:rPr sz="1800" dirty="0"/>
                <a:t/>
              </a:r>
              <a:br>
                <a:rPr sz="1800" dirty="0"/>
              </a:br>
              <a:r>
                <a:rPr sz="1800" dirty="0" err="1"/>
                <a:t>Pacte</a:t>
              </a:r>
              <a:r>
                <a:rPr sz="1800" dirty="0"/>
                <a:t/>
              </a:r>
              <a:br>
                <a:rPr sz="1800" dirty="0"/>
              </a:br>
              <a:r>
                <a:rPr sz="1800" dirty="0" err="1"/>
                <a:t>vert</a:t>
              </a:r>
              <a:r>
                <a:rPr sz="1800" dirty="0"/>
                <a:t> pour </a:t>
              </a:r>
              <a:r>
                <a:rPr sz="1800" dirty="0" err="1"/>
                <a:t>l’Europe</a:t>
              </a:r>
              <a:endParaRPr sz="1800" dirty="0"/>
            </a:p>
          </p:txBody>
        </p:sp>
      </p:grpSp>
      <p:grpSp>
        <p:nvGrpSpPr>
          <p:cNvPr id="136" name="Vorm"/>
          <p:cNvGrpSpPr/>
          <p:nvPr/>
        </p:nvGrpSpPr>
        <p:grpSpPr>
          <a:xfrm>
            <a:off x="5530838" y="5667820"/>
            <a:ext cx="2520003" cy="654896"/>
            <a:chOff x="-1" y="0"/>
            <a:chExt cx="2520002" cy="654894"/>
          </a:xfrm>
        </p:grpSpPr>
        <p:sp>
          <p:nvSpPr>
            <p:cNvPr id="134" name="Rechthoek"/>
            <p:cNvSpPr/>
            <p:nvPr/>
          </p:nvSpPr>
          <p:spPr>
            <a:xfrm>
              <a:off x="-1" y="0"/>
              <a:ext cx="2520002" cy="654894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endParaRPr sz="1400"/>
            </a:p>
          </p:txBody>
        </p:sp>
        <p:sp>
          <p:nvSpPr>
            <p:cNvPr id="135" name="Leave no one behind  (Just Transition)"/>
            <p:cNvSpPr txBox="1"/>
            <p:nvPr/>
          </p:nvSpPr>
          <p:spPr>
            <a:xfrm>
              <a:off x="-1" y="60708"/>
              <a:ext cx="2520002" cy="533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400"/>
                <a:t>Ne laisser personne de côté </a:t>
              </a:r>
              <a:br>
                <a:rPr sz="1400"/>
              </a:br>
              <a:r>
                <a:rPr sz="1400"/>
                <a:t>(transition juste)</a:t>
              </a:r>
            </a:p>
          </p:txBody>
        </p:sp>
      </p:grpSp>
      <p:grpSp>
        <p:nvGrpSpPr>
          <p:cNvPr id="154" name="Vorm"/>
          <p:cNvGrpSpPr/>
          <p:nvPr/>
        </p:nvGrpSpPr>
        <p:grpSpPr>
          <a:xfrm>
            <a:off x="2723754" y="5666153"/>
            <a:ext cx="2520003" cy="642277"/>
            <a:chOff x="-1" y="-1"/>
            <a:chExt cx="2520002" cy="642276"/>
          </a:xfrm>
        </p:grpSpPr>
        <p:sp>
          <p:nvSpPr>
            <p:cNvPr id="152" name="Rechthoek"/>
            <p:cNvSpPr/>
            <p:nvPr/>
          </p:nvSpPr>
          <p:spPr>
            <a:xfrm>
              <a:off x="-1" y="-1"/>
              <a:ext cx="2520002" cy="642276"/>
            </a:xfrm>
            <a:prstGeom prst="rect">
              <a:avLst/>
            </a:prstGeom>
            <a:solidFill>
              <a:srgbClr val="034E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53" name="Financing the transition"/>
            <p:cNvSpPr txBox="1"/>
            <p:nvPr/>
          </p:nvSpPr>
          <p:spPr>
            <a:xfrm>
              <a:off x="-1" y="162120"/>
              <a:ext cx="2520002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Financer la transition</a:t>
              </a:r>
            </a:p>
          </p:txBody>
        </p:sp>
      </p:grpSp>
      <p:grpSp>
        <p:nvGrpSpPr>
          <p:cNvPr id="160" name="Group 2"/>
          <p:cNvGrpSpPr/>
          <p:nvPr/>
        </p:nvGrpSpPr>
        <p:grpSpPr>
          <a:xfrm>
            <a:off x="7722157" y="6491203"/>
            <a:ext cx="1549111" cy="584773"/>
            <a:chOff x="-1" y="0"/>
            <a:chExt cx="1549110" cy="584772"/>
          </a:xfrm>
        </p:grpSpPr>
        <p:sp>
          <p:nvSpPr>
            <p:cNvPr id="158" name="Rectangle 64"/>
            <p:cNvSpPr txBox="1"/>
            <p:nvPr/>
          </p:nvSpPr>
          <p:spPr>
            <a:xfrm>
              <a:off x="45719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Un pacte européen pour le climat</a:t>
              </a:r>
            </a:p>
          </p:txBody>
        </p:sp>
        <p:sp>
          <p:nvSpPr>
            <p:cNvPr id="159" name="Straight Connector 68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63" name="Group 4"/>
          <p:cNvGrpSpPr/>
          <p:nvPr/>
        </p:nvGrpSpPr>
        <p:grpSpPr>
          <a:xfrm>
            <a:off x="1789010" y="6414327"/>
            <a:ext cx="1556834" cy="584773"/>
            <a:chOff x="-1" y="0"/>
            <a:chExt cx="1556832" cy="584772"/>
          </a:xfrm>
        </p:grpSpPr>
        <p:sp>
          <p:nvSpPr>
            <p:cNvPr id="161" name="Rectangle 27"/>
            <p:cNvSpPr txBox="1"/>
            <p:nvPr/>
          </p:nvSpPr>
          <p:spPr>
            <a:xfrm>
              <a:off x="53441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L’UE en tant que leader </a:t>
              </a:r>
              <a:r>
                <a:rPr sz="1600" dirty="0"/>
                <a:t/>
              </a:r>
              <a:br>
                <a:rPr sz="1600" dirty="0"/>
              </a:br>
              <a:r>
                <a:rPr sz="1600"/>
                <a:t>mondial</a:t>
              </a:r>
            </a:p>
          </p:txBody>
        </p:sp>
        <p:sp>
          <p:nvSpPr>
            <p:cNvPr id="162" name="Straight Connector 69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69" name="Group 3"/>
          <p:cNvGrpSpPr/>
          <p:nvPr/>
        </p:nvGrpSpPr>
        <p:grpSpPr>
          <a:xfrm>
            <a:off x="4516731" y="1885720"/>
            <a:ext cx="2161958" cy="830995"/>
            <a:chOff x="-1" y="0"/>
            <a:chExt cx="2161957" cy="830993"/>
          </a:xfrm>
        </p:grpSpPr>
        <p:sp>
          <p:nvSpPr>
            <p:cNvPr id="167" name="Rectangle 32"/>
            <p:cNvSpPr txBox="1"/>
            <p:nvPr/>
          </p:nvSpPr>
          <p:spPr>
            <a:xfrm>
              <a:off x="60729" y="0"/>
              <a:ext cx="2101227" cy="830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Transformer l’économie de l’ </a:t>
              </a:r>
              <a:r>
                <a:rPr sz="1600" dirty="0"/>
                <a:t/>
              </a:r>
              <a:br>
                <a:rPr sz="1600" dirty="0"/>
              </a:br>
              <a:r>
                <a:rPr sz="1600"/>
                <a:t>UE pour un avenir durable</a:t>
              </a:r>
            </a:p>
          </p:txBody>
        </p:sp>
        <p:sp>
          <p:nvSpPr>
            <p:cNvPr id="168" name="Straight Connector 34"/>
            <p:cNvSpPr/>
            <p:nvPr/>
          </p:nvSpPr>
          <p:spPr>
            <a:xfrm flipH="1">
              <a:off x="-1" y="71239"/>
              <a:ext cx="2" cy="672940"/>
            </a:xfrm>
            <a:prstGeom prst="line">
              <a:avLst/>
            </a:prstGeom>
            <a:noFill/>
            <a:ln w="28575" cap="rnd">
              <a:solidFill>
                <a:srgbClr val="034EA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70" name="Rectangle 47"/>
          <p:cNvSpPr/>
          <p:nvPr/>
        </p:nvSpPr>
        <p:spPr>
          <a:xfrm>
            <a:off x="0" y="7288463"/>
            <a:ext cx="10680700" cy="28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pSp>
        <p:nvGrpSpPr>
          <p:cNvPr id="173" name="Group 3"/>
          <p:cNvGrpSpPr/>
          <p:nvPr/>
        </p:nvGrpSpPr>
        <p:grpSpPr>
          <a:xfrm>
            <a:off x="4516731" y="4884132"/>
            <a:ext cx="2181054" cy="830995"/>
            <a:chOff x="-1" y="0"/>
            <a:chExt cx="2181053" cy="830994"/>
          </a:xfrm>
        </p:grpSpPr>
        <p:sp>
          <p:nvSpPr>
            <p:cNvPr id="171" name="Rectangle 32"/>
            <p:cNvSpPr/>
            <p:nvPr/>
          </p:nvSpPr>
          <p:spPr>
            <a:xfrm>
              <a:off x="106561" y="0"/>
              <a:ext cx="2074491" cy="83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 dirty="0" smtClean="0"/>
                <a:t>Et</a:t>
              </a:r>
              <a:r>
                <a:rPr lang="en-IE" sz="1600" dirty="0"/>
                <a:t> </a:t>
              </a:r>
              <a:r>
                <a:rPr lang="en-IE" sz="1600" dirty="0" err="1" smtClean="0"/>
                <a:t>cela</a:t>
              </a:r>
              <a:r>
                <a:rPr lang="en-IE" sz="1600" dirty="0" smtClean="0"/>
                <a:t> </a:t>
              </a:r>
              <a:r>
                <a:rPr dirty="0" smtClean="0"/>
                <a:t>sans</a:t>
              </a:r>
              <a:r>
                <a:rPr lang="fr-BE" dirty="0" smtClean="0"/>
                <a:t> </a:t>
              </a:r>
              <a:r>
                <a:rPr lang="en-IE" sz="1600" dirty="0" smtClean="0"/>
                <a:t>que </a:t>
              </a:r>
              <a:r>
                <a:rPr lang="en-IE" sz="1600" dirty="0" err="1" smtClean="0"/>
                <a:t>personne</a:t>
              </a:r>
              <a:r>
                <a:rPr lang="en-IE" sz="1600" dirty="0" smtClean="0"/>
                <a:t> ne </a:t>
              </a:r>
              <a:r>
                <a:rPr lang="en-IE" sz="1600" dirty="0" err="1" smtClean="0"/>
                <a:t>soit</a:t>
              </a:r>
              <a:r>
                <a:rPr lang="en-IE" sz="1600" dirty="0" smtClean="0"/>
                <a:t> laisse de </a:t>
              </a:r>
              <a:r>
                <a:rPr lang="en-IE" sz="1600" dirty="0" err="1" smtClean="0"/>
                <a:t>côté</a:t>
              </a:r>
              <a:endParaRPr sz="1600" dirty="0"/>
            </a:p>
          </p:txBody>
        </p:sp>
        <p:sp>
          <p:nvSpPr>
            <p:cNvPr id="172" name="Straight Connector 34"/>
            <p:cNvSpPr/>
            <p:nvPr/>
          </p:nvSpPr>
          <p:spPr>
            <a:xfrm flipH="1">
              <a:off x="-1" y="14287"/>
              <a:ext cx="2" cy="672940"/>
            </a:xfrm>
            <a:prstGeom prst="line">
              <a:avLst/>
            </a:prstGeom>
            <a:noFill/>
            <a:ln w="28575" cap="rnd">
              <a:solidFill>
                <a:srgbClr val="034EA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61" name="Rechthoek"/>
          <p:cNvSpPr/>
          <p:nvPr/>
        </p:nvSpPr>
        <p:spPr>
          <a:xfrm>
            <a:off x="648551" y="2628030"/>
            <a:ext cx="3405021" cy="697068"/>
          </a:xfrm>
          <a:prstGeom prst="rect">
            <a:avLst/>
          </a:prstGeom>
          <a:solidFill>
            <a:srgbClr val="034EA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Conception d’un ensemble de</a:t>
            </a:r>
          </a:p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des politiques profondément transformatrices</a:t>
            </a:r>
            <a:endParaRPr sz="1400" dirty="0">
              <a:solidFill>
                <a:schemeClr val="bg1"/>
              </a:solidFill>
              <a:latin typeface="EC Square Sans Pro Medium" panose="020B0500000000020004" pitchFamily="34" charset="0"/>
            </a:endParaRPr>
          </a:p>
        </p:txBody>
      </p:sp>
      <p:sp>
        <p:nvSpPr>
          <p:cNvPr id="64" name="Rechthoek"/>
          <p:cNvSpPr/>
          <p:nvPr/>
        </p:nvSpPr>
        <p:spPr>
          <a:xfrm>
            <a:off x="6678691" y="2628030"/>
            <a:ext cx="3414611" cy="697068"/>
          </a:xfrm>
          <a:prstGeom prst="rect">
            <a:avLst/>
          </a:prstGeom>
          <a:solidFill>
            <a:srgbClr val="034EA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Intégration</a:t>
            </a:r>
          </a:p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la durabilité dans toutes les politiques de l’UE</a:t>
            </a:r>
            <a:endParaRPr sz="1400" dirty="0">
              <a:solidFill>
                <a:schemeClr val="bg1"/>
              </a:solidFill>
              <a:latin typeface="EC Square Sans Pro Medium" panose="020B05000000000200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31" y="224600"/>
            <a:ext cx="2316346" cy="61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22553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 advAuto="0"/>
      <p:bldP spid="154" grpId="0" animBg="1" advAuto="0"/>
      <p:bldP spid="160" grpId="0" animBg="1" advAuto="0"/>
      <p:bldP spid="163" grpId="0" animBg="1" advAuto="0"/>
      <p:bldP spid="169" grpId="0" animBg="1" advAuto="0"/>
      <p:bldP spid="173" grpId="0" animBg="1" advAuto="0"/>
      <p:bldP spid="61" grpId="0" animBg="1"/>
      <p:bldP spid="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8"/>
          <p:cNvSpPr/>
          <p:nvPr/>
        </p:nvSpPr>
        <p:spPr>
          <a:xfrm>
            <a:off x="244550" y="984043"/>
            <a:ext cx="10260418" cy="6288628"/>
          </a:xfrm>
          <a:prstGeom prst="rect">
            <a:avLst/>
          </a:prstGeom>
          <a:ln>
            <a:solidFill>
              <a:srgbClr val="A7A7A7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0" name="Oval 26"/>
          <p:cNvSpPr/>
          <p:nvPr/>
        </p:nvSpPr>
        <p:spPr>
          <a:xfrm>
            <a:off x="376069" y="-1143381"/>
            <a:ext cx="9977316" cy="9977320"/>
          </a:xfrm>
          <a:prstGeom prst="ellipse">
            <a:avLst/>
          </a:prstGeom>
          <a:gradFill>
            <a:gsLst>
              <a:gs pos="5000">
                <a:srgbClr val="5AA3AE">
                  <a:alpha val="10000"/>
                </a:srgbClr>
              </a:gs>
              <a:gs pos="90000">
                <a:srgbClr val="44BA7E">
                  <a:alpha val="20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121" name="Rectangle 9"/>
          <p:cNvSpPr/>
          <p:nvPr/>
        </p:nvSpPr>
        <p:spPr>
          <a:xfrm>
            <a:off x="0" y="-1"/>
            <a:ext cx="10680700" cy="9840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2" name="Oval 26"/>
          <p:cNvSpPr/>
          <p:nvPr/>
        </p:nvSpPr>
        <p:spPr>
          <a:xfrm>
            <a:off x="3084139" y="1515069"/>
            <a:ext cx="4618765" cy="4618768"/>
          </a:xfrm>
          <a:prstGeom prst="ellipse">
            <a:avLst/>
          </a:prstGeom>
          <a:gradFill>
            <a:gsLst>
              <a:gs pos="5000">
                <a:srgbClr val="5AA3AE">
                  <a:alpha val="40000"/>
                </a:srgbClr>
              </a:gs>
              <a:gs pos="100000">
                <a:srgbClr val="44BA7E">
                  <a:alpha val="40000"/>
                </a:srgbClr>
              </a:gs>
            </a:gsLst>
            <a:lin ang="5400000"/>
          </a:gradFill>
          <a:ln w="28575">
            <a:solidFill>
              <a:srgbClr val="034EA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123" name="The Green Deal Framework"/>
          <p:cNvSpPr txBox="1"/>
          <p:nvPr/>
        </p:nvSpPr>
        <p:spPr>
          <a:xfrm>
            <a:off x="2285540" y="473571"/>
            <a:ext cx="6006605" cy="5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372" tIns="39372" rIns="39372" bIns="39372" anchor="ctr">
            <a:spAutoFit/>
          </a:bodyPr>
          <a:lstStyle/>
          <a:p>
            <a:pPr>
              <a:defRPr sz="2800">
                <a:solidFill>
                  <a:srgbClr val="034EA2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t>Le</a:t>
            </a:r>
            <a:r>
              <a:rPr sz="2800" b="1">
                <a:solidFill>
                  <a:srgbClr val="44BA7E"/>
                </a:solidFill>
              </a:rPr>
              <a:t>pacte vert pour l’Europe</a:t>
            </a:r>
          </a:p>
        </p:txBody>
      </p:sp>
      <p:grpSp>
        <p:nvGrpSpPr>
          <p:cNvPr id="127" name="Group 13"/>
          <p:cNvGrpSpPr/>
          <p:nvPr/>
        </p:nvGrpSpPr>
        <p:grpSpPr>
          <a:xfrm>
            <a:off x="4391967" y="2861236"/>
            <a:ext cx="2003108" cy="1926439"/>
            <a:chOff x="-9544" y="-1"/>
            <a:chExt cx="2003107" cy="1926438"/>
          </a:xfrm>
        </p:grpSpPr>
        <p:sp>
          <p:nvSpPr>
            <p:cNvPr id="124" name="Green Deal"/>
            <p:cNvSpPr/>
            <p:nvPr/>
          </p:nvSpPr>
          <p:spPr>
            <a:xfrm>
              <a:off x="-1" y="-1"/>
              <a:ext cx="1926438" cy="1926438"/>
            </a:xfrm>
            <a:prstGeom prst="ellipse">
              <a:avLst/>
            </a:prstGeom>
            <a:gradFill flip="none" rotWithShape="1">
              <a:gsLst>
                <a:gs pos="5000">
                  <a:srgbClr val="5AA3AE"/>
                </a:gs>
                <a:gs pos="100000">
                  <a:srgbClr val="44BA7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700"/>
            </a:p>
          </p:txBody>
        </p:sp>
        <p:pic>
          <p:nvPicPr>
            <p:cNvPr id="125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5821" y="169328"/>
              <a:ext cx="1587017" cy="15975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6" name="Rectangle 3"/>
            <p:cNvSpPr txBox="1"/>
            <p:nvPr/>
          </p:nvSpPr>
          <p:spPr>
            <a:xfrm>
              <a:off x="-9544" y="83469"/>
              <a:ext cx="2003107" cy="1231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endParaRPr sz="2000" dirty="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 dirty="0" smtClean="0"/>
                <a:t>Le</a:t>
              </a:r>
              <a:r>
                <a:rPr sz="1800" dirty="0"/>
                <a:t/>
              </a:r>
              <a:br>
                <a:rPr sz="1800" dirty="0"/>
              </a:br>
              <a:r>
                <a:rPr sz="1800" dirty="0" err="1"/>
                <a:t>Pacte</a:t>
              </a:r>
              <a:r>
                <a:rPr sz="1800" dirty="0"/>
                <a:t/>
              </a:r>
              <a:br>
                <a:rPr sz="1800" dirty="0"/>
              </a:br>
              <a:r>
                <a:rPr sz="1800" dirty="0" err="1"/>
                <a:t>vert</a:t>
              </a:r>
              <a:r>
                <a:rPr sz="1800" dirty="0"/>
                <a:t> pour </a:t>
              </a:r>
              <a:r>
                <a:rPr sz="1800" dirty="0" err="1"/>
                <a:t>l’Europe</a:t>
              </a:r>
              <a:endParaRPr sz="1800" dirty="0"/>
            </a:p>
          </p:txBody>
        </p:sp>
      </p:grpSp>
      <p:grpSp>
        <p:nvGrpSpPr>
          <p:cNvPr id="130" name="Vorm"/>
          <p:cNvGrpSpPr/>
          <p:nvPr/>
        </p:nvGrpSpPr>
        <p:grpSpPr>
          <a:xfrm>
            <a:off x="1045931" y="3845278"/>
            <a:ext cx="2787448" cy="635311"/>
            <a:chOff x="-1" y="-1"/>
            <a:chExt cx="2787446" cy="635309"/>
          </a:xfrm>
        </p:grpSpPr>
        <p:sp>
          <p:nvSpPr>
            <p:cNvPr id="128" name="Vorm"/>
            <p:cNvSpPr/>
            <p:nvPr/>
          </p:nvSpPr>
          <p:spPr>
            <a:xfrm>
              <a:off x="-1" y="-1"/>
              <a:ext cx="2787446" cy="63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3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111" y="21600"/>
                    <a:pt x="20507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489" y="0"/>
                    <a:pt x="1093" y="0"/>
                  </a:cubicBezTo>
                  <a:close/>
                </a:path>
              </a:pathLst>
            </a:custGeom>
            <a:solidFill>
              <a:srgbClr val="42B47B"/>
            </a:solidFill>
            <a:ln w="285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endParaRPr sz="1400"/>
            </a:p>
          </p:txBody>
        </p:sp>
        <p:sp>
          <p:nvSpPr>
            <p:cNvPr id="129" name="Mobilising industry…"/>
            <p:cNvSpPr txBox="1"/>
            <p:nvPr/>
          </p:nvSpPr>
          <p:spPr>
            <a:xfrm>
              <a:off x="-1" y="50914"/>
              <a:ext cx="2787446" cy="533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400"/>
                <a:t>Mobiliser l’industrie</a:t>
              </a:r>
            </a:p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400"/>
                <a:t>pour une économie propre et circulaire</a:t>
              </a:r>
            </a:p>
          </p:txBody>
        </p:sp>
      </p:grpSp>
      <p:grpSp>
        <p:nvGrpSpPr>
          <p:cNvPr id="133" name="Vorm"/>
          <p:cNvGrpSpPr/>
          <p:nvPr/>
        </p:nvGrpSpPr>
        <p:grpSpPr>
          <a:xfrm>
            <a:off x="6959895" y="3031196"/>
            <a:ext cx="2765989" cy="649819"/>
            <a:chOff x="-1" y="-1"/>
            <a:chExt cx="2765988" cy="649818"/>
          </a:xfrm>
        </p:grpSpPr>
        <p:sp>
          <p:nvSpPr>
            <p:cNvPr id="131" name="Vorm"/>
            <p:cNvSpPr/>
            <p:nvPr/>
          </p:nvSpPr>
          <p:spPr>
            <a:xfrm>
              <a:off x="0" y="-1"/>
              <a:ext cx="2765986" cy="64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3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111" y="21600"/>
                    <a:pt x="20507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489" y="0"/>
                    <a:pt x="1093" y="0"/>
                  </a:cubicBezTo>
                  <a:close/>
                </a:path>
              </a:pathLst>
            </a:custGeom>
            <a:solidFill>
              <a:srgbClr val="42B47B"/>
            </a:solidFill>
            <a:ln w="285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endParaRPr sz="1400"/>
            </a:p>
          </p:txBody>
        </p:sp>
        <p:sp>
          <p:nvSpPr>
            <p:cNvPr id="132" name="Preserving and restoring ecosystems and biodiversity"/>
            <p:cNvSpPr txBox="1"/>
            <p:nvPr/>
          </p:nvSpPr>
          <p:spPr>
            <a:xfrm>
              <a:off x="-1" y="58168"/>
              <a:ext cx="2765988" cy="5334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Préserver et rétablir les écosystèmes et la biodiversité</a:t>
              </a:r>
            </a:p>
          </p:txBody>
        </p:sp>
      </p:grpSp>
      <p:grpSp>
        <p:nvGrpSpPr>
          <p:cNvPr id="139" name="Vorm"/>
          <p:cNvGrpSpPr/>
          <p:nvPr/>
        </p:nvGrpSpPr>
        <p:grpSpPr>
          <a:xfrm>
            <a:off x="6963933" y="3717397"/>
            <a:ext cx="3389452" cy="964367"/>
            <a:chOff x="0" y="-107533"/>
            <a:chExt cx="2772141" cy="964366"/>
          </a:xfrm>
        </p:grpSpPr>
        <p:sp>
          <p:nvSpPr>
            <p:cNvPr id="137" name="Vorm"/>
            <p:cNvSpPr/>
            <p:nvPr/>
          </p:nvSpPr>
          <p:spPr>
            <a:xfrm>
              <a:off x="0" y="21807"/>
              <a:ext cx="2772141" cy="70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110" y="21600"/>
                    <a:pt x="20506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490" y="0"/>
                    <a:pt x="1094" y="0"/>
                  </a:cubicBezTo>
                  <a:close/>
                </a:path>
              </a:pathLst>
            </a:custGeom>
            <a:solidFill>
              <a:srgbClr val="42B47B"/>
            </a:solidFill>
            <a:ln w="285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38" name="From ‘Farm to Fork’: a fair, healthy and environmentally friendly food system"/>
            <p:cNvSpPr txBox="1"/>
            <p:nvPr/>
          </p:nvSpPr>
          <p:spPr>
            <a:xfrm>
              <a:off x="0" y="-107533"/>
              <a:ext cx="2772141" cy="964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rPr dirty="0"/>
                <a:t>«De la </a:t>
              </a:r>
              <a:r>
                <a:rPr dirty="0" err="1"/>
                <a:t>ferme</a:t>
              </a:r>
              <a:r>
                <a:rPr dirty="0"/>
                <a:t> à la </a:t>
              </a:r>
              <a:r>
                <a:rPr dirty="0" err="1"/>
                <a:t>table»:un</a:t>
              </a:r>
              <a:r>
                <a:rPr dirty="0"/>
                <a:t> </a:t>
              </a:r>
              <a:r>
                <a:rPr dirty="0" err="1"/>
                <a:t>système</a:t>
              </a:r>
              <a:r>
                <a:rPr dirty="0"/>
                <a:t> </a:t>
              </a:r>
              <a:r>
                <a:rPr dirty="0" err="1"/>
                <a:t>alimentaire</a:t>
              </a:r>
              <a:r>
                <a:rPr dirty="0"/>
                <a:t> </a:t>
              </a:r>
              <a:r>
                <a:rPr dirty="0" err="1"/>
                <a:t>équitable</a:t>
              </a:r>
              <a:r>
                <a:rPr dirty="0"/>
                <a:t>, </a:t>
              </a:r>
              <a:r>
                <a:rPr dirty="0" err="1"/>
                <a:t>sain</a:t>
              </a:r>
              <a:r>
                <a:rPr dirty="0"/>
                <a:t> et </a:t>
              </a:r>
              <a:r>
                <a:rPr dirty="0" err="1"/>
                <a:t>respectueux</a:t>
              </a:r>
              <a:r>
                <a:rPr dirty="0"/>
                <a:t> de </a:t>
              </a:r>
              <a:r>
                <a:rPr lang="fr-BE" dirty="0" smtClean="0"/>
                <a:t>l’</a:t>
              </a:r>
              <a:r>
                <a:rPr dirty="0" err="1" smtClean="0"/>
                <a:t>environnement</a:t>
              </a:r>
              <a:endParaRPr dirty="0"/>
            </a:p>
          </p:txBody>
        </p:sp>
      </p:grpSp>
      <p:grpSp>
        <p:nvGrpSpPr>
          <p:cNvPr id="142" name="Vorm"/>
          <p:cNvGrpSpPr/>
          <p:nvPr/>
        </p:nvGrpSpPr>
        <p:grpSpPr>
          <a:xfrm>
            <a:off x="1491506" y="4700820"/>
            <a:ext cx="2787448" cy="658250"/>
            <a:chOff x="-1" y="0"/>
            <a:chExt cx="2787446" cy="658249"/>
          </a:xfrm>
        </p:grpSpPr>
        <p:sp>
          <p:nvSpPr>
            <p:cNvPr id="140" name="Vorm"/>
            <p:cNvSpPr/>
            <p:nvPr/>
          </p:nvSpPr>
          <p:spPr>
            <a:xfrm>
              <a:off x="-1" y="0"/>
              <a:ext cx="2787446" cy="658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1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129" y="21600"/>
                    <a:pt x="20549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471" y="0"/>
                    <a:pt x="1051" y="0"/>
                  </a:cubicBezTo>
                  <a:close/>
                </a:path>
              </a:pathLst>
            </a:custGeom>
            <a:solidFill>
              <a:srgbClr val="42B47B"/>
            </a:solidFill>
            <a:ln w="285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endParaRPr sz="1400"/>
            </a:p>
          </p:txBody>
        </p:sp>
        <p:sp>
          <p:nvSpPr>
            <p:cNvPr id="141" name="Building and renovating in an energy and resource efficient way"/>
            <p:cNvSpPr txBox="1"/>
            <p:nvPr/>
          </p:nvSpPr>
          <p:spPr>
            <a:xfrm>
              <a:off x="-1" y="62385"/>
              <a:ext cx="2787446" cy="5334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Construction et rénovation économes en énergie et en ressources</a:t>
              </a:r>
            </a:p>
          </p:txBody>
        </p:sp>
      </p:grpSp>
      <p:grpSp>
        <p:nvGrpSpPr>
          <p:cNvPr id="145" name="Vorm"/>
          <p:cNvGrpSpPr/>
          <p:nvPr/>
        </p:nvGrpSpPr>
        <p:grpSpPr>
          <a:xfrm>
            <a:off x="6429510" y="4752716"/>
            <a:ext cx="2745461" cy="637504"/>
            <a:chOff x="-1" y="0"/>
            <a:chExt cx="2745460" cy="637502"/>
          </a:xfrm>
        </p:grpSpPr>
        <p:sp>
          <p:nvSpPr>
            <p:cNvPr id="143" name="Vorm"/>
            <p:cNvSpPr/>
            <p:nvPr/>
          </p:nvSpPr>
          <p:spPr>
            <a:xfrm>
              <a:off x="0" y="0"/>
              <a:ext cx="2745459" cy="63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110" y="21600"/>
                    <a:pt x="20506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490" y="0"/>
                    <a:pt x="1094" y="0"/>
                  </a:cubicBezTo>
                  <a:close/>
                </a:path>
              </a:pathLst>
            </a:custGeom>
            <a:solidFill>
              <a:srgbClr val="42B47B"/>
            </a:solidFill>
            <a:ln w="285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endParaRPr sz="1400"/>
            </a:p>
          </p:txBody>
        </p:sp>
        <p:sp>
          <p:nvSpPr>
            <p:cNvPr id="144" name="Accelerating the shift to sustainable and smart mobility"/>
            <p:cNvSpPr txBox="1"/>
            <p:nvPr/>
          </p:nvSpPr>
          <p:spPr>
            <a:xfrm>
              <a:off x="-1" y="52011"/>
              <a:ext cx="2745460" cy="533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Accélérer le passage à une mobilité durable et intelligente</a:t>
              </a:r>
            </a:p>
          </p:txBody>
        </p:sp>
      </p:grpSp>
      <p:grpSp>
        <p:nvGrpSpPr>
          <p:cNvPr id="148" name="Vorm"/>
          <p:cNvGrpSpPr/>
          <p:nvPr/>
        </p:nvGrpSpPr>
        <p:grpSpPr>
          <a:xfrm>
            <a:off x="1417606" y="2186420"/>
            <a:ext cx="2796286" cy="656851"/>
            <a:chOff x="0" y="-1"/>
            <a:chExt cx="2796285" cy="656850"/>
          </a:xfrm>
        </p:grpSpPr>
        <p:sp>
          <p:nvSpPr>
            <p:cNvPr id="146" name="Vorm"/>
            <p:cNvSpPr/>
            <p:nvPr/>
          </p:nvSpPr>
          <p:spPr>
            <a:xfrm>
              <a:off x="0" y="-1"/>
              <a:ext cx="2796285" cy="65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3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111" y="21600"/>
                    <a:pt x="20507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489" y="0"/>
                    <a:pt x="1093" y="0"/>
                  </a:cubicBezTo>
                  <a:close/>
                </a:path>
              </a:pathLst>
            </a:custGeom>
            <a:solidFill>
              <a:srgbClr val="42B47B"/>
            </a:solidFill>
            <a:ln w="285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47" name="Increasing the EU’s Climate ambition for 2030 and 2050"/>
            <p:cNvSpPr txBox="1"/>
            <p:nvPr/>
          </p:nvSpPr>
          <p:spPr>
            <a:xfrm>
              <a:off x="0" y="61686"/>
              <a:ext cx="2796284" cy="5334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Accroître l’ambition de l’UE en matière de climat pour 2030 et 2050</a:t>
              </a:r>
            </a:p>
          </p:txBody>
        </p:sp>
      </p:grpSp>
      <p:grpSp>
        <p:nvGrpSpPr>
          <p:cNvPr id="151" name="Vorm"/>
          <p:cNvGrpSpPr/>
          <p:nvPr/>
        </p:nvGrpSpPr>
        <p:grpSpPr>
          <a:xfrm>
            <a:off x="1036269" y="3065540"/>
            <a:ext cx="2796736" cy="624744"/>
            <a:chOff x="0" y="0"/>
            <a:chExt cx="2796735" cy="624742"/>
          </a:xfrm>
        </p:grpSpPr>
        <p:sp>
          <p:nvSpPr>
            <p:cNvPr id="149" name="Vorm"/>
            <p:cNvSpPr/>
            <p:nvPr/>
          </p:nvSpPr>
          <p:spPr>
            <a:xfrm>
              <a:off x="0" y="0"/>
              <a:ext cx="2796735" cy="624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3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111" y="21600"/>
                    <a:pt x="20507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489" y="0"/>
                    <a:pt x="1093" y="0"/>
                  </a:cubicBezTo>
                  <a:close/>
                </a:path>
              </a:pathLst>
            </a:custGeom>
            <a:solidFill>
              <a:srgbClr val="42B47B"/>
            </a:solidFill>
            <a:ln w="285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50" name="Supplying clean, affordable  and secure energy"/>
            <p:cNvSpPr txBox="1"/>
            <p:nvPr/>
          </p:nvSpPr>
          <p:spPr>
            <a:xfrm>
              <a:off x="0" y="45631"/>
              <a:ext cx="2796735" cy="5334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400" dirty="0" err="1"/>
                <a:t>Fournir</a:t>
              </a:r>
              <a:r>
                <a:rPr sz="1400" dirty="0"/>
                <a:t> </a:t>
              </a:r>
              <a:r>
                <a:rPr sz="1400" dirty="0" err="1"/>
                <a:t>une</a:t>
              </a:r>
              <a:r>
                <a:rPr sz="1400" dirty="0"/>
                <a:t> </a:t>
              </a:r>
              <a:r>
                <a:rPr sz="1400" dirty="0" err="1"/>
                <a:t>énergie</a:t>
              </a:r>
              <a:r>
                <a:rPr sz="1400" dirty="0"/>
                <a:t> </a:t>
              </a:r>
              <a:r>
                <a:rPr sz="1400" dirty="0" err="1"/>
                <a:t>propre</a:t>
              </a:r>
              <a:r>
                <a:rPr sz="1400" dirty="0"/>
                <a:t>, </a:t>
              </a:r>
              <a:r>
                <a:rPr sz="1400" dirty="0" err="1" smtClean="0"/>
                <a:t>abordable</a:t>
              </a:r>
              <a:r>
                <a:rPr lang="fr-BE" sz="1400" dirty="0" smtClean="0"/>
                <a:t> </a:t>
              </a:r>
              <a:r>
                <a:rPr sz="1400" dirty="0" smtClean="0"/>
                <a:t>et </a:t>
              </a:r>
              <a:r>
                <a:rPr sz="1400" dirty="0" err="1"/>
                <a:t>sûre</a:t>
              </a:r>
              <a:endParaRPr sz="1400" dirty="0"/>
            </a:p>
          </p:txBody>
        </p:sp>
      </p:grpSp>
      <p:grpSp>
        <p:nvGrpSpPr>
          <p:cNvPr id="157" name="Vorm"/>
          <p:cNvGrpSpPr/>
          <p:nvPr/>
        </p:nvGrpSpPr>
        <p:grpSpPr>
          <a:xfrm>
            <a:off x="6586861" y="2144131"/>
            <a:ext cx="2796287" cy="669960"/>
            <a:chOff x="0" y="0"/>
            <a:chExt cx="2796285" cy="669958"/>
          </a:xfrm>
        </p:grpSpPr>
        <p:sp>
          <p:nvSpPr>
            <p:cNvPr id="155" name="Vorm"/>
            <p:cNvSpPr/>
            <p:nvPr/>
          </p:nvSpPr>
          <p:spPr>
            <a:xfrm>
              <a:off x="0" y="0"/>
              <a:ext cx="2796285" cy="66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3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111" y="21600"/>
                    <a:pt x="20507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489" y="0"/>
                    <a:pt x="1093" y="0"/>
                  </a:cubicBezTo>
                  <a:close/>
                </a:path>
              </a:pathLst>
            </a:custGeom>
            <a:solidFill>
              <a:srgbClr val="42B47B"/>
            </a:solidFill>
            <a:ln w="285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56" name="A zero pollution ambition…"/>
            <p:cNvSpPr txBox="1"/>
            <p:nvPr/>
          </p:nvSpPr>
          <p:spPr>
            <a:xfrm>
              <a:off x="0" y="68239"/>
              <a:ext cx="2796284" cy="533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400"/>
                <a:t>Une ambition zéro pollution</a:t>
              </a:r>
              <a:endParaRPr sz="1400"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400"/>
                <a:t>pour un environnement exempt de substances toxiques</a:t>
              </a:r>
            </a:p>
          </p:txBody>
        </p:sp>
      </p:grpSp>
      <p:grpSp>
        <p:nvGrpSpPr>
          <p:cNvPr id="160" name="Group 2"/>
          <p:cNvGrpSpPr/>
          <p:nvPr/>
        </p:nvGrpSpPr>
        <p:grpSpPr>
          <a:xfrm>
            <a:off x="7722157" y="6491203"/>
            <a:ext cx="1549111" cy="584773"/>
            <a:chOff x="-1" y="0"/>
            <a:chExt cx="1549110" cy="584772"/>
          </a:xfrm>
        </p:grpSpPr>
        <p:sp>
          <p:nvSpPr>
            <p:cNvPr id="158" name="Rectangle 64"/>
            <p:cNvSpPr txBox="1"/>
            <p:nvPr/>
          </p:nvSpPr>
          <p:spPr>
            <a:xfrm>
              <a:off x="45719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Un pacte européen pour le climat</a:t>
              </a:r>
            </a:p>
          </p:txBody>
        </p:sp>
        <p:sp>
          <p:nvSpPr>
            <p:cNvPr id="159" name="Straight Connector 68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63" name="Group 4"/>
          <p:cNvGrpSpPr/>
          <p:nvPr/>
        </p:nvGrpSpPr>
        <p:grpSpPr>
          <a:xfrm>
            <a:off x="1789010" y="6414327"/>
            <a:ext cx="1556834" cy="584773"/>
            <a:chOff x="-1" y="0"/>
            <a:chExt cx="1556832" cy="584772"/>
          </a:xfrm>
        </p:grpSpPr>
        <p:sp>
          <p:nvSpPr>
            <p:cNvPr id="161" name="Rectangle 27"/>
            <p:cNvSpPr txBox="1"/>
            <p:nvPr/>
          </p:nvSpPr>
          <p:spPr>
            <a:xfrm>
              <a:off x="53441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L’UE en tant que leader </a:t>
              </a:r>
              <a:r>
                <a:rPr sz="1600" dirty="0"/>
                <a:t/>
              </a:r>
              <a:br>
                <a:rPr sz="1600" dirty="0"/>
              </a:br>
              <a:r>
                <a:rPr sz="1600"/>
                <a:t>mondial</a:t>
              </a:r>
            </a:p>
          </p:txBody>
        </p:sp>
        <p:sp>
          <p:nvSpPr>
            <p:cNvPr id="162" name="Straight Connector 69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69" name="Group 3"/>
          <p:cNvGrpSpPr/>
          <p:nvPr/>
        </p:nvGrpSpPr>
        <p:grpSpPr>
          <a:xfrm>
            <a:off x="4516731" y="1885720"/>
            <a:ext cx="2161958" cy="830995"/>
            <a:chOff x="-1" y="0"/>
            <a:chExt cx="2161957" cy="830993"/>
          </a:xfrm>
        </p:grpSpPr>
        <p:sp>
          <p:nvSpPr>
            <p:cNvPr id="167" name="Rectangle 32"/>
            <p:cNvSpPr txBox="1"/>
            <p:nvPr/>
          </p:nvSpPr>
          <p:spPr>
            <a:xfrm>
              <a:off x="60729" y="0"/>
              <a:ext cx="2101227" cy="830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Transformer l’économie de l’ </a:t>
              </a:r>
              <a:r>
                <a:rPr sz="1600" dirty="0"/>
                <a:t/>
              </a:r>
              <a:br>
                <a:rPr sz="1600" dirty="0"/>
              </a:br>
              <a:r>
                <a:rPr sz="1600"/>
                <a:t>UE pour un avenir durable</a:t>
              </a:r>
            </a:p>
          </p:txBody>
        </p:sp>
        <p:sp>
          <p:nvSpPr>
            <p:cNvPr id="168" name="Straight Connector 34"/>
            <p:cNvSpPr/>
            <p:nvPr/>
          </p:nvSpPr>
          <p:spPr>
            <a:xfrm flipH="1">
              <a:off x="-1" y="71239"/>
              <a:ext cx="2" cy="672940"/>
            </a:xfrm>
            <a:prstGeom prst="line">
              <a:avLst/>
            </a:prstGeom>
            <a:noFill/>
            <a:ln w="28575" cap="rnd">
              <a:solidFill>
                <a:srgbClr val="034EA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70" name="Rectangle 47"/>
          <p:cNvSpPr/>
          <p:nvPr/>
        </p:nvSpPr>
        <p:spPr>
          <a:xfrm>
            <a:off x="0" y="7288463"/>
            <a:ext cx="10680700" cy="28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pSp>
        <p:nvGrpSpPr>
          <p:cNvPr id="173" name="Group 3"/>
          <p:cNvGrpSpPr/>
          <p:nvPr/>
        </p:nvGrpSpPr>
        <p:grpSpPr>
          <a:xfrm>
            <a:off x="4516731" y="4884132"/>
            <a:ext cx="2207790" cy="687228"/>
            <a:chOff x="-1" y="0"/>
            <a:chExt cx="2207789" cy="687227"/>
          </a:xfrm>
        </p:grpSpPr>
        <p:sp>
          <p:nvSpPr>
            <p:cNvPr id="171" name="Rectangle 32"/>
            <p:cNvSpPr/>
            <p:nvPr/>
          </p:nvSpPr>
          <p:spPr>
            <a:xfrm>
              <a:off x="106561" y="0"/>
              <a:ext cx="2101227" cy="58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34EA2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lang="fr-BE" sz="1600" dirty="0" smtClean="0"/>
                <a:t>Et sans laisser personne sur le côté</a:t>
              </a:r>
              <a:endParaRPr sz="1600" dirty="0"/>
            </a:p>
          </p:txBody>
        </p:sp>
        <p:sp>
          <p:nvSpPr>
            <p:cNvPr id="172" name="Straight Connector 34"/>
            <p:cNvSpPr/>
            <p:nvPr/>
          </p:nvSpPr>
          <p:spPr>
            <a:xfrm flipH="1">
              <a:off x="-1" y="14287"/>
              <a:ext cx="2" cy="672940"/>
            </a:xfrm>
            <a:prstGeom prst="line">
              <a:avLst/>
            </a:prstGeom>
            <a:noFill/>
            <a:ln w="28575" cap="rnd">
              <a:solidFill>
                <a:srgbClr val="034EA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57" name="Rechthoek"/>
          <p:cNvSpPr/>
          <p:nvPr/>
        </p:nvSpPr>
        <p:spPr>
          <a:xfrm>
            <a:off x="3554873" y="5741941"/>
            <a:ext cx="3405021" cy="697068"/>
          </a:xfrm>
          <a:prstGeom prst="rect">
            <a:avLst/>
          </a:prstGeom>
          <a:solidFill>
            <a:srgbClr val="034EA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Conception d’un ensemble de</a:t>
            </a:r>
          </a:p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des politiques profondément transformatrices</a:t>
            </a:r>
            <a:endParaRPr sz="1400" dirty="0">
              <a:solidFill>
                <a:schemeClr val="bg1"/>
              </a:solidFill>
              <a:latin typeface="EC Square Sans Pro Medium" panose="020B0500000000020004" pitchFamily="34" charset="0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31" y="224600"/>
            <a:ext cx="2316346" cy="61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88443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 8"/>
          <p:cNvSpPr/>
          <p:nvPr/>
        </p:nvSpPr>
        <p:spPr>
          <a:xfrm>
            <a:off x="244550" y="984043"/>
            <a:ext cx="10260418" cy="6288628"/>
          </a:xfrm>
          <a:prstGeom prst="rect">
            <a:avLst/>
          </a:prstGeom>
          <a:ln>
            <a:solidFill>
              <a:srgbClr val="A7A7A7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6" name="Oval 26"/>
          <p:cNvSpPr/>
          <p:nvPr/>
        </p:nvSpPr>
        <p:spPr>
          <a:xfrm>
            <a:off x="376069" y="-1143381"/>
            <a:ext cx="9977316" cy="9977320"/>
          </a:xfrm>
          <a:prstGeom prst="ellipse">
            <a:avLst/>
          </a:prstGeom>
          <a:gradFill>
            <a:gsLst>
              <a:gs pos="5000">
                <a:srgbClr val="5AA3AE">
                  <a:alpha val="10000"/>
                </a:srgbClr>
              </a:gs>
              <a:gs pos="90000">
                <a:srgbClr val="44BA7E">
                  <a:alpha val="20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177" name="Rectangle 9"/>
          <p:cNvSpPr/>
          <p:nvPr/>
        </p:nvSpPr>
        <p:spPr>
          <a:xfrm>
            <a:off x="0" y="-1"/>
            <a:ext cx="10680700" cy="9840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8" name="Oval 26"/>
          <p:cNvSpPr/>
          <p:nvPr/>
        </p:nvSpPr>
        <p:spPr>
          <a:xfrm>
            <a:off x="3084139" y="1515069"/>
            <a:ext cx="4618765" cy="4618768"/>
          </a:xfrm>
          <a:prstGeom prst="ellipse">
            <a:avLst/>
          </a:prstGeom>
          <a:gradFill>
            <a:gsLst>
              <a:gs pos="5000">
                <a:srgbClr val="5AA3AE">
                  <a:alpha val="40000"/>
                </a:srgbClr>
              </a:gs>
              <a:gs pos="100000">
                <a:srgbClr val="44BA7E">
                  <a:alpha val="40000"/>
                </a:srgbClr>
              </a:gs>
            </a:gsLst>
            <a:lin ang="5400000"/>
          </a:gradFill>
          <a:ln w="28575">
            <a:solidFill>
              <a:srgbClr val="034EA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179" name="The Green Deal Framework"/>
          <p:cNvSpPr txBox="1"/>
          <p:nvPr/>
        </p:nvSpPr>
        <p:spPr>
          <a:xfrm>
            <a:off x="2285540" y="473571"/>
            <a:ext cx="6006605" cy="5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372" tIns="39372" rIns="39372" bIns="39372" anchor="ctr">
            <a:spAutoFit/>
          </a:bodyPr>
          <a:lstStyle/>
          <a:p>
            <a:pPr>
              <a:defRPr sz="2800">
                <a:solidFill>
                  <a:srgbClr val="034EA2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dirty="0" smtClean="0"/>
              <a:t>Le</a:t>
            </a:r>
            <a:r>
              <a:rPr lang="fr-BE" dirty="0" smtClean="0"/>
              <a:t> </a:t>
            </a:r>
            <a:r>
              <a:rPr sz="2800" b="1" dirty="0" err="1" smtClean="0">
                <a:solidFill>
                  <a:srgbClr val="44BA7E"/>
                </a:solidFill>
              </a:rPr>
              <a:t>pacte</a:t>
            </a:r>
            <a:r>
              <a:rPr sz="2800" b="1" dirty="0" smtClean="0">
                <a:solidFill>
                  <a:srgbClr val="44BA7E"/>
                </a:solidFill>
              </a:rPr>
              <a:t> </a:t>
            </a:r>
            <a:r>
              <a:rPr sz="2800" b="1" dirty="0" err="1">
                <a:solidFill>
                  <a:srgbClr val="44BA7E"/>
                </a:solidFill>
              </a:rPr>
              <a:t>vert</a:t>
            </a:r>
            <a:r>
              <a:rPr sz="2800" b="1" dirty="0">
                <a:solidFill>
                  <a:srgbClr val="44BA7E"/>
                </a:solidFill>
              </a:rPr>
              <a:t> pour </a:t>
            </a:r>
            <a:r>
              <a:rPr sz="2800" b="1" dirty="0" err="1">
                <a:solidFill>
                  <a:srgbClr val="44BA7E"/>
                </a:solidFill>
              </a:rPr>
              <a:t>l’Europe</a:t>
            </a:r>
            <a:endParaRPr sz="2800" b="1" dirty="0">
              <a:solidFill>
                <a:srgbClr val="44BA7E"/>
              </a:solidFill>
            </a:endParaRPr>
          </a:p>
        </p:txBody>
      </p:sp>
      <p:grpSp>
        <p:nvGrpSpPr>
          <p:cNvPr id="183" name="Group 13"/>
          <p:cNvGrpSpPr/>
          <p:nvPr/>
        </p:nvGrpSpPr>
        <p:grpSpPr>
          <a:xfrm>
            <a:off x="4401510" y="2861236"/>
            <a:ext cx="1926439" cy="1926439"/>
            <a:chOff x="-1" y="-1"/>
            <a:chExt cx="1926438" cy="1926438"/>
          </a:xfrm>
        </p:grpSpPr>
        <p:sp>
          <p:nvSpPr>
            <p:cNvPr id="180" name="Green Deal"/>
            <p:cNvSpPr/>
            <p:nvPr/>
          </p:nvSpPr>
          <p:spPr>
            <a:xfrm>
              <a:off x="-1" y="-1"/>
              <a:ext cx="1926438" cy="1926438"/>
            </a:xfrm>
            <a:prstGeom prst="ellipse">
              <a:avLst/>
            </a:prstGeom>
            <a:gradFill flip="none" rotWithShape="1">
              <a:gsLst>
                <a:gs pos="5000">
                  <a:srgbClr val="5AA3AE"/>
                </a:gs>
                <a:gs pos="100000">
                  <a:srgbClr val="44BA7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700"/>
            </a:p>
          </p:txBody>
        </p:sp>
        <p:pic>
          <p:nvPicPr>
            <p:cNvPr id="181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5821" y="169328"/>
              <a:ext cx="1587017" cy="15975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2" name="Rectangle 3"/>
            <p:cNvSpPr txBox="1"/>
            <p:nvPr/>
          </p:nvSpPr>
          <p:spPr>
            <a:xfrm>
              <a:off x="451319" y="83469"/>
              <a:ext cx="1081381" cy="1508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>Les</a:t>
              </a: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/>
              </a:r>
              <a:br>
                <a:rPr sz="1800"/>
              </a:br>
              <a:r>
                <a:rPr sz="1800"/>
                <a:t>Pacte</a:t>
              </a:r>
              <a:br>
                <a:rPr sz="1800"/>
              </a:br>
              <a:r>
                <a:rPr sz="1800"/>
                <a:t>vert pour l’Europe</a:t>
              </a:r>
            </a:p>
          </p:txBody>
        </p:sp>
      </p:grpSp>
      <p:sp>
        <p:nvSpPr>
          <p:cNvPr id="184" name="Rectangle 12"/>
          <p:cNvSpPr/>
          <p:nvPr/>
        </p:nvSpPr>
        <p:spPr>
          <a:xfrm>
            <a:off x="4051193" y="1872554"/>
            <a:ext cx="6270445" cy="3765133"/>
          </a:xfrm>
          <a:prstGeom prst="rect">
            <a:avLst/>
          </a:prstGeom>
          <a:solidFill>
            <a:srgbClr val="CDE8B5"/>
          </a:solidFill>
          <a:ln w="63500">
            <a:solidFill>
              <a:srgbClr val="389A6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9400" tIns="279400" rIns="279400" bIns="279400">
            <a:spAutoFit/>
          </a:bodyPr>
          <a:lstStyle/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b="1"/>
              <a:t>Loi européenne sur le climat»</a:t>
            </a:r>
            <a:r>
              <a:rPr sz="1600"/>
              <a:t> consacrant l’objectif de neutralité climatique à l’horizon 2050 dans la législation d’ici mars 2020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b="1"/>
              <a:t>Plan global </a:t>
            </a:r>
            <a:r>
              <a:rPr sz="1600"/>
              <a:t>visant à porter l’objectif de l’UE en matière de climat pour 2030 à au moins 50 % et à 55 % d’ici à octobre 2020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b="1"/>
              <a:t>Réexaminer et réviser, le cas échéant, toutes les mesures législatives pertinentes pour concrétiser cette ambition accrue d’</a:t>
            </a:r>
            <a:r>
              <a:rPr sz="1600"/>
              <a:t> ici juin 2021</a:t>
            </a:r>
            <a:r>
              <a:t>.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600"/>
              <a:t>Proposition de </a:t>
            </a:r>
            <a:r>
              <a:rPr lang="en-US" sz="1600" b="1"/>
              <a:t>révision de la directive sur la taxation de l’énergie</a:t>
            </a:r>
            <a:r>
              <a:rPr lang="en-US" sz="1600"/>
              <a:t> d’ici juin 2021</a:t>
            </a:r>
            <a:endParaRPr lang="en-IE" sz="1600" b="1" dirty="0" smtClean="0"/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b="1"/>
              <a:t>Mécanisme d’ajustement carbone aux frontières</a:t>
            </a:r>
            <a:r>
              <a:rPr sz="1600"/>
              <a:t> pour certains secteurs d’ici à 2021</a:t>
            </a:r>
            <a:endParaRPr sz="1600" dirty="0"/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/>
              <a:t>Une nouvelle </a:t>
            </a:r>
            <a:r>
              <a:rPr sz="1600" b="1"/>
              <a:t>stratégie de l’UE en matière d’adaptation</a:t>
            </a:r>
            <a:r>
              <a:rPr sz="1600"/>
              <a:t> en 2020/2021</a:t>
            </a:r>
          </a:p>
        </p:txBody>
      </p:sp>
      <p:grpSp>
        <p:nvGrpSpPr>
          <p:cNvPr id="187" name="Vorm"/>
          <p:cNvGrpSpPr/>
          <p:nvPr/>
        </p:nvGrpSpPr>
        <p:grpSpPr>
          <a:xfrm>
            <a:off x="1417606" y="2186420"/>
            <a:ext cx="2796286" cy="656851"/>
            <a:chOff x="0" y="-1"/>
            <a:chExt cx="2796285" cy="656850"/>
          </a:xfrm>
        </p:grpSpPr>
        <p:sp>
          <p:nvSpPr>
            <p:cNvPr id="185" name="Vorm"/>
            <p:cNvSpPr/>
            <p:nvPr/>
          </p:nvSpPr>
          <p:spPr>
            <a:xfrm>
              <a:off x="0" y="-1"/>
              <a:ext cx="2796285" cy="65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3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111" y="21600"/>
                    <a:pt x="20507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489" y="0"/>
                    <a:pt x="1093" y="0"/>
                  </a:cubicBezTo>
                  <a:close/>
                </a:path>
              </a:pathLst>
            </a:custGeom>
            <a:solidFill>
              <a:srgbClr val="42B47B"/>
            </a:solidFill>
            <a:ln w="285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86" name="Increasing the EU’s Climate ambition for 2030 and 2050"/>
            <p:cNvSpPr txBox="1"/>
            <p:nvPr/>
          </p:nvSpPr>
          <p:spPr>
            <a:xfrm>
              <a:off x="0" y="61686"/>
              <a:ext cx="2796284" cy="5334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Accroître l’ambition de l’UE en matière de climat pour 2030 et 2050</a:t>
              </a:r>
            </a:p>
          </p:txBody>
        </p:sp>
      </p:grpSp>
      <p:grpSp>
        <p:nvGrpSpPr>
          <p:cNvPr id="190" name="Group 2"/>
          <p:cNvGrpSpPr/>
          <p:nvPr/>
        </p:nvGrpSpPr>
        <p:grpSpPr>
          <a:xfrm>
            <a:off x="7722157" y="6491203"/>
            <a:ext cx="1549111" cy="584773"/>
            <a:chOff x="-1" y="0"/>
            <a:chExt cx="1549110" cy="584772"/>
          </a:xfrm>
        </p:grpSpPr>
        <p:sp>
          <p:nvSpPr>
            <p:cNvPr id="188" name="Rectangle 64"/>
            <p:cNvSpPr txBox="1"/>
            <p:nvPr/>
          </p:nvSpPr>
          <p:spPr>
            <a:xfrm>
              <a:off x="45719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Un pacte européen pour le climat</a:t>
              </a:r>
            </a:p>
          </p:txBody>
        </p:sp>
        <p:sp>
          <p:nvSpPr>
            <p:cNvPr id="189" name="Straight Connector 68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93" name="Group 4"/>
          <p:cNvGrpSpPr/>
          <p:nvPr/>
        </p:nvGrpSpPr>
        <p:grpSpPr>
          <a:xfrm>
            <a:off x="1789010" y="6414327"/>
            <a:ext cx="1556834" cy="584773"/>
            <a:chOff x="-1" y="0"/>
            <a:chExt cx="1556832" cy="584772"/>
          </a:xfrm>
        </p:grpSpPr>
        <p:sp>
          <p:nvSpPr>
            <p:cNvPr id="191" name="Rectangle 27"/>
            <p:cNvSpPr txBox="1"/>
            <p:nvPr/>
          </p:nvSpPr>
          <p:spPr>
            <a:xfrm>
              <a:off x="53441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L’UE en tant que leader </a:t>
              </a:r>
              <a:br>
                <a:rPr sz="1600"/>
              </a:br>
              <a:r>
                <a:rPr sz="1600"/>
                <a:t>mondial</a:t>
              </a:r>
            </a:p>
          </p:txBody>
        </p:sp>
        <p:sp>
          <p:nvSpPr>
            <p:cNvPr id="192" name="Straight Connector 69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94" name="Rectangle 47"/>
          <p:cNvSpPr/>
          <p:nvPr/>
        </p:nvSpPr>
        <p:spPr>
          <a:xfrm>
            <a:off x="0" y="7288463"/>
            <a:ext cx="10680700" cy="28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2" name="Rechthoek"/>
          <p:cNvSpPr/>
          <p:nvPr/>
        </p:nvSpPr>
        <p:spPr>
          <a:xfrm>
            <a:off x="3554873" y="5741941"/>
            <a:ext cx="3405021" cy="697068"/>
          </a:xfrm>
          <a:prstGeom prst="rect">
            <a:avLst/>
          </a:prstGeom>
          <a:solidFill>
            <a:srgbClr val="034EA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Conception d’un ensemble de</a:t>
            </a:r>
          </a:p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des politiques profondément transformatrices</a:t>
            </a:r>
            <a:endParaRPr sz="1400" dirty="0">
              <a:solidFill>
                <a:schemeClr val="bg1"/>
              </a:solidFill>
              <a:latin typeface="EC Square Sans Pro Medium" panose="020B05000000000200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31" y="224600"/>
            <a:ext cx="2316346" cy="61491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8"/>
          <p:cNvSpPr/>
          <p:nvPr/>
        </p:nvSpPr>
        <p:spPr>
          <a:xfrm>
            <a:off x="244550" y="984043"/>
            <a:ext cx="10260418" cy="6288628"/>
          </a:xfrm>
          <a:prstGeom prst="rect">
            <a:avLst/>
          </a:prstGeom>
          <a:ln>
            <a:solidFill>
              <a:srgbClr val="A7A7A7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7" name="Oval 26"/>
          <p:cNvSpPr/>
          <p:nvPr/>
        </p:nvSpPr>
        <p:spPr>
          <a:xfrm>
            <a:off x="376069" y="-1143381"/>
            <a:ext cx="9977316" cy="9977320"/>
          </a:xfrm>
          <a:prstGeom prst="ellipse">
            <a:avLst/>
          </a:prstGeom>
          <a:gradFill>
            <a:gsLst>
              <a:gs pos="5000">
                <a:srgbClr val="5AA3AE">
                  <a:alpha val="10000"/>
                </a:srgbClr>
              </a:gs>
              <a:gs pos="90000">
                <a:srgbClr val="44BA7E">
                  <a:alpha val="20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198" name="Rectangle 9"/>
          <p:cNvSpPr/>
          <p:nvPr/>
        </p:nvSpPr>
        <p:spPr>
          <a:xfrm>
            <a:off x="0" y="-1"/>
            <a:ext cx="10680700" cy="9840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9" name="Oval 26"/>
          <p:cNvSpPr/>
          <p:nvPr/>
        </p:nvSpPr>
        <p:spPr>
          <a:xfrm>
            <a:off x="3084139" y="1515069"/>
            <a:ext cx="4618765" cy="4618768"/>
          </a:xfrm>
          <a:prstGeom prst="ellipse">
            <a:avLst/>
          </a:prstGeom>
          <a:gradFill>
            <a:gsLst>
              <a:gs pos="5000">
                <a:srgbClr val="5AA3AE">
                  <a:alpha val="40000"/>
                </a:srgbClr>
              </a:gs>
              <a:gs pos="100000">
                <a:srgbClr val="44BA7E">
                  <a:alpha val="40000"/>
                </a:srgbClr>
              </a:gs>
            </a:gsLst>
            <a:lin ang="5400000"/>
          </a:gradFill>
          <a:ln w="28575">
            <a:solidFill>
              <a:srgbClr val="034EA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200" name="The Green Deal Framework"/>
          <p:cNvSpPr txBox="1"/>
          <p:nvPr/>
        </p:nvSpPr>
        <p:spPr>
          <a:xfrm>
            <a:off x="2285540" y="473571"/>
            <a:ext cx="6006605" cy="5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372" tIns="39372" rIns="39372" bIns="39372" anchor="ctr">
            <a:spAutoFit/>
          </a:bodyPr>
          <a:lstStyle/>
          <a:p>
            <a:pPr>
              <a:defRPr sz="2800">
                <a:solidFill>
                  <a:srgbClr val="034EA2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dirty="0" smtClean="0"/>
              <a:t>Le</a:t>
            </a:r>
            <a:r>
              <a:rPr lang="fr-BE" dirty="0" smtClean="0"/>
              <a:t> </a:t>
            </a:r>
            <a:r>
              <a:rPr sz="2800" b="1" dirty="0" err="1" smtClean="0">
                <a:solidFill>
                  <a:srgbClr val="44BA7E"/>
                </a:solidFill>
              </a:rPr>
              <a:t>pacte</a:t>
            </a:r>
            <a:r>
              <a:rPr sz="2800" b="1" dirty="0" smtClean="0">
                <a:solidFill>
                  <a:srgbClr val="44BA7E"/>
                </a:solidFill>
              </a:rPr>
              <a:t> </a:t>
            </a:r>
            <a:r>
              <a:rPr sz="2800" b="1" dirty="0" err="1">
                <a:solidFill>
                  <a:srgbClr val="44BA7E"/>
                </a:solidFill>
              </a:rPr>
              <a:t>vert</a:t>
            </a:r>
            <a:r>
              <a:rPr sz="2800" b="1" dirty="0">
                <a:solidFill>
                  <a:srgbClr val="44BA7E"/>
                </a:solidFill>
              </a:rPr>
              <a:t> pour </a:t>
            </a:r>
            <a:r>
              <a:rPr sz="2800" b="1" dirty="0" err="1">
                <a:solidFill>
                  <a:srgbClr val="44BA7E"/>
                </a:solidFill>
              </a:rPr>
              <a:t>l’Europe</a:t>
            </a:r>
            <a:endParaRPr sz="2800" b="1" dirty="0">
              <a:solidFill>
                <a:srgbClr val="44BA7E"/>
              </a:solidFill>
            </a:endParaRPr>
          </a:p>
        </p:txBody>
      </p:sp>
      <p:grpSp>
        <p:nvGrpSpPr>
          <p:cNvPr id="204" name="Group 13"/>
          <p:cNvGrpSpPr/>
          <p:nvPr/>
        </p:nvGrpSpPr>
        <p:grpSpPr>
          <a:xfrm>
            <a:off x="4401510" y="2861236"/>
            <a:ext cx="1926439" cy="1926439"/>
            <a:chOff x="-1" y="-1"/>
            <a:chExt cx="1926438" cy="1926438"/>
          </a:xfrm>
        </p:grpSpPr>
        <p:sp>
          <p:nvSpPr>
            <p:cNvPr id="201" name="Green Deal"/>
            <p:cNvSpPr/>
            <p:nvPr/>
          </p:nvSpPr>
          <p:spPr>
            <a:xfrm>
              <a:off x="-1" y="-1"/>
              <a:ext cx="1926438" cy="1926438"/>
            </a:xfrm>
            <a:prstGeom prst="ellipse">
              <a:avLst/>
            </a:prstGeom>
            <a:gradFill flip="none" rotWithShape="1">
              <a:gsLst>
                <a:gs pos="5000">
                  <a:srgbClr val="5AA3AE"/>
                </a:gs>
                <a:gs pos="100000">
                  <a:srgbClr val="44BA7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700"/>
            </a:p>
          </p:txBody>
        </p:sp>
        <p:pic>
          <p:nvPicPr>
            <p:cNvPr id="202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5821" y="169328"/>
              <a:ext cx="1587017" cy="15975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3" name="Rectangle 3"/>
            <p:cNvSpPr txBox="1"/>
            <p:nvPr/>
          </p:nvSpPr>
          <p:spPr>
            <a:xfrm>
              <a:off x="451319" y="83469"/>
              <a:ext cx="1081381" cy="1508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>Les</a:t>
              </a: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/>
              </a:r>
              <a:br>
                <a:rPr sz="1800"/>
              </a:br>
              <a:r>
                <a:rPr sz="1800"/>
                <a:t>Pacte</a:t>
              </a:r>
              <a:br>
                <a:rPr sz="1800"/>
              </a:br>
              <a:r>
                <a:rPr sz="1800"/>
                <a:t>vert pour l’Europe</a:t>
              </a:r>
            </a:p>
          </p:txBody>
        </p:sp>
      </p:grpSp>
      <p:sp>
        <p:nvSpPr>
          <p:cNvPr id="205" name="Rectangle 12"/>
          <p:cNvSpPr/>
          <p:nvPr/>
        </p:nvSpPr>
        <p:spPr>
          <a:xfrm>
            <a:off x="3659817" y="1938237"/>
            <a:ext cx="5906214" cy="3303468"/>
          </a:xfrm>
          <a:prstGeom prst="rect">
            <a:avLst/>
          </a:prstGeom>
          <a:solidFill>
            <a:srgbClr val="CDE8B5"/>
          </a:solidFill>
          <a:ln w="63500">
            <a:solidFill>
              <a:srgbClr val="389A6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79400" tIns="279400" rIns="279400" bIns="279400">
            <a:spAutoFit/>
          </a:bodyPr>
          <a:lstStyle/>
          <a:p>
            <a:pPr marL="170453" lvl="4" indent="-170453" algn="l">
              <a:buSzPct val="100000"/>
              <a:buChar char="•"/>
              <a:defRPr sz="17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dirty="0" err="1"/>
              <a:t>Évaluer</a:t>
            </a:r>
            <a:r>
              <a:rPr sz="1600" dirty="0"/>
              <a:t> </a:t>
            </a:r>
            <a:r>
              <a:rPr sz="1600" dirty="0" err="1"/>
              <a:t>l’ambition</a:t>
            </a:r>
            <a:r>
              <a:rPr sz="1600" dirty="0"/>
              <a:t> des plans </a:t>
            </a:r>
            <a:r>
              <a:rPr sz="1600" dirty="0" err="1"/>
              <a:t>nationaux</a:t>
            </a:r>
            <a:r>
              <a:rPr sz="1600" dirty="0"/>
              <a:t> </a:t>
            </a:r>
            <a:r>
              <a:rPr sz="1600" dirty="0" err="1"/>
              <a:t>définitifs</a:t>
            </a:r>
            <a:r>
              <a:rPr sz="1600" dirty="0"/>
              <a:t> </a:t>
            </a:r>
            <a:r>
              <a:rPr sz="1600" dirty="0" err="1"/>
              <a:t>en</a:t>
            </a:r>
            <a:r>
              <a:rPr sz="1600" dirty="0"/>
              <a:t> </a:t>
            </a:r>
            <a:r>
              <a:rPr sz="1600" dirty="0" err="1"/>
              <a:t>matière</a:t>
            </a:r>
            <a:r>
              <a:rPr sz="1600" dirty="0"/>
              <a:t> </a:t>
            </a:r>
            <a:r>
              <a:rPr sz="1600" b="1" dirty="0" err="1"/>
              <a:t>d’énergie</a:t>
            </a:r>
            <a:r>
              <a:rPr sz="1600" b="1" dirty="0"/>
              <a:t> et de </a:t>
            </a:r>
            <a:r>
              <a:rPr sz="1600" b="1" dirty="0" err="1"/>
              <a:t>climat</a:t>
            </a:r>
            <a:r>
              <a:rPr sz="1600" b="1" dirty="0"/>
              <a:t> d’ </a:t>
            </a:r>
            <a:r>
              <a:rPr sz="1600" dirty="0" err="1"/>
              <a:t>ici</a:t>
            </a:r>
            <a:r>
              <a:rPr sz="1600" dirty="0"/>
              <a:t> </a:t>
            </a:r>
            <a:r>
              <a:rPr sz="1600" dirty="0" err="1"/>
              <a:t>juin</a:t>
            </a:r>
            <a:r>
              <a:rPr sz="1600" dirty="0"/>
              <a:t> 2020</a:t>
            </a:r>
            <a:r>
              <a:rPr dirty="0"/>
              <a:t>;</a:t>
            </a:r>
            <a:endParaRPr lang="en-IE" sz="1600" dirty="0" smtClean="0"/>
          </a:p>
          <a:p>
            <a:pPr marL="170453" lvl="4" indent="-170453" algn="l">
              <a:buSzPct val="100000"/>
              <a:buChar char="•"/>
              <a:defRPr sz="17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IE" sz="1600" dirty="0" err="1"/>
              <a:t>Stratégie</a:t>
            </a:r>
            <a:r>
              <a:rPr lang="en-IE" sz="1600" dirty="0"/>
              <a:t> pour </a:t>
            </a:r>
            <a:r>
              <a:rPr lang="en-IE" sz="1600" b="1" dirty="0" err="1"/>
              <a:t>une</a:t>
            </a:r>
            <a:r>
              <a:rPr lang="en-IE" sz="1600" b="1" dirty="0"/>
              <a:t> </a:t>
            </a:r>
            <a:r>
              <a:rPr lang="en-IE" sz="1600" b="1" dirty="0" err="1"/>
              <a:t>intégration</a:t>
            </a:r>
            <a:r>
              <a:rPr lang="en-IE" sz="1600" b="1" dirty="0"/>
              <a:t> </a:t>
            </a:r>
            <a:r>
              <a:rPr lang="en-IE" sz="1600" b="1" dirty="0" err="1"/>
              <a:t>sectorielle</a:t>
            </a:r>
            <a:r>
              <a:rPr lang="en-IE" sz="1600" b="1" dirty="0"/>
              <a:t> </a:t>
            </a:r>
            <a:r>
              <a:rPr lang="en-IE" sz="1600" b="1" dirty="0" err="1"/>
              <a:t>intelligente</a:t>
            </a:r>
            <a:r>
              <a:rPr lang="en-IE" sz="1600" b="1" dirty="0"/>
              <a:t> </a:t>
            </a:r>
            <a:r>
              <a:rPr lang="en-IE" sz="1600" dirty="0" err="1"/>
              <a:t>en</a:t>
            </a:r>
            <a:r>
              <a:rPr lang="en-IE" sz="1600" dirty="0"/>
              <a:t> 2020</a:t>
            </a:r>
            <a:endParaRPr sz="1600" dirty="0"/>
          </a:p>
          <a:p>
            <a:pPr marL="170453" lvl="4" indent="-170453" algn="l">
              <a:buSzPct val="100000"/>
              <a:buFontTx/>
              <a:buChar char="•"/>
              <a:defRPr sz="17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600" b="1" dirty="0"/>
              <a:t>Vague de </a:t>
            </a:r>
            <a:r>
              <a:rPr lang="en-US" sz="1600" b="1" dirty="0" err="1"/>
              <a:t>rénovation</a:t>
            </a:r>
            <a:r>
              <a:rPr lang="en-US" sz="1600" b="1" dirty="0"/>
              <a:t> </a:t>
            </a:r>
            <a:r>
              <a:rPr lang="en-US" sz="1600" dirty="0"/>
              <a:t>pour le </a:t>
            </a:r>
            <a:r>
              <a:rPr lang="en-US" sz="1600" dirty="0" err="1"/>
              <a:t>secteur</a:t>
            </a:r>
            <a:r>
              <a:rPr lang="en-US" sz="1600" dirty="0"/>
              <a:t> du </a:t>
            </a:r>
            <a:r>
              <a:rPr lang="en-US" sz="1600" dirty="0" err="1"/>
              <a:t>bâtiment</a:t>
            </a:r>
            <a:r>
              <a:rPr lang="en-US" sz="1600" b="1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2020,</a:t>
            </a:r>
            <a:r>
              <a:rPr lang="en-US" sz="1600" b="1" dirty="0"/>
              <a:t> </a:t>
            </a:r>
            <a:r>
              <a:rPr lang="en-US" sz="1600" b="1" dirty="0" err="1"/>
              <a:t>doublant</a:t>
            </a:r>
            <a:r>
              <a:rPr lang="en-US" sz="1600" b="1" dirty="0"/>
              <a:t> le </a:t>
            </a:r>
            <a:r>
              <a:rPr lang="en-US" sz="1600" b="1" dirty="0" err="1"/>
              <a:t>taux</a:t>
            </a:r>
            <a:r>
              <a:rPr lang="en-US" sz="1600" b="1" dirty="0"/>
              <a:t> de </a:t>
            </a:r>
            <a:r>
              <a:rPr lang="en-US" sz="1600" b="1" dirty="0" err="1"/>
              <a:t>rénovation</a:t>
            </a:r>
            <a:endParaRPr lang="en-US" sz="1600" b="1" dirty="0"/>
          </a:p>
          <a:p>
            <a:pPr marL="170453" lvl="4" indent="-170453" algn="l">
              <a:buSzPct val="100000"/>
              <a:buChar char="•"/>
              <a:defRPr sz="17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dirty="0" err="1"/>
              <a:t>Réexaminer</a:t>
            </a:r>
            <a:r>
              <a:rPr sz="1600" dirty="0"/>
              <a:t> et </a:t>
            </a:r>
            <a:r>
              <a:rPr sz="1600" dirty="0" err="1"/>
              <a:t>réviser</a:t>
            </a:r>
            <a:r>
              <a:rPr sz="1600" dirty="0"/>
              <a:t>, le </a:t>
            </a:r>
            <a:r>
              <a:rPr sz="1600" dirty="0" err="1"/>
              <a:t>cas</a:t>
            </a:r>
            <a:r>
              <a:rPr sz="1600" dirty="0"/>
              <a:t> </a:t>
            </a:r>
            <a:r>
              <a:rPr sz="1600" dirty="0" err="1"/>
              <a:t>échéant</a:t>
            </a:r>
            <a:r>
              <a:rPr sz="1600" dirty="0"/>
              <a:t>, la </a:t>
            </a:r>
            <a:r>
              <a:rPr sz="1600" b="1" dirty="0"/>
              <a:t>directive sur les </a:t>
            </a:r>
            <a:r>
              <a:rPr sz="1600" b="1" dirty="0" err="1"/>
              <a:t>énergies</a:t>
            </a:r>
            <a:r>
              <a:rPr sz="1600" b="1" dirty="0"/>
              <a:t> </a:t>
            </a:r>
            <a:r>
              <a:rPr sz="1600" b="1" dirty="0" err="1"/>
              <a:t>renouvelables</a:t>
            </a:r>
            <a:r>
              <a:rPr sz="1600" b="1" dirty="0"/>
              <a:t> et </a:t>
            </a:r>
            <a:r>
              <a:rPr sz="1600" b="1" dirty="0" err="1"/>
              <a:t>l’efficacité</a:t>
            </a:r>
            <a:r>
              <a:rPr sz="1600" b="1" dirty="0"/>
              <a:t> </a:t>
            </a:r>
            <a:r>
              <a:rPr sz="1600" b="1" dirty="0" err="1"/>
              <a:t>énergétique</a:t>
            </a:r>
            <a:r>
              <a:rPr sz="1600" dirty="0"/>
              <a:t> </a:t>
            </a:r>
            <a:r>
              <a:rPr sz="1600" dirty="0" err="1"/>
              <a:t>d’ici</a:t>
            </a:r>
            <a:r>
              <a:rPr sz="1600" dirty="0"/>
              <a:t> </a:t>
            </a:r>
            <a:r>
              <a:rPr sz="1600" dirty="0" err="1"/>
              <a:t>juin</a:t>
            </a:r>
            <a:r>
              <a:rPr sz="1600" dirty="0"/>
              <a:t> 2021</a:t>
            </a:r>
            <a:r>
              <a:rPr dirty="0"/>
              <a:t>.</a:t>
            </a:r>
          </a:p>
          <a:p>
            <a:pPr marL="170453" lvl="8" indent="-170453" algn="l">
              <a:buSzPct val="100000"/>
              <a:buChar char="•"/>
              <a:defRPr sz="17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dirty="0" smtClean="0"/>
              <a:t>Initiative</a:t>
            </a:r>
            <a:r>
              <a:rPr lang="fr-BE" sz="1600" dirty="0" smtClean="0"/>
              <a:t> </a:t>
            </a:r>
            <a:r>
              <a:rPr sz="1600" b="1" dirty="0" smtClean="0"/>
              <a:t>«</a:t>
            </a:r>
            <a:r>
              <a:rPr sz="1600" b="1" dirty="0"/>
              <a:t>off</a:t>
            </a:r>
            <a:r>
              <a:rPr lang="en-IE" sz="1600" b="1" dirty="0"/>
              <a:t>s</a:t>
            </a:r>
            <a:r>
              <a:rPr sz="1600" b="1" dirty="0" err="1"/>
              <a:t>hore</a:t>
            </a:r>
            <a:r>
              <a:rPr sz="1600" b="1" dirty="0"/>
              <a:t> wind</a:t>
            </a:r>
            <a:r>
              <a:rPr sz="1600" dirty="0"/>
              <a:t>» </a:t>
            </a:r>
            <a:r>
              <a:rPr sz="1600" dirty="0" err="1"/>
              <a:t>en</a:t>
            </a:r>
            <a:r>
              <a:rPr sz="1600" dirty="0"/>
              <a:t> 2020</a:t>
            </a:r>
          </a:p>
          <a:p>
            <a:pPr marL="170453" lvl="8" indent="-170453" algn="l">
              <a:buSzPct val="100000"/>
              <a:buChar char="•"/>
              <a:defRPr sz="17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dirty="0" err="1"/>
              <a:t>Révision</a:t>
            </a:r>
            <a:r>
              <a:rPr sz="1600" dirty="0"/>
              <a:t> du </a:t>
            </a:r>
            <a:r>
              <a:rPr sz="1600" b="1" dirty="0" err="1"/>
              <a:t>règlement</a:t>
            </a:r>
            <a:r>
              <a:rPr sz="1600" b="1" dirty="0"/>
              <a:t> RTE-E</a:t>
            </a:r>
          </a:p>
        </p:txBody>
      </p:sp>
      <p:grpSp>
        <p:nvGrpSpPr>
          <p:cNvPr id="208" name="Vorm"/>
          <p:cNvGrpSpPr/>
          <p:nvPr/>
        </p:nvGrpSpPr>
        <p:grpSpPr>
          <a:xfrm>
            <a:off x="1036269" y="3065540"/>
            <a:ext cx="2796736" cy="624744"/>
            <a:chOff x="0" y="0"/>
            <a:chExt cx="2796735" cy="624742"/>
          </a:xfrm>
        </p:grpSpPr>
        <p:sp>
          <p:nvSpPr>
            <p:cNvPr id="206" name="Vorm"/>
            <p:cNvSpPr/>
            <p:nvPr/>
          </p:nvSpPr>
          <p:spPr>
            <a:xfrm>
              <a:off x="0" y="0"/>
              <a:ext cx="2796735" cy="624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3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111" y="21600"/>
                    <a:pt x="20507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489" y="0"/>
                    <a:pt x="1093" y="0"/>
                  </a:cubicBezTo>
                  <a:close/>
                </a:path>
              </a:pathLst>
            </a:custGeom>
            <a:solidFill>
              <a:srgbClr val="42B47B"/>
            </a:solidFill>
            <a:ln w="285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207" name="Supplying clean, affordable  and secure energy"/>
            <p:cNvSpPr txBox="1"/>
            <p:nvPr/>
          </p:nvSpPr>
          <p:spPr>
            <a:xfrm>
              <a:off x="0" y="45631"/>
              <a:ext cx="2796735" cy="533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400"/>
                <a:t>Fournir une énergie propre, abordable </a:t>
              </a:r>
              <a:br>
                <a:rPr sz="1400"/>
              </a:br>
              <a:r>
                <a:rPr sz="1400"/>
                <a:t>et sûre</a:t>
              </a:r>
            </a:p>
          </p:txBody>
        </p:sp>
      </p:grpSp>
      <p:grpSp>
        <p:nvGrpSpPr>
          <p:cNvPr id="211" name="Group 2"/>
          <p:cNvGrpSpPr/>
          <p:nvPr/>
        </p:nvGrpSpPr>
        <p:grpSpPr>
          <a:xfrm>
            <a:off x="7722157" y="6491203"/>
            <a:ext cx="1549111" cy="584773"/>
            <a:chOff x="-1" y="0"/>
            <a:chExt cx="1549110" cy="584772"/>
          </a:xfrm>
        </p:grpSpPr>
        <p:sp>
          <p:nvSpPr>
            <p:cNvPr id="209" name="Rectangle 64"/>
            <p:cNvSpPr txBox="1"/>
            <p:nvPr/>
          </p:nvSpPr>
          <p:spPr>
            <a:xfrm>
              <a:off x="45719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Un pacte européen pour le climat</a:t>
              </a:r>
            </a:p>
          </p:txBody>
        </p:sp>
        <p:sp>
          <p:nvSpPr>
            <p:cNvPr id="210" name="Straight Connector 68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14" name="Group 4"/>
          <p:cNvGrpSpPr/>
          <p:nvPr/>
        </p:nvGrpSpPr>
        <p:grpSpPr>
          <a:xfrm>
            <a:off x="1789010" y="6414327"/>
            <a:ext cx="1556834" cy="584773"/>
            <a:chOff x="-1" y="0"/>
            <a:chExt cx="1556832" cy="584772"/>
          </a:xfrm>
        </p:grpSpPr>
        <p:sp>
          <p:nvSpPr>
            <p:cNvPr id="212" name="Rectangle 27"/>
            <p:cNvSpPr txBox="1"/>
            <p:nvPr/>
          </p:nvSpPr>
          <p:spPr>
            <a:xfrm>
              <a:off x="53441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L’UE en tant que leader </a:t>
              </a:r>
              <a:br>
                <a:rPr sz="1600"/>
              </a:br>
              <a:r>
                <a:rPr sz="1600"/>
                <a:t>mondial</a:t>
              </a:r>
            </a:p>
          </p:txBody>
        </p:sp>
        <p:sp>
          <p:nvSpPr>
            <p:cNvPr id="213" name="Straight Connector 69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15" name="Rectangle 47"/>
          <p:cNvSpPr/>
          <p:nvPr/>
        </p:nvSpPr>
        <p:spPr>
          <a:xfrm>
            <a:off x="0" y="7288463"/>
            <a:ext cx="10680700" cy="28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pSp>
        <p:nvGrpSpPr>
          <p:cNvPr id="218" name="Vorm"/>
          <p:cNvGrpSpPr/>
          <p:nvPr/>
        </p:nvGrpSpPr>
        <p:grpSpPr>
          <a:xfrm>
            <a:off x="1491506" y="4700820"/>
            <a:ext cx="2787448" cy="658250"/>
            <a:chOff x="-1" y="0"/>
            <a:chExt cx="2787446" cy="658249"/>
          </a:xfrm>
        </p:grpSpPr>
        <p:sp>
          <p:nvSpPr>
            <p:cNvPr id="216" name="Vorm"/>
            <p:cNvSpPr/>
            <p:nvPr/>
          </p:nvSpPr>
          <p:spPr>
            <a:xfrm>
              <a:off x="-1" y="0"/>
              <a:ext cx="2787446" cy="658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1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129" y="21600"/>
                    <a:pt x="20549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471" y="0"/>
                    <a:pt x="1051" y="0"/>
                  </a:cubicBezTo>
                  <a:close/>
                </a:path>
              </a:pathLst>
            </a:custGeom>
            <a:solidFill>
              <a:srgbClr val="42B47B"/>
            </a:solidFill>
            <a:ln w="285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endParaRPr sz="1400"/>
            </a:p>
          </p:txBody>
        </p:sp>
        <p:sp>
          <p:nvSpPr>
            <p:cNvPr id="217" name="Building and renovating in an energy and resource efficient way"/>
            <p:cNvSpPr txBox="1"/>
            <p:nvPr/>
          </p:nvSpPr>
          <p:spPr>
            <a:xfrm>
              <a:off x="-1" y="62385"/>
              <a:ext cx="2787446" cy="5334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rPr dirty="0"/>
                <a:t>Construction et </a:t>
              </a:r>
              <a:r>
                <a:rPr dirty="0" err="1"/>
                <a:t>rénovation</a:t>
              </a:r>
              <a:r>
                <a:rPr dirty="0"/>
                <a:t> </a:t>
              </a:r>
              <a:r>
                <a:rPr dirty="0" err="1"/>
                <a:t>économes</a:t>
              </a:r>
              <a:r>
                <a:rPr dirty="0"/>
                <a:t> </a:t>
              </a:r>
              <a:r>
                <a:rPr dirty="0" err="1"/>
                <a:t>en</a:t>
              </a:r>
              <a:r>
                <a:rPr dirty="0"/>
                <a:t> </a:t>
              </a:r>
              <a:r>
                <a:rPr dirty="0" err="1"/>
                <a:t>énergie</a:t>
              </a:r>
              <a:r>
                <a:rPr dirty="0"/>
                <a:t> et </a:t>
              </a:r>
              <a:r>
                <a:rPr dirty="0" err="1"/>
                <a:t>en</a:t>
              </a:r>
              <a:r>
                <a:rPr dirty="0"/>
                <a:t> </a:t>
              </a:r>
              <a:r>
                <a:rPr dirty="0" err="1"/>
                <a:t>ressources</a:t>
              </a:r>
              <a:endParaRPr dirty="0"/>
            </a:p>
          </p:txBody>
        </p:sp>
      </p:grpSp>
      <p:sp>
        <p:nvSpPr>
          <p:cNvPr id="25" name="Rechthoek"/>
          <p:cNvSpPr/>
          <p:nvPr/>
        </p:nvSpPr>
        <p:spPr>
          <a:xfrm>
            <a:off x="3554873" y="5741941"/>
            <a:ext cx="3405021" cy="697068"/>
          </a:xfrm>
          <a:prstGeom prst="rect">
            <a:avLst/>
          </a:prstGeom>
          <a:solidFill>
            <a:srgbClr val="034EA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Conception d’un ensemble de</a:t>
            </a:r>
          </a:p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des politiques profondément transformatrices</a:t>
            </a:r>
            <a:endParaRPr sz="1400" dirty="0">
              <a:solidFill>
                <a:schemeClr val="bg1"/>
              </a:solidFill>
              <a:latin typeface="EC Square Sans Pro Medium" panose="020B0500000000020004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31" y="224600"/>
            <a:ext cx="2316346" cy="61491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1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Rectangle 8"/>
          <p:cNvSpPr/>
          <p:nvPr/>
        </p:nvSpPr>
        <p:spPr>
          <a:xfrm>
            <a:off x="244550" y="984043"/>
            <a:ext cx="10260418" cy="6288628"/>
          </a:xfrm>
          <a:prstGeom prst="rect">
            <a:avLst/>
          </a:prstGeom>
          <a:ln>
            <a:solidFill>
              <a:srgbClr val="A7A7A7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21" name="Oval 26"/>
          <p:cNvSpPr/>
          <p:nvPr/>
        </p:nvSpPr>
        <p:spPr>
          <a:xfrm>
            <a:off x="404860" y="-1164208"/>
            <a:ext cx="9977316" cy="9977320"/>
          </a:xfrm>
          <a:prstGeom prst="ellipse">
            <a:avLst/>
          </a:prstGeom>
          <a:gradFill>
            <a:gsLst>
              <a:gs pos="5000">
                <a:srgbClr val="5AA3AE">
                  <a:alpha val="10000"/>
                </a:srgbClr>
              </a:gs>
              <a:gs pos="90000">
                <a:srgbClr val="44BA7E">
                  <a:alpha val="20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222" name="Rectangle 9"/>
          <p:cNvSpPr/>
          <p:nvPr/>
        </p:nvSpPr>
        <p:spPr>
          <a:xfrm>
            <a:off x="0" y="-1"/>
            <a:ext cx="10680700" cy="9840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23" name="Oval 26"/>
          <p:cNvSpPr/>
          <p:nvPr/>
        </p:nvSpPr>
        <p:spPr>
          <a:xfrm>
            <a:off x="3084139" y="1515069"/>
            <a:ext cx="4618765" cy="4618768"/>
          </a:xfrm>
          <a:prstGeom prst="ellipse">
            <a:avLst/>
          </a:prstGeom>
          <a:gradFill>
            <a:gsLst>
              <a:gs pos="5000">
                <a:srgbClr val="5AA3AE">
                  <a:alpha val="40000"/>
                </a:srgbClr>
              </a:gs>
              <a:gs pos="100000">
                <a:srgbClr val="44BA7E">
                  <a:alpha val="40000"/>
                </a:srgbClr>
              </a:gs>
            </a:gsLst>
            <a:lin ang="5400000"/>
          </a:gradFill>
          <a:ln w="28575">
            <a:solidFill>
              <a:srgbClr val="034EA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7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700"/>
          </a:p>
        </p:txBody>
      </p:sp>
      <p:sp>
        <p:nvSpPr>
          <p:cNvPr id="224" name="The Green Deal Framework"/>
          <p:cNvSpPr txBox="1"/>
          <p:nvPr/>
        </p:nvSpPr>
        <p:spPr>
          <a:xfrm>
            <a:off x="2285540" y="473571"/>
            <a:ext cx="6006605" cy="5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372" tIns="39372" rIns="39372" bIns="39372" anchor="ctr">
            <a:spAutoFit/>
          </a:bodyPr>
          <a:lstStyle/>
          <a:p>
            <a:pPr>
              <a:defRPr sz="2800">
                <a:solidFill>
                  <a:srgbClr val="034EA2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dirty="0" smtClean="0"/>
              <a:t>Le</a:t>
            </a:r>
            <a:r>
              <a:rPr lang="fr-BE" dirty="0" smtClean="0"/>
              <a:t> </a:t>
            </a:r>
            <a:r>
              <a:rPr sz="2800" b="1" dirty="0" err="1" smtClean="0">
                <a:solidFill>
                  <a:srgbClr val="44BA7E"/>
                </a:solidFill>
              </a:rPr>
              <a:t>pacte</a:t>
            </a:r>
            <a:r>
              <a:rPr sz="2800" b="1" dirty="0" smtClean="0">
                <a:solidFill>
                  <a:srgbClr val="44BA7E"/>
                </a:solidFill>
              </a:rPr>
              <a:t> </a:t>
            </a:r>
            <a:r>
              <a:rPr sz="2800" b="1" dirty="0" err="1">
                <a:solidFill>
                  <a:srgbClr val="44BA7E"/>
                </a:solidFill>
              </a:rPr>
              <a:t>vert</a:t>
            </a:r>
            <a:r>
              <a:rPr sz="2800" b="1" dirty="0">
                <a:solidFill>
                  <a:srgbClr val="44BA7E"/>
                </a:solidFill>
              </a:rPr>
              <a:t> pour </a:t>
            </a:r>
            <a:r>
              <a:rPr sz="2800" b="1" dirty="0" err="1">
                <a:solidFill>
                  <a:srgbClr val="44BA7E"/>
                </a:solidFill>
              </a:rPr>
              <a:t>l’Europe</a:t>
            </a:r>
            <a:endParaRPr sz="2800" b="1" dirty="0">
              <a:solidFill>
                <a:srgbClr val="44BA7E"/>
              </a:solidFill>
            </a:endParaRPr>
          </a:p>
        </p:txBody>
      </p:sp>
      <p:grpSp>
        <p:nvGrpSpPr>
          <p:cNvPr id="228" name="Group 13"/>
          <p:cNvGrpSpPr/>
          <p:nvPr/>
        </p:nvGrpSpPr>
        <p:grpSpPr>
          <a:xfrm>
            <a:off x="4401510" y="2861236"/>
            <a:ext cx="1926439" cy="1926439"/>
            <a:chOff x="-1" y="-1"/>
            <a:chExt cx="1926438" cy="1926438"/>
          </a:xfrm>
        </p:grpSpPr>
        <p:sp>
          <p:nvSpPr>
            <p:cNvPr id="225" name="Green Deal"/>
            <p:cNvSpPr/>
            <p:nvPr/>
          </p:nvSpPr>
          <p:spPr>
            <a:xfrm>
              <a:off x="-1" y="-1"/>
              <a:ext cx="1926438" cy="1926438"/>
            </a:xfrm>
            <a:prstGeom prst="ellipse">
              <a:avLst/>
            </a:prstGeom>
            <a:gradFill flip="none" rotWithShape="1">
              <a:gsLst>
                <a:gs pos="5000">
                  <a:srgbClr val="5AA3AE"/>
                </a:gs>
                <a:gs pos="100000">
                  <a:srgbClr val="44BA7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2700"/>
            </a:p>
          </p:txBody>
        </p:sp>
        <p:pic>
          <p:nvPicPr>
            <p:cNvPr id="226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5821" y="169328"/>
              <a:ext cx="1587017" cy="15975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7" name="Rectangle 3"/>
            <p:cNvSpPr txBox="1"/>
            <p:nvPr/>
          </p:nvSpPr>
          <p:spPr>
            <a:xfrm>
              <a:off x="451319" y="83469"/>
              <a:ext cx="1081381" cy="1508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>Les</a:t>
              </a:r>
              <a:endParaRPr sz="2000"/>
            </a:p>
            <a:p>
              <a:pPr>
                <a:defRPr sz="1800" b="1">
                  <a:solidFill>
                    <a:srgbClr val="FFFFFF"/>
                  </a:solidFill>
                  <a:latin typeface="EC Square Sans Pro"/>
                  <a:ea typeface="EC Square Sans Pro"/>
                  <a:cs typeface="EC Square Sans Pro"/>
                  <a:sym typeface="EC Square Sans Pro"/>
                </a:defRPr>
              </a:pPr>
              <a:r>
                <a:rPr sz="1800"/>
                <a:t/>
              </a:r>
              <a:br>
                <a:rPr sz="1800"/>
              </a:br>
              <a:r>
                <a:rPr sz="1800"/>
                <a:t>Pacte</a:t>
              </a:r>
              <a:br>
                <a:rPr sz="1800"/>
              </a:br>
              <a:r>
                <a:rPr sz="1800"/>
                <a:t>vert pour l’Europe</a:t>
              </a:r>
            </a:p>
          </p:txBody>
        </p:sp>
      </p:grpSp>
      <p:sp>
        <p:nvSpPr>
          <p:cNvPr id="229" name="Rectangle 12"/>
          <p:cNvSpPr/>
          <p:nvPr/>
        </p:nvSpPr>
        <p:spPr>
          <a:xfrm>
            <a:off x="3643781" y="2762547"/>
            <a:ext cx="6016033" cy="3026470"/>
          </a:xfrm>
          <a:prstGeom prst="rect">
            <a:avLst/>
          </a:prstGeom>
          <a:solidFill>
            <a:srgbClr val="CDE8B5"/>
          </a:solidFill>
          <a:ln w="63500">
            <a:solidFill>
              <a:srgbClr val="389A6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79400" tIns="279400" rIns="279400" bIns="279400">
            <a:spAutoFit/>
          </a:bodyPr>
          <a:lstStyle/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b="1" dirty="0" err="1"/>
              <a:t>Stratégie</a:t>
            </a:r>
            <a:r>
              <a:rPr sz="1600" b="1" dirty="0"/>
              <a:t> </a:t>
            </a:r>
            <a:r>
              <a:rPr sz="1600" b="1" dirty="0" err="1"/>
              <a:t>industrielle</a:t>
            </a:r>
            <a:r>
              <a:rPr sz="1600" b="1" dirty="0"/>
              <a:t> de </a:t>
            </a:r>
            <a:r>
              <a:rPr sz="1600" b="1" dirty="0" err="1" smtClean="0"/>
              <a:t>l’UE</a:t>
            </a:r>
            <a:r>
              <a:rPr lang="fr-BE" sz="1600" b="1" dirty="0" smtClean="0"/>
              <a:t> </a:t>
            </a:r>
            <a:r>
              <a:rPr dirty="0" smtClean="0"/>
              <a:t>d</a:t>
            </a:r>
            <a:r>
              <a:rPr dirty="0"/>
              <a:t>’</a:t>
            </a:r>
            <a:r>
              <a:rPr sz="1600" dirty="0"/>
              <a:t> </a:t>
            </a:r>
            <a:r>
              <a:rPr sz="1600" dirty="0" err="1"/>
              <a:t>ici</a:t>
            </a:r>
            <a:r>
              <a:rPr sz="1600" dirty="0"/>
              <a:t> mars 2020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dirty="0"/>
              <a:t>Un nouveau </a:t>
            </a:r>
            <a:r>
              <a:rPr sz="1600" b="1" dirty="0"/>
              <a:t>plan </a:t>
            </a:r>
            <a:r>
              <a:rPr sz="1600" b="1" dirty="0" err="1"/>
              <a:t>d’action</a:t>
            </a:r>
            <a:r>
              <a:rPr sz="1600" b="1" dirty="0"/>
              <a:t> </a:t>
            </a:r>
            <a:r>
              <a:rPr sz="1600" b="1" dirty="0" err="1"/>
              <a:t>en</a:t>
            </a:r>
            <a:r>
              <a:rPr sz="1600" b="1" dirty="0"/>
              <a:t> </a:t>
            </a:r>
            <a:r>
              <a:rPr sz="1600" b="1" dirty="0" err="1"/>
              <a:t>faveur</a:t>
            </a:r>
            <a:r>
              <a:rPr sz="1600" b="1" dirty="0"/>
              <a:t> de </a:t>
            </a:r>
            <a:r>
              <a:rPr sz="1600" b="1" dirty="0" err="1"/>
              <a:t>l’économie</a:t>
            </a:r>
            <a:r>
              <a:rPr sz="1600" b="1" dirty="0"/>
              <a:t> </a:t>
            </a:r>
            <a:r>
              <a:rPr sz="1600" b="1" dirty="0" err="1"/>
              <a:t>circulaire</a:t>
            </a:r>
            <a:r>
              <a:rPr sz="1600" b="1" dirty="0"/>
              <a:t> </a:t>
            </a:r>
            <a:r>
              <a:rPr sz="1600" dirty="0" err="1"/>
              <a:t>d’ici</a:t>
            </a:r>
            <a:r>
              <a:rPr sz="1600" dirty="0"/>
              <a:t> mars 2020, </a:t>
            </a:r>
            <a:r>
              <a:rPr sz="1600" dirty="0" err="1"/>
              <a:t>comprenant</a:t>
            </a:r>
            <a:r>
              <a:rPr sz="1600" dirty="0"/>
              <a:t> </a:t>
            </a:r>
            <a:r>
              <a:rPr sz="1600" dirty="0" err="1"/>
              <a:t>une</a:t>
            </a:r>
            <a:r>
              <a:rPr sz="1600" dirty="0"/>
              <a:t> </a:t>
            </a:r>
            <a:r>
              <a:rPr sz="1600" b="1" dirty="0" err="1"/>
              <a:t>politique</a:t>
            </a:r>
            <a:r>
              <a:rPr sz="1600" b="1" dirty="0"/>
              <a:t> de </a:t>
            </a:r>
            <a:r>
              <a:rPr sz="1600" b="1" dirty="0" err="1"/>
              <a:t>produits</a:t>
            </a:r>
            <a:r>
              <a:rPr sz="1600" b="1" dirty="0"/>
              <a:t> durables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dirty="0" err="1" smtClean="0"/>
              <a:t>Percée</a:t>
            </a:r>
            <a:r>
              <a:rPr lang="fr-BE" dirty="0" smtClean="0"/>
              <a:t> </a:t>
            </a:r>
            <a:r>
              <a:rPr sz="1600" b="1" dirty="0" smtClean="0"/>
              <a:t>de </a:t>
            </a:r>
            <a:r>
              <a:rPr sz="1600" b="1" dirty="0" err="1"/>
              <a:t>l’acier</a:t>
            </a:r>
            <a:r>
              <a:rPr sz="1600" b="1" dirty="0"/>
              <a:t> </a:t>
            </a:r>
            <a:r>
              <a:rPr sz="1600" b="1" dirty="0" err="1"/>
              <a:t>propre</a:t>
            </a:r>
            <a:r>
              <a:rPr lang="fr-BE" sz="1600" b="1" dirty="0" smtClean="0"/>
              <a:t>: </a:t>
            </a:r>
            <a:r>
              <a:rPr lang="fr-BE" sz="1600" dirty="0" smtClean="0"/>
              <a:t>Proposition</a:t>
            </a:r>
            <a:r>
              <a:rPr lang="fr-BE" sz="1600" b="1" dirty="0" smtClean="0"/>
              <a:t> </a:t>
            </a:r>
            <a:r>
              <a:rPr lang="fr-BE" sz="1600" dirty="0"/>
              <a:t>de 2020 visant à soutenir l’ </a:t>
            </a:r>
            <a:r>
              <a:rPr sz="1600" dirty="0" err="1"/>
              <a:t>acier</a:t>
            </a:r>
            <a:r>
              <a:rPr sz="1600" dirty="0"/>
              <a:t> </a:t>
            </a:r>
            <a:r>
              <a:rPr sz="1600" dirty="0" err="1"/>
              <a:t>zéro</a:t>
            </a:r>
            <a:r>
              <a:rPr sz="1600" dirty="0"/>
              <a:t> </a:t>
            </a:r>
            <a:r>
              <a:rPr sz="1600" dirty="0" err="1"/>
              <a:t>carbone</a:t>
            </a:r>
            <a:r>
              <a:rPr lang="fr-BE" sz="1600" dirty="0"/>
              <a:t>—</a:t>
            </a:r>
            <a:r>
              <a:rPr sz="1600" dirty="0" err="1"/>
              <a:t>processus</a:t>
            </a:r>
            <a:r>
              <a:rPr sz="1600" dirty="0"/>
              <a:t> de fabrication</a:t>
            </a:r>
            <a:r>
              <a:rPr lang="fr-BE" sz="1600" dirty="0"/>
              <a:t>d’</a:t>
            </a:r>
            <a:r>
              <a:rPr sz="1600" dirty="0"/>
              <a:t> </a:t>
            </a:r>
            <a:r>
              <a:rPr sz="1600" dirty="0" err="1"/>
              <a:t>ici</a:t>
            </a:r>
            <a:r>
              <a:rPr sz="1600" dirty="0"/>
              <a:t> à 2030. 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1600" dirty="0" err="1"/>
              <a:t>Législation</a:t>
            </a:r>
            <a:r>
              <a:rPr lang="en-US" sz="1600" dirty="0"/>
              <a:t> à </a:t>
            </a:r>
            <a:r>
              <a:rPr lang="en-US" sz="1600" dirty="0" err="1"/>
              <a:t>l’appui</a:t>
            </a:r>
            <a:r>
              <a:rPr lang="en-US" sz="1600" dirty="0"/>
              <a:t> du </a:t>
            </a:r>
            <a:r>
              <a:rPr lang="en-US" sz="1600" b="1" dirty="0"/>
              <a:t>plan </a:t>
            </a:r>
            <a:r>
              <a:rPr lang="en-US" sz="1600" b="1" dirty="0" err="1"/>
              <a:t>d’action</a:t>
            </a:r>
            <a:r>
              <a:rPr lang="en-US" sz="1600" b="1" dirty="0"/>
              <a:t> </a:t>
            </a:r>
            <a:r>
              <a:rPr lang="en-US" sz="1600" b="1" dirty="0" err="1"/>
              <a:t>stratégique</a:t>
            </a:r>
            <a:r>
              <a:rPr lang="en-US" sz="1600" b="1" dirty="0"/>
              <a:t> sur les batteries </a:t>
            </a:r>
            <a:r>
              <a:rPr lang="en-US" sz="1600" dirty="0"/>
              <a:t>et </a:t>
            </a:r>
            <a:r>
              <a:rPr lang="en-US" sz="1600" dirty="0" err="1"/>
              <a:t>l’économie</a:t>
            </a:r>
            <a:r>
              <a:rPr lang="en-US" sz="1600" dirty="0"/>
              <a:t> </a:t>
            </a:r>
            <a:r>
              <a:rPr lang="en-US" sz="1600" dirty="0" err="1"/>
              <a:t>circulaire</a:t>
            </a:r>
            <a:r>
              <a:rPr sz="1600" dirty="0"/>
              <a:t> </a:t>
            </a:r>
            <a:r>
              <a:rPr sz="1600" dirty="0" err="1"/>
              <a:t>en</a:t>
            </a:r>
            <a:r>
              <a:rPr sz="1600" dirty="0"/>
              <a:t> 2020 </a:t>
            </a:r>
          </a:p>
          <a:p>
            <a:pPr marL="160426" indent="-160426" algn="l">
              <a:buSzPct val="100000"/>
              <a:buChar char="•"/>
              <a:defRPr sz="1600"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sz="1600" dirty="0"/>
              <a:t>Proposer des </a:t>
            </a:r>
            <a:r>
              <a:rPr sz="1600" dirty="0" err="1"/>
              <a:t>réformes</a:t>
            </a:r>
            <a:r>
              <a:rPr sz="1600" dirty="0"/>
              <a:t> </a:t>
            </a:r>
            <a:r>
              <a:rPr sz="1600" dirty="0" err="1"/>
              <a:t>législatives</a:t>
            </a:r>
            <a:r>
              <a:rPr sz="1600" dirty="0"/>
              <a:t> </a:t>
            </a:r>
            <a:r>
              <a:rPr sz="1600" dirty="0" err="1"/>
              <a:t>en</a:t>
            </a:r>
            <a:r>
              <a:rPr sz="1600" dirty="0"/>
              <a:t> </a:t>
            </a:r>
            <a:r>
              <a:rPr sz="1600" b="1" dirty="0" err="1"/>
              <a:t>matière</a:t>
            </a:r>
            <a:r>
              <a:rPr sz="1600" b="1" dirty="0"/>
              <a:t> de </a:t>
            </a:r>
            <a:r>
              <a:rPr sz="1600" b="1" dirty="0" err="1"/>
              <a:t>déchets</a:t>
            </a:r>
            <a:endParaRPr sz="1600" b="1" dirty="0"/>
          </a:p>
        </p:txBody>
      </p:sp>
      <p:grpSp>
        <p:nvGrpSpPr>
          <p:cNvPr id="232" name="Vorm"/>
          <p:cNvGrpSpPr/>
          <p:nvPr/>
        </p:nvGrpSpPr>
        <p:grpSpPr>
          <a:xfrm>
            <a:off x="1045931" y="3845278"/>
            <a:ext cx="2787448" cy="635311"/>
            <a:chOff x="-1" y="-1"/>
            <a:chExt cx="2787446" cy="635309"/>
          </a:xfrm>
        </p:grpSpPr>
        <p:sp>
          <p:nvSpPr>
            <p:cNvPr id="230" name="Vorm"/>
            <p:cNvSpPr/>
            <p:nvPr/>
          </p:nvSpPr>
          <p:spPr>
            <a:xfrm>
              <a:off x="-1" y="-1"/>
              <a:ext cx="2787446" cy="63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3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111" y="21600"/>
                    <a:pt x="20507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489" y="0"/>
                    <a:pt x="1093" y="0"/>
                  </a:cubicBezTo>
                  <a:close/>
                </a:path>
              </a:pathLst>
            </a:custGeom>
            <a:solidFill>
              <a:srgbClr val="42B47B"/>
            </a:solidFill>
            <a:ln w="285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endParaRPr sz="1400"/>
            </a:p>
          </p:txBody>
        </p:sp>
        <p:sp>
          <p:nvSpPr>
            <p:cNvPr id="231" name="Mobilising industry…"/>
            <p:cNvSpPr txBox="1"/>
            <p:nvPr/>
          </p:nvSpPr>
          <p:spPr>
            <a:xfrm>
              <a:off x="-1" y="50914"/>
              <a:ext cx="2787446" cy="533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400"/>
                <a:t>Mobiliser l’industrie</a:t>
              </a:r>
            </a:p>
            <a:p>
              <a:pPr>
                <a:defRPr sz="1400">
                  <a:solidFill>
                    <a:srgbClr val="FFFFFF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400"/>
                <a:t>pour une économie propre et circulaire</a:t>
              </a:r>
            </a:p>
          </p:txBody>
        </p:sp>
      </p:grpSp>
      <p:grpSp>
        <p:nvGrpSpPr>
          <p:cNvPr id="235" name="Group 2"/>
          <p:cNvGrpSpPr/>
          <p:nvPr/>
        </p:nvGrpSpPr>
        <p:grpSpPr>
          <a:xfrm>
            <a:off x="7722157" y="6491203"/>
            <a:ext cx="1549111" cy="584773"/>
            <a:chOff x="-1" y="0"/>
            <a:chExt cx="1549110" cy="584772"/>
          </a:xfrm>
        </p:grpSpPr>
        <p:sp>
          <p:nvSpPr>
            <p:cNvPr id="233" name="Rectangle 64"/>
            <p:cNvSpPr txBox="1"/>
            <p:nvPr/>
          </p:nvSpPr>
          <p:spPr>
            <a:xfrm>
              <a:off x="45719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lvl1pPr>
            </a:lstStyle>
            <a:p>
              <a:r>
                <a:t>Un pacte européen pour le climat</a:t>
              </a:r>
            </a:p>
          </p:txBody>
        </p:sp>
        <p:sp>
          <p:nvSpPr>
            <p:cNvPr id="234" name="Straight Connector 68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38" name="Group 4"/>
          <p:cNvGrpSpPr/>
          <p:nvPr/>
        </p:nvGrpSpPr>
        <p:grpSpPr>
          <a:xfrm>
            <a:off x="1789010" y="6414327"/>
            <a:ext cx="1556834" cy="584773"/>
            <a:chOff x="-1" y="0"/>
            <a:chExt cx="1556832" cy="584772"/>
          </a:xfrm>
        </p:grpSpPr>
        <p:sp>
          <p:nvSpPr>
            <p:cNvPr id="236" name="Rectangle 27"/>
            <p:cNvSpPr txBox="1"/>
            <p:nvPr/>
          </p:nvSpPr>
          <p:spPr>
            <a:xfrm>
              <a:off x="53441" y="0"/>
              <a:ext cx="1503390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defRPr sz="1600" b="1">
                  <a:solidFill>
                    <a:srgbClr val="0B7468"/>
                  </a:solidFill>
                  <a:latin typeface="EC Square Sans Pro Medium"/>
                  <a:ea typeface="EC Square Sans Pro Medium"/>
                  <a:cs typeface="EC Square Sans Pro Medium"/>
                  <a:sym typeface="EC Square Sans Pro Medium"/>
                </a:defRPr>
              </a:pPr>
              <a:r>
                <a:rPr sz="1600"/>
                <a:t>L’UE en tant que leader </a:t>
              </a:r>
              <a:br>
                <a:rPr sz="1600"/>
              </a:br>
              <a:r>
                <a:rPr sz="1600"/>
                <a:t>mondial</a:t>
              </a:r>
            </a:p>
          </p:txBody>
        </p:sp>
        <p:sp>
          <p:nvSpPr>
            <p:cNvPr id="237" name="Straight Connector 69"/>
            <p:cNvSpPr/>
            <p:nvPr/>
          </p:nvSpPr>
          <p:spPr>
            <a:xfrm flipH="1">
              <a:off x="-1" y="69902"/>
              <a:ext cx="2" cy="444970"/>
            </a:xfrm>
            <a:prstGeom prst="line">
              <a:avLst/>
            </a:prstGeom>
            <a:noFill/>
            <a:ln w="28575" cap="rnd">
              <a:solidFill>
                <a:srgbClr val="0B746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39" name="Rectangle 47"/>
          <p:cNvSpPr/>
          <p:nvPr/>
        </p:nvSpPr>
        <p:spPr>
          <a:xfrm>
            <a:off x="0" y="7288463"/>
            <a:ext cx="10680700" cy="28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2" name="Rechthoek"/>
          <p:cNvSpPr/>
          <p:nvPr/>
        </p:nvSpPr>
        <p:spPr>
          <a:xfrm>
            <a:off x="3554873" y="5741941"/>
            <a:ext cx="3405021" cy="697068"/>
          </a:xfrm>
          <a:prstGeom prst="rect">
            <a:avLst/>
          </a:prstGeom>
          <a:solidFill>
            <a:srgbClr val="034EA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Conception d’un ensemble de</a:t>
            </a:r>
          </a:p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r-BE" sz="1400">
                <a:solidFill>
                  <a:schemeClr val="bg1"/>
                </a:solidFill>
                <a:latin typeface="EC Square Sans Pro Medium" panose="020B0500000000020004" pitchFamily="34" charset="0"/>
              </a:rPr>
              <a:t>des politiques profondément transformatrices</a:t>
            </a:r>
            <a:endParaRPr sz="1400" dirty="0">
              <a:solidFill>
                <a:schemeClr val="bg1"/>
              </a:solidFill>
              <a:latin typeface="EC Square Sans Pro Medium" panose="020B05000000000200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31" y="224600"/>
            <a:ext cx="2316346" cy="61491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1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6847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6847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6847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6847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5309</TotalTime>
  <Words>2316</Words>
  <Application>Microsoft Office PowerPoint</Application>
  <PresentationFormat>Personnalisé</PresentationFormat>
  <Paragraphs>272</Paragraphs>
  <Slides>22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2" baseType="lpstr">
      <vt:lpstr>Arial</vt:lpstr>
      <vt:lpstr>EC Square Sans Pro</vt:lpstr>
      <vt:lpstr>EC Square Sans Pro Medium</vt:lpstr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MORSDORF George (SG)</dc:creator>
  <cp:lastModifiedBy>JENOT Jocelyne</cp:lastModifiedBy>
  <cp:revision>60</cp:revision>
  <cp:lastPrinted>2019-12-16T17:30:44Z</cp:lastPrinted>
  <dcterms:modified xsi:type="dcterms:W3CDTF">2021-06-04T13:49:03Z</dcterms:modified>
</cp:coreProperties>
</file>