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57" r:id="rId4"/>
    <p:sldId id="258" r:id="rId5"/>
    <p:sldId id="259" r:id="rId6"/>
    <p:sldId id="262"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88" autoAdjust="0"/>
  </p:normalViewPr>
  <p:slideViewPr>
    <p:cSldViewPr snapToGrid="0">
      <p:cViewPr varScale="1">
        <p:scale>
          <a:sx n="28" d="100"/>
          <a:sy n="28" d="100"/>
        </p:scale>
        <p:origin x="1296"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011D4-3765-4AB7-A829-1C35074E0F2D}" type="datetimeFigureOut">
              <a:rPr lang="fr-FR" smtClean="0"/>
              <a:t>17/12/2022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E3DE-CBBC-4707-8C3F-83E6468FFA1B}" type="slidenum">
              <a:rPr lang="fr-FR" smtClean="0"/>
              <a:t>‹N°›</a:t>
            </a:fld>
            <a:endParaRPr lang="fr-FR"/>
          </a:p>
        </p:txBody>
      </p:sp>
    </p:spTree>
    <p:extLst>
      <p:ext uri="{BB962C8B-B14F-4D97-AF65-F5344CB8AC3E}">
        <p14:creationId xmlns:p14="http://schemas.microsoft.com/office/powerpoint/2010/main" val="2954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FDE3DE-CBBC-4707-8C3F-83E6468FFA1B}" type="slidenum">
              <a:rPr lang="fr-FR" smtClean="0"/>
              <a:t>6</a:t>
            </a:fld>
            <a:endParaRPr lang="fr-FR"/>
          </a:p>
        </p:txBody>
      </p:sp>
    </p:spTree>
    <p:extLst>
      <p:ext uri="{BB962C8B-B14F-4D97-AF65-F5344CB8AC3E}">
        <p14:creationId xmlns:p14="http://schemas.microsoft.com/office/powerpoint/2010/main" val="39525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5B7ED-61BE-240B-B063-C8C9CEED152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0795F0D-9094-4F75-0D15-714862D73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98630F-8EFB-074E-67EA-264C7D0C23C9}"/>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06BE9781-641E-98F6-3EB8-5051B1ACCD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BC50CB-092F-AA42-71D6-F1501F4EA0F8}"/>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17138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526D-82A0-B1C1-07EC-7742E2C37E0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61AB479-4758-9005-7332-E4071EFF33F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ED11D2-749A-AB11-EB44-CDA735DE1786}"/>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F683E4B5-9ADD-F600-EB3F-5AEE68AB83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E6DD4E-32E1-F335-4625-C948586CC554}"/>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111813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E23C5C-217D-2C19-5687-D16312DE572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D7B3A5-5DCE-7D69-5329-3DA1AE4C85E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75FFB-2A3A-03DB-DC37-BA5E23E745B1}"/>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68EF6655-4D08-0F3C-6183-AF96230DA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AF1F0A-C60D-4581-5CF0-BAB50AA4ECE4}"/>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148440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461BA-4DDE-0F9B-98BE-C0EAA5E428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8FE8BEC-7608-D05F-518A-BD394F8B0A1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9A0437-73D2-4E3A-7FE4-0C6DC85ABB70}"/>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CEAEE68D-0B57-7176-5D77-4935F89DDD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D78337-FB6B-9445-2B75-26AD861FA499}"/>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305579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B4D6D-81FE-06EC-E956-C0C8106DD5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A58ECFE-E31C-AD8D-7434-606B76B17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1828F2-BCE2-4528-C9D3-DB6C0CEA08D5}"/>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F8C09B25-2462-FD0F-E2A7-B96728FD98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DE9E2A-7DF5-13CC-F81C-9AC51E3AFC77}"/>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14962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027D9-4FD8-DF54-A4A6-61249784B36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E28987-62D9-C831-83F0-3A6DA8CC5BF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81FEEFD-7167-3B28-08F9-DB43506BC84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0AC440D-87AB-3E89-2150-ED8273243A29}"/>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6" name="Espace réservé du pied de page 5">
            <a:extLst>
              <a:ext uri="{FF2B5EF4-FFF2-40B4-BE49-F238E27FC236}">
                <a16:creationId xmlns:a16="http://schemas.microsoft.com/office/drawing/2014/main" id="{73C56016-E074-67B5-70F3-F87247F398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7E771F-5DA4-D0EE-6C72-3C8979F61399}"/>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37374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FCE66-C354-E007-CED5-37320829BB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351D348-AFB6-30C2-9EC7-9565768AB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58EE48-11FF-8225-2869-AA8B4E36AD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3FC52C7-D8FE-3F16-F4BD-C35783BDD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172C3D-4A92-FC83-B5CB-0F2E81B962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5414832-BA2C-1C28-109D-754CA8E7B30B}"/>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8" name="Espace réservé du pied de page 7">
            <a:extLst>
              <a:ext uri="{FF2B5EF4-FFF2-40B4-BE49-F238E27FC236}">
                <a16:creationId xmlns:a16="http://schemas.microsoft.com/office/drawing/2014/main" id="{43D132D4-AF9B-EE53-D279-7E7268E669B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71EB5EA-ED1B-E59D-8C01-AD478B15CDD8}"/>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31461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A25FB-A872-6111-2A0E-130ADD4851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8D95F9-DCBF-657F-93D5-633076474523}"/>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4" name="Espace réservé du pied de page 3">
            <a:extLst>
              <a:ext uri="{FF2B5EF4-FFF2-40B4-BE49-F238E27FC236}">
                <a16:creationId xmlns:a16="http://schemas.microsoft.com/office/drawing/2014/main" id="{680812DE-265D-082D-D7EA-0B7878B8C9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964C5D-89DE-DD5C-0775-5844CB241FAD}"/>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18862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DE2772-E435-BC56-797E-664661C5AF19}"/>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3" name="Espace réservé du pied de page 2">
            <a:extLst>
              <a:ext uri="{FF2B5EF4-FFF2-40B4-BE49-F238E27FC236}">
                <a16:creationId xmlns:a16="http://schemas.microsoft.com/office/drawing/2014/main" id="{7FCAEE38-CA0B-8595-2FBB-74D2196F8A5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E909017-930D-E572-3C60-18F14FFE844D}"/>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246267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B4AC9-31B5-E525-D525-0721BD4E17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BA800D-3AD8-E026-C073-F9305FD0C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BF453B-1F94-CB47-51CF-23299BBA1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D41C74-3BD9-44D2-BC52-11D42ECA3E16}"/>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6" name="Espace réservé du pied de page 5">
            <a:extLst>
              <a:ext uri="{FF2B5EF4-FFF2-40B4-BE49-F238E27FC236}">
                <a16:creationId xmlns:a16="http://schemas.microsoft.com/office/drawing/2014/main" id="{4811CC66-05B0-2768-9398-A5048E954B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62CC05-0A34-E7A6-71D6-AE9D15DE4EB8}"/>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410709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3B1F9-30E1-663A-A696-9816468CD2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F044965-A78E-2395-C0DC-F9778AAE9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3E88215-0DAA-93D2-5AD4-32D04BA0F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DBB5C8-DEEC-F505-D656-55602C2B1F48}"/>
              </a:ext>
            </a:extLst>
          </p:cNvPr>
          <p:cNvSpPr>
            <a:spLocks noGrp="1"/>
          </p:cNvSpPr>
          <p:nvPr>
            <p:ph type="dt" sz="half" idx="10"/>
          </p:nvPr>
        </p:nvSpPr>
        <p:spPr/>
        <p:txBody>
          <a:bodyPr/>
          <a:lstStyle/>
          <a:p>
            <a:fld id="{73303E4C-0741-4BF9-963F-32B3F3F455AB}" type="datetimeFigureOut">
              <a:rPr lang="fr-FR" smtClean="0"/>
              <a:t>17/12/2022</a:t>
            </a:fld>
            <a:endParaRPr lang="fr-FR"/>
          </a:p>
        </p:txBody>
      </p:sp>
      <p:sp>
        <p:nvSpPr>
          <p:cNvPr id="6" name="Espace réservé du pied de page 5">
            <a:extLst>
              <a:ext uri="{FF2B5EF4-FFF2-40B4-BE49-F238E27FC236}">
                <a16:creationId xmlns:a16="http://schemas.microsoft.com/office/drawing/2014/main" id="{E585D6D1-9C6B-8549-110F-953D11BFFD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B45D2C-424C-A58E-D96D-2730096CA376}"/>
              </a:ext>
            </a:extLst>
          </p:cNvPr>
          <p:cNvSpPr>
            <a:spLocks noGrp="1"/>
          </p:cNvSpPr>
          <p:nvPr>
            <p:ph type="sldNum" sz="quarter" idx="12"/>
          </p:nvPr>
        </p:nvSpPr>
        <p:spPr/>
        <p:txBody>
          <a:bodyPr/>
          <a:lstStyle/>
          <a:p>
            <a:fld id="{A1212AA5-9BAD-44E4-B389-93A680A0987B}" type="slidenum">
              <a:rPr lang="fr-FR" smtClean="0"/>
              <a:t>‹N°›</a:t>
            </a:fld>
            <a:endParaRPr lang="fr-FR"/>
          </a:p>
        </p:txBody>
      </p:sp>
    </p:spTree>
    <p:extLst>
      <p:ext uri="{BB962C8B-B14F-4D97-AF65-F5344CB8AC3E}">
        <p14:creationId xmlns:p14="http://schemas.microsoft.com/office/powerpoint/2010/main" val="379024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3B7AB0-3780-C8C3-A352-01F71AD28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67BE72-BE13-838A-48F1-0798D919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A0E408-366F-8F7F-D7D7-3276685365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3E4C-0741-4BF9-963F-32B3F3F455AB}" type="datetimeFigureOut">
              <a:rPr lang="fr-FR" smtClean="0"/>
              <a:t>17/12/2022</a:t>
            </a:fld>
            <a:endParaRPr lang="fr-FR"/>
          </a:p>
        </p:txBody>
      </p:sp>
      <p:sp>
        <p:nvSpPr>
          <p:cNvPr id="5" name="Espace réservé du pied de page 4">
            <a:extLst>
              <a:ext uri="{FF2B5EF4-FFF2-40B4-BE49-F238E27FC236}">
                <a16:creationId xmlns:a16="http://schemas.microsoft.com/office/drawing/2014/main" id="{488A894E-3A57-6FF4-C6EF-D915A57D9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AF06E3-1622-BA11-5D3F-3B774F922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2AA5-9BAD-44E4-B389-93A680A0987B}" type="slidenum">
              <a:rPr lang="fr-FR" smtClean="0"/>
              <a:t>‹N°›</a:t>
            </a:fld>
            <a:endParaRPr lang="fr-FR"/>
          </a:p>
        </p:txBody>
      </p:sp>
    </p:spTree>
    <p:extLst>
      <p:ext uri="{BB962C8B-B14F-4D97-AF65-F5344CB8AC3E}">
        <p14:creationId xmlns:p14="http://schemas.microsoft.com/office/powerpoint/2010/main" val="1972658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efinfo.fr/depeche/67447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aefinfo.fr/depeche/6747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04560-4690-E332-B7C4-9704AF988CBB}"/>
              </a:ext>
            </a:extLst>
          </p:cNvPr>
          <p:cNvSpPr>
            <a:spLocks noGrp="1"/>
          </p:cNvSpPr>
          <p:nvPr>
            <p:ph type="ctrTitle"/>
          </p:nvPr>
        </p:nvSpPr>
        <p:spPr>
          <a:xfrm>
            <a:off x="1524000" y="467591"/>
            <a:ext cx="9144000" cy="1496291"/>
          </a:xfrm>
        </p:spPr>
        <p:txBody>
          <a:bodyPr/>
          <a:lstStyle/>
          <a:p>
            <a:r>
              <a:rPr lang="fr-FR" sz="8000" dirty="0">
                <a:solidFill>
                  <a:schemeClr val="accent1"/>
                </a:solidFill>
                <a:latin typeface="Cambria" panose="02040503050406030204" pitchFamily="18" charset="0"/>
                <a:ea typeface="Cambria" panose="02040503050406030204" pitchFamily="18" charset="0"/>
              </a:rPr>
              <a:t>Ils en ont parlé </a:t>
            </a:r>
            <a:r>
              <a:rPr lang="fr-FR" dirty="0"/>
              <a:t>!</a:t>
            </a:r>
          </a:p>
        </p:txBody>
      </p:sp>
      <p:sp>
        <p:nvSpPr>
          <p:cNvPr id="3" name="Sous-titre 2">
            <a:extLst>
              <a:ext uri="{FF2B5EF4-FFF2-40B4-BE49-F238E27FC236}">
                <a16:creationId xmlns:a16="http://schemas.microsoft.com/office/drawing/2014/main" id="{EF71457B-7036-01E8-DBD1-1E584EFF9B3C}"/>
              </a:ext>
            </a:extLst>
          </p:cNvPr>
          <p:cNvSpPr>
            <a:spLocks noGrp="1"/>
          </p:cNvSpPr>
          <p:nvPr>
            <p:ph type="subTitle" idx="1"/>
          </p:nvPr>
        </p:nvSpPr>
        <p:spPr>
          <a:xfrm>
            <a:off x="1524000" y="2556165"/>
            <a:ext cx="9144000" cy="3834244"/>
          </a:xfrm>
        </p:spPr>
        <p:txBody>
          <a:bodyPr>
            <a:normAutofit fontScale="77500" lnSpcReduction="20000"/>
          </a:bodyPr>
          <a:lstStyle/>
          <a:p>
            <a:pPr algn="l"/>
            <a:r>
              <a:rPr lang="fr-FR" sz="4300" b="1" dirty="0"/>
              <a:t>La campagne LinkedIn  </a:t>
            </a:r>
            <a:r>
              <a:rPr lang="fr-FR" sz="4300" dirty="0"/>
              <a:t>menée par </a:t>
            </a:r>
          </a:p>
          <a:p>
            <a:pPr algn="l"/>
            <a:r>
              <a:rPr lang="fr-FR" sz="4300" i="1" dirty="0"/>
              <a:t>Didier PIGNON- Membre du Conseil Scientifique de la 37</a:t>
            </a:r>
            <a:r>
              <a:rPr lang="fr-FR" sz="4300" i="1" baseline="30000" dirty="0"/>
              <a:t>ème</a:t>
            </a:r>
            <a:r>
              <a:rPr lang="fr-FR" sz="4300" i="1" dirty="0"/>
              <a:t> session </a:t>
            </a:r>
          </a:p>
          <a:p>
            <a:endParaRPr lang="fr-FR" sz="4000" i="1" dirty="0"/>
          </a:p>
          <a:p>
            <a:pPr algn="just"/>
            <a:r>
              <a:rPr lang="fr-FR" sz="4000" b="1" dirty="0"/>
              <a:t>Un </a:t>
            </a:r>
            <a:r>
              <a:rPr lang="fr-FR" sz="4400" b="1" dirty="0"/>
              <a:t>partenariat  avec l’AEF  </a:t>
            </a:r>
            <a:r>
              <a:rPr lang="fr-FR" sz="4400" dirty="0"/>
              <a:t>conclu par </a:t>
            </a:r>
          </a:p>
          <a:p>
            <a:pPr algn="just"/>
            <a:r>
              <a:rPr lang="fr-FR" sz="4400" i="1" dirty="0"/>
              <a:t>Maryse Huet- Membre du bureau et du CA</a:t>
            </a:r>
          </a:p>
          <a:p>
            <a:pPr algn="just"/>
            <a:r>
              <a:rPr lang="fr-FR" sz="4400" i="1" dirty="0"/>
              <a:t>AA-INTEFP</a:t>
            </a:r>
          </a:p>
          <a:p>
            <a:pPr algn="l"/>
            <a:r>
              <a:rPr lang="fr-FR" sz="2800" i="1" dirty="0"/>
              <a:t>  </a:t>
            </a:r>
          </a:p>
        </p:txBody>
      </p:sp>
    </p:spTree>
    <p:extLst>
      <p:ext uri="{BB962C8B-B14F-4D97-AF65-F5344CB8AC3E}">
        <p14:creationId xmlns:p14="http://schemas.microsoft.com/office/powerpoint/2010/main" val="96012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0471E09-64B0-673E-4BB1-1A8D39F39052}"/>
              </a:ext>
            </a:extLst>
          </p:cNvPr>
          <p:cNvSpPr txBox="1"/>
          <p:nvPr/>
        </p:nvSpPr>
        <p:spPr>
          <a:xfrm>
            <a:off x="666750" y="415555"/>
            <a:ext cx="10858500" cy="5632311"/>
          </a:xfrm>
          <a:prstGeom prst="rect">
            <a:avLst/>
          </a:prstGeom>
          <a:noFill/>
        </p:spPr>
        <p:txBody>
          <a:bodyPr wrap="square">
            <a:spAutoFit/>
          </a:bodyPr>
          <a:lstStyle/>
          <a:p>
            <a:r>
              <a:rPr lang="fr-FR" sz="3600" b="1" i="0" dirty="0">
                <a:solidFill>
                  <a:schemeClr val="accent1"/>
                </a:solidFill>
                <a:effectLst/>
                <a:latin typeface="Cambria" panose="02040503050406030204" pitchFamily="18" charset="0"/>
                <a:ea typeface="Cambria" panose="02040503050406030204" pitchFamily="18" charset="0"/>
              </a:rPr>
              <a:t>Article introductif à la campagne </a:t>
            </a:r>
            <a:r>
              <a:rPr lang="fr-FR" sz="3600" b="1" i="0" dirty="0" err="1">
                <a:solidFill>
                  <a:schemeClr val="accent1"/>
                </a:solidFill>
                <a:effectLst/>
                <a:latin typeface="Cambria" panose="02040503050406030204" pitchFamily="18" charset="0"/>
                <a:ea typeface="Cambria" panose="02040503050406030204" pitchFamily="18" charset="0"/>
              </a:rPr>
              <a:t>linkedIn</a:t>
            </a:r>
            <a:endParaRPr lang="fr-FR" sz="3600" b="1" i="0" dirty="0">
              <a:solidFill>
                <a:schemeClr val="accent1"/>
              </a:solidFill>
              <a:effectLst/>
              <a:latin typeface="Cambria" panose="02040503050406030204" pitchFamily="18" charset="0"/>
              <a:ea typeface="Cambria" panose="02040503050406030204" pitchFamily="18" charset="0"/>
            </a:endParaRPr>
          </a:p>
          <a:p>
            <a:endParaRPr lang="fr-FR" b="1" i="0" dirty="0">
              <a:solidFill>
                <a:schemeClr val="accent1"/>
              </a:solidFill>
              <a:effectLst/>
              <a:latin typeface="Cambria" panose="02040503050406030204" pitchFamily="18" charset="0"/>
              <a:ea typeface="Cambria" panose="02040503050406030204" pitchFamily="18" charset="0"/>
            </a:endParaRPr>
          </a:p>
          <a:p>
            <a:r>
              <a:rPr lang="fr-FR" dirty="0">
                <a:latin typeface="-apple-system"/>
              </a:rPr>
              <a:t>Dans le cadre du support à ce colloque, nous avons investi un réseau social bien connu et pratiqué par les professionnels. Cette expérience autour d’une dizaine de </a:t>
            </a:r>
            <a:r>
              <a:rPr lang="fr-FR" dirty="0" err="1">
                <a:latin typeface="-apple-system"/>
              </a:rPr>
              <a:t>posts</a:t>
            </a:r>
            <a:r>
              <a:rPr lang="fr-FR" dirty="0">
                <a:latin typeface="-apple-system"/>
              </a:rPr>
              <a:t> au rythme du colloque depuis l’introduction de celui-ci par Hervé </a:t>
            </a:r>
            <a:r>
              <a:rPr lang="fr-FR" dirty="0" err="1">
                <a:latin typeface="-apple-system"/>
              </a:rPr>
              <a:t>Lanouzière</a:t>
            </a:r>
            <a:r>
              <a:rPr lang="fr-FR" dirty="0">
                <a:latin typeface="-apple-system"/>
              </a:rPr>
              <a:t> (Directeur de l’INTEFP), la présentation des résultats de l’enquête faite par </a:t>
            </a:r>
            <a:r>
              <a:rPr lang="fr-FR" dirty="0" err="1">
                <a:latin typeface="-apple-system"/>
              </a:rPr>
              <a:t>OpinionWay</a:t>
            </a:r>
            <a:r>
              <a:rPr lang="fr-FR" dirty="0">
                <a:latin typeface="-apple-system"/>
              </a:rPr>
              <a:t>, les différentes tables rondes et ateliers de la journée, le forum exposants et pour terminer la signature de la Charte conclue entre l’Association des auditeurs et l’INTEFP…. Autant de </a:t>
            </a:r>
            <a:r>
              <a:rPr lang="fr-FR" dirty="0" err="1">
                <a:latin typeface="-apple-system"/>
              </a:rPr>
              <a:t>posts</a:t>
            </a:r>
            <a:r>
              <a:rPr lang="fr-FR" dirty="0">
                <a:latin typeface="-apple-system"/>
              </a:rPr>
              <a:t> offrant l’opportunité d’être relayés au sein des réseaux de nos partenaires et nos followers…  Autant de moments clés qui ont généré pas moins de </a:t>
            </a:r>
            <a:r>
              <a:rPr lang="fr-FR" b="1" dirty="0">
                <a:latin typeface="-apple-system"/>
              </a:rPr>
              <a:t>11161 vues</a:t>
            </a:r>
            <a:r>
              <a:rPr lang="fr-FR" dirty="0">
                <a:latin typeface="-apple-system"/>
              </a:rPr>
              <a:t>, avec en moyenne plus de </a:t>
            </a:r>
            <a:r>
              <a:rPr lang="fr-FR" b="1" dirty="0">
                <a:latin typeface="-apple-system"/>
              </a:rPr>
              <a:t>1200 vues </a:t>
            </a:r>
            <a:r>
              <a:rPr lang="fr-FR" dirty="0">
                <a:latin typeface="-apple-system"/>
              </a:rPr>
              <a:t>pour les tables rondes et ateliers et </a:t>
            </a:r>
            <a:r>
              <a:rPr lang="fr-FR" b="1" dirty="0">
                <a:latin typeface="-apple-system"/>
              </a:rPr>
              <a:t>1500 vues</a:t>
            </a:r>
            <a:r>
              <a:rPr lang="fr-FR" dirty="0">
                <a:latin typeface="-apple-system"/>
              </a:rPr>
              <a:t> pour le forum exposants… de quoi se questionner pour un futur événement… L’intérêt pour ce type de colloque semble démontré, que nous avons un public prêt à répondre présent pour de nouvelles initiatives de ce genre sur une problématique qui intéresse… Cette campagne a été principalement centrée sur la forme et mériterait d’être enrichie par quelques </a:t>
            </a:r>
            <a:r>
              <a:rPr lang="fr-FR" dirty="0" err="1">
                <a:latin typeface="-apple-system"/>
              </a:rPr>
              <a:t>posts</a:t>
            </a:r>
            <a:r>
              <a:rPr lang="fr-FR" dirty="0">
                <a:latin typeface="-apple-system"/>
              </a:rPr>
              <a:t> sur le fond tirés de ce colloque (Résultats clés de l’enquête, recommandations, conclusions, retours d’expérience), …), et ce qui permettrait d’apprécier l’appétence de nos followers pour la thématique abordée …</a:t>
            </a:r>
          </a:p>
          <a:p>
            <a:r>
              <a:rPr lang="fr-FR" dirty="0">
                <a:latin typeface="-apple-system"/>
              </a:rPr>
              <a:t>Cette expérience doit également nous questionner pour nos futurs événements et notre mode de communication associé en utilisant au mieux certains réseaux sociaux en complément de </a:t>
            </a:r>
            <a:r>
              <a:rPr lang="fr-FR" dirty="0" err="1">
                <a:latin typeface="-apple-system"/>
              </a:rPr>
              <a:t>linkedIn</a:t>
            </a:r>
            <a:r>
              <a:rPr lang="fr-FR" dirty="0">
                <a:latin typeface="-apple-system"/>
              </a:rPr>
              <a:t> pour cibler des communautés d’internautes ayant un vif intérêt pour les sujets que nous abordons au sein de l’association….</a:t>
            </a:r>
          </a:p>
          <a:p>
            <a:endParaRPr lang="fr-FR" dirty="0"/>
          </a:p>
        </p:txBody>
      </p:sp>
    </p:spTree>
    <p:extLst>
      <p:ext uri="{BB962C8B-B14F-4D97-AF65-F5344CB8AC3E}">
        <p14:creationId xmlns:p14="http://schemas.microsoft.com/office/powerpoint/2010/main" val="337990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D3DB93F0-21FA-FA72-43D2-9A007B677749}"/>
              </a:ext>
            </a:extLst>
          </p:cNvPr>
          <p:cNvPicPr>
            <a:picLocks noChangeAspect="1"/>
          </p:cNvPicPr>
          <p:nvPr/>
        </p:nvPicPr>
        <p:blipFill>
          <a:blip r:embed="rId2"/>
          <a:stretch>
            <a:fillRect/>
          </a:stretch>
        </p:blipFill>
        <p:spPr>
          <a:xfrm>
            <a:off x="420353" y="345315"/>
            <a:ext cx="10392783" cy="6045059"/>
          </a:xfrm>
          <a:prstGeom prst="rect">
            <a:avLst/>
          </a:prstGeom>
        </p:spPr>
      </p:pic>
    </p:spTree>
    <p:extLst>
      <p:ext uri="{BB962C8B-B14F-4D97-AF65-F5344CB8AC3E}">
        <p14:creationId xmlns:p14="http://schemas.microsoft.com/office/powerpoint/2010/main" val="94909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4CD95C9-992B-E50A-58FF-48B4B057D745}"/>
              </a:ext>
            </a:extLst>
          </p:cNvPr>
          <p:cNvSpPr txBox="1"/>
          <p:nvPr/>
        </p:nvSpPr>
        <p:spPr>
          <a:xfrm>
            <a:off x="3100387" y="444304"/>
            <a:ext cx="8205917" cy="5093702"/>
          </a:xfrm>
          <a:prstGeom prst="rect">
            <a:avLst/>
          </a:prstGeom>
          <a:noFill/>
        </p:spPr>
        <p:txBody>
          <a:bodyPr wrap="square" rtlCol="0">
            <a:spAutoFit/>
          </a:bodyPr>
          <a:lstStyle/>
          <a:p>
            <a:r>
              <a:rPr lang="fr-FR" sz="2000" b="1" dirty="0"/>
              <a:t>Commentaires récoltés sur </a:t>
            </a:r>
            <a:r>
              <a:rPr lang="fr-FR" sz="2000" b="1" dirty="0" err="1"/>
              <a:t>linkedin</a:t>
            </a:r>
            <a:endParaRPr lang="fr-FR" sz="2000" b="1" dirty="0"/>
          </a:p>
          <a:p>
            <a:endParaRPr lang="fr-FR" sz="1600" b="1" dirty="0"/>
          </a:p>
          <a:p>
            <a:pPr>
              <a:lnSpc>
                <a:spcPct val="107000"/>
              </a:lnSpc>
            </a:pPr>
            <a:r>
              <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Dominique </a:t>
            </a:r>
            <a:r>
              <a:rPr lang="fr-FR" sz="14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Vandroz</a:t>
            </a: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(Directeur adjoint DDETS)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Participer à un échange permettant un retour d’expérience sur l’évolution des modalités du dialogue social dans le cadre et suite à la crise Covid est essentiel pour identifier les pistes de progrès pour l’avenir. Un précieux moment de réflexion organisé par l’AAINTEFP</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Béatrice </a:t>
            </a:r>
            <a:r>
              <a:rPr lang="fr-FR" sz="14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Aussargueix</a:t>
            </a: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(Conseil et Formations-Actions en Développement RH, Dialogue social et Santé, Sécurité et Conditions de Travail)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Tout à fait d accord avec Dominique </a:t>
            </a:r>
            <a:r>
              <a:rPr lang="fr-FR" sz="1400"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Vandroz</a:t>
            </a: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une belle journée d’échanges, de partages et de réflexions sur les pistes possibles pour repenser le dialogue social challengé par les dernières crises et le développement de modes hybrides du travail, le rôle de ses différents acteurs et l'apparition de nouvelles formes possibles de dialogue social. Merci à l’INTEFP et ravie d’avoir rejoint l' Association des Auditeurs INTEFP pour la, promotion du dialogue social</a:t>
            </a:r>
          </a:p>
          <a:p>
            <a:pPr>
              <a:lnSpc>
                <a:spcPct val="107000"/>
              </a:lnSpc>
            </a:pPr>
            <a:r>
              <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Mickael Hayat </a:t>
            </a: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(Avocat en droit du travail, président de chambre au conseil de Prud’hommes de Paris, Chargé de TD à Paris, Auditeur de la 37 </a:t>
            </a:r>
            <a:r>
              <a:rPr lang="fr-FR" sz="1400"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éme</a:t>
            </a: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Session) </a:t>
            </a:r>
          </a:p>
          <a:p>
            <a:pPr>
              <a:lnSpc>
                <a:spcPct val="107000"/>
              </a:lnSpc>
              <a:spcAft>
                <a:spcPts val="800"/>
              </a:spcAft>
            </a:pPr>
            <a:r>
              <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 regrette de ne pas être avec vous Didier mais le devoir est le devoir. Bon colloque à vous tous.</a:t>
            </a:r>
          </a:p>
          <a:p>
            <a:pPr>
              <a:lnSpc>
                <a:spcPct val="107000"/>
              </a:lnSpc>
              <a:spcAft>
                <a:spcPts val="800"/>
              </a:spcAft>
            </a:pP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p>
        </p:txBody>
      </p:sp>
      <p:pic>
        <p:nvPicPr>
          <p:cNvPr id="5" name="Image 4">
            <a:extLst>
              <a:ext uri="{FF2B5EF4-FFF2-40B4-BE49-F238E27FC236}">
                <a16:creationId xmlns:a16="http://schemas.microsoft.com/office/drawing/2014/main" id="{B119FC84-1103-9C56-76CF-DF6F829B023E}"/>
              </a:ext>
            </a:extLst>
          </p:cNvPr>
          <p:cNvPicPr>
            <a:picLocks noChangeAspect="1"/>
          </p:cNvPicPr>
          <p:nvPr/>
        </p:nvPicPr>
        <p:blipFill>
          <a:blip r:embed="rId2"/>
          <a:stretch>
            <a:fillRect/>
          </a:stretch>
        </p:blipFill>
        <p:spPr>
          <a:xfrm>
            <a:off x="275952" y="998880"/>
            <a:ext cx="2656636" cy="3249270"/>
          </a:xfrm>
          <a:prstGeom prst="rect">
            <a:avLst/>
          </a:prstGeom>
          <a:ln>
            <a:solidFill>
              <a:schemeClr val="accent5"/>
            </a:solidFill>
          </a:ln>
        </p:spPr>
      </p:pic>
    </p:spTree>
    <p:extLst>
      <p:ext uri="{BB962C8B-B14F-4D97-AF65-F5344CB8AC3E}">
        <p14:creationId xmlns:p14="http://schemas.microsoft.com/office/powerpoint/2010/main" val="73179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0471E09-64B0-673E-4BB1-1A8D39F39052}"/>
              </a:ext>
            </a:extLst>
          </p:cNvPr>
          <p:cNvSpPr txBox="1"/>
          <p:nvPr/>
        </p:nvSpPr>
        <p:spPr>
          <a:xfrm>
            <a:off x="852488" y="197346"/>
            <a:ext cx="10858500" cy="4247317"/>
          </a:xfrm>
          <a:prstGeom prst="rect">
            <a:avLst/>
          </a:prstGeom>
          <a:noFill/>
        </p:spPr>
        <p:txBody>
          <a:bodyPr wrap="square">
            <a:spAutoFit/>
          </a:bodyPr>
          <a:lstStyle/>
          <a:p>
            <a:r>
              <a:rPr lang="fr-FR" b="1" i="0" dirty="0">
                <a:effectLst/>
                <a:latin typeface="-apple-system"/>
              </a:rPr>
              <a:t>Jocelyne Loos-Baroin </a:t>
            </a:r>
            <a:r>
              <a:rPr lang="fr-FR" b="0" i="0" dirty="0">
                <a:effectLst/>
                <a:latin typeface="-apple-system"/>
              </a:rPr>
              <a:t>(Senior Consultante innovations sociales et accompagnement du changement) </a:t>
            </a:r>
          </a:p>
          <a:p>
            <a:r>
              <a:rPr lang="fr-FR" b="0" i="0" dirty="0">
                <a:effectLst/>
                <a:latin typeface="-apple-system"/>
              </a:rPr>
              <a:t>A noter aussi dans l'enquête menée avec OPINIONWAY, des écarts homme-femme significatifs pour plusieurs questions :</a:t>
            </a:r>
            <a:br>
              <a:rPr lang="fr-FR" dirty="0"/>
            </a:br>
            <a:r>
              <a:rPr lang="fr-FR" b="0" i="0" dirty="0">
                <a:effectLst/>
                <a:latin typeface="-apple-system"/>
              </a:rPr>
              <a:t>- Q7 impact plus important pour les femmes sur l'équilibre </a:t>
            </a:r>
            <a:r>
              <a:rPr lang="fr-FR" b="0" i="0" dirty="0" err="1">
                <a:effectLst/>
                <a:latin typeface="-apple-system"/>
              </a:rPr>
              <a:t>vpvf</a:t>
            </a:r>
            <a:r>
              <a:rPr lang="fr-FR" b="0" i="0" dirty="0">
                <a:effectLst/>
                <a:latin typeface="-apple-system"/>
              </a:rPr>
              <a:t>  (48/41 pour les hommes) avec plus de satisfaction pour l'équilibre </a:t>
            </a:r>
            <a:r>
              <a:rPr lang="fr-FR" b="0" i="0" dirty="0" err="1">
                <a:effectLst/>
                <a:latin typeface="-apple-system"/>
              </a:rPr>
              <a:t>vp</a:t>
            </a:r>
            <a:r>
              <a:rPr lang="fr-FR" b="0" i="0" dirty="0">
                <a:effectLst/>
                <a:latin typeface="-apple-system"/>
              </a:rPr>
              <a:t> </a:t>
            </a:r>
            <a:r>
              <a:rPr lang="fr-FR" b="0" i="0" dirty="0" err="1">
                <a:effectLst/>
                <a:latin typeface="-apple-system"/>
              </a:rPr>
              <a:t>vf</a:t>
            </a:r>
            <a:r>
              <a:rPr lang="fr-FR" b="0" i="0" dirty="0">
                <a:effectLst/>
                <a:latin typeface="-apple-system"/>
              </a:rPr>
              <a:t> (moins de déplacements facilitant à la conciliation </a:t>
            </a:r>
            <a:r>
              <a:rPr lang="fr-FR" b="0" i="0" dirty="0" err="1">
                <a:effectLst/>
                <a:latin typeface="-apple-system"/>
              </a:rPr>
              <a:t>vp</a:t>
            </a:r>
            <a:r>
              <a:rPr lang="fr-FR" b="0" i="0" dirty="0">
                <a:effectLst/>
                <a:latin typeface="-apple-system"/>
              </a:rPr>
              <a:t> </a:t>
            </a:r>
            <a:r>
              <a:rPr lang="fr-FR" b="0" i="0" dirty="0" err="1">
                <a:effectLst/>
                <a:latin typeface="-apple-system"/>
              </a:rPr>
              <a:t>vf</a:t>
            </a:r>
            <a:r>
              <a:rPr lang="fr-FR" b="0" i="0" dirty="0">
                <a:effectLst/>
                <a:latin typeface="-apple-system"/>
              </a:rPr>
              <a:t>)</a:t>
            </a:r>
            <a:br>
              <a:rPr lang="fr-FR" dirty="0"/>
            </a:br>
            <a:r>
              <a:rPr lang="fr-FR" b="0" i="0" dirty="0">
                <a:effectLst/>
                <a:latin typeface="-apple-system"/>
              </a:rPr>
              <a:t>- Q9 concernant le télétravail, recours plus important pour les femmes sur externe /famille amis(26/16), et moins auprès du responsable hiérarchique(54/60) et équipe (23/30). Idem pour les déplacements ((37/23), la rémunération (31/17) avec un moindre recours au service RH et représentants du personnel que les hommes sur un sujet pourtant sensible en matière d'égalité</a:t>
            </a:r>
            <a:br>
              <a:rPr lang="fr-FR" dirty="0"/>
            </a:br>
            <a:r>
              <a:rPr lang="fr-FR" b="0" i="0" dirty="0">
                <a:effectLst/>
                <a:latin typeface="-apple-system"/>
              </a:rPr>
              <a:t>- Q11 plus de distanciel pour communiquer (16/12) et moins de face à face(58/64); développement plus souvent souhaité sur le numérique : messagerie (19/15), e mail (20/17) et moins sur face à face (44/56), la double charge de travail favoriserait elle des modes de communication moins chronophages ?</a:t>
            </a:r>
            <a:br>
              <a:rPr lang="fr-FR" dirty="0"/>
            </a:br>
            <a:r>
              <a:rPr lang="fr-FR" b="0" i="0" dirty="0">
                <a:effectLst/>
                <a:latin typeface="-apple-system"/>
              </a:rPr>
              <a:t>UN GRAND MERCI AUX MEMBRES DU COMITE DE PILOTAGE qui ont </a:t>
            </a:r>
            <a:r>
              <a:rPr lang="fr-FR" b="0" i="0" dirty="0" err="1">
                <a:effectLst/>
                <a:latin typeface="-apple-system"/>
              </a:rPr>
              <a:t>oeuvré</a:t>
            </a:r>
            <a:r>
              <a:rPr lang="fr-FR" b="0" i="0" dirty="0">
                <a:effectLst/>
                <a:latin typeface="-apple-system"/>
              </a:rPr>
              <a:t> à mes côtés pour préparer ce colloque ; Maryse HUET, Guillaume SCHNAPPER, Didier PIGNON, Patrick PERRIER, Gabriela CARAUS, Laure BRAHAMI, Hubert BOUCHET, Jean Paul PEULET.</a:t>
            </a:r>
            <a:endParaRPr lang="fr-FR" dirty="0"/>
          </a:p>
        </p:txBody>
      </p:sp>
    </p:spTree>
    <p:extLst>
      <p:ext uri="{BB962C8B-B14F-4D97-AF65-F5344CB8AC3E}">
        <p14:creationId xmlns:p14="http://schemas.microsoft.com/office/powerpoint/2010/main" val="59206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0A44B8-CD53-6610-2643-FE87A44D10F7}"/>
              </a:ext>
            </a:extLst>
          </p:cNvPr>
          <p:cNvSpPr>
            <a:spLocks noGrp="1"/>
          </p:cNvSpPr>
          <p:nvPr>
            <p:ph type="title"/>
          </p:nvPr>
        </p:nvSpPr>
        <p:spPr>
          <a:xfrm>
            <a:off x="589560" y="856180"/>
            <a:ext cx="4560584" cy="1128068"/>
          </a:xfrm>
        </p:spPr>
        <p:txBody>
          <a:bodyPr anchor="ctr">
            <a:normAutofit fontScale="90000"/>
          </a:bodyPr>
          <a:lstStyle/>
          <a:p>
            <a:r>
              <a:rPr lang="fr-FR" sz="4000" b="1" dirty="0">
                <a:solidFill>
                  <a:schemeClr val="accent1"/>
                </a:solidFill>
                <a:latin typeface="Cambria" panose="02040503050406030204" pitchFamily="18" charset="0"/>
                <a:ea typeface="Cambria" panose="02040503050406030204" pitchFamily="18" charset="0"/>
              </a:rPr>
              <a:t>Deux communiqués </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37D477E-EE2B-922B-1152-78364129D67E}"/>
              </a:ext>
            </a:extLst>
          </p:cNvPr>
          <p:cNvSpPr>
            <a:spLocks noGrp="1"/>
          </p:cNvSpPr>
          <p:nvPr>
            <p:ph idx="1"/>
          </p:nvPr>
        </p:nvSpPr>
        <p:spPr>
          <a:xfrm>
            <a:off x="590719" y="2330505"/>
            <a:ext cx="4803113" cy="3979585"/>
          </a:xfrm>
        </p:spPr>
        <p:txBody>
          <a:bodyPr anchor="ctr">
            <a:normAutofit/>
          </a:bodyPr>
          <a:lstStyle/>
          <a:p>
            <a:r>
              <a:rPr lang="fr-FR" sz="3600" b="0" i="0" u="none" strike="noStrike" dirty="0">
                <a:effectLst/>
                <a:latin typeface="Raleway" panose="020B0604020202020204" pitchFamily="2" charset="0"/>
                <a:hlinkClick r:id="rId3">
                  <a:extLst>
                    <a:ext uri="{A12FA001-AC4F-418D-AE19-62706E023703}">
                      <ahyp:hlinkClr xmlns:ahyp="http://schemas.microsoft.com/office/drawing/2018/hyperlinkcolor" val="tx"/>
                    </a:ext>
                  </a:extLst>
                </a:hlinkClick>
              </a:rPr>
              <a:t>https://www.aefinfo.fr/depeche/674475</a:t>
            </a:r>
            <a:endParaRPr lang="fr-FR" sz="3600" b="0" i="0" dirty="0">
              <a:effectLst/>
              <a:latin typeface="Raleway" panose="020B0604020202020204" pitchFamily="2" charset="0"/>
            </a:endParaRPr>
          </a:p>
          <a:p>
            <a:r>
              <a:rPr lang="fr-FR" sz="3600" b="0" i="0" u="none" strike="noStrike" dirty="0">
                <a:effectLst/>
                <a:latin typeface="Raleway" panose="020B0604020202020204" pitchFamily="2" charset="0"/>
                <a:hlinkClick r:id="rId4">
                  <a:extLst>
                    <a:ext uri="{A12FA001-AC4F-418D-AE19-62706E023703}">
                      <ahyp:hlinkClr xmlns:ahyp="http://schemas.microsoft.com/office/drawing/2018/hyperlinkcolor" val="tx"/>
                    </a:ext>
                  </a:extLst>
                </a:hlinkClick>
              </a:rPr>
              <a:t>https://www.aefinfo.fr/depeche/674764</a:t>
            </a:r>
            <a:endParaRPr lang="fr-FR" sz="3600" b="0" i="0" dirty="0">
              <a:effectLst/>
              <a:latin typeface="Raleway" panose="020B0604020202020204" pitchFamily="2" charset="0"/>
            </a:endParaRPr>
          </a:p>
          <a:p>
            <a:endParaRPr lang="fr-FR" sz="2000" dirty="0"/>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8FCF561-F867-2C2F-F355-EF10EF1F8D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2" r="4" b="4"/>
          <a:stretch/>
        </p:blipFill>
        <p:spPr bwMode="auto">
          <a:xfrm>
            <a:off x="6116877" y="951752"/>
            <a:ext cx="536089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EF Info - Logo">
            <a:extLst>
              <a:ext uri="{FF2B5EF4-FFF2-40B4-BE49-F238E27FC236}">
                <a16:creationId xmlns:a16="http://schemas.microsoft.com/office/drawing/2014/main" id="{97B65455-7B52-4BB1-C363-80AA5C9F4B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93545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790</Words>
  <Application>Microsoft Office PowerPoint</Application>
  <PresentationFormat>Grand écran</PresentationFormat>
  <Paragraphs>27</Paragraphs>
  <Slides>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-apple-system</vt:lpstr>
      <vt:lpstr>Arial</vt:lpstr>
      <vt:lpstr>Calibri</vt:lpstr>
      <vt:lpstr>Calibri Light</vt:lpstr>
      <vt:lpstr>Cambria</vt:lpstr>
      <vt:lpstr>Raleway</vt:lpstr>
      <vt:lpstr>Segoe UI</vt:lpstr>
      <vt:lpstr>Thème Office</vt:lpstr>
      <vt:lpstr>Ils en ont parlé !</vt:lpstr>
      <vt:lpstr>Présentation PowerPoint</vt:lpstr>
      <vt:lpstr>Présentation PowerPoint</vt:lpstr>
      <vt:lpstr>Présentation PowerPoint</vt:lpstr>
      <vt:lpstr>Présentation PowerPoint</vt:lpstr>
      <vt:lpstr>Deux communiqués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Rvue 3D  Colloque (LinkedIn)</dc:title>
  <dc:creator>Didier Pignon</dc:creator>
  <cp:lastModifiedBy>Jocelyne Loos-Baroin</cp:lastModifiedBy>
  <cp:revision>4</cp:revision>
  <dcterms:created xsi:type="dcterms:W3CDTF">2022-12-13T14:16:46Z</dcterms:created>
  <dcterms:modified xsi:type="dcterms:W3CDTF">2022-12-17T17:37:52Z</dcterms:modified>
</cp:coreProperties>
</file>