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8" r:id="rId6"/>
    <p:sldId id="259" r:id="rId7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96" autoAdjust="0"/>
  </p:normalViewPr>
  <p:slideViewPr>
    <p:cSldViewPr snapToGrid="0">
      <p:cViewPr varScale="1">
        <p:scale>
          <a:sx n="61" d="100"/>
          <a:sy n="61" d="100"/>
        </p:scale>
        <p:origin x="950" y="53"/>
      </p:cViewPr>
      <p:guideLst>
        <p:guide orient="horz" pos="2880"/>
        <p:guide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94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8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37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6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19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9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55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49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58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11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5917-DC53-4DA5-A8A3-8FD40560830C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05E7-B3EB-454A-9E0B-09443C549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44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33" y="838515"/>
            <a:ext cx="5185176" cy="2919703"/>
          </a:xfrm>
          <a:prstGeom prst="rect">
            <a:avLst/>
          </a:prstGeom>
        </p:spPr>
      </p:pic>
      <p:pic>
        <p:nvPicPr>
          <p:cNvPr id="1029" name="Image 1" descr="logocréon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827" y="1812999"/>
            <a:ext cx="150107" cy="14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09938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24418" y="163917"/>
            <a:ext cx="688241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altLang="fr-FR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 Asian Hiro" panose="02000503000000000000" pitchFamily="2" charset="0"/>
                <a:ea typeface="Calibri" pitchFamily="34" charset="0"/>
                <a:cs typeface="Calibri" pitchFamily="34" charset="0"/>
              </a:rPr>
              <a:t>Créon </a:t>
            </a:r>
            <a:r>
              <a:rPr lang="es-ES" altLang="fr-FR" sz="4400" b="1" dirty="0">
                <a:solidFill>
                  <a:srgbClr val="FF0000"/>
                </a:solidFill>
                <a:latin typeface="a Asian Hiro" panose="02000503000000000000" pitchFamily="2" charset="0"/>
                <a:ea typeface="Calibri" pitchFamily="34" charset="0"/>
                <a:cs typeface="Calibri" pitchFamily="34" charset="0"/>
              </a:rPr>
              <a:t>Judo-</a:t>
            </a:r>
            <a:r>
              <a:rPr lang="es-ES" altLang="fr-FR" sz="4400" b="1" dirty="0" err="1">
                <a:solidFill>
                  <a:srgbClr val="FF0000"/>
                </a:solidFill>
                <a:latin typeface="a Asian Hiro" panose="02000503000000000000" pitchFamily="2" charset="0"/>
                <a:ea typeface="Calibri" pitchFamily="34" charset="0"/>
                <a:cs typeface="Calibri" pitchFamily="34" charset="0"/>
              </a:rPr>
              <a:t>Aïkido</a:t>
            </a:r>
            <a:r>
              <a:rPr lang="es-ES" altLang="fr-FR" sz="4400" b="1" dirty="0">
                <a:solidFill>
                  <a:srgbClr val="FF0000"/>
                </a:solidFill>
                <a:latin typeface="a Asian Hiro" panose="02000503000000000000" pitchFamily="2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s-ES" altLang="fr-FR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 Asian Hiro" panose="02000503000000000000" pitchFamily="2" charset="0"/>
                <a:ea typeface="Calibri" pitchFamily="34" charset="0"/>
                <a:cs typeface="Calibri" pitchFamily="34" charset="0"/>
              </a:rPr>
              <a:t>Club</a:t>
            </a:r>
            <a:endParaRPr kumimoji="0" lang="es-ES" altLang="fr-FR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 Asian Hiro" panose="02000503000000000000" pitchFamily="2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148043" y="399152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r-FR" sz="3600" dirty="0">
                <a:solidFill>
                  <a:srgbClr val="FF0000"/>
                </a:solidFill>
              </a:rPr>
              <a:t>41</a:t>
            </a:r>
            <a:r>
              <a:rPr lang="fr-FR" sz="3600" baseline="30000" dirty="0">
                <a:solidFill>
                  <a:srgbClr val="FF0000"/>
                </a:solidFill>
              </a:rPr>
              <a:t>ème</a:t>
            </a:r>
            <a:r>
              <a:rPr lang="fr-FR" sz="3600" dirty="0">
                <a:solidFill>
                  <a:srgbClr val="FF0000"/>
                </a:solidFill>
              </a:rPr>
              <a:t> TOURNOI </a:t>
            </a:r>
          </a:p>
        </p:txBody>
      </p:sp>
      <p:pic>
        <p:nvPicPr>
          <p:cNvPr id="1028" name="Picture 4" descr="gironde-nouvea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693" y="8606932"/>
            <a:ext cx="1027449" cy="42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1-CREON-LOGO-OFFICIEL-BLE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826" y="8663997"/>
            <a:ext cx="1053474" cy="31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8650881"/>
            <a:ext cx="348916" cy="37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480426" y="4044826"/>
            <a:ext cx="2377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1</a:t>
            </a:r>
            <a:r>
              <a:rPr lang="fr-FR" sz="3200" b="1" baseline="30000" dirty="0">
                <a:solidFill>
                  <a:srgbClr val="FF0000"/>
                </a:solidFill>
              </a:rPr>
              <a:t>er</a:t>
            </a:r>
            <a:r>
              <a:rPr lang="fr-FR" sz="3200" b="1" dirty="0">
                <a:solidFill>
                  <a:srgbClr val="FF0000"/>
                </a:solidFill>
              </a:rPr>
              <a:t> mai 2024 </a:t>
            </a:r>
            <a:endParaRPr lang="fr-FR" sz="3200" dirty="0">
              <a:solidFill>
                <a:srgbClr val="FF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746" y="8584515"/>
            <a:ext cx="690622" cy="46962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92720" y="8742938"/>
            <a:ext cx="722536" cy="255296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406530"/>
              </p:ext>
            </p:extLst>
          </p:nvPr>
        </p:nvGraphicFramePr>
        <p:xfrm>
          <a:off x="847733" y="4961212"/>
          <a:ext cx="5381092" cy="2645361"/>
        </p:xfrm>
        <a:graphic>
          <a:graphicData uri="http://schemas.openxmlformats.org/drawingml/2006/table">
            <a:tbl>
              <a:tblPr/>
              <a:tblGrid>
                <a:gridCol w="1151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71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Pesée</a:t>
                      </a:r>
                    </a:p>
                    <a:p>
                      <a:pPr algn="ctr" rtl="0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Début </a:t>
                      </a:r>
                      <a:b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animation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Catégorie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30">
                <a:tc vMerge="1">
                  <a:txBody>
                    <a:bodyPr/>
                    <a:lstStyle/>
                    <a:p>
                      <a:pPr algn="ctr" rtl="0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57" marR="8557" marT="8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Année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naissanc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catégories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05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8h-8h30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8h45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dirty="0">
                          <a:latin typeface="+mj-lt"/>
                        </a:rPr>
                        <a:t>2007-08-09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Cadet.te.s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0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2010-11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Minimes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57">
                <a:tc vMerge="1">
                  <a:txBody>
                    <a:bodyPr/>
                    <a:lstStyle/>
                    <a:p>
                      <a:pPr algn="ctr" rtl="0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57" marR="8557" marT="8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57" marR="8557" marT="85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Avant 2006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Juniors - adultes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05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10h-10</a:t>
                      </a:r>
                      <a:r>
                        <a:rPr lang="fr-F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h30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10h45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2016-2017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Mini-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Poussin.e.s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059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fr-FR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Pause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12h30-13h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13h15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2014-2015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Poussin.e.s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95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15h-15h30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15h45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2012-2013</a:t>
                      </a: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Benjamin.e.s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968" marR="9968" marT="99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34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512676" y="5436096"/>
            <a:ext cx="5832648" cy="3168352"/>
          </a:xfrm>
          <a:prstGeom prst="roundRect">
            <a:avLst>
              <a:gd name="adj" fmla="val 6104"/>
            </a:avLst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chemeClr val="accent2">
                <a:lumMod val="20000"/>
                <a:lumOff val="8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904191" y="323528"/>
            <a:ext cx="2977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Règlement général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708" y="1240002"/>
            <a:ext cx="5040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Pré-inscription obligatoire sur extranet fédéral - </a:t>
            </a:r>
            <a:r>
              <a:rPr lang="x-none" sz="1200" dirty="0"/>
              <a:t>Passeport obligatoire</a:t>
            </a:r>
            <a:r>
              <a:rPr lang="fr-FR" sz="1200" dirty="0"/>
              <a:t>  - engagement gratuit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sz="1200" dirty="0"/>
              <a:t>Le règlement FFJDA servira de référence</a:t>
            </a:r>
            <a:r>
              <a:rPr lang="fr-FR" sz="1200" dirty="0"/>
              <a:t> à partir des catégories benjamins </a:t>
            </a:r>
          </a:p>
          <a:p>
            <a:pPr lvl="1"/>
            <a:endParaRPr lang="fr-FR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/>
              <a:t>Tous les participants seront récompensés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sz="1200" dirty="0"/>
              <a:t>Remise des récompenses en </a:t>
            </a:r>
            <a:r>
              <a:rPr lang="fr-FR" sz="1200" dirty="0"/>
              <a:t>judogi</a:t>
            </a:r>
            <a:r>
              <a:rPr lang="x-none" sz="1200" dirty="0"/>
              <a:t>, après chaque catégorie </a:t>
            </a:r>
            <a:endParaRPr lang="fr-F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sz="1200" dirty="0"/>
              <a:t>Échauffement collectif</a:t>
            </a:r>
            <a:endParaRPr lang="fr-FR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i="1" dirty="0"/>
              <a:t>Pas de mixité</a:t>
            </a:r>
            <a:endParaRPr lang="fr-F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/>
              <a:t>Stand buvette pour restauration sur place </a:t>
            </a:r>
            <a:br>
              <a:rPr lang="fr-FR" sz="1200" dirty="0"/>
            </a:br>
            <a:r>
              <a:rPr lang="fr-FR" sz="1200" dirty="0"/>
              <a:t>(apportez vos </a:t>
            </a:r>
            <a:r>
              <a:rPr lang="fr-FR" sz="1200" dirty="0" err="1"/>
              <a:t>écocups</a:t>
            </a:r>
            <a:r>
              <a:rPr lang="fr-FR" sz="1200" dirty="0"/>
              <a:t>, vente d’</a:t>
            </a:r>
            <a:r>
              <a:rPr lang="fr-FR" sz="1200" dirty="0" err="1"/>
              <a:t>écocup</a:t>
            </a:r>
            <a:r>
              <a:rPr lang="fr-FR" sz="1200" dirty="0"/>
              <a:t>, sans consigne)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Poste de secours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Stand </a:t>
            </a:r>
            <a:r>
              <a:rPr lang="fr-FR" sz="1200"/>
              <a:t>Ippon Star</a:t>
            </a:r>
            <a:endParaRPr lang="fr-FR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/>
              <a:t>Classement des clubs (hors Créon)  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3 points (1</a:t>
            </a:r>
            <a:r>
              <a:rPr lang="fr-FR" sz="1200" baseline="30000" dirty="0"/>
              <a:t>er</a:t>
            </a:r>
            <a:r>
              <a:rPr lang="fr-FR" sz="1200" dirty="0"/>
              <a:t> de chaque poule),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2 points (2</a:t>
            </a:r>
            <a:r>
              <a:rPr lang="fr-FR" sz="1200" baseline="30000" dirty="0"/>
              <a:t>ème</a:t>
            </a:r>
            <a:r>
              <a:rPr lang="fr-FR" sz="1200" dirty="0"/>
              <a:t>) et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1 point (3</a:t>
            </a:r>
            <a:r>
              <a:rPr lang="fr-FR" sz="1200" baseline="30000" dirty="0"/>
              <a:t>èmes</a:t>
            </a:r>
            <a:r>
              <a:rPr lang="fr-FR" sz="1200" dirty="0"/>
              <a:t>)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07522" y="5436096"/>
            <a:ext cx="3480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Zones de stationnement à Créon :  </a:t>
            </a:r>
          </a:p>
        </p:txBody>
      </p:sp>
      <p:pic>
        <p:nvPicPr>
          <p:cNvPr id="10" name="Picture 2" descr="C:\Users\IJPE0600\Documents\8_perso_judo\8_tournoi_1ermai\2020_premiermai\ParkingCré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252" y="5720048"/>
            <a:ext cx="3467959" cy="26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2708920" y="6226869"/>
            <a:ext cx="397162" cy="2459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56372" y="6052669"/>
            <a:ext cx="1326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</a:rPr>
              <a:t>Lieu du tournoi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4683" y="6607688"/>
            <a:ext cx="183620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Salle Omnisports </a:t>
            </a:r>
            <a:r>
              <a:rPr lang="fr-FR" sz="1100" dirty="0" err="1"/>
              <a:t>Ulli</a:t>
            </a:r>
            <a:r>
              <a:rPr lang="fr-FR" sz="1100" dirty="0"/>
              <a:t> </a:t>
            </a:r>
            <a:r>
              <a:rPr lang="fr-FR" sz="1100" dirty="0" err="1"/>
              <a:t>Senger</a:t>
            </a:r>
            <a:r>
              <a:rPr lang="fr-FR" sz="1100" dirty="0"/>
              <a:t> </a:t>
            </a:r>
            <a:r>
              <a:rPr lang="fr-FR" sz="1100" cap="all" dirty="0"/>
              <a:t> </a:t>
            </a:r>
          </a:p>
          <a:p>
            <a:r>
              <a:rPr lang="fr-FR" sz="1100" cap="all" dirty="0"/>
              <a:t>Chemin de la Douve - Créon</a:t>
            </a:r>
            <a:endParaRPr lang="fr-FR" sz="1100" dirty="0"/>
          </a:p>
        </p:txBody>
      </p:sp>
      <p:sp>
        <p:nvSpPr>
          <p:cNvPr id="14" name="Flèche droite 13"/>
          <p:cNvSpPr/>
          <p:nvPr/>
        </p:nvSpPr>
        <p:spPr>
          <a:xfrm rot="334924">
            <a:off x="2445175" y="6244136"/>
            <a:ext cx="201264" cy="15388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21721" y="5072592"/>
            <a:ext cx="61362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200" dirty="0">
                <a:solidFill>
                  <a:prstClr val="black"/>
                </a:solidFill>
              </a:rPr>
              <a:t>Le mercredi matin est un jour de marché.</a:t>
            </a:r>
          </a:p>
        </p:txBody>
      </p:sp>
    </p:spTree>
    <p:extLst>
      <p:ext uri="{BB962C8B-B14F-4D97-AF65-F5344CB8AC3E}">
        <p14:creationId xmlns:p14="http://schemas.microsoft.com/office/powerpoint/2010/main" val="143640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12994" y="323528"/>
            <a:ext cx="3832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Règlement par catégorie</a:t>
            </a:r>
          </a:p>
        </p:txBody>
      </p:sp>
      <p:sp>
        <p:nvSpPr>
          <p:cNvPr id="3" name="Rectangle 2"/>
          <p:cNvSpPr/>
          <p:nvPr/>
        </p:nvSpPr>
        <p:spPr>
          <a:xfrm>
            <a:off x="199393" y="1838827"/>
            <a:ext cx="62539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b="1" dirty="0"/>
              <a:t>Mini-</a:t>
            </a:r>
            <a:r>
              <a:rPr lang="fr-FR" sz="1200" b="1" dirty="0" err="1"/>
              <a:t>poussin.e</a:t>
            </a:r>
            <a:r>
              <a:rPr lang="fr-FR" sz="1200" b="1" dirty="0"/>
              <a:t> (à partir de ceinture blanche)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Poule de 4 (exceptionnellement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Randori d’1mn30 en continu (pas d’arrêt du chrono au matte sauf pour une explication de l’arbitre), décompte d’immobilisation à 20 secondes,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Tous les avantages seront comptabilisés et additionnés pour les 2 judokas et ce jusqu’à concurrence de 20 points pour l’un d’eux (ou évidemment épuisement du temps).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b="1" dirty="0" err="1"/>
              <a:t>Poussin.e</a:t>
            </a:r>
            <a:r>
              <a:rPr lang="fr-FR" sz="1200" b="1" dirty="0"/>
              <a:t> (à partir de ceinture blanche)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Poule de 4 (exceptionnellement 3 ou 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Randori d’1mn30, décompte d’immobilisation à 20 secondes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Tous les avantages seront additionnés pour les 2 judokas et ce jusqu’à concurrence de 20 points pour l’un d’eux (ou évidemment épuisement du temps), </a:t>
            </a:r>
            <a:r>
              <a:rPr lang="fr-FR" sz="1200" b="1" dirty="0"/>
              <a:t>mais seuls ceux du vainqueur seront comptabilisés.</a:t>
            </a:r>
            <a:endParaRPr lang="fr-FR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Les résultats des randori (</a:t>
            </a:r>
            <a:r>
              <a:rPr lang="fr-FR" sz="1200" b="1" dirty="0"/>
              <a:t>on prend seulement en compte des points inscrits lors des victoires</a:t>
            </a:r>
            <a:r>
              <a:rPr lang="fr-FR" sz="1200" dirty="0"/>
              <a:t>) seront mis en commun afin d’établir le classement final de la poule.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b="1" dirty="0" err="1"/>
              <a:t>Benjamin.e</a:t>
            </a:r>
            <a:r>
              <a:rPr lang="fr-FR" sz="1200" b="1" dirty="0"/>
              <a:t>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Poule de 4 (exceptionnellement 3 ou 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Règlement FFJDA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Randori de 2 minutes. 20 secondes pour les immobilisations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b="1" dirty="0"/>
              <a:t>Minimes, cadets, Juniors et Seniors: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Poule de 4 (exceptionnellement 3 ou 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Règlement FFJDA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200" dirty="0"/>
              <a:t>Randori de 3 minutes. 20 secondes pour les immobilisations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3140342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F5D7C2F4B48D4299BE5DF826B997C4" ma:contentTypeVersion="18" ma:contentTypeDescription="Crée un document." ma:contentTypeScope="" ma:versionID="3a4fe29767ac4f44c9ce0195cf24a487">
  <xsd:schema xmlns:xsd="http://www.w3.org/2001/XMLSchema" xmlns:xs="http://www.w3.org/2001/XMLSchema" xmlns:p="http://schemas.microsoft.com/office/2006/metadata/properties" xmlns:ns2="d1d5ceb4-1d78-4f8d-97e8-0fb05579feeb" xmlns:ns3="19b9e235-ac5f-4de9-9753-c3ffea9c7ccd" targetNamespace="http://schemas.microsoft.com/office/2006/metadata/properties" ma:root="true" ma:fieldsID="fcaa1dc2a3d4e79f5951b143125d1a44" ns2:_="" ns3:_="">
    <xsd:import namespace="d1d5ceb4-1d78-4f8d-97e8-0fb05579feeb"/>
    <xsd:import namespace="19b9e235-ac5f-4de9-9753-c3ffea9c7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5ceb4-1d78-4f8d-97e8-0fb05579f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c2088be4-c740-48f2-8c58-6aeeafd17a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b9e235-ac5f-4de9-9753-c3ffea9c7cc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f343167-c97b-4bba-9856-883d466883f6}" ma:internalName="TaxCatchAll" ma:showField="CatchAllData" ma:web="19b9e235-ac5f-4de9-9753-c3ffea9c7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9b9e235-ac5f-4de9-9753-c3ffea9c7ccd" xsi:nil="true"/>
    <lcf76f155ced4ddcb4097134ff3c332f xmlns="d1d5ceb4-1d78-4f8d-97e8-0fb05579fee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F1D7B8-1842-46EC-8EF1-59EAC6C7A8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8FAEB2-0D83-43B0-BB25-9BA7D7C1C6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d5ceb4-1d78-4f8d-97e8-0fb05579feeb"/>
    <ds:schemaRef ds:uri="19b9e235-ac5f-4de9-9753-c3ffea9c7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9B1A60-8A9F-49F0-B150-1BECD88E31B7}">
  <ds:schemaRefs>
    <ds:schemaRef ds:uri="http://schemas.microsoft.com/office/2006/metadata/properties"/>
    <ds:schemaRef ds:uri="http://schemas.microsoft.com/office/infopath/2007/PartnerControls"/>
    <ds:schemaRef ds:uri="19b9e235-ac5f-4de9-9753-c3ffea9c7ccd"/>
    <ds:schemaRef ds:uri="d1d5ceb4-1d78-4f8d-97e8-0fb05579fe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13428</TotalTime>
  <Words>396</Words>
  <Application>Microsoft Office PowerPoint</Application>
  <PresentationFormat>Affichage à l'écran (4:3)</PresentationFormat>
  <Paragraphs>73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 Asian Hiro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Pôle Emploi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Créon judo 2020</dc:creator>
  <cp:keywords>Créon judo 2020</cp:keywords>
  <cp:lastModifiedBy>jean-marc PEAUCELLE</cp:lastModifiedBy>
  <cp:revision>131</cp:revision>
  <cp:lastPrinted>2018-11-29T21:55:06Z</cp:lastPrinted>
  <dcterms:created xsi:type="dcterms:W3CDTF">2018-02-25T11:26:12Z</dcterms:created>
  <dcterms:modified xsi:type="dcterms:W3CDTF">2024-03-13T15:51:09Z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0x0101008BF5D7C2F4B48D4299BE5DF826B997C4</vt:lpwstr>
  </property>
</Properties>
</file>