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8" r:id="rId6"/>
    <p:sldId id="269" r:id="rId7"/>
    <p:sldId id="266" r:id="rId8"/>
    <p:sldId id="265" r:id="rId9"/>
    <p:sldId id="259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FF270D-CF00-4DCA-8A49-44271320B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7787525-6D3E-4B86-8BB5-60AA23A8C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EBC6043-13E5-479A-A5A0-1E33B86F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BB694F8-F9A4-47A3-A05A-178C68F2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3DBEB76-26F3-4D38-8DAC-62872F9D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55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D7D571-7F35-4E98-9E59-2FD6D3E3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941FFA4-A8E8-4A54-9E28-8848823B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73EBDB1-AA60-4EE8-8DD9-C52B5892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5CDF75A-C7A9-4043-9D13-1EBAFADC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ECBEAB0-BE05-4ADB-A7CE-31BA4FF4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8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95EDF173-A3DE-4FF4-B78E-F35E156A1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1EE0801-620D-4E47-9FD3-5A6A7919F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124033B-BD19-4BEB-B0BC-994BA9F6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96D007-BCD2-42A6-A85A-484C11F8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75A42F6-6DCA-48D6-A9A9-15CF3693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6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36939F-8C3A-4DCE-8075-D91F3708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AC69DF-52EB-453D-90ED-81C91249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D1522A2-0418-4ABC-8243-524C66D8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94FBB46-BA1D-4F5C-A5A4-66073455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ECC81E-5089-4A00-9B6C-FC910BAE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4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AEB2045-6DFF-4E45-8F2C-9DA4FA6B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2260F8D-8B5D-466F-B93B-9F6D4BB76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E401025-626F-4D07-9326-7F288ED6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3F3361D-4E2E-43BB-904E-2FDE0BEF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1724847-C53F-455E-95FA-11B39AA6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2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5449DDD-39BC-4CCB-8915-0798CA03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07B8CCF-15CB-4FCA-A7B1-20EF2952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B49EF00-B17E-4DBB-ADD8-6CF6ADB07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B359FF8-34CE-4915-9A6E-4A136068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DE616EE-EA5D-4F29-80AE-E79F5325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FA814D9-1272-45DE-9994-91891DC8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EAE0FE0-F775-4061-861E-6C8B861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C8F9697-B6AD-48BE-8794-A0745ABE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C970427-8F5A-47C8-878A-B470145A8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F2A410A-4BF0-41D0-A9DA-2B886DC6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879A4B5-AF9E-4F10-B3EA-34D62E8B6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3672AC4-4F26-4252-B0CA-F54F07AD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B26885F6-DA11-4E07-A24A-A50BCD9A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D02C0DC-273F-4730-8DB1-FFAEC531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0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4E3FF8-BA83-48E6-A192-1662715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C42FFC5-7F70-4DB9-AA0E-D45DC58E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A7E3431-77A8-427D-B315-978DEB4C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EB3051D-9C15-4F54-B400-E3796750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81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1FE8097-D542-41E9-8259-86AD3454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9DF720A-1294-41EA-9996-8C92EFD0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73ED453-9E74-436A-9197-0E133B6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4EB906D-A923-4CDE-B328-ED6FB50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680D339-4C22-44FA-9518-9EE9621D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8CA6CD8-35E4-41E9-B8E7-B7AB77D6C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A4AFBC6-7F16-4766-945A-5B3F92EE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CE3EB67-7B37-4B02-BD01-86F0CD78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F7D9886-A5AB-4E4E-BF84-355F810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6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D74C57-B115-4389-85EB-ECE77BBF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BE2889C-7261-4673-AC8B-46D68AB5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39BE558-951B-47BE-AEE4-FD9CF3DC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C8B1F84-3903-4B5C-8124-2464CB6B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550960D-1472-4121-AAB8-BE159780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2A5A809-D36A-4394-B2A9-16949117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903FD2E-5143-41E1-B219-68DAFAB4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C58510E-A35D-4C8B-A8ED-33929C5A5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1AEC481-24F2-4691-9D59-E9C324354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C1A3-40D0-47C8-812B-F0F88410E9E0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C9D1BEB-BA52-4850-B92F-C72D1BE56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07EA72A-5130-4567-AC48-55FB48A6E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3D7A-E6DE-45F7-885A-BC2CCCCDD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7011"/>
            <a:ext cx="9144000" cy="4923788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Cadre réglementaire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Matériel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Zone de pêche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 et débarquement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Après le débarquement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pratique du CPAG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53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1477011"/>
            <a:ext cx="10424719" cy="4923788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 et débarquement</a:t>
            </a: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Taille minimale à respecter : </a:t>
            </a:r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1,15 m ou 30 kg – compter ½ heure de combat par 30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kg.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Dès la touche :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Informer les autres bateaux de la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prise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Relever toutes les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lignes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Equiper le pêcheur du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baudrier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sécuriser pour la remontée de la ligne et du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poisson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Le relayer en cas de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fatigue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Guider </a:t>
            </a:r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pilote du bateau pour les manœuvres du bateau en fonction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réactions 	du thon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Amener le thon le long du bateau pour le remonter à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bord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Le tenir avec la pince à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thon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Le mesurer pour vérifier la taille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minimale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Marquer </a:t>
            </a:r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poisson avec la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bague ;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Prévenir </a:t>
            </a:r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bateaux accompagnateurs de la capture et de la mise à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bord.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29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7011"/>
            <a:ext cx="9144000" cy="492378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Après le débarquement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Organiser avant la sortie de pêche le retour avec un thon à bord :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Savoir où entreposer le </a:t>
            </a:r>
            <a:r>
              <a:rPr lang="fr-FR" sz="1800" dirty="0" smtClean="0"/>
              <a:t>thon (local </a:t>
            </a:r>
            <a:r>
              <a:rPr lang="fr-FR" sz="1800" dirty="0"/>
              <a:t>muni d’une chambre </a:t>
            </a:r>
            <a:r>
              <a:rPr lang="fr-FR" sz="1800" dirty="0" smtClean="0"/>
              <a:t>froide) ;</a:t>
            </a:r>
            <a:endParaRPr lang="fr-FR" sz="1800" dirty="0"/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Organiser la découpe du </a:t>
            </a:r>
            <a:r>
              <a:rPr lang="fr-FR" sz="1800" dirty="0" smtClean="0"/>
              <a:t>poisson ;</a:t>
            </a:r>
            <a:endParaRPr lang="fr-FR" sz="1800" dirty="0"/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Faire des </a:t>
            </a:r>
            <a:r>
              <a:rPr lang="fr-FR" sz="1800" dirty="0" smtClean="0"/>
              <a:t>parts ;</a:t>
            </a:r>
            <a:endParaRPr lang="fr-FR" sz="1800" dirty="0"/>
          </a:p>
          <a:p>
            <a:pPr algn="just"/>
            <a:endParaRPr lang="fr-FR" sz="1800" dirty="0"/>
          </a:p>
          <a:p>
            <a:pPr algn="just"/>
            <a:r>
              <a:rPr lang="fr-FR" sz="1800" dirty="0" smtClean="0"/>
              <a:t>Empaqueter ;</a:t>
            </a:r>
            <a:endParaRPr lang="fr-FR" sz="1800" dirty="0"/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Stocker les paquets et faire le </a:t>
            </a:r>
            <a:r>
              <a:rPr lang="fr-FR" sz="1800" dirty="0" smtClean="0"/>
              <a:t>partage.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7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006" y="1477011"/>
            <a:ext cx="11132191" cy="492378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pratique du CPAG</a:t>
            </a:r>
          </a:p>
          <a:p>
            <a:pPr algn="l"/>
            <a:r>
              <a:rPr lang="fr-FR" b="1" dirty="0">
                <a:solidFill>
                  <a:srgbClr val="002060"/>
                </a:solidFill>
              </a:rPr>
              <a:t>Les autorisations </a:t>
            </a:r>
            <a:r>
              <a:rPr lang="fr-FR" dirty="0"/>
              <a:t>: </a:t>
            </a:r>
          </a:p>
          <a:p>
            <a:pPr algn="l"/>
            <a:r>
              <a:rPr lang="fr-FR" dirty="0"/>
              <a:t>Campagne de thon 2020 : 7 bagues et quota poids de thon à 60 kg (15 bateaux)</a:t>
            </a:r>
          </a:p>
          <a:p>
            <a:pPr algn="l"/>
            <a:r>
              <a:rPr lang="fr-FR" dirty="0"/>
              <a:t>Campagne de thon 2021 : 12 bagues et quota de poids de thon à 150 kg (35 bateaux)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Une campagne de communication auprès des </a:t>
            </a:r>
            <a:r>
              <a:rPr lang="fr-FR" dirty="0" smtClean="0"/>
              <a:t>adhérents ;</a:t>
            </a:r>
            <a:endParaRPr lang="fr-FR" dirty="0"/>
          </a:p>
          <a:p>
            <a:pPr algn="l"/>
            <a:r>
              <a:rPr lang="fr-FR" dirty="0"/>
              <a:t>Une information lors des inscriptions pour les propriétaires de </a:t>
            </a:r>
            <a:r>
              <a:rPr lang="fr-FR" dirty="0" smtClean="0"/>
              <a:t>bateau ;</a:t>
            </a:r>
            <a:endParaRPr lang="fr-FR" dirty="0"/>
          </a:p>
          <a:p>
            <a:pPr algn="l"/>
            <a:r>
              <a:rPr lang="fr-FR" dirty="0"/>
              <a:t>Une réunion d’information lors de la réception des </a:t>
            </a:r>
            <a:r>
              <a:rPr lang="fr-FR" dirty="0" smtClean="0"/>
              <a:t>autorisations ; </a:t>
            </a:r>
            <a:endParaRPr lang="fr-FR" dirty="0"/>
          </a:p>
          <a:p>
            <a:pPr algn="l"/>
            <a:r>
              <a:rPr lang="fr-FR" dirty="0"/>
              <a:t>Délivrance des bagues uniquement par </a:t>
            </a:r>
            <a:r>
              <a:rPr lang="fr-FR" dirty="0" smtClean="0"/>
              <a:t>sortie ;</a:t>
            </a:r>
            <a:endParaRPr lang="fr-FR" dirty="0"/>
          </a:p>
          <a:p>
            <a:pPr algn="l"/>
            <a:r>
              <a:rPr lang="fr-FR" dirty="0"/>
              <a:t>Définition d’un principe de répartition d’un thon lors d’une </a:t>
            </a:r>
            <a:r>
              <a:rPr lang="fr-FR" dirty="0" smtClean="0"/>
              <a:t>capture ;</a:t>
            </a:r>
            <a:endParaRPr lang="fr-FR" dirty="0"/>
          </a:p>
          <a:p>
            <a:pPr algn="l"/>
            <a:r>
              <a:rPr lang="fr-FR" dirty="0"/>
              <a:t>Organiser le débarquement, la mise en chambre froide, la découpe et l’empaquetage des </a:t>
            </a:r>
            <a:r>
              <a:rPr lang="fr-FR" smtClean="0"/>
              <a:t>morceaux </a:t>
            </a:r>
            <a:r>
              <a:rPr lang="fr-FR" smtClean="0"/>
              <a:t>;</a:t>
            </a:r>
            <a:endParaRPr lang="fr-FR" dirty="0"/>
          </a:p>
          <a:p>
            <a:pPr algn="l"/>
            <a:r>
              <a:rPr lang="fr-FR" dirty="0"/>
              <a:t>Achat de matériel (pince, lasso …) et mise à disposition des </a:t>
            </a:r>
            <a:r>
              <a:rPr lang="fr-FR" dirty="0" smtClean="0"/>
              <a:t>pêcheurs.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34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7011"/>
            <a:ext cx="9144000" cy="4923788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Cadre réglementaire</a:t>
            </a:r>
          </a:p>
          <a:p>
            <a:endParaRPr lang="fr-FR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1 - La cadre européen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Recommandation de l’ICCAT</a:t>
            </a: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Conseil européen et commission européenne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Politique commune de la pêche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Le thon : programme pluriannuel de rétablissement des                       		stocks de thon rouge dans l’Atlantique Est et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Méditerranée.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P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êche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sous quota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européen.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Régime communautaire de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contrôle.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36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47" y="1477011"/>
            <a:ext cx="11560029" cy="526773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Cadre réglementaire</a:t>
            </a:r>
          </a:p>
          <a:p>
            <a:pPr algn="just"/>
            <a:endParaRPr lang="fr-FR" sz="1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9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– cadre national</a:t>
            </a:r>
          </a:p>
          <a:p>
            <a:pPr algn="just">
              <a:lnSpc>
                <a:spcPct val="120000"/>
              </a:lnSpc>
            </a:pP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Répartition du quota français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pêche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professionnelle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pêche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loisir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1% du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quota professionnel).</a:t>
            </a:r>
            <a:endParaRPr lang="fr-F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Une consultation publique annuelle sur le projet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d’arrêté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mi-février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mi-mars).</a:t>
            </a:r>
            <a:endParaRPr lang="fr-F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Un arrêté annuel précisant les conditions d’exercice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loisir réalisant des captures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thon 	rouge dans la cadre du plan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pluriannuel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gestion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thon rouge dans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l’Atlantique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 et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Méditerranée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pour l’année de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référence.</a:t>
            </a:r>
          </a:p>
          <a:p>
            <a:pPr algn="just">
              <a:lnSpc>
                <a:spcPct val="120000"/>
              </a:lnSpc>
            </a:pPr>
            <a:endParaRPr lang="fr-FR" sz="1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Un avis relatif aux conditions de dépôt de demande d’autorisation et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débarquement dans le 	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cadre de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pêche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loisir du thon rouge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l’année de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référence.</a:t>
            </a:r>
            <a:endParaRPr lang="fr-F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2021(comme chaque année), le Ministère de la mer publie au JO un arrêté et un avis </a:t>
            </a:r>
            <a:r>
              <a:rPr lang="fr-F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 :</a:t>
            </a:r>
            <a:endParaRPr lang="fr-F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Arrêté du 18 mars 2021(JO du 20/02/2021)</a:t>
            </a:r>
          </a:p>
          <a:p>
            <a:pPr algn="just"/>
            <a:r>
              <a:rPr lang="fr-F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Avis Divers (JO du 20/03/2021)</a:t>
            </a:r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69" y="1266738"/>
            <a:ext cx="11610363" cy="513406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processus d’autorisation</a:t>
            </a:r>
          </a:p>
          <a:p>
            <a:pPr algn="l"/>
            <a:endParaRPr lang="fr-FR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peut pêcher le thon rouge : </a:t>
            </a:r>
            <a:r>
              <a:rPr lang="fr-FR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navires battant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pavillon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 et les navires immatriculés dans l’UE. 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La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pêche est interdite aux navires de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pavillon d’un État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tiers à l’UE.</a:t>
            </a: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Formuler une demande à la DIRM compétente pour la région où est immatriculé le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bateau.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Respecter les délais de demande : entre mi-mars et fin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L’autorisation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donnée par le ministère de l’agriculture et de l’alimentation, est accordée pour le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bateau.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Cette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autorisation précise les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pêche et les dates où seule la pêche en pêcher-relâcher est autorisée et les dates où la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	capture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la détention et le débarquement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sont autorisés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Pour 2021 : pêche au thon : du 01/06/2021 au 15/11/2021 (no-kill) et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détention et débarquement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	-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04/07/2021 au 30/08/2021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14/09/2021 au 02/10/2021</a:t>
            </a: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les navires de l’UE autre que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pavillons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français, seule la pratique de pêcher-relâcher est autorisée.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8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1548317"/>
            <a:ext cx="11711031" cy="513406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processus d’autorisation</a:t>
            </a:r>
          </a:p>
          <a:p>
            <a:pPr algn="l"/>
            <a:endParaRPr lang="fr-F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en pêche-relâcher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détention du poisson à bord interdite</a:t>
            </a: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capture, la détention et le débarquement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M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arquage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thon dès sa capture en enserrant la queue du thon sans jeu, et entaillage de la bague pour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dater le jour et le 	mois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la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capture.</a:t>
            </a:r>
            <a:b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Le thon débarqué doit être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soit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entier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soit </a:t>
            </a:r>
            <a:r>
              <a:rPr lang="fr-FR" sz="1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eviscéré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permettre sa mesure en longueur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fourche.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Obligation de déclaration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dans un délai impératif de 48 heures suivant le débarquement à </a:t>
            </a:r>
            <a:r>
              <a:rPr lang="fr-FR" sz="1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FranceAgrimer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Adresser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formulaire 	de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une copie à la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FNPP.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Bagues non utilisées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renvoi pour 2021 avant le 31/10/2021 à FranceAgrimer entières et non être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altérées.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Suivi des captures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Chaque fédération adresse à la DPMA les données de captures pour la période  du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- 03/07/2021 au 29/08/21/2021 : chaque semaine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- 13/09/2021 au 01/10/2021 : chaque jour</a:t>
            </a:r>
          </a:p>
          <a:p>
            <a:pPr algn="l"/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assurer le suivi des quotas par FranceAgrimer.</a:t>
            </a:r>
          </a:p>
          <a:p>
            <a:pPr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Déclaration du pêcheur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taille et poids du thon capturé, détenu et débarqué.</a:t>
            </a:r>
          </a:p>
          <a:p>
            <a:pPr algn="l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4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9929"/>
            <a:ext cx="9144000" cy="494111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Fédération  Nationale de la Plaisance et des Pêches en mer</a:t>
            </a:r>
          </a:p>
          <a:p>
            <a:pPr algn="l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chaque campagne de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thon, retourner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FNPP l’engagement du président :</a:t>
            </a:r>
          </a:p>
          <a:p>
            <a:pPr marL="742950" lvl="1" indent="-285750" algn="l">
              <a:buFontTx/>
              <a:buChar char="-"/>
            </a:pP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d’adhérents ;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l">
              <a:buFontTx/>
              <a:buChar char="-"/>
            </a:pP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d’adhérents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FNPP ;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l">
              <a:buFontTx/>
              <a:buChar char="-"/>
            </a:pP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pêcheurs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déclarant pêcher le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thon ;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l">
              <a:buFontTx/>
              <a:buChar char="-"/>
            </a:pP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bateaux </a:t>
            </a: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ayant fait l’objet d’une demande </a:t>
            </a:r>
            <a:r>
              <a:rPr lang="fr-FR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d’autorisation ;</a:t>
            </a:r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l">
              <a:buFontTx/>
              <a:buChar char="-"/>
            </a:pPr>
            <a:r>
              <a:rPr lang="fr-F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total de bateaux dans le club.</a:t>
            </a:r>
          </a:p>
          <a:p>
            <a:pPr lvl="1" algn="l"/>
            <a:endParaRPr lang="fr-F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club reçoit de la FNPP les consignes pour la campagne de pêche dont :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de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bagues ;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le quota en poids du club.</a:t>
            </a: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6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7011"/>
            <a:ext cx="9144000" cy="492378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bagues 2021</a:t>
            </a:r>
          </a:p>
          <a:p>
            <a:pPr algn="just"/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total 6580 bagues :</a:t>
            </a:r>
          </a:p>
          <a:p>
            <a:pPr algn="just"/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3 300 : FNPP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2 120 : FNPM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550 : FFPS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290 : COMPA (charters de pêche)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160 : FFESSM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110 : pêcheurs non adhérents à une fédération dont			74 : DIRM Méditerranée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12 : DIRM Sud Atlantique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12 : DIRM Nord Atlantique Manche Ouest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12 : DIRM Manche Est Mer du Nord 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     50 : FNPSA</a:t>
            </a:r>
          </a:p>
          <a:p>
            <a:endParaRPr lang="fr-F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33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781" y="1477011"/>
            <a:ext cx="11476139" cy="492378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Matériel</a:t>
            </a:r>
          </a:p>
          <a:p>
            <a:pPr algn="just"/>
            <a:endParaRPr lang="fr-F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canne : 2 types de cannes – canne pour lancer-ramener : 2,50 m </a:t>
            </a:r>
            <a:r>
              <a:rPr lang="fr-FR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100-200 g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 canne pour pêche au poser avec </a:t>
            </a:r>
            <a:r>
              <a:rPr lang="fr-FR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broumé</a:t>
            </a:r>
            <a:endParaRPr lang="fr-F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moulinet : Penn </a:t>
            </a:r>
            <a:r>
              <a:rPr lang="fr-FR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Slammer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III  8500 type frein </a:t>
            </a:r>
            <a:r>
              <a:rPr lang="fr-FR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réglé 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fr-FR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10/13 kg</a:t>
            </a:r>
            <a:endParaRPr lang="fr-F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Tresse :  8 brins – 300 m – 113 lb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 de ligne : 170/100</a:t>
            </a:r>
            <a:r>
              <a:rPr lang="fr-FR" sz="1400" b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ème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170 lb longueur : 30 m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Emerillon : taille 1 – 500 lb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Anneau brisé : taille 8 – 150 lb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Bague :    </a:t>
            </a:r>
            <a:r>
              <a:rPr lang="fr-FR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diamond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ring 260 lb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Leurre : </a:t>
            </a:r>
            <a:r>
              <a:rPr lang="fr-FR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popper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Feed</a:t>
            </a:r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175mm – 87 gr) , jigg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Hameçon : 8/0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Savoir faire des nœuds spécifiques : nœud FG</a:t>
            </a:r>
          </a:p>
          <a:p>
            <a:pPr algn="just"/>
            <a:endParaRPr lang="fr-F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Pince à thon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Lasso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Baudrier</a:t>
            </a:r>
          </a:p>
          <a:p>
            <a:pPr algn="just"/>
            <a:r>
              <a:rPr lang="fr-F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Pince dégorgeoir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08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9B5CE7-E627-446F-B635-49D2ACE7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83"/>
            <a:ext cx="9144000" cy="87245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63533FC-97FD-4BA2-BCEB-4C608CC1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49" y="1329656"/>
            <a:ext cx="11576807" cy="539831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Zone de pêche</a:t>
            </a:r>
          </a:p>
          <a:p>
            <a:pPr algn="just"/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Avertissement :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pêche au thon est interdite dans les eaux des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îles anglo-normandes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ainsi que la détention de thon à bord des </a:t>
            </a:r>
            <a:r>
              <a:rPr lang="fr-FR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navires.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C990B32-F9C7-4FF1-9172-55E8C27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41" y="457201"/>
            <a:ext cx="10198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06FDF8A-8D93-4396-BC56-FCCB21345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4" y="2562151"/>
            <a:ext cx="8282729" cy="3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49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537</Words>
  <Application>Microsoft Macintosh PowerPoint</Application>
  <PresentationFormat>Grand écran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Verdana</vt:lpstr>
      <vt:lpstr>Arial</vt:lpstr>
      <vt:lpstr>Thème Office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  <vt:lpstr>La pêche au thon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pêche au thon</dc:title>
  <dc:creator>Asus</dc:creator>
  <cp:lastModifiedBy>Microsoft Office User</cp:lastModifiedBy>
  <cp:revision>38</cp:revision>
  <dcterms:created xsi:type="dcterms:W3CDTF">2021-11-24T17:21:39Z</dcterms:created>
  <dcterms:modified xsi:type="dcterms:W3CDTF">2022-01-28T10:11:31Z</dcterms:modified>
</cp:coreProperties>
</file>