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81" r:id="rId3"/>
    <p:sldId id="280" r:id="rId4"/>
    <p:sldId id="282" r:id="rId5"/>
    <p:sldId id="283" r:id="rId6"/>
    <p:sldId id="284" r:id="rId7"/>
    <p:sldId id="285" r:id="rId8"/>
    <p:sldId id="286" r:id="rId9"/>
    <p:sldId id="287" r:id="rId10"/>
    <p:sldId id="288" r:id="rId11"/>
    <p:sldId id="290" r:id="rId12"/>
    <p:sldId id="289" r:id="rId13"/>
    <p:sldId id="291" r:id="rId14"/>
    <p:sldId id="292" r:id="rId15"/>
    <p:sldId id="293" r:id="rId16"/>
    <p:sldId id="294" r:id="rId17"/>
    <p:sldId id="295" r:id="rId18"/>
    <p:sldId id="296" r:id="rId19"/>
    <p:sldId id="297" r:id="rId20"/>
    <p:sldId id="298" r:id="rId21"/>
    <p:sldId id="257" r:id="rId22"/>
    <p:sldId id="258" r:id="rId23"/>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110">
          <p15:clr>
            <a:srgbClr val="A4A3A4"/>
          </p15:clr>
        </p15:guide>
        <p15:guide id="3" orient="horz" pos="2455">
          <p15:clr>
            <a:srgbClr val="A4A3A4"/>
          </p15:clr>
        </p15:guide>
        <p15:guide id="4" orient="horz" pos="2750">
          <p15:clr>
            <a:srgbClr val="A4A3A4"/>
          </p15:clr>
        </p15:guide>
        <p15:guide id="5" orient="horz" pos="3045">
          <p15:clr>
            <a:srgbClr val="A4A3A4"/>
          </p15:clr>
        </p15:guide>
        <p15:guide id="6" orient="horz" pos="3634">
          <p15:clr>
            <a:srgbClr val="A4A3A4"/>
          </p15:clr>
        </p15:guide>
        <p15:guide id="7" orient="horz" pos="3339">
          <p15:clr>
            <a:srgbClr val="A4A3A4"/>
          </p15:clr>
        </p15:guide>
        <p15:guide id="8" orient="horz" pos="37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8"/>
    <p:restoredTop sz="94626"/>
  </p:normalViewPr>
  <p:slideViewPr>
    <p:cSldViewPr snapToGrid="0" snapToObjects="1">
      <p:cViewPr varScale="1">
        <p:scale>
          <a:sx n="121" d="100"/>
          <a:sy n="121" d="100"/>
        </p:scale>
        <p:origin x="1224" y="168"/>
      </p:cViewPr>
      <p:guideLst>
        <p:guide orient="horz" pos="2160"/>
        <p:guide pos="5110"/>
        <p:guide orient="horz" pos="2455"/>
        <p:guide orient="horz" pos="2750"/>
        <p:guide orient="horz" pos="3045"/>
        <p:guide orient="horz" pos="3634"/>
        <p:guide orient="horz" pos="3339"/>
        <p:guide orient="horz" pos="37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94662B3-D3DE-E6D9-4F6C-8BBFABF39F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47B38980-7DF3-C3C1-F6C7-5113F0972D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C57AAAE-871A-B247-AD63-C6343A3D6FAA}" type="datetimeFigureOut">
              <a:rPr lang="fr-FR"/>
              <a:pPr>
                <a:defRPr/>
              </a:pPr>
              <a:t>03/01/2024</a:t>
            </a:fld>
            <a:endParaRPr lang="fr-FR"/>
          </a:p>
        </p:txBody>
      </p:sp>
      <p:sp>
        <p:nvSpPr>
          <p:cNvPr id="4" name="Espace réservé de l'image des diapositives 3">
            <a:extLst>
              <a:ext uri="{FF2B5EF4-FFF2-40B4-BE49-F238E27FC236}">
                <a16:creationId xmlns:a16="http://schemas.microsoft.com/office/drawing/2014/main" id="{0031A442-1B0D-40A4-EA78-0264F003231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E9650C1D-9C67-1EED-9990-2567BE24B9F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Modifier les styles du texte du masque
Deuxième niveau
Troisième niveau
Quatrième niveau
Cinquième niveau</a:t>
            </a:r>
          </a:p>
        </p:txBody>
      </p:sp>
      <p:sp>
        <p:nvSpPr>
          <p:cNvPr id="6" name="Espace réservé du pied de page 5">
            <a:extLst>
              <a:ext uri="{FF2B5EF4-FFF2-40B4-BE49-F238E27FC236}">
                <a16:creationId xmlns:a16="http://schemas.microsoft.com/office/drawing/2014/main" id="{9DB9A64D-0D2D-B64B-A860-6E7EDE31128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BDBEFEE5-34D8-5FF1-CCCA-CBF15B24EB8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1D6E385-A268-F845-A6D7-49416E0C2A69}"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FF9B2F7-FA3C-A1E3-1257-6C36E7E6FE72}"/>
              </a:ext>
            </a:extLst>
          </p:cNvPr>
          <p:cNvSpPr>
            <a:spLocks noGrp="1"/>
          </p:cNvSpPr>
          <p:nvPr>
            <p:ph type="dt" sz="half" idx="10"/>
          </p:nvPr>
        </p:nvSpPr>
        <p:spPr/>
        <p:txBody>
          <a:bodyPr/>
          <a:lstStyle>
            <a:lvl1pPr>
              <a:defRPr/>
            </a:lvl1pPr>
          </a:lstStyle>
          <a:p>
            <a:pPr>
              <a:defRPr/>
            </a:pPr>
            <a:fld id="{7892D033-6280-9646-9B07-377175126C5E}" type="datetimeFigureOut">
              <a:rPr lang="fr-FR"/>
              <a:pPr>
                <a:defRPr/>
              </a:pPr>
              <a:t>03/01/2024</a:t>
            </a:fld>
            <a:endParaRPr lang="fr-FR"/>
          </a:p>
        </p:txBody>
      </p:sp>
      <p:sp>
        <p:nvSpPr>
          <p:cNvPr id="5" name="Espace réservé du pied de page 4">
            <a:extLst>
              <a:ext uri="{FF2B5EF4-FFF2-40B4-BE49-F238E27FC236}">
                <a16:creationId xmlns:a16="http://schemas.microsoft.com/office/drawing/2014/main" id="{AC7136AC-39BB-1969-8626-7372885DC2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B26FB90-0EC8-31C0-0FDB-ECD7207E50B6}"/>
              </a:ext>
            </a:extLst>
          </p:cNvPr>
          <p:cNvSpPr>
            <a:spLocks noGrp="1"/>
          </p:cNvSpPr>
          <p:nvPr>
            <p:ph type="sldNum" sz="quarter" idx="12"/>
          </p:nvPr>
        </p:nvSpPr>
        <p:spPr/>
        <p:txBody>
          <a:bodyPr/>
          <a:lstStyle>
            <a:lvl1pPr>
              <a:defRPr/>
            </a:lvl1pPr>
          </a:lstStyle>
          <a:p>
            <a:pPr>
              <a:defRPr/>
            </a:pPr>
            <a:fld id="{AD32C56B-DCDD-FE48-B006-338CA8468E20}" type="slidenum">
              <a:rPr lang="fr-FR"/>
              <a:pPr>
                <a:defRPr/>
              </a:pPr>
              <a:t>‹N°›</a:t>
            </a:fld>
            <a:endParaRPr lang="fr-FR"/>
          </a:p>
        </p:txBody>
      </p:sp>
    </p:spTree>
    <p:extLst>
      <p:ext uri="{BB962C8B-B14F-4D97-AF65-F5344CB8AC3E}">
        <p14:creationId xmlns:p14="http://schemas.microsoft.com/office/powerpoint/2010/main" val="178067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E28C1AD-ACA7-885E-8016-B27FF3F84BC0}"/>
              </a:ext>
            </a:extLst>
          </p:cNvPr>
          <p:cNvSpPr>
            <a:spLocks noGrp="1"/>
          </p:cNvSpPr>
          <p:nvPr>
            <p:ph type="dt" sz="half" idx="10"/>
          </p:nvPr>
        </p:nvSpPr>
        <p:spPr/>
        <p:txBody>
          <a:bodyPr/>
          <a:lstStyle>
            <a:lvl1pPr>
              <a:defRPr/>
            </a:lvl1pPr>
          </a:lstStyle>
          <a:p>
            <a:pPr>
              <a:defRPr/>
            </a:pPr>
            <a:fld id="{E0233FD2-A530-E14E-9E23-09608F5B74C1}" type="datetimeFigureOut">
              <a:rPr lang="fr-FR"/>
              <a:pPr>
                <a:defRPr/>
              </a:pPr>
              <a:t>03/01/2024</a:t>
            </a:fld>
            <a:endParaRPr lang="fr-FR"/>
          </a:p>
        </p:txBody>
      </p:sp>
      <p:sp>
        <p:nvSpPr>
          <p:cNvPr id="5" name="Espace réservé du pied de page 4">
            <a:extLst>
              <a:ext uri="{FF2B5EF4-FFF2-40B4-BE49-F238E27FC236}">
                <a16:creationId xmlns:a16="http://schemas.microsoft.com/office/drawing/2014/main" id="{0E36C19C-7876-A2AC-7A3D-77F5EC0B72E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81BE5320-4F89-8212-D129-FBCE0A325447}"/>
              </a:ext>
            </a:extLst>
          </p:cNvPr>
          <p:cNvSpPr>
            <a:spLocks noGrp="1"/>
          </p:cNvSpPr>
          <p:nvPr>
            <p:ph type="sldNum" sz="quarter" idx="12"/>
          </p:nvPr>
        </p:nvSpPr>
        <p:spPr/>
        <p:txBody>
          <a:bodyPr/>
          <a:lstStyle>
            <a:lvl1pPr>
              <a:defRPr/>
            </a:lvl1pPr>
          </a:lstStyle>
          <a:p>
            <a:pPr>
              <a:defRPr/>
            </a:pPr>
            <a:fld id="{13421588-9394-D448-9FAF-AF7D39029B72}" type="slidenum">
              <a:rPr lang="fr-FR"/>
              <a:pPr>
                <a:defRPr/>
              </a:pPr>
              <a:t>‹N°›</a:t>
            </a:fld>
            <a:endParaRPr lang="fr-FR"/>
          </a:p>
        </p:txBody>
      </p:sp>
    </p:spTree>
    <p:extLst>
      <p:ext uri="{BB962C8B-B14F-4D97-AF65-F5344CB8AC3E}">
        <p14:creationId xmlns:p14="http://schemas.microsoft.com/office/powerpoint/2010/main" val="193801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C319842-2897-2DF0-DC93-251B6BB9A0FD}"/>
              </a:ext>
            </a:extLst>
          </p:cNvPr>
          <p:cNvSpPr>
            <a:spLocks noGrp="1"/>
          </p:cNvSpPr>
          <p:nvPr>
            <p:ph type="dt" sz="half" idx="10"/>
          </p:nvPr>
        </p:nvSpPr>
        <p:spPr/>
        <p:txBody>
          <a:bodyPr/>
          <a:lstStyle>
            <a:lvl1pPr>
              <a:defRPr/>
            </a:lvl1pPr>
          </a:lstStyle>
          <a:p>
            <a:pPr>
              <a:defRPr/>
            </a:pPr>
            <a:fld id="{667361AC-61AB-3546-AE2E-B5F171E572CE}" type="datetimeFigureOut">
              <a:rPr lang="fr-FR"/>
              <a:pPr>
                <a:defRPr/>
              </a:pPr>
              <a:t>03/01/2024</a:t>
            </a:fld>
            <a:endParaRPr lang="fr-FR"/>
          </a:p>
        </p:txBody>
      </p:sp>
      <p:sp>
        <p:nvSpPr>
          <p:cNvPr id="5" name="Espace réservé du pied de page 4">
            <a:extLst>
              <a:ext uri="{FF2B5EF4-FFF2-40B4-BE49-F238E27FC236}">
                <a16:creationId xmlns:a16="http://schemas.microsoft.com/office/drawing/2014/main" id="{FD0965E5-A303-4B0C-FA29-239F24FE5FD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3D81C1B-FA45-D9B5-6B7F-5664E69F5121}"/>
              </a:ext>
            </a:extLst>
          </p:cNvPr>
          <p:cNvSpPr>
            <a:spLocks noGrp="1"/>
          </p:cNvSpPr>
          <p:nvPr>
            <p:ph type="sldNum" sz="quarter" idx="12"/>
          </p:nvPr>
        </p:nvSpPr>
        <p:spPr/>
        <p:txBody>
          <a:bodyPr/>
          <a:lstStyle>
            <a:lvl1pPr>
              <a:defRPr/>
            </a:lvl1pPr>
          </a:lstStyle>
          <a:p>
            <a:pPr>
              <a:defRPr/>
            </a:pPr>
            <a:fld id="{BF8A593E-DAE0-A04C-861F-AEDD9937CB21}" type="slidenum">
              <a:rPr lang="fr-FR"/>
              <a:pPr>
                <a:defRPr/>
              </a:pPr>
              <a:t>‹N°›</a:t>
            </a:fld>
            <a:endParaRPr lang="fr-FR"/>
          </a:p>
        </p:txBody>
      </p:sp>
    </p:spTree>
    <p:extLst>
      <p:ext uri="{BB962C8B-B14F-4D97-AF65-F5344CB8AC3E}">
        <p14:creationId xmlns:p14="http://schemas.microsoft.com/office/powerpoint/2010/main" val="338938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6F090B2-E291-58B2-1BF9-1C31D08B16B8}"/>
              </a:ext>
            </a:extLst>
          </p:cNvPr>
          <p:cNvSpPr>
            <a:spLocks noGrp="1"/>
          </p:cNvSpPr>
          <p:nvPr>
            <p:ph type="dt" sz="half" idx="10"/>
          </p:nvPr>
        </p:nvSpPr>
        <p:spPr/>
        <p:txBody>
          <a:bodyPr/>
          <a:lstStyle>
            <a:lvl1pPr>
              <a:defRPr/>
            </a:lvl1pPr>
          </a:lstStyle>
          <a:p>
            <a:pPr>
              <a:defRPr/>
            </a:pPr>
            <a:fld id="{CD6A3720-A1A9-654D-89BA-C15E8CD97D9F}" type="datetimeFigureOut">
              <a:rPr lang="fr-FR"/>
              <a:pPr>
                <a:defRPr/>
              </a:pPr>
              <a:t>03/01/2024</a:t>
            </a:fld>
            <a:endParaRPr lang="fr-FR"/>
          </a:p>
        </p:txBody>
      </p:sp>
      <p:sp>
        <p:nvSpPr>
          <p:cNvPr id="5" name="Espace réservé du pied de page 4">
            <a:extLst>
              <a:ext uri="{FF2B5EF4-FFF2-40B4-BE49-F238E27FC236}">
                <a16:creationId xmlns:a16="http://schemas.microsoft.com/office/drawing/2014/main" id="{7275EB40-2B22-3771-6099-70AEA5F1A000}"/>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342097B-9D2E-C9A5-0597-4510F6EF1791}"/>
              </a:ext>
            </a:extLst>
          </p:cNvPr>
          <p:cNvSpPr>
            <a:spLocks noGrp="1"/>
          </p:cNvSpPr>
          <p:nvPr>
            <p:ph type="sldNum" sz="quarter" idx="12"/>
          </p:nvPr>
        </p:nvSpPr>
        <p:spPr/>
        <p:txBody>
          <a:bodyPr/>
          <a:lstStyle>
            <a:lvl1pPr>
              <a:defRPr/>
            </a:lvl1pPr>
          </a:lstStyle>
          <a:p>
            <a:pPr>
              <a:defRPr/>
            </a:pPr>
            <a:fld id="{493C7559-44EA-D644-AC33-D71FE35AEE3F}" type="slidenum">
              <a:rPr lang="fr-FR"/>
              <a:pPr>
                <a:defRPr/>
              </a:pPr>
              <a:t>‹N°›</a:t>
            </a:fld>
            <a:endParaRPr lang="fr-FR"/>
          </a:p>
        </p:txBody>
      </p:sp>
    </p:spTree>
    <p:extLst>
      <p:ext uri="{BB962C8B-B14F-4D97-AF65-F5344CB8AC3E}">
        <p14:creationId xmlns:p14="http://schemas.microsoft.com/office/powerpoint/2010/main" val="9655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7BBCC72-9CC6-DA1B-BAED-C4343A4E8C79}"/>
              </a:ext>
            </a:extLst>
          </p:cNvPr>
          <p:cNvSpPr>
            <a:spLocks noGrp="1"/>
          </p:cNvSpPr>
          <p:nvPr>
            <p:ph type="dt" sz="half" idx="10"/>
          </p:nvPr>
        </p:nvSpPr>
        <p:spPr/>
        <p:txBody>
          <a:bodyPr/>
          <a:lstStyle>
            <a:lvl1pPr>
              <a:defRPr/>
            </a:lvl1pPr>
          </a:lstStyle>
          <a:p>
            <a:pPr>
              <a:defRPr/>
            </a:pPr>
            <a:fld id="{2C7BE1DE-74CA-DC4D-8B1F-81CDB03504B2}" type="datetimeFigureOut">
              <a:rPr lang="fr-FR"/>
              <a:pPr>
                <a:defRPr/>
              </a:pPr>
              <a:t>03/01/2024</a:t>
            </a:fld>
            <a:endParaRPr lang="fr-FR"/>
          </a:p>
        </p:txBody>
      </p:sp>
      <p:sp>
        <p:nvSpPr>
          <p:cNvPr id="5" name="Espace réservé du pied de page 4">
            <a:extLst>
              <a:ext uri="{FF2B5EF4-FFF2-40B4-BE49-F238E27FC236}">
                <a16:creationId xmlns:a16="http://schemas.microsoft.com/office/drawing/2014/main" id="{3728D2D6-1704-B8B9-F34D-3B6D03B90CD0}"/>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9D9004F-DC76-EE20-5856-7BC23E99D4C2}"/>
              </a:ext>
            </a:extLst>
          </p:cNvPr>
          <p:cNvSpPr>
            <a:spLocks noGrp="1"/>
          </p:cNvSpPr>
          <p:nvPr>
            <p:ph type="sldNum" sz="quarter" idx="12"/>
          </p:nvPr>
        </p:nvSpPr>
        <p:spPr/>
        <p:txBody>
          <a:bodyPr/>
          <a:lstStyle>
            <a:lvl1pPr>
              <a:defRPr/>
            </a:lvl1pPr>
          </a:lstStyle>
          <a:p>
            <a:pPr>
              <a:defRPr/>
            </a:pPr>
            <a:fld id="{7C0C003A-DAE4-0E4E-8C5C-EFF45A17902C}" type="slidenum">
              <a:rPr lang="fr-FR"/>
              <a:pPr>
                <a:defRPr/>
              </a:pPr>
              <a:t>‹N°›</a:t>
            </a:fld>
            <a:endParaRPr lang="fr-FR"/>
          </a:p>
        </p:txBody>
      </p:sp>
    </p:spTree>
    <p:extLst>
      <p:ext uri="{BB962C8B-B14F-4D97-AF65-F5344CB8AC3E}">
        <p14:creationId xmlns:p14="http://schemas.microsoft.com/office/powerpoint/2010/main" val="141259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3">
            <a:extLst>
              <a:ext uri="{FF2B5EF4-FFF2-40B4-BE49-F238E27FC236}">
                <a16:creationId xmlns:a16="http://schemas.microsoft.com/office/drawing/2014/main" id="{7D327836-1E2D-477F-2398-7F59C96EC8CC}"/>
              </a:ext>
            </a:extLst>
          </p:cNvPr>
          <p:cNvSpPr>
            <a:spLocks noGrp="1"/>
          </p:cNvSpPr>
          <p:nvPr>
            <p:ph type="dt" sz="half" idx="10"/>
          </p:nvPr>
        </p:nvSpPr>
        <p:spPr/>
        <p:txBody>
          <a:bodyPr/>
          <a:lstStyle>
            <a:lvl1pPr>
              <a:defRPr/>
            </a:lvl1pPr>
          </a:lstStyle>
          <a:p>
            <a:pPr>
              <a:defRPr/>
            </a:pPr>
            <a:fld id="{1A29D6D7-3778-3F42-9D60-5378D0C8599C}" type="datetimeFigureOut">
              <a:rPr lang="fr-FR"/>
              <a:pPr>
                <a:defRPr/>
              </a:pPr>
              <a:t>03/01/2024</a:t>
            </a:fld>
            <a:endParaRPr lang="fr-FR"/>
          </a:p>
        </p:txBody>
      </p:sp>
      <p:sp>
        <p:nvSpPr>
          <p:cNvPr id="6" name="Espace réservé du pied de page 4">
            <a:extLst>
              <a:ext uri="{FF2B5EF4-FFF2-40B4-BE49-F238E27FC236}">
                <a16:creationId xmlns:a16="http://schemas.microsoft.com/office/drawing/2014/main" id="{B76929A1-83D1-D6EA-D824-EBA392D65406}"/>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A5B9680-9B43-E5E2-FDAA-6C95CA78A1B4}"/>
              </a:ext>
            </a:extLst>
          </p:cNvPr>
          <p:cNvSpPr>
            <a:spLocks noGrp="1"/>
          </p:cNvSpPr>
          <p:nvPr>
            <p:ph type="sldNum" sz="quarter" idx="12"/>
          </p:nvPr>
        </p:nvSpPr>
        <p:spPr/>
        <p:txBody>
          <a:bodyPr/>
          <a:lstStyle>
            <a:lvl1pPr>
              <a:defRPr/>
            </a:lvl1pPr>
          </a:lstStyle>
          <a:p>
            <a:pPr>
              <a:defRPr/>
            </a:pPr>
            <a:fld id="{96106CA7-48EC-B04A-84CA-698ABB26397E}" type="slidenum">
              <a:rPr lang="fr-FR"/>
              <a:pPr>
                <a:defRPr/>
              </a:pPr>
              <a:t>‹N°›</a:t>
            </a:fld>
            <a:endParaRPr lang="fr-FR"/>
          </a:p>
        </p:txBody>
      </p:sp>
    </p:spTree>
    <p:extLst>
      <p:ext uri="{BB962C8B-B14F-4D97-AF65-F5344CB8AC3E}">
        <p14:creationId xmlns:p14="http://schemas.microsoft.com/office/powerpoint/2010/main" val="309584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3">
            <a:extLst>
              <a:ext uri="{FF2B5EF4-FFF2-40B4-BE49-F238E27FC236}">
                <a16:creationId xmlns:a16="http://schemas.microsoft.com/office/drawing/2014/main" id="{4D75BA5C-0D12-0E44-3D4A-468C9FDC39AB}"/>
              </a:ext>
            </a:extLst>
          </p:cNvPr>
          <p:cNvSpPr>
            <a:spLocks noGrp="1"/>
          </p:cNvSpPr>
          <p:nvPr>
            <p:ph type="dt" sz="half" idx="10"/>
          </p:nvPr>
        </p:nvSpPr>
        <p:spPr/>
        <p:txBody>
          <a:bodyPr/>
          <a:lstStyle>
            <a:lvl1pPr>
              <a:defRPr/>
            </a:lvl1pPr>
          </a:lstStyle>
          <a:p>
            <a:pPr>
              <a:defRPr/>
            </a:pPr>
            <a:fld id="{81018A0B-2A5B-6F4A-A4E4-D543F53D7F00}" type="datetimeFigureOut">
              <a:rPr lang="fr-FR"/>
              <a:pPr>
                <a:defRPr/>
              </a:pPr>
              <a:t>03/01/2024</a:t>
            </a:fld>
            <a:endParaRPr lang="fr-FR"/>
          </a:p>
        </p:txBody>
      </p:sp>
      <p:sp>
        <p:nvSpPr>
          <p:cNvPr id="8" name="Espace réservé du pied de page 4">
            <a:extLst>
              <a:ext uri="{FF2B5EF4-FFF2-40B4-BE49-F238E27FC236}">
                <a16:creationId xmlns:a16="http://schemas.microsoft.com/office/drawing/2014/main" id="{08B91B57-E6A2-7D9E-6803-74EDC24426E1}"/>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1C4783DA-5E3B-FC23-2045-8AC33B23774C}"/>
              </a:ext>
            </a:extLst>
          </p:cNvPr>
          <p:cNvSpPr>
            <a:spLocks noGrp="1"/>
          </p:cNvSpPr>
          <p:nvPr>
            <p:ph type="sldNum" sz="quarter" idx="12"/>
          </p:nvPr>
        </p:nvSpPr>
        <p:spPr/>
        <p:txBody>
          <a:bodyPr/>
          <a:lstStyle>
            <a:lvl1pPr>
              <a:defRPr/>
            </a:lvl1pPr>
          </a:lstStyle>
          <a:p>
            <a:pPr>
              <a:defRPr/>
            </a:pPr>
            <a:fld id="{D05F9280-34DC-614A-8399-8F2DAC9FC320}" type="slidenum">
              <a:rPr lang="fr-FR"/>
              <a:pPr>
                <a:defRPr/>
              </a:pPr>
              <a:t>‹N°›</a:t>
            </a:fld>
            <a:endParaRPr lang="fr-FR"/>
          </a:p>
        </p:txBody>
      </p:sp>
    </p:spTree>
    <p:extLst>
      <p:ext uri="{BB962C8B-B14F-4D97-AF65-F5344CB8AC3E}">
        <p14:creationId xmlns:p14="http://schemas.microsoft.com/office/powerpoint/2010/main" val="399576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DEE5544D-D31F-7345-960C-B315B2FEF591}"/>
              </a:ext>
            </a:extLst>
          </p:cNvPr>
          <p:cNvSpPr>
            <a:spLocks noGrp="1"/>
          </p:cNvSpPr>
          <p:nvPr>
            <p:ph type="dt" sz="half" idx="10"/>
          </p:nvPr>
        </p:nvSpPr>
        <p:spPr/>
        <p:txBody>
          <a:bodyPr/>
          <a:lstStyle>
            <a:lvl1pPr>
              <a:defRPr/>
            </a:lvl1pPr>
          </a:lstStyle>
          <a:p>
            <a:pPr>
              <a:defRPr/>
            </a:pPr>
            <a:fld id="{1EAE9525-5EF2-E04F-8963-A4D7A74E3F6E}" type="datetimeFigureOut">
              <a:rPr lang="fr-FR"/>
              <a:pPr>
                <a:defRPr/>
              </a:pPr>
              <a:t>03/01/2024</a:t>
            </a:fld>
            <a:endParaRPr lang="fr-FR"/>
          </a:p>
        </p:txBody>
      </p:sp>
      <p:sp>
        <p:nvSpPr>
          <p:cNvPr id="4" name="Espace réservé du pied de page 4">
            <a:extLst>
              <a:ext uri="{FF2B5EF4-FFF2-40B4-BE49-F238E27FC236}">
                <a16:creationId xmlns:a16="http://schemas.microsoft.com/office/drawing/2014/main" id="{830633CF-B7F0-B776-9D59-6DEF9C4AEAE6}"/>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EA5BEB85-9165-5C8A-296A-BC5FAB1142A8}"/>
              </a:ext>
            </a:extLst>
          </p:cNvPr>
          <p:cNvSpPr>
            <a:spLocks noGrp="1"/>
          </p:cNvSpPr>
          <p:nvPr>
            <p:ph type="sldNum" sz="quarter" idx="12"/>
          </p:nvPr>
        </p:nvSpPr>
        <p:spPr/>
        <p:txBody>
          <a:bodyPr/>
          <a:lstStyle>
            <a:lvl1pPr>
              <a:defRPr/>
            </a:lvl1pPr>
          </a:lstStyle>
          <a:p>
            <a:pPr>
              <a:defRPr/>
            </a:pPr>
            <a:fld id="{BB53038F-4955-9E4D-99F6-AA94B1D42C58}" type="slidenum">
              <a:rPr lang="fr-FR"/>
              <a:pPr>
                <a:defRPr/>
              </a:pPr>
              <a:t>‹N°›</a:t>
            </a:fld>
            <a:endParaRPr lang="fr-FR"/>
          </a:p>
        </p:txBody>
      </p:sp>
    </p:spTree>
    <p:extLst>
      <p:ext uri="{BB962C8B-B14F-4D97-AF65-F5344CB8AC3E}">
        <p14:creationId xmlns:p14="http://schemas.microsoft.com/office/powerpoint/2010/main" val="151518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1ED7659A-B13F-AD62-F8B4-5AB06FCDD8AB}"/>
              </a:ext>
            </a:extLst>
          </p:cNvPr>
          <p:cNvSpPr>
            <a:spLocks noGrp="1"/>
          </p:cNvSpPr>
          <p:nvPr>
            <p:ph type="dt" sz="half" idx="10"/>
          </p:nvPr>
        </p:nvSpPr>
        <p:spPr/>
        <p:txBody>
          <a:bodyPr/>
          <a:lstStyle>
            <a:lvl1pPr>
              <a:defRPr/>
            </a:lvl1pPr>
          </a:lstStyle>
          <a:p>
            <a:pPr>
              <a:defRPr/>
            </a:pPr>
            <a:fld id="{FE53A626-1513-EF4B-9B5A-7BE9C571AC22}" type="datetimeFigureOut">
              <a:rPr lang="fr-FR"/>
              <a:pPr>
                <a:defRPr/>
              </a:pPr>
              <a:t>03/01/2024</a:t>
            </a:fld>
            <a:endParaRPr lang="fr-FR"/>
          </a:p>
        </p:txBody>
      </p:sp>
      <p:sp>
        <p:nvSpPr>
          <p:cNvPr id="3" name="Espace réservé du pied de page 4">
            <a:extLst>
              <a:ext uri="{FF2B5EF4-FFF2-40B4-BE49-F238E27FC236}">
                <a16:creationId xmlns:a16="http://schemas.microsoft.com/office/drawing/2014/main" id="{3A3FF4B0-6396-40F1-B7AB-A04461DC442F}"/>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686A1F4B-8EB8-7B38-C9E2-AF313384B5D4}"/>
              </a:ext>
            </a:extLst>
          </p:cNvPr>
          <p:cNvSpPr>
            <a:spLocks noGrp="1"/>
          </p:cNvSpPr>
          <p:nvPr>
            <p:ph type="sldNum" sz="quarter" idx="12"/>
          </p:nvPr>
        </p:nvSpPr>
        <p:spPr/>
        <p:txBody>
          <a:bodyPr/>
          <a:lstStyle>
            <a:lvl1pPr>
              <a:defRPr/>
            </a:lvl1pPr>
          </a:lstStyle>
          <a:p>
            <a:pPr>
              <a:defRPr/>
            </a:pPr>
            <a:fld id="{1F9DFEF6-4694-F642-AE81-69B7A78D7F7A}" type="slidenum">
              <a:rPr lang="fr-FR"/>
              <a:pPr>
                <a:defRPr/>
              </a:pPr>
              <a:t>‹N°›</a:t>
            </a:fld>
            <a:endParaRPr lang="fr-FR"/>
          </a:p>
        </p:txBody>
      </p:sp>
    </p:spTree>
    <p:extLst>
      <p:ext uri="{BB962C8B-B14F-4D97-AF65-F5344CB8AC3E}">
        <p14:creationId xmlns:p14="http://schemas.microsoft.com/office/powerpoint/2010/main" val="287996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3">
            <a:extLst>
              <a:ext uri="{FF2B5EF4-FFF2-40B4-BE49-F238E27FC236}">
                <a16:creationId xmlns:a16="http://schemas.microsoft.com/office/drawing/2014/main" id="{52A1DEA8-4E91-CEA6-BFAE-DDAD0A0BAED8}"/>
              </a:ext>
            </a:extLst>
          </p:cNvPr>
          <p:cNvSpPr>
            <a:spLocks noGrp="1"/>
          </p:cNvSpPr>
          <p:nvPr>
            <p:ph type="dt" sz="half" idx="10"/>
          </p:nvPr>
        </p:nvSpPr>
        <p:spPr/>
        <p:txBody>
          <a:bodyPr/>
          <a:lstStyle>
            <a:lvl1pPr>
              <a:defRPr/>
            </a:lvl1pPr>
          </a:lstStyle>
          <a:p>
            <a:pPr>
              <a:defRPr/>
            </a:pPr>
            <a:fld id="{5900937A-A726-A040-901D-3027937DB1AD}" type="datetimeFigureOut">
              <a:rPr lang="fr-FR"/>
              <a:pPr>
                <a:defRPr/>
              </a:pPr>
              <a:t>03/01/2024</a:t>
            </a:fld>
            <a:endParaRPr lang="fr-FR"/>
          </a:p>
        </p:txBody>
      </p:sp>
      <p:sp>
        <p:nvSpPr>
          <p:cNvPr id="6" name="Espace réservé du pied de page 4">
            <a:extLst>
              <a:ext uri="{FF2B5EF4-FFF2-40B4-BE49-F238E27FC236}">
                <a16:creationId xmlns:a16="http://schemas.microsoft.com/office/drawing/2014/main" id="{68C366DB-E718-63BC-B976-3B65ACAA794F}"/>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0FE40000-C391-C6A2-69DF-58F9AC6321BE}"/>
              </a:ext>
            </a:extLst>
          </p:cNvPr>
          <p:cNvSpPr>
            <a:spLocks noGrp="1"/>
          </p:cNvSpPr>
          <p:nvPr>
            <p:ph type="sldNum" sz="quarter" idx="12"/>
          </p:nvPr>
        </p:nvSpPr>
        <p:spPr/>
        <p:txBody>
          <a:bodyPr/>
          <a:lstStyle>
            <a:lvl1pPr>
              <a:defRPr/>
            </a:lvl1pPr>
          </a:lstStyle>
          <a:p>
            <a:pPr>
              <a:defRPr/>
            </a:pPr>
            <a:fld id="{C319DBCD-D1EC-9542-B098-F11D2C44E4F6}" type="slidenum">
              <a:rPr lang="fr-FR"/>
              <a:pPr>
                <a:defRPr/>
              </a:pPr>
              <a:t>‹N°›</a:t>
            </a:fld>
            <a:endParaRPr lang="fr-FR"/>
          </a:p>
        </p:txBody>
      </p:sp>
    </p:spTree>
    <p:extLst>
      <p:ext uri="{BB962C8B-B14F-4D97-AF65-F5344CB8AC3E}">
        <p14:creationId xmlns:p14="http://schemas.microsoft.com/office/powerpoint/2010/main" val="1116933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3">
            <a:extLst>
              <a:ext uri="{FF2B5EF4-FFF2-40B4-BE49-F238E27FC236}">
                <a16:creationId xmlns:a16="http://schemas.microsoft.com/office/drawing/2014/main" id="{519E6788-41B0-F794-FCED-99271D0DBBC6}"/>
              </a:ext>
            </a:extLst>
          </p:cNvPr>
          <p:cNvSpPr>
            <a:spLocks noGrp="1"/>
          </p:cNvSpPr>
          <p:nvPr>
            <p:ph type="dt" sz="half" idx="10"/>
          </p:nvPr>
        </p:nvSpPr>
        <p:spPr/>
        <p:txBody>
          <a:bodyPr/>
          <a:lstStyle>
            <a:lvl1pPr>
              <a:defRPr/>
            </a:lvl1pPr>
          </a:lstStyle>
          <a:p>
            <a:pPr>
              <a:defRPr/>
            </a:pPr>
            <a:fld id="{05F7AA24-DBB0-894F-A422-B804D61C0925}" type="datetimeFigureOut">
              <a:rPr lang="fr-FR"/>
              <a:pPr>
                <a:defRPr/>
              </a:pPr>
              <a:t>03/01/2024</a:t>
            </a:fld>
            <a:endParaRPr lang="fr-FR"/>
          </a:p>
        </p:txBody>
      </p:sp>
      <p:sp>
        <p:nvSpPr>
          <p:cNvPr id="6" name="Espace réservé du pied de page 4">
            <a:extLst>
              <a:ext uri="{FF2B5EF4-FFF2-40B4-BE49-F238E27FC236}">
                <a16:creationId xmlns:a16="http://schemas.microsoft.com/office/drawing/2014/main" id="{D91FCE8B-FE04-ACA1-0B9E-55F8551AE371}"/>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C6F33FA9-D1E4-1D41-30C0-3D413C413869}"/>
              </a:ext>
            </a:extLst>
          </p:cNvPr>
          <p:cNvSpPr>
            <a:spLocks noGrp="1"/>
          </p:cNvSpPr>
          <p:nvPr>
            <p:ph type="sldNum" sz="quarter" idx="12"/>
          </p:nvPr>
        </p:nvSpPr>
        <p:spPr/>
        <p:txBody>
          <a:bodyPr/>
          <a:lstStyle>
            <a:lvl1pPr>
              <a:defRPr/>
            </a:lvl1pPr>
          </a:lstStyle>
          <a:p>
            <a:pPr>
              <a:defRPr/>
            </a:pPr>
            <a:fld id="{77EEC22A-A469-664D-A337-BA412AF15225}" type="slidenum">
              <a:rPr lang="fr-FR"/>
              <a:pPr>
                <a:defRPr/>
              </a:pPr>
              <a:t>‹N°›</a:t>
            </a:fld>
            <a:endParaRPr lang="fr-FR"/>
          </a:p>
        </p:txBody>
      </p:sp>
    </p:spTree>
    <p:extLst>
      <p:ext uri="{BB962C8B-B14F-4D97-AF65-F5344CB8AC3E}">
        <p14:creationId xmlns:p14="http://schemas.microsoft.com/office/powerpoint/2010/main" val="42952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6DAA06E8-5FB5-EF27-6081-D61EDB2A7F3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3E9E23F3-EA5E-645F-E4FE-4738A04CF6F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86E22AB-D70C-142C-B2C4-7CACFACF8C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56624A2-7A34-5145-AB31-8F182AD43C4D}" type="datetimeFigureOut">
              <a:rPr lang="fr-FR"/>
              <a:pPr>
                <a:defRPr/>
              </a:pPr>
              <a:t>03/01/2024</a:t>
            </a:fld>
            <a:endParaRPr lang="fr-FR"/>
          </a:p>
        </p:txBody>
      </p:sp>
      <p:sp>
        <p:nvSpPr>
          <p:cNvPr id="5" name="Espace réservé du pied de page 4">
            <a:extLst>
              <a:ext uri="{FF2B5EF4-FFF2-40B4-BE49-F238E27FC236}">
                <a16:creationId xmlns:a16="http://schemas.microsoft.com/office/drawing/2014/main" id="{615CF14C-88F5-8243-0841-37C526D70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04F2C8B-4156-203F-F31D-9AB7F507E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59AFF6BC-E8F0-E947-8D92-F00E9975998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www.legifrance.gouv.fr/codes/section_lc/LEGITEXT000006070933/LEGISCTA000006118222/#LEGISCTA000006118222" TargetMode="External"/><Relationship Id="rId3" Type="http://schemas.openxmlformats.org/officeDocument/2006/relationships/hyperlink" Target="https://www.legifrance.gouv.fr/codes/texte_lc/LEGITEXT000006070933/2023-08-22/" TargetMode="External"/><Relationship Id="rId7" Type="http://schemas.openxmlformats.org/officeDocument/2006/relationships/hyperlink" Target="https://www.legifrance.gouv.fr/codes/section_lc/LEGITEXT000006070933/LEGISCTA000006150471/#LEGISCTA000006150471" TargetMode="External"/><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hyperlink" Target="https://www.legifrance.gouv.fr/codes/section_lc/LEGITEXT000006070933/LEGISCTA000006136489/#LEGISCTA000006136489" TargetMode="External"/><Relationship Id="rId11" Type="http://schemas.openxmlformats.org/officeDocument/2006/relationships/image" Target="../media/image2.png"/><Relationship Id="rId5" Type="http://schemas.openxmlformats.org/officeDocument/2006/relationships/hyperlink" Target="https://www.legifrance.gouv.fr/codes/section_lc/LEGITEXT000006070933/LEGISCTA000006118223/#LEGISCTA000006118223" TargetMode="External"/><Relationship Id="rId10" Type="http://schemas.openxmlformats.org/officeDocument/2006/relationships/hyperlink" Target="https://www.legifrance.gouv.fr/codes/section_lc/LEGITEXT000006070933/LEGISCTA000006150461/#LEGISCTA000006150461" TargetMode="External"/><Relationship Id="rId4" Type="http://schemas.openxmlformats.org/officeDocument/2006/relationships/hyperlink" Target="https://www.legifrance.gouv.fr/codes/section_lc/LEGITEXT000006070933/LEGISCTA000006091522/#LEGISCTA000006091522" TargetMode="External"/><Relationship Id="rId9" Type="http://schemas.openxmlformats.org/officeDocument/2006/relationships/hyperlink" Target="https://www.legifrance.gouv.fr/codes/section_lc/LEGITEXT000006070933/LEGISCTA000006136485/#LEGISCTA000006136485"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legifrance.gouv.fr/codes/article_lc/LEGIARTI000038117534" TargetMode="External"/><Relationship Id="rId7" Type="http://schemas.openxmlformats.org/officeDocument/2006/relationships/hyperlink" Target="https://www.legifrance.gouv.fr/loda/id/LEGIARTI000047695126/2023-06-18/" TargetMode="External"/><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hyperlink" Target="https://www.legifrance.gouv.fr/codes/article_lc/LEGIARTI000047697337" TargetMode="External"/><Relationship Id="rId5" Type="http://schemas.openxmlformats.org/officeDocument/2006/relationships/hyperlink" Target="https://www.legifrance.gouv.fr/affichCodeArticle.do?cidTexte=LEGITEXT000006070933&amp;idArticle=LEGIARTI000033424094&amp;dateTexte=&amp;categorieLien=cid" TargetMode="External"/><Relationship Id="rId4" Type="http://schemas.openxmlformats.org/officeDocument/2006/relationships/hyperlink" Target="https://www.legifrance.gouv.fr/loda/id/LEGIARTI000038110052/2019-02-1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08AAB87-A42D-4718-7433-CD1A0CEBEDD7}"/>
              </a:ext>
            </a:extLst>
          </p:cNvPr>
          <p:cNvSpPr/>
          <p:nvPr/>
        </p:nvSpPr>
        <p:spPr>
          <a:xfrm>
            <a:off x="7346950" y="4187825"/>
            <a:ext cx="4308475" cy="2192338"/>
          </a:xfrm>
          <a:prstGeom prst="rect">
            <a:avLst/>
          </a:prstGeom>
          <a:solidFill>
            <a:schemeClr val="bg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32" name="ZoneTexte 31">
            <a:extLst>
              <a:ext uri="{FF2B5EF4-FFF2-40B4-BE49-F238E27FC236}">
                <a16:creationId xmlns:a16="http://schemas.microsoft.com/office/drawing/2014/main" id="{2E871792-BB15-2A78-9BE3-49A21A760AB2}"/>
              </a:ext>
            </a:extLst>
          </p:cNvPr>
          <p:cNvSpPr txBox="1"/>
          <p:nvPr/>
        </p:nvSpPr>
        <p:spPr>
          <a:xfrm>
            <a:off x="8347363" y="4404651"/>
            <a:ext cx="2471437" cy="369332"/>
          </a:xfrm>
          <a:prstGeom prst="rect">
            <a:avLst/>
          </a:prstGeom>
          <a:noFill/>
        </p:spPr>
        <p:txBody>
          <a:bodyPr>
            <a:spAutoFit/>
          </a:bodyPr>
          <a:lstStyle/>
          <a:p>
            <a:pPr eaLnBrk="1" fontAlgn="auto" hangingPunct="1">
              <a:spcBef>
                <a:spcPts val="0"/>
              </a:spcBef>
              <a:spcAft>
                <a:spcPts val="0"/>
              </a:spcAft>
              <a:defRPr/>
            </a:pPr>
            <a:r>
              <a:rPr lang="fr-FR" dirty="0">
                <a:ln>
                  <a:solidFill>
                    <a:srgbClr val="FF0000"/>
                  </a:solidFill>
                </a:ln>
                <a:solidFill>
                  <a:schemeClr val="bg1"/>
                </a:solidFill>
                <a:latin typeface="Cremona" pitchFamily="2" charset="0"/>
              </a:rPr>
              <a:t>07 SEPTEMBRE 2023</a:t>
            </a:r>
          </a:p>
        </p:txBody>
      </p:sp>
      <p:sp>
        <p:nvSpPr>
          <p:cNvPr id="33" name="ZoneTexte 32">
            <a:extLst>
              <a:ext uri="{FF2B5EF4-FFF2-40B4-BE49-F238E27FC236}">
                <a16:creationId xmlns:a16="http://schemas.microsoft.com/office/drawing/2014/main" id="{619E9338-C222-439D-C24A-702991F93334}"/>
              </a:ext>
            </a:extLst>
          </p:cNvPr>
          <p:cNvSpPr txBox="1"/>
          <p:nvPr/>
        </p:nvSpPr>
        <p:spPr>
          <a:xfrm>
            <a:off x="7538920" y="5503717"/>
            <a:ext cx="3924679" cy="646331"/>
          </a:xfrm>
          <a:prstGeom prst="rect">
            <a:avLst/>
          </a:prstGeom>
          <a:noFill/>
        </p:spPr>
        <p:txBody>
          <a:bodyPr>
            <a:spAutoFit/>
          </a:bodyPr>
          <a:lstStyle/>
          <a:p>
            <a:pPr algn="ctr" eaLnBrk="1" fontAlgn="auto" hangingPunct="1">
              <a:spcBef>
                <a:spcPts val="0"/>
              </a:spcBef>
              <a:spcAft>
                <a:spcPts val="0"/>
              </a:spcAft>
              <a:defRPr/>
            </a:pPr>
            <a:r>
              <a:rPr lang="fr-FR" dirty="0">
                <a:ln>
                  <a:solidFill>
                    <a:srgbClr val="FF0000"/>
                  </a:solidFill>
                </a:ln>
                <a:solidFill>
                  <a:schemeClr val="bg1"/>
                </a:solidFill>
                <a:latin typeface="Cremona" pitchFamily="2" charset="0"/>
              </a:rPr>
              <a:t>FORMATION A LA PROCEDURE ADMINISTRATIVE</a:t>
            </a:r>
          </a:p>
        </p:txBody>
      </p:sp>
      <p:grpSp>
        <p:nvGrpSpPr>
          <p:cNvPr id="64" name="Groupe 63">
            <a:extLst>
              <a:ext uri="{FF2B5EF4-FFF2-40B4-BE49-F238E27FC236}">
                <a16:creationId xmlns:a16="http://schemas.microsoft.com/office/drawing/2014/main" id="{5BEB0229-9557-9370-FF90-F9800E89B2A8}"/>
              </a:ext>
            </a:extLst>
          </p:cNvPr>
          <p:cNvGrpSpPr/>
          <p:nvPr/>
        </p:nvGrpSpPr>
        <p:grpSpPr>
          <a:xfrm>
            <a:off x="115404" y="647698"/>
            <a:ext cx="6185774" cy="5592404"/>
            <a:chOff x="115404" y="647698"/>
            <a:chExt cx="6185774" cy="5592404"/>
          </a:xfrm>
          <a:blipFill>
            <a:blip r:embed="rId2"/>
            <a:stretch>
              <a:fillRect/>
            </a:stretch>
          </a:blipFill>
        </p:grpSpPr>
        <p:sp>
          <p:nvSpPr>
            <p:cNvPr id="6" name="Rectangle : coins arrondis 5">
              <a:extLst>
                <a:ext uri="{FF2B5EF4-FFF2-40B4-BE49-F238E27FC236}">
                  <a16:creationId xmlns:a16="http://schemas.microsoft.com/office/drawing/2014/main" id="{ED2D636A-39A1-760D-2720-DA41E098B476}"/>
                </a:ext>
              </a:extLst>
            </p:cNvPr>
            <p:cNvSpPr/>
            <p:nvPr/>
          </p:nvSpPr>
          <p:spPr>
            <a:xfrm rot="16200000">
              <a:off x="-863688" y="1626791"/>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 coins arrondis 8">
              <a:extLst>
                <a:ext uri="{FF2B5EF4-FFF2-40B4-BE49-F238E27FC236}">
                  <a16:creationId xmlns:a16="http://schemas.microsoft.com/office/drawing/2014/main" id="{25186679-4AC1-D903-0AD7-3195A2DE549A}"/>
                </a:ext>
              </a:extLst>
            </p:cNvPr>
            <p:cNvSpPr/>
            <p:nvPr/>
          </p:nvSpPr>
          <p:spPr>
            <a:xfrm rot="16200000">
              <a:off x="-863688" y="4207202"/>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 name="Rectangle : coins arrondis 11">
              <a:extLst>
                <a:ext uri="{FF2B5EF4-FFF2-40B4-BE49-F238E27FC236}">
                  <a16:creationId xmlns:a16="http://schemas.microsoft.com/office/drawing/2014/main" id="{86B5BC2B-8D12-564E-557C-D3B5556BA01E}"/>
                </a:ext>
              </a:extLst>
            </p:cNvPr>
            <p:cNvSpPr/>
            <p:nvPr/>
          </p:nvSpPr>
          <p:spPr>
            <a:xfrm rot="16200000">
              <a:off x="362305" y="1626791"/>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 coins arrondis 12">
              <a:extLst>
                <a:ext uri="{FF2B5EF4-FFF2-40B4-BE49-F238E27FC236}">
                  <a16:creationId xmlns:a16="http://schemas.microsoft.com/office/drawing/2014/main" id="{F56FDA86-BCD5-AD15-2EFC-7A372F937349}"/>
                </a:ext>
              </a:extLst>
            </p:cNvPr>
            <p:cNvSpPr/>
            <p:nvPr/>
          </p:nvSpPr>
          <p:spPr>
            <a:xfrm rot="16200000">
              <a:off x="362305" y="4207202"/>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4" name="Rectangle : coins arrondis 33">
              <a:extLst>
                <a:ext uri="{FF2B5EF4-FFF2-40B4-BE49-F238E27FC236}">
                  <a16:creationId xmlns:a16="http://schemas.microsoft.com/office/drawing/2014/main" id="{4373B15B-3C97-DC06-1D5E-E802683E106B}"/>
                </a:ext>
              </a:extLst>
            </p:cNvPr>
            <p:cNvSpPr/>
            <p:nvPr/>
          </p:nvSpPr>
          <p:spPr>
            <a:xfrm rot="16200000">
              <a:off x="-250691" y="2094382"/>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5" name="Rectangle : coins arrondis 34">
              <a:extLst>
                <a:ext uri="{FF2B5EF4-FFF2-40B4-BE49-F238E27FC236}">
                  <a16:creationId xmlns:a16="http://schemas.microsoft.com/office/drawing/2014/main" id="{8DDE786C-1DE9-5979-9D07-0276AAAE00A2}"/>
                </a:ext>
              </a:extLst>
            </p:cNvPr>
            <p:cNvSpPr/>
            <p:nvPr/>
          </p:nvSpPr>
          <p:spPr>
            <a:xfrm rot="16200000">
              <a:off x="-250691" y="4690739"/>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0" name="Rectangle : coins arrondis 49">
              <a:extLst>
                <a:ext uri="{FF2B5EF4-FFF2-40B4-BE49-F238E27FC236}">
                  <a16:creationId xmlns:a16="http://schemas.microsoft.com/office/drawing/2014/main" id="{F3DC25CE-E2D1-3F1D-E52B-F1D00C7C6137}"/>
                </a:ext>
              </a:extLst>
            </p:cNvPr>
            <p:cNvSpPr/>
            <p:nvPr/>
          </p:nvSpPr>
          <p:spPr>
            <a:xfrm rot="16200000">
              <a:off x="988271" y="2094382"/>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1" name="Rectangle : coins arrondis 50">
              <a:extLst>
                <a:ext uri="{FF2B5EF4-FFF2-40B4-BE49-F238E27FC236}">
                  <a16:creationId xmlns:a16="http://schemas.microsoft.com/office/drawing/2014/main" id="{093AE5EF-4065-3662-C92A-BB7B62FA7811}"/>
                </a:ext>
              </a:extLst>
            </p:cNvPr>
            <p:cNvSpPr/>
            <p:nvPr/>
          </p:nvSpPr>
          <p:spPr>
            <a:xfrm rot="16200000">
              <a:off x="988271" y="4690739"/>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2" name="Rectangle : coins arrondis 51">
              <a:extLst>
                <a:ext uri="{FF2B5EF4-FFF2-40B4-BE49-F238E27FC236}">
                  <a16:creationId xmlns:a16="http://schemas.microsoft.com/office/drawing/2014/main" id="{3A1A5C61-DC7A-EF72-595A-025A78CDB0F0}"/>
                </a:ext>
              </a:extLst>
            </p:cNvPr>
            <p:cNvSpPr/>
            <p:nvPr/>
          </p:nvSpPr>
          <p:spPr>
            <a:xfrm rot="16200000">
              <a:off x="1614235" y="1626791"/>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3" name="Rectangle : coins arrondis 52">
              <a:extLst>
                <a:ext uri="{FF2B5EF4-FFF2-40B4-BE49-F238E27FC236}">
                  <a16:creationId xmlns:a16="http://schemas.microsoft.com/office/drawing/2014/main" id="{47FFF86B-5632-7657-5B96-666835DD1036}"/>
                </a:ext>
              </a:extLst>
            </p:cNvPr>
            <p:cNvSpPr/>
            <p:nvPr/>
          </p:nvSpPr>
          <p:spPr>
            <a:xfrm rot="16200000">
              <a:off x="1614235" y="4207202"/>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4" name="Rectangle : coins arrondis 53">
              <a:extLst>
                <a:ext uri="{FF2B5EF4-FFF2-40B4-BE49-F238E27FC236}">
                  <a16:creationId xmlns:a16="http://schemas.microsoft.com/office/drawing/2014/main" id="{5768E09A-9117-2B99-C0B3-E7678C5DC915}"/>
                </a:ext>
              </a:extLst>
            </p:cNvPr>
            <p:cNvSpPr/>
            <p:nvPr/>
          </p:nvSpPr>
          <p:spPr>
            <a:xfrm rot="16200000">
              <a:off x="2840228" y="4207202"/>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5" name="Rectangle : coins arrondis 54">
              <a:extLst>
                <a:ext uri="{FF2B5EF4-FFF2-40B4-BE49-F238E27FC236}">
                  <a16:creationId xmlns:a16="http://schemas.microsoft.com/office/drawing/2014/main" id="{CDDCC1A3-B0E5-299C-7525-97C1DA153D57}"/>
                </a:ext>
              </a:extLst>
            </p:cNvPr>
            <p:cNvSpPr/>
            <p:nvPr/>
          </p:nvSpPr>
          <p:spPr>
            <a:xfrm rot="16200000">
              <a:off x="2227232" y="2094382"/>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6" name="Rectangle : coins arrondis 55">
              <a:extLst>
                <a:ext uri="{FF2B5EF4-FFF2-40B4-BE49-F238E27FC236}">
                  <a16:creationId xmlns:a16="http://schemas.microsoft.com/office/drawing/2014/main" id="{CDC0D222-2103-4EAF-D83F-CD7905049486}"/>
                </a:ext>
              </a:extLst>
            </p:cNvPr>
            <p:cNvSpPr/>
            <p:nvPr/>
          </p:nvSpPr>
          <p:spPr>
            <a:xfrm rot="16200000">
              <a:off x="2227232" y="4690739"/>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7" name="Rectangle : coins arrondis 56">
              <a:extLst>
                <a:ext uri="{FF2B5EF4-FFF2-40B4-BE49-F238E27FC236}">
                  <a16:creationId xmlns:a16="http://schemas.microsoft.com/office/drawing/2014/main" id="{4F6950B5-C012-BA0A-A383-BFF3B3A61099}"/>
                </a:ext>
              </a:extLst>
            </p:cNvPr>
            <p:cNvSpPr/>
            <p:nvPr/>
          </p:nvSpPr>
          <p:spPr>
            <a:xfrm rot="16200000">
              <a:off x="3466194" y="2094382"/>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8" name="Rectangle : coins arrondis 57">
              <a:extLst>
                <a:ext uri="{FF2B5EF4-FFF2-40B4-BE49-F238E27FC236}">
                  <a16:creationId xmlns:a16="http://schemas.microsoft.com/office/drawing/2014/main" id="{DB79058C-857E-0D53-CC19-C6A63DE9F121}"/>
                </a:ext>
              </a:extLst>
            </p:cNvPr>
            <p:cNvSpPr/>
            <p:nvPr/>
          </p:nvSpPr>
          <p:spPr>
            <a:xfrm rot="16200000">
              <a:off x="3466194" y="4690739"/>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9" name="Rectangle : coins arrondis 58">
              <a:extLst>
                <a:ext uri="{FF2B5EF4-FFF2-40B4-BE49-F238E27FC236}">
                  <a16:creationId xmlns:a16="http://schemas.microsoft.com/office/drawing/2014/main" id="{54BF1C80-84FB-5521-3857-B39D07ABC9C8}"/>
                </a:ext>
              </a:extLst>
            </p:cNvPr>
            <p:cNvSpPr/>
            <p:nvPr/>
          </p:nvSpPr>
          <p:spPr>
            <a:xfrm rot="16200000">
              <a:off x="2828633" y="1626790"/>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0" name="Rectangle : coins arrondis 59">
              <a:extLst>
                <a:ext uri="{FF2B5EF4-FFF2-40B4-BE49-F238E27FC236}">
                  <a16:creationId xmlns:a16="http://schemas.microsoft.com/office/drawing/2014/main" id="{16F93FEF-5680-9C5C-98C4-677344907A56}"/>
                </a:ext>
              </a:extLst>
            </p:cNvPr>
            <p:cNvSpPr/>
            <p:nvPr/>
          </p:nvSpPr>
          <p:spPr>
            <a:xfrm rot="16200000">
              <a:off x="4125849" y="4207202"/>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1" name="Rectangle : coins arrondis 60">
              <a:extLst>
                <a:ext uri="{FF2B5EF4-FFF2-40B4-BE49-F238E27FC236}">
                  <a16:creationId xmlns:a16="http://schemas.microsoft.com/office/drawing/2014/main" id="{FB352277-E75F-C5B8-A330-EC60F01D78C7}"/>
                </a:ext>
              </a:extLst>
            </p:cNvPr>
            <p:cNvSpPr/>
            <p:nvPr/>
          </p:nvSpPr>
          <p:spPr>
            <a:xfrm rot="16200000">
              <a:off x="4751815" y="2094382"/>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2" name="Rectangle : coins arrondis 61">
              <a:extLst>
                <a:ext uri="{FF2B5EF4-FFF2-40B4-BE49-F238E27FC236}">
                  <a16:creationId xmlns:a16="http://schemas.microsoft.com/office/drawing/2014/main" id="{3D7384D5-1F97-A2C5-13C6-89EB6AA15D13}"/>
                </a:ext>
              </a:extLst>
            </p:cNvPr>
            <p:cNvSpPr/>
            <p:nvPr/>
          </p:nvSpPr>
          <p:spPr>
            <a:xfrm rot="16200000">
              <a:off x="4751815" y="4690739"/>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3" name="Rectangle : coins arrondis 62">
              <a:extLst>
                <a:ext uri="{FF2B5EF4-FFF2-40B4-BE49-F238E27FC236}">
                  <a16:creationId xmlns:a16="http://schemas.microsoft.com/office/drawing/2014/main" id="{A7E04844-5062-187D-2FA9-0439B6B90023}"/>
                </a:ext>
              </a:extLst>
            </p:cNvPr>
            <p:cNvSpPr/>
            <p:nvPr/>
          </p:nvSpPr>
          <p:spPr>
            <a:xfrm rot="16200000">
              <a:off x="4114254" y="1626790"/>
              <a:ext cx="2528455" cy="570271"/>
            </a:xfrm>
            <a:prstGeom prst="roundRect">
              <a:avLst>
                <a:gd name="adj"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pic>
        <p:nvPicPr>
          <p:cNvPr id="3078" name="Image 4">
            <a:extLst>
              <a:ext uri="{FF2B5EF4-FFF2-40B4-BE49-F238E27FC236}">
                <a16:creationId xmlns:a16="http://schemas.microsoft.com/office/drawing/2014/main" id="{23F15CDA-39EA-9B40-8AA0-D571573D0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675" y="379413"/>
            <a:ext cx="3543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a:extLst>
              <a:ext uri="{FF2B5EF4-FFF2-40B4-BE49-F238E27FC236}">
                <a16:creationId xmlns:a16="http://schemas.microsoft.com/office/drawing/2014/main" id="{12A5BEFE-0A8A-D8B5-4B48-3235BCE323B3}"/>
              </a:ext>
            </a:extLst>
          </p:cNvPr>
          <p:cNvSpPr/>
          <p:nvPr/>
        </p:nvSpPr>
        <p:spPr>
          <a:xfrm>
            <a:off x="7415213" y="477838"/>
            <a:ext cx="4167187" cy="2749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2196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C31590B-0ACC-345C-14F7-4793A2FC446C}"/>
              </a:ext>
            </a:extLst>
          </p:cNvPr>
          <p:cNvSpPr/>
          <p:nvPr/>
        </p:nvSpPr>
        <p:spPr>
          <a:xfrm>
            <a:off x="3019425" y="1939925"/>
            <a:ext cx="5237163" cy="119221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F89117BA-E659-502F-A5B4-3F9AE27DE9A4}"/>
              </a:ext>
            </a:extLst>
          </p:cNvPr>
          <p:cNvSpPr/>
          <p:nvPr/>
        </p:nvSpPr>
        <p:spPr>
          <a:xfrm>
            <a:off x="2881313" y="323850"/>
            <a:ext cx="9061450" cy="1190625"/>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AABB9DD8-1A1C-3A4D-3907-3EB41B8B5441}"/>
              </a:ext>
            </a:extLst>
          </p:cNvPr>
          <p:cNvSpPr/>
          <p:nvPr/>
        </p:nvSpPr>
        <p:spPr>
          <a:xfrm>
            <a:off x="249238" y="247650"/>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293" name="ZoneTexte 14">
            <a:extLst>
              <a:ext uri="{FF2B5EF4-FFF2-40B4-BE49-F238E27FC236}">
                <a16:creationId xmlns:a16="http://schemas.microsoft.com/office/drawing/2014/main" id="{1C61C662-1225-1171-914E-0E3B50E23F27}"/>
              </a:ext>
            </a:extLst>
          </p:cNvPr>
          <p:cNvSpPr txBox="1">
            <a:spLocks noChangeArrowheads="1"/>
          </p:cNvSpPr>
          <p:nvPr/>
        </p:nvSpPr>
        <p:spPr bwMode="auto">
          <a:xfrm>
            <a:off x="3422650" y="735013"/>
            <a:ext cx="8388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FONDAMENTAUX DE L’EXPERTISE JUDICIAIRE EN MATIERE ADMINISTRATIVE</a:t>
            </a:r>
          </a:p>
        </p:txBody>
      </p:sp>
      <p:sp>
        <p:nvSpPr>
          <p:cNvPr id="17" name="Forme libre 16">
            <a:extLst>
              <a:ext uri="{FF2B5EF4-FFF2-40B4-BE49-F238E27FC236}">
                <a16:creationId xmlns:a16="http://schemas.microsoft.com/office/drawing/2014/main" id="{F9EB0B23-7588-3BB8-45F9-AC60C56DCD90}"/>
              </a:ext>
            </a:extLst>
          </p:cNvPr>
          <p:cNvSpPr/>
          <p:nvPr/>
        </p:nvSpPr>
        <p:spPr>
          <a:xfrm>
            <a:off x="249238" y="184943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295" name="ZoneTexte 3">
            <a:extLst>
              <a:ext uri="{FF2B5EF4-FFF2-40B4-BE49-F238E27FC236}">
                <a16:creationId xmlns:a16="http://schemas.microsoft.com/office/drawing/2014/main" id="{348EC931-BE65-973B-E362-87469C8B5E48}"/>
              </a:ext>
            </a:extLst>
          </p:cNvPr>
          <p:cNvSpPr txBox="1">
            <a:spLocks noChangeArrowheads="1"/>
          </p:cNvSpPr>
          <p:nvPr/>
        </p:nvSpPr>
        <p:spPr bwMode="auto">
          <a:xfrm>
            <a:off x="692150" y="3705225"/>
            <a:ext cx="3130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latin typeface="the brooklyn"/>
              </a:rPr>
              <a:t>Arrêté du 18 juin 2023</a:t>
            </a:r>
          </a:p>
        </p:txBody>
      </p:sp>
      <p:pic>
        <p:nvPicPr>
          <p:cNvPr id="7" name="Graphique 6" descr="Flèche : tout droit">
            <a:extLst>
              <a:ext uri="{FF2B5EF4-FFF2-40B4-BE49-F238E27FC236}">
                <a16:creationId xmlns:a16="http://schemas.microsoft.com/office/drawing/2014/main" id="{7F8A3741-580F-A07A-EB57-FC1341FBAFE9}"/>
              </a:ext>
            </a:extLst>
          </p:cNvPr>
          <p:cNvPicPr>
            <a:picLocks noChangeAspect="1"/>
          </p:cNvPicPr>
          <p:nvPr/>
        </p:nvPicPr>
        <p:blipFill>
          <a:blip r:embed="rId3"/>
          <a:stretch>
            <a:fillRect/>
          </a:stretch>
        </p:blipFill>
        <p:spPr>
          <a:xfrm rot="10800000">
            <a:off x="249238" y="3668713"/>
            <a:ext cx="442912" cy="442912"/>
          </a:xfrm>
          <a:prstGeom prst="rect">
            <a:avLst/>
          </a:prstGeom>
        </p:spPr>
      </p:pic>
      <p:sp>
        <p:nvSpPr>
          <p:cNvPr id="12297" name="ZoneTexte 33">
            <a:extLst>
              <a:ext uri="{FF2B5EF4-FFF2-40B4-BE49-F238E27FC236}">
                <a16:creationId xmlns:a16="http://schemas.microsoft.com/office/drawing/2014/main" id="{A0ACF5A1-E573-A11E-C598-4EAC4A45102E}"/>
              </a:ext>
            </a:extLst>
          </p:cNvPr>
          <p:cNvSpPr txBox="1">
            <a:spLocks noChangeArrowheads="1"/>
          </p:cNvSpPr>
          <p:nvPr/>
        </p:nvSpPr>
        <p:spPr bwMode="auto">
          <a:xfrm>
            <a:off x="3919538" y="2351088"/>
            <a:ext cx="347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NOMENCLATURE</a:t>
            </a:r>
          </a:p>
        </p:txBody>
      </p:sp>
      <p:pic>
        <p:nvPicPr>
          <p:cNvPr id="23" name="Graphique 22" descr="Ligne fléchée : incurvée dans le sens inverse des aiguilles d’une montre">
            <a:extLst>
              <a:ext uri="{FF2B5EF4-FFF2-40B4-BE49-F238E27FC236}">
                <a16:creationId xmlns:a16="http://schemas.microsoft.com/office/drawing/2014/main" id="{A2239D70-6ED6-7A1A-6A6E-8A16A7B921D0}"/>
              </a:ext>
            </a:extLst>
          </p:cNvPr>
          <p:cNvPicPr>
            <a:picLocks noChangeAspect="1"/>
          </p:cNvPicPr>
          <p:nvPr/>
        </p:nvPicPr>
        <p:blipFill>
          <a:blip r:embed="rId4"/>
          <a:stretch>
            <a:fillRect/>
          </a:stretch>
        </p:blipFill>
        <p:spPr>
          <a:xfrm rot="7988662">
            <a:off x="1119982" y="4161631"/>
            <a:ext cx="417512" cy="415925"/>
          </a:xfrm>
          <a:prstGeom prst="rect">
            <a:avLst/>
          </a:prstGeom>
        </p:spPr>
      </p:pic>
      <p:sp>
        <p:nvSpPr>
          <p:cNvPr id="12299" name="ZoneTexte 25">
            <a:extLst>
              <a:ext uri="{FF2B5EF4-FFF2-40B4-BE49-F238E27FC236}">
                <a16:creationId xmlns:a16="http://schemas.microsoft.com/office/drawing/2014/main" id="{63045560-C422-1648-049C-98CA72F8544C}"/>
              </a:ext>
            </a:extLst>
          </p:cNvPr>
          <p:cNvSpPr txBox="1">
            <a:spLocks noChangeArrowheads="1"/>
          </p:cNvSpPr>
          <p:nvPr/>
        </p:nvSpPr>
        <p:spPr bwMode="auto">
          <a:xfrm>
            <a:off x="1624013" y="4260850"/>
            <a:ext cx="283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Modifications de certaines rubriques</a:t>
            </a:r>
          </a:p>
        </p:txBody>
      </p:sp>
      <p:sp>
        <p:nvSpPr>
          <p:cNvPr id="12300" name="ZoneTexte 34">
            <a:extLst>
              <a:ext uri="{FF2B5EF4-FFF2-40B4-BE49-F238E27FC236}">
                <a16:creationId xmlns:a16="http://schemas.microsoft.com/office/drawing/2014/main" id="{12436CE1-C5D5-1505-3A47-EA6F406490E8}"/>
              </a:ext>
            </a:extLst>
          </p:cNvPr>
          <p:cNvSpPr txBox="1">
            <a:spLocks noChangeArrowheads="1"/>
          </p:cNvSpPr>
          <p:nvPr/>
        </p:nvSpPr>
        <p:spPr bwMode="auto">
          <a:xfrm>
            <a:off x="2765425" y="4692650"/>
            <a:ext cx="4019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Nouvelles demandes d’inscription</a:t>
            </a:r>
          </a:p>
        </p:txBody>
      </p:sp>
      <p:pic>
        <p:nvPicPr>
          <p:cNvPr id="36" name="Graphique 35" descr="Ligne fléchée : tout droit">
            <a:extLst>
              <a:ext uri="{FF2B5EF4-FFF2-40B4-BE49-F238E27FC236}">
                <a16:creationId xmlns:a16="http://schemas.microsoft.com/office/drawing/2014/main" id="{33659D1B-70EE-0809-9E70-2408FF146633}"/>
              </a:ext>
            </a:extLst>
          </p:cNvPr>
          <p:cNvPicPr>
            <a:picLocks noChangeAspect="1"/>
          </p:cNvPicPr>
          <p:nvPr/>
        </p:nvPicPr>
        <p:blipFill>
          <a:blip r:embed="rId5"/>
          <a:stretch>
            <a:fillRect/>
          </a:stretch>
        </p:blipFill>
        <p:spPr>
          <a:xfrm rot="10800000">
            <a:off x="2392363" y="4692650"/>
            <a:ext cx="307975" cy="307975"/>
          </a:xfrm>
          <a:prstGeom prst="rect">
            <a:avLst/>
          </a:prstGeom>
        </p:spPr>
      </p:pic>
      <p:sp>
        <p:nvSpPr>
          <p:cNvPr id="12302" name="ZoneTexte 36">
            <a:extLst>
              <a:ext uri="{FF2B5EF4-FFF2-40B4-BE49-F238E27FC236}">
                <a16:creationId xmlns:a16="http://schemas.microsoft.com/office/drawing/2014/main" id="{40819093-4A68-8DF3-50EC-0D49B450A6F4}"/>
              </a:ext>
            </a:extLst>
          </p:cNvPr>
          <p:cNvSpPr txBox="1">
            <a:spLocks noChangeArrowheads="1"/>
          </p:cNvSpPr>
          <p:nvPr/>
        </p:nvSpPr>
        <p:spPr bwMode="auto">
          <a:xfrm>
            <a:off x="2765425" y="5013325"/>
            <a:ext cx="313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Demandes de ré inscription</a:t>
            </a:r>
          </a:p>
        </p:txBody>
      </p:sp>
      <p:pic>
        <p:nvPicPr>
          <p:cNvPr id="38" name="Graphique 37" descr="Ligne fléchée : tout droit">
            <a:extLst>
              <a:ext uri="{FF2B5EF4-FFF2-40B4-BE49-F238E27FC236}">
                <a16:creationId xmlns:a16="http://schemas.microsoft.com/office/drawing/2014/main" id="{C9CEB80A-DE77-5F47-5A5F-1E9C0A5900BD}"/>
              </a:ext>
            </a:extLst>
          </p:cNvPr>
          <p:cNvPicPr>
            <a:picLocks noChangeAspect="1"/>
          </p:cNvPicPr>
          <p:nvPr/>
        </p:nvPicPr>
        <p:blipFill>
          <a:blip r:embed="rId5"/>
          <a:stretch>
            <a:fillRect/>
          </a:stretch>
        </p:blipFill>
        <p:spPr>
          <a:xfrm rot="10800000">
            <a:off x="2392363" y="5013325"/>
            <a:ext cx="307975" cy="307975"/>
          </a:xfrm>
          <a:prstGeom prst="rect">
            <a:avLst/>
          </a:prstGeom>
        </p:spPr>
      </p:pic>
      <p:sp>
        <p:nvSpPr>
          <p:cNvPr id="12304" name="ZoneTexte 40">
            <a:extLst>
              <a:ext uri="{FF2B5EF4-FFF2-40B4-BE49-F238E27FC236}">
                <a16:creationId xmlns:a16="http://schemas.microsoft.com/office/drawing/2014/main" id="{7A011C25-38F3-3C3B-0980-3FD1C6D742EE}"/>
              </a:ext>
            </a:extLst>
          </p:cNvPr>
          <p:cNvSpPr txBox="1">
            <a:spLocks noChangeArrowheads="1"/>
          </p:cNvSpPr>
          <p:nvPr/>
        </p:nvSpPr>
        <p:spPr bwMode="auto">
          <a:xfrm>
            <a:off x="7635875" y="4257675"/>
            <a:ext cx="283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Entrée en vigueur au 01/01/2024</a:t>
            </a:r>
          </a:p>
        </p:txBody>
      </p:sp>
      <p:pic>
        <p:nvPicPr>
          <p:cNvPr id="6" name="Graphique 5" descr="Flèches de chevron">
            <a:extLst>
              <a:ext uri="{FF2B5EF4-FFF2-40B4-BE49-F238E27FC236}">
                <a16:creationId xmlns:a16="http://schemas.microsoft.com/office/drawing/2014/main" id="{B933F89F-B465-E3EB-FA79-E40C0A3F1BA0}"/>
              </a:ext>
            </a:extLst>
          </p:cNvPr>
          <p:cNvPicPr>
            <a:picLocks noChangeAspect="1"/>
          </p:cNvPicPr>
          <p:nvPr/>
        </p:nvPicPr>
        <p:blipFill>
          <a:blip r:embed="rId6"/>
          <a:stretch>
            <a:fillRect/>
          </a:stretch>
        </p:blipFill>
        <p:spPr>
          <a:xfrm>
            <a:off x="4421188" y="4367213"/>
            <a:ext cx="849312" cy="157162"/>
          </a:xfrm>
          <a:prstGeom prst="rect">
            <a:avLst/>
          </a:prstGeom>
        </p:spPr>
      </p:pic>
      <p:sp>
        <p:nvSpPr>
          <p:cNvPr id="12306" name="ZoneTexte 41">
            <a:extLst>
              <a:ext uri="{FF2B5EF4-FFF2-40B4-BE49-F238E27FC236}">
                <a16:creationId xmlns:a16="http://schemas.microsoft.com/office/drawing/2014/main" id="{83FF7C7A-877D-EC5D-E186-2550D21CF39F}"/>
              </a:ext>
            </a:extLst>
          </p:cNvPr>
          <p:cNvSpPr txBox="1">
            <a:spLocks noChangeArrowheads="1"/>
          </p:cNvSpPr>
          <p:nvPr/>
        </p:nvSpPr>
        <p:spPr bwMode="auto">
          <a:xfrm>
            <a:off x="2765425" y="5359400"/>
            <a:ext cx="6805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Demandes de reclassement hors ré inscription : du 15 septembre au 30 octobre 2023</a:t>
            </a:r>
          </a:p>
        </p:txBody>
      </p:sp>
      <p:pic>
        <p:nvPicPr>
          <p:cNvPr id="43" name="Graphique 42" descr="Ligne fléchée : tout droit">
            <a:extLst>
              <a:ext uri="{FF2B5EF4-FFF2-40B4-BE49-F238E27FC236}">
                <a16:creationId xmlns:a16="http://schemas.microsoft.com/office/drawing/2014/main" id="{8BD88895-3A20-D104-691B-96B66423E88F}"/>
              </a:ext>
            </a:extLst>
          </p:cNvPr>
          <p:cNvPicPr>
            <a:picLocks noChangeAspect="1"/>
          </p:cNvPicPr>
          <p:nvPr/>
        </p:nvPicPr>
        <p:blipFill>
          <a:blip r:embed="rId5"/>
          <a:stretch>
            <a:fillRect/>
          </a:stretch>
        </p:blipFill>
        <p:spPr>
          <a:xfrm rot="10800000">
            <a:off x="2392363" y="5340350"/>
            <a:ext cx="307975" cy="307975"/>
          </a:xfrm>
          <a:prstGeom prst="rect">
            <a:avLst/>
          </a:prstGeom>
        </p:spPr>
      </p:pic>
      <p:sp>
        <p:nvSpPr>
          <p:cNvPr id="12308" name="ZoneTexte 43">
            <a:extLst>
              <a:ext uri="{FF2B5EF4-FFF2-40B4-BE49-F238E27FC236}">
                <a16:creationId xmlns:a16="http://schemas.microsoft.com/office/drawing/2014/main" id="{109A51B5-D228-5733-7443-4EBA3F6C4872}"/>
              </a:ext>
            </a:extLst>
          </p:cNvPr>
          <p:cNvSpPr txBox="1">
            <a:spLocks noChangeArrowheads="1"/>
          </p:cNvSpPr>
          <p:nvPr/>
        </p:nvSpPr>
        <p:spPr bwMode="auto">
          <a:xfrm>
            <a:off x="2765425" y="5667375"/>
            <a:ext cx="5346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sz="1400">
                <a:latin typeface="the brooklyn"/>
              </a:rPr>
              <a:t>(Document de reclassement sur le site de la CAAdm)</a:t>
            </a:r>
          </a:p>
        </p:txBody>
      </p:sp>
      <p:sp>
        <p:nvSpPr>
          <p:cNvPr id="45" name="ZoneTexte 44">
            <a:extLst>
              <a:ext uri="{FF2B5EF4-FFF2-40B4-BE49-F238E27FC236}">
                <a16:creationId xmlns:a16="http://schemas.microsoft.com/office/drawing/2014/main" id="{5CB8E684-1596-7BFF-7576-2EE196C6C66D}"/>
              </a:ext>
            </a:extLst>
          </p:cNvPr>
          <p:cNvSpPr txBox="1"/>
          <p:nvPr/>
        </p:nvSpPr>
        <p:spPr>
          <a:xfrm>
            <a:off x="2765425" y="6011863"/>
            <a:ext cx="5346700" cy="522287"/>
          </a:xfrm>
          <a:prstGeom prst="rect">
            <a:avLst/>
          </a:prstGeom>
          <a:solidFill>
            <a:schemeClr val="accent2">
              <a:lumMod val="60000"/>
              <a:lumOff val="40000"/>
            </a:schemeClr>
          </a:solidFill>
          <a:ln>
            <a:noFill/>
          </a:ln>
        </p:spPr>
        <p:txBody>
          <a:bodyPr>
            <a:spAutoFit/>
          </a:bodyPr>
          <a:lstStyle/>
          <a:p>
            <a:pPr algn="ctr" eaLnBrk="1" fontAlgn="auto" hangingPunct="1">
              <a:spcBef>
                <a:spcPts val="0"/>
              </a:spcBef>
              <a:spcAft>
                <a:spcPts val="0"/>
              </a:spcAft>
              <a:defRPr/>
            </a:pPr>
            <a:r>
              <a:rPr lang="fr-FR" sz="1400" b="1" dirty="0">
                <a:latin typeface="the brooklyn" pitchFamily="2" charset="77"/>
              </a:rPr>
              <a:t>ATTENTION UN OUBLI DE DEMANDE DE RECLASSEMENT ENTRAINE LA NON INSCRIPTION SUR LES LISTES POUR LES EXPERTS INSCRITS</a:t>
            </a:r>
          </a:p>
        </p:txBody>
      </p:sp>
      <p:pic>
        <p:nvPicPr>
          <p:cNvPr id="24" name="Image 23">
            <a:extLst>
              <a:ext uri="{FF2B5EF4-FFF2-40B4-BE49-F238E27FC236}">
                <a16:creationId xmlns:a16="http://schemas.microsoft.com/office/drawing/2014/main" id="{D628FC46-6C84-D68A-D8AE-AE0729DC755D}"/>
              </a:ext>
            </a:extLst>
          </p:cNvPr>
          <p:cNvPicPr>
            <a:picLocks noChangeAspect="1"/>
          </p:cNvPicPr>
          <p:nvPr/>
        </p:nvPicPr>
        <p:blipFill>
          <a:blip r:embed="rId7"/>
          <a:stretch>
            <a:fillRect/>
          </a:stretch>
        </p:blipFill>
        <p:spPr>
          <a:xfrm>
            <a:off x="10883244" y="6017291"/>
            <a:ext cx="1145926" cy="739307"/>
          </a:xfrm>
          <a:prstGeom prst="rect">
            <a:avLst/>
          </a:prstGeom>
          <a:effectLst>
            <a:softEdge rad="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95833E-6 3.7037E-7 L 0.18828 3.7037E-7 " pathEditMode="relative" rAng="0" ptsTypes="AA">
                                      <p:cBhvr>
                                        <p:cTn id="6" dur="2000" fill="hold"/>
                                        <p:tgtEl>
                                          <p:spTgt spid="6"/>
                                        </p:tgtEl>
                                        <p:attrNameLst>
                                          <p:attrName>ppt_x</p:attrName>
                                          <p:attrName>ppt_y</p:attrName>
                                        </p:attrNameLst>
                                      </p:cBhvr>
                                      <p:rCtr x="941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2196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F41789C-B564-05A5-B423-91C5E1D45CA3}"/>
              </a:ext>
            </a:extLst>
          </p:cNvPr>
          <p:cNvSpPr/>
          <p:nvPr/>
        </p:nvSpPr>
        <p:spPr>
          <a:xfrm>
            <a:off x="3019425" y="1939925"/>
            <a:ext cx="5237163" cy="119221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348D4C1F-8280-AE12-1939-B93A03CE73FD}"/>
              </a:ext>
            </a:extLst>
          </p:cNvPr>
          <p:cNvSpPr/>
          <p:nvPr/>
        </p:nvSpPr>
        <p:spPr>
          <a:xfrm>
            <a:off x="2881313" y="323850"/>
            <a:ext cx="9061450" cy="1190625"/>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0299ADD5-B21B-99F6-52B3-C70369A8E132}"/>
              </a:ext>
            </a:extLst>
          </p:cNvPr>
          <p:cNvSpPr/>
          <p:nvPr/>
        </p:nvSpPr>
        <p:spPr>
          <a:xfrm>
            <a:off x="249238" y="247650"/>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317" name="ZoneTexte 14">
            <a:extLst>
              <a:ext uri="{FF2B5EF4-FFF2-40B4-BE49-F238E27FC236}">
                <a16:creationId xmlns:a16="http://schemas.microsoft.com/office/drawing/2014/main" id="{C656838D-056E-C46A-788E-F7B089120986}"/>
              </a:ext>
            </a:extLst>
          </p:cNvPr>
          <p:cNvSpPr txBox="1">
            <a:spLocks noChangeArrowheads="1"/>
          </p:cNvSpPr>
          <p:nvPr/>
        </p:nvSpPr>
        <p:spPr bwMode="auto">
          <a:xfrm>
            <a:off x="3422650" y="735013"/>
            <a:ext cx="8388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FONDAMENTAUX DE L’EXPERTISE JUDICIAIRE EN MATIERE ADMINISTRATIVE</a:t>
            </a:r>
          </a:p>
        </p:txBody>
      </p:sp>
      <p:sp>
        <p:nvSpPr>
          <p:cNvPr id="17" name="Forme libre 16">
            <a:extLst>
              <a:ext uri="{FF2B5EF4-FFF2-40B4-BE49-F238E27FC236}">
                <a16:creationId xmlns:a16="http://schemas.microsoft.com/office/drawing/2014/main" id="{DD40B880-F40A-38C7-540C-6662F4E1D3DD}"/>
              </a:ext>
            </a:extLst>
          </p:cNvPr>
          <p:cNvSpPr/>
          <p:nvPr/>
        </p:nvSpPr>
        <p:spPr>
          <a:xfrm>
            <a:off x="249238" y="184943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319" name="ZoneTexte 3">
            <a:extLst>
              <a:ext uri="{FF2B5EF4-FFF2-40B4-BE49-F238E27FC236}">
                <a16:creationId xmlns:a16="http://schemas.microsoft.com/office/drawing/2014/main" id="{7A7BFA26-7397-ABE7-4D7F-29BBDB442F16}"/>
              </a:ext>
            </a:extLst>
          </p:cNvPr>
          <p:cNvSpPr txBox="1">
            <a:spLocks noChangeArrowheads="1"/>
          </p:cNvSpPr>
          <p:nvPr/>
        </p:nvSpPr>
        <p:spPr bwMode="auto">
          <a:xfrm>
            <a:off x="692150" y="3705225"/>
            <a:ext cx="5235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latin typeface="the brooklyn"/>
              </a:rPr>
              <a:t>Collaborateur occasionnel du service public</a:t>
            </a:r>
          </a:p>
        </p:txBody>
      </p:sp>
      <p:pic>
        <p:nvPicPr>
          <p:cNvPr id="7" name="Graphique 6" descr="Flèche : tout droit">
            <a:extLst>
              <a:ext uri="{FF2B5EF4-FFF2-40B4-BE49-F238E27FC236}">
                <a16:creationId xmlns:a16="http://schemas.microsoft.com/office/drawing/2014/main" id="{BE0E4387-3973-A5E4-B21E-EAD7331F996B}"/>
              </a:ext>
            </a:extLst>
          </p:cNvPr>
          <p:cNvPicPr>
            <a:picLocks noChangeAspect="1"/>
          </p:cNvPicPr>
          <p:nvPr/>
        </p:nvPicPr>
        <p:blipFill>
          <a:blip r:embed="rId3"/>
          <a:stretch>
            <a:fillRect/>
          </a:stretch>
        </p:blipFill>
        <p:spPr>
          <a:xfrm rot="10800000">
            <a:off x="249238" y="3668713"/>
            <a:ext cx="442912" cy="442912"/>
          </a:xfrm>
          <a:prstGeom prst="rect">
            <a:avLst/>
          </a:prstGeom>
        </p:spPr>
      </p:pic>
      <p:sp>
        <p:nvSpPr>
          <p:cNvPr id="13321" name="ZoneTexte 33">
            <a:extLst>
              <a:ext uri="{FF2B5EF4-FFF2-40B4-BE49-F238E27FC236}">
                <a16:creationId xmlns:a16="http://schemas.microsoft.com/office/drawing/2014/main" id="{6C007414-BABB-4AD1-1D0B-104FCA133950}"/>
              </a:ext>
            </a:extLst>
          </p:cNvPr>
          <p:cNvSpPr txBox="1">
            <a:spLocks noChangeArrowheads="1"/>
          </p:cNvSpPr>
          <p:nvPr/>
        </p:nvSpPr>
        <p:spPr bwMode="auto">
          <a:xfrm>
            <a:off x="3919538" y="2351088"/>
            <a:ext cx="347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Le statut de l’expert</a:t>
            </a:r>
          </a:p>
        </p:txBody>
      </p:sp>
      <p:pic>
        <p:nvPicPr>
          <p:cNvPr id="23" name="Graphique 22" descr="Ligne fléchée : incurvée dans le sens inverse des aiguilles d’une montre">
            <a:extLst>
              <a:ext uri="{FF2B5EF4-FFF2-40B4-BE49-F238E27FC236}">
                <a16:creationId xmlns:a16="http://schemas.microsoft.com/office/drawing/2014/main" id="{7108FD26-3DAD-D414-A51C-30060672DC8A}"/>
              </a:ext>
            </a:extLst>
          </p:cNvPr>
          <p:cNvPicPr>
            <a:picLocks noChangeAspect="1"/>
          </p:cNvPicPr>
          <p:nvPr/>
        </p:nvPicPr>
        <p:blipFill>
          <a:blip r:embed="rId4"/>
          <a:stretch>
            <a:fillRect/>
          </a:stretch>
        </p:blipFill>
        <p:spPr>
          <a:xfrm rot="7988662">
            <a:off x="1119981" y="4067969"/>
            <a:ext cx="417513" cy="415925"/>
          </a:xfrm>
          <a:prstGeom prst="rect">
            <a:avLst/>
          </a:prstGeom>
        </p:spPr>
      </p:pic>
      <p:sp>
        <p:nvSpPr>
          <p:cNvPr id="13323" name="ZoneTexte 25">
            <a:extLst>
              <a:ext uri="{FF2B5EF4-FFF2-40B4-BE49-F238E27FC236}">
                <a16:creationId xmlns:a16="http://schemas.microsoft.com/office/drawing/2014/main" id="{8C631EDE-0B3E-58B9-FB3C-84BC67B4C01E}"/>
              </a:ext>
            </a:extLst>
          </p:cNvPr>
          <p:cNvSpPr txBox="1">
            <a:spLocks noChangeArrowheads="1"/>
          </p:cNvSpPr>
          <p:nvPr/>
        </p:nvSpPr>
        <p:spPr bwMode="auto">
          <a:xfrm>
            <a:off x="1624013" y="4167188"/>
            <a:ext cx="56038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Protection fonctionnelle pour les actes commis pendant le service</a:t>
            </a:r>
          </a:p>
        </p:txBody>
      </p:sp>
      <p:pic>
        <p:nvPicPr>
          <p:cNvPr id="27" name="Graphique 26" descr="Ligne fléchée : incurvée dans le sens inverse des aiguilles d’une montre">
            <a:extLst>
              <a:ext uri="{FF2B5EF4-FFF2-40B4-BE49-F238E27FC236}">
                <a16:creationId xmlns:a16="http://schemas.microsoft.com/office/drawing/2014/main" id="{EE4FAD68-C852-8106-5705-B38CD11445A1}"/>
              </a:ext>
            </a:extLst>
          </p:cNvPr>
          <p:cNvPicPr>
            <a:picLocks noChangeAspect="1"/>
          </p:cNvPicPr>
          <p:nvPr/>
        </p:nvPicPr>
        <p:blipFill>
          <a:blip r:embed="rId4"/>
          <a:stretch>
            <a:fillRect/>
          </a:stretch>
        </p:blipFill>
        <p:spPr>
          <a:xfrm rot="7988662">
            <a:off x="1120775" y="4406900"/>
            <a:ext cx="415925" cy="415925"/>
          </a:xfrm>
          <a:prstGeom prst="rect">
            <a:avLst/>
          </a:prstGeom>
        </p:spPr>
      </p:pic>
      <p:sp>
        <p:nvSpPr>
          <p:cNvPr id="13325" name="ZoneTexte 28">
            <a:extLst>
              <a:ext uri="{FF2B5EF4-FFF2-40B4-BE49-F238E27FC236}">
                <a16:creationId xmlns:a16="http://schemas.microsoft.com/office/drawing/2014/main" id="{8C7CBF78-1475-1584-D02E-6B6DEBD92B21}"/>
              </a:ext>
            </a:extLst>
          </p:cNvPr>
          <p:cNvSpPr txBox="1">
            <a:spLocks noChangeArrowheads="1"/>
          </p:cNvSpPr>
          <p:nvPr/>
        </p:nvSpPr>
        <p:spPr bwMode="auto">
          <a:xfrm>
            <a:off x="1624013" y="4505325"/>
            <a:ext cx="7732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La responsabilité de l’expert est toujours possible (notion de faute détachable, responsabilité pénale)</a:t>
            </a:r>
          </a:p>
        </p:txBody>
      </p:sp>
      <p:sp>
        <p:nvSpPr>
          <p:cNvPr id="13326" name="ZoneTexte 34">
            <a:extLst>
              <a:ext uri="{FF2B5EF4-FFF2-40B4-BE49-F238E27FC236}">
                <a16:creationId xmlns:a16="http://schemas.microsoft.com/office/drawing/2014/main" id="{D6C91184-42A5-D20D-8C93-A99AED3F39A2}"/>
              </a:ext>
            </a:extLst>
          </p:cNvPr>
          <p:cNvSpPr txBox="1">
            <a:spLocks noChangeArrowheads="1"/>
          </p:cNvSpPr>
          <p:nvPr/>
        </p:nvSpPr>
        <p:spPr bwMode="auto">
          <a:xfrm>
            <a:off x="4686300" y="4908550"/>
            <a:ext cx="40195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Assurance Responsabilité Civile</a:t>
            </a:r>
          </a:p>
        </p:txBody>
      </p:sp>
      <p:pic>
        <p:nvPicPr>
          <p:cNvPr id="36" name="Graphique 35" descr="Ligne fléchée : tout droit">
            <a:extLst>
              <a:ext uri="{FF2B5EF4-FFF2-40B4-BE49-F238E27FC236}">
                <a16:creationId xmlns:a16="http://schemas.microsoft.com/office/drawing/2014/main" id="{67B94FDD-343D-42B8-3928-922EE1BBC392}"/>
              </a:ext>
            </a:extLst>
          </p:cNvPr>
          <p:cNvPicPr>
            <a:picLocks noChangeAspect="1"/>
          </p:cNvPicPr>
          <p:nvPr/>
        </p:nvPicPr>
        <p:blipFill>
          <a:blip r:embed="rId5"/>
          <a:stretch>
            <a:fillRect/>
          </a:stretch>
        </p:blipFill>
        <p:spPr>
          <a:xfrm rot="10800000">
            <a:off x="4313238" y="4908550"/>
            <a:ext cx="307975" cy="306388"/>
          </a:xfrm>
          <a:prstGeom prst="rect">
            <a:avLst/>
          </a:prstGeom>
        </p:spPr>
      </p:pic>
      <p:pic>
        <p:nvPicPr>
          <p:cNvPr id="16" name="Image 15">
            <a:extLst>
              <a:ext uri="{FF2B5EF4-FFF2-40B4-BE49-F238E27FC236}">
                <a16:creationId xmlns:a16="http://schemas.microsoft.com/office/drawing/2014/main" id="{8E370303-0DCD-C99A-C8FA-5D4F0AED4579}"/>
              </a:ext>
            </a:extLst>
          </p:cNvPr>
          <p:cNvPicPr>
            <a:picLocks noChangeAspect="1"/>
          </p:cNvPicPr>
          <p:nvPr/>
        </p:nvPicPr>
        <p:blipFill>
          <a:blip r:embed="rId6"/>
          <a:stretch>
            <a:fillRect/>
          </a:stretch>
        </p:blipFill>
        <p:spPr>
          <a:xfrm>
            <a:off x="10883244" y="6017291"/>
            <a:ext cx="1145926" cy="739307"/>
          </a:xfrm>
          <a:prstGeom prst="rect">
            <a:avLst/>
          </a:prstGeom>
          <a:effectLst>
            <a:softEdge rad="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15C1334-2EB5-B49A-099D-8C71F1C6E481}"/>
              </a:ext>
            </a:extLst>
          </p:cNvPr>
          <p:cNvSpPr/>
          <p:nvPr/>
        </p:nvSpPr>
        <p:spPr>
          <a:xfrm>
            <a:off x="3019425" y="1939925"/>
            <a:ext cx="5237163" cy="119221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F8B9B4DF-6FB9-BE75-58FD-DD15A877987A}"/>
              </a:ext>
            </a:extLst>
          </p:cNvPr>
          <p:cNvSpPr/>
          <p:nvPr/>
        </p:nvSpPr>
        <p:spPr>
          <a:xfrm>
            <a:off x="2881313" y="323850"/>
            <a:ext cx="9061450" cy="1190625"/>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1CF98F0C-4537-DB16-BF98-4E31A908BD29}"/>
              </a:ext>
            </a:extLst>
          </p:cNvPr>
          <p:cNvSpPr/>
          <p:nvPr/>
        </p:nvSpPr>
        <p:spPr>
          <a:xfrm>
            <a:off x="249238" y="247650"/>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ZoneTexte 14">
            <a:extLst>
              <a:ext uri="{FF2B5EF4-FFF2-40B4-BE49-F238E27FC236}">
                <a16:creationId xmlns:a16="http://schemas.microsoft.com/office/drawing/2014/main" id="{B4E03BC3-B054-2818-2579-6AB37D5E2F04}"/>
              </a:ext>
            </a:extLst>
          </p:cNvPr>
          <p:cNvSpPr txBox="1"/>
          <p:nvPr/>
        </p:nvSpPr>
        <p:spPr>
          <a:xfrm>
            <a:off x="3422650" y="735013"/>
            <a:ext cx="8388350" cy="368300"/>
          </a:xfrm>
          <a:prstGeom prst="rect">
            <a:avLst/>
          </a:prstGeom>
          <a:noFill/>
          <a:ln>
            <a:noFill/>
          </a:ln>
        </p:spPr>
        <p:txBody>
          <a:bodyPr>
            <a:spAutoFit/>
          </a:bodyPr>
          <a:lstStyle/>
          <a:p>
            <a:pPr algn="ctr" eaLnBrk="1" fontAlgn="auto" hangingPunct="1">
              <a:spcBef>
                <a:spcPts val="0"/>
              </a:spcBef>
              <a:spcAft>
                <a:spcPts val="0"/>
              </a:spcAft>
              <a:defRPr/>
            </a:pPr>
            <a:r>
              <a:rPr lang="fr-FR" b="1" spc="600" dirty="0">
                <a:latin typeface="Cremona" pitchFamily="2" charset="0"/>
              </a:rPr>
              <a:t>AVANT L’EXPERTISE</a:t>
            </a:r>
          </a:p>
        </p:txBody>
      </p:sp>
      <p:sp>
        <p:nvSpPr>
          <p:cNvPr id="17" name="Forme libre 16">
            <a:extLst>
              <a:ext uri="{FF2B5EF4-FFF2-40B4-BE49-F238E27FC236}">
                <a16:creationId xmlns:a16="http://schemas.microsoft.com/office/drawing/2014/main" id="{82D16165-59AB-4821-CD49-7D028CED8442}"/>
              </a:ext>
            </a:extLst>
          </p:cNvPr>
          <p:cNvSpPr/>
          <p:nvPr/>
        </p:nvSpPr>
        <p:spPr>
          <a:xfrm>
            <a:off x="249238" y="184943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342" name="ZoneTexte 3">
            <a:extLst>
              <a:ext uri="{FF2B5EF4-FFF2-40B4-BE49-F238E27FC236}">
                <a16:creationId xmlns:a16="http://schemas.microsoft.com/office/drawing/2014/main" id="{505AC909-5561-2650-231C-520A841766EF}"/>
              </a:ext>
            </a:extLst>
          </p:cNvPr>
          <p:cNvSpPr txBox="1">
            <a:spLocks noChangeArrowheads="1"/>
          </p:cNvSpPr>
          <p:nvPr/>
        </p:nvSpPr>
        <p:spPr bwMode="auto">
          <a:xfrm>
            <a:off x="692150" y="3705225"/>
            <a:ext cx="3130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latin typeface="the brooklyn"/>
              </a:rPr>
              <a:t>Désignation par la Juridiction</a:t>
            </a:r>
          </a:p>
        </p:txBody>
      </p:sp>
      <p:pic>
        <p:nvPicPr>
          <p:cNvPr id="7" name="Graphique 6" descr="Flèche : tout droit">
            <a:extLst>
              <a:ext uri="{FF2B5EF4-FFF2-40B4-BE49-F238E27FC236}">
                <a16:creationId xmlns:a16="http://schemas.microsoft.com/office/drawing/2014/main" id="{9260E747-262D-B5AC-24AF-B63E4EA613D9}"/>
              </a:ext>
            </a:extLst>
          </p:cNvPr>
          <p:cNvPicPr>
            <a:picLocks noChangeAspect="1"/>
          </p:cNvPicPr>
          <p:nvPr/>
        </p:nvPicPr>
        <p:blipFill>
          <a:blip r:embed="rId3"/>
          <a:stretch>
            <a:fillRect/>
          </a:stretch>
        </p:blipFill>
        <p:spPr>
          <a:xfrm rot="10800000">
            <a:off x="249238" y="3668713"/>
            <a:ext cx="442912" cy="442912"/>
          </a:xfrm>
          <a:prstGeom prst="rect">
            <a:avLst/>
          </a:prstGeom>
        </p:spPr>
      </p:pic>
      <p:sp>
        <p:nvSpPr>
          <p:cNvPr id="14344" name="ZoneTexte 33">
            <a:extLst>
              <a:ext uri="{FF2B5EF4-FFF2-40B4-BE49-F238E27FC236}">
                <a16:creationId xmlns:a16="http://schemas.microsoft.com/office/drawing/2014/main" id="{2BCDD1D6-D4AB-1EE7-9A2D-7F1DD4A4D5AB}"/>
              </a:ext>
            </a:extLst>
          </p:cNvPr>
          <p:cNvSpPr txBox="1">
            <a:spLocks noChangeArrowheads="1"/>
          </p:cNvSpPr>
          <p:nvPr/>
        </p:nvSpPr>
        <p:spPr bwMode="auto">
          <a:xfrm>
            <a:off x="3919538" y="2351088"/>
            <a:ext cx="347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ACCEPTATION DE LA MISSION</a:t>
            </a:r>
          </a:p>
        </p:txBody>
      </p:sp>
      <p:pic>
        <p:nvPicPr>
          <p:cNvPr id="23" name="Graphique 22" descr="Ligne fléchée : incurvée dans le sens inverse des aiguilles d’une montre">
            <a:extLst>
              <a:ext uri="{FF2B5EF4-FFF2-40B4-BE49-F238E27FC236}">
                <a16:creationId xmlns:a16="http://schemas.microsoft.com/office/drawing/2014/main" id="{844028E7-253E-49FE-E88E-3322BDFBA25B}"/>
              </a:ext>
            </a:extLst>
          </p:cNvPr>
          <p:cNvPicPr>
            <a:picLocks noChangeAspect="1"/>
          </p:cNvPicPr>
          <p:nvPr/>
        </p:nvPicPr>
        <p:blipFill>
          <a:blip r:embed="rId4"/>
          <a:stretch>
            <a:fillRect/>
          </a:stretch>
        </p:blipFill>
        <p:spPr>
          <a:xfrm rot="7988662">
            <a:off x="1119982" y="4161631"/>
            <a:ext cx="417512" cy="415925"/>
          </a:xfrm>
          <a:prstGeom prst="rect">
            <a:avLst/>
          </a:prstGeom>
        </p:spPr>
      </p:pic>
      <p:sp>
        <p:nvSpPr>
          <p:cNvPr id="14346" name="ZoneTexte 25">
            <a:extLst>
              <a:ext uri="{FF2B5EF4-FFF2-40B4-BE49-F238E27FC236}">
                <a16:creationId xmlns:a16="http://schemas.microsoft.com/office/drawing/2014/main" id="{E0BC0B57-E785-167E-F73A-A64323B1E938}"/>
              </a:ext>
            </a:extLst>
          </p:cNvPr>
          <p:cNvSpPr txBox="1">
            <a:spLocks noChangeArrowheads="1"/>
          </p:cNvSpPr>
          <p:nvPr/>
        </p:nvSpPr>
        <p:spPr bwMode="auto">
          <a:xfrm>
            <a:off x="1624013" y="4260850"/>
            <a:ext cx="5408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Désignation par courrier (Généralement précédé d’un appel du greffe)</a:t>
            </a:r>
          </a:p>
        </p:txBody>
      </p:sp>
      <p:pic>
        <p:nvPicPr>
          <p:cNvPr id="27" name="Graphique 26" descr="Ligne fléchée : incurvée dans le sens inverse des aiguilles d’une montre">
            <a:extLst>
              <a:ext uri="{FF2B5EF4-FFF2-40B4-BE49-F238E27FC236}">
                <a16:creationId xmlns:a16="http://schemas.microsoft.com/office/drawing/2014/main" id="{CA483DB2-BE74-730C-FFE8-DCE873783412}"/>
              </a:ext>
            </a:extLst>
          </p:cNvPr>
          <p:cNvPicPr>
            <a:picLocks noChangeAspect="1"/>
          </p:cNvPicPr>
          <p:nvPr/>
        </p:nvPicPr>
        <p:blipFill>
          <a:blip r:embed="rId4"/>
          <a:stretch>
            <a:fillRect/>
          </a:stretch>
        </p:blipFill>
        <p:spPr>
          <a:xfrm rot="7988662">
            <a:off x="1119982" y="4501356"/>
            <a:ext cx="417512" cy="415925"/>
          </a:xfrm>
          <a:prstGeom prst="rect">
            <a:avLst/>
          </a:prstGeom>
        </p:spPr>
      </p:pic>
      <p:sp>
        <p:nvSpPr>
          <p:cNvPr id="14348" name="ZoneTexte 28">
            <a:extLst>
              <a:ext uri="{FF2B5EF4-FFF2-40B4-BE49-F238E27FC236}">
                <a16:creationId xmlns:a16="http://schemas.microsoft.com/office/drawing/2014/main" id="{29ACA509-3F85-9299-FAE7-8BC92214A920}"/>
              </a:ext>
            </a:extLst>
          </p:cNvPr>
          <p:cNvSpPr txBox="1">
            <a:spLocks noChangeArrowheads="1"/>
          </p:cNvSpPr>
          <p:nvPr/>
        </p:nvSpPr>
        <p:spPr bwMode="auto">
          <a:xfrm>
            <a:off x="1624013" y="4600575"/>
            <a:ext cx="3160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Lecture de l’ordonnance de désignation</a:t>
            </a:r>
          </a:p>
        </p:txBody>
      </p:sp>
      <p:sp>
        <p:nvSpPr>
          <p:cNvPr id="14349" name="ZoneTexte 34">
            <a:extLst>
              <a:ext uri="{FF2B5EF4-FFF2-40B4-BE49-F238E27FC236}">
                <a16:creationId xmlns:a16="http://schemas.microsoft.com/office/drawing/2014/main" id="{325204BE-DC43-9F13-D613-9439C85EDF30}"/>
              </a:ext>
            </a:extLst>
          </p:cNvPr>
          <p:cNvSpPr txBox="1">
            <a:spLocks noChangeArrowheads="1"/>
          </p:cNvSpPr>
          <p:nvPr/>
        </p:nvSpPr>
        <p:spPr bwMode="auto">
          <a:xfrm>
            <a:off x="4686300" y="4908550"/>
            <a:ext cx="40195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Vérification de la compétence demandée </a:t>
            </a:r>
          </a:p>
        </p:txBody>
      </p:sp>
      <p:pic>
        <p:nvPicPr>
          <p:cNvPr id="36" name="Graphique 35" descr="Ligne fléchée : tout droit">
            <a:extLst>
              <a:ext uri="{FF2B5EF4-FFF2-40B4-BE49-F238E27FC236}">
                <a16:creationId xmlns:a16="http://schemas.microsoft.com/office/drawing/2014/main" id="{3BB2B041-833F-DAA6-AB8F-95E0B8B8C4AE}"/>
              </a:ext>
            </a:extLst>
          </p:cNvPr>
          <p:cNvPicPr>
            <a:picLocks noChangeAspect="1"/>
          </p:cNvPicPr>
          <p:nvPr/>
        </p:nvPicPr>
        <p:blipFill>
          <a:blip r:embed="rId5"/>
          <a:stretch>
            <a:fillRect/>
          </a:stretch>
        </p:blipFill>
        <p:spPr>
          <a:xfrm rot="10800000">
            <a:off x="4313238" y="4908550"/>
            <a:ext cx="307975" cy="306388"/>
          </a:xfrm>
          <a:prstGeom prst="rect">
            <a:avLst/>
          </a:prstGeom>
        </p:spPr>
      </p:pic>
      <p:sp>
        <p:nvSpPr>
          <p:cNvPr id="14351" name="ZoneTexte 36">
            <a:extLst>
              <a:ext uri="{FF2B5EF4-FFF2-40B4-BE49-F238E27FC236}">
                <a16:creationId xmlns:a16="http://schemas.microsoft.com/office/drawing/2014/main" id="{4AC49847-D112-884C-0D7F-6F76235BAEFE}"/>
              </a:ext>
            </a:extLst>
          </p:cNvPr>
          <p:cNvSpPr txBox="1">
            <a:spLocks noChangeArrowheads="1"/>
          </p:cNvSpPr>
          <p:nvPr/>
        </p:nvSpPr>
        <p:spPr bwMode="auto">
          <a:xfrm>
            <a:off x="4686300" y="5229225"/>
            <a:ext cx="3132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Examen des parties</a:t>
            </a:r>
          </a:p>
        </p:txBody>
      </p:sp>
      <p:pic>
        <p:nvPicPr>
          <p:cNvPr id="38" name="Graphique 37" descr="Ligne fléchée : tout droit">
            <a:extLst>
              <a:ext uri="{FF2B5EF4-FFF2-40B4-BE49-F238E27FC236}">
                <a16:creationId xmlns:a16="http://schemas.microsoft.com/office/drawing/2014/main" id="{31AEFA0C-0B31-1E3D-D728-E1937F79F9C3}"/>
              </a:ext>
            </a:extLst>
          </p:cNvPr>
          <p:cNvPicPr>
            <a:picLocks noChangeAspect="1"/>
          </p:cNvPicPr>
          <p:nvPr/>
        </p:nvPicPr>
        <p:blipFill>
          <a:blip r:embed="rId5"/>
          <a:stretch>
            <a:fillRect/>
          </a:stretch>
        </p:blipFill>
        <p:spPr>
          <a:xfrm rot="10800000">
            <a:off x="4313238" y="5229225"/>
            <a:ext cx="307975" cy="307975"/>
          </a:xfrm>
          <a:prstGeom prst="rect">
            <a:avLst/>
          </a:prstGeom>
        </p:spPr>
      </p:pic>
      <p:sp>
        <p:nvSpPr>
          <p:cNvPr id="14353" name="ZoneTexte 38">
            <a:extLst>
              <a:ext uri="{FF2B5EF4-FFF2-40B4-BE49-F238E27FC236}">
                <a16:creationId xmlns:a16="http://schemas.microsoft.com/office/drawing/2014/main" id="{27C3B6F9-E886-FD23-3E64-2E1D9EB97532}"/>
              </a:ext>
            </a:extLst>
          </p:cNvPr>
          <p:cNvSpPr txBox="1">
            <a:spLocks noChangeArrowheads="1"/>
          </p:cNvSpPr>
          <p:nvPr/>
        </p:nvSpPr>
        <p:spPr bwMode="auto">
          <a:xfrm>
            <a:off x="5467350" y="5541963"/>
            <a:ext cx="3132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b="1">
                <a:latin typeface="the brooklyn"/>
              </a:rPr>
              <a:t>INDEPENDANCE DE L’EXPERT</a:t>
            </a:r>
          </a:p>
        </p:txBody>
      </p:sp>
      <p:pic>
        <p:nvPicPr>
          <p:cNvPr id="40" name="Graphique 39" descr="Ligne fléchée : tout droit">
            <a:extLst>
              <a:ext uri="{FF2B5EF4-FFF2-40B4-BE49-F238E27FC236}">
                <a16:creationId xmlns:a16="http://schemas.microsoft.com/office/drawing/2014/main" id="{3BF73CB2-BC94-89B5-4428-2B415B23C72C}"/>
              </a:ext>
            </a:extLst>
          </p:cNvPr>
          <p:cNvPicPr>
            <a:picLocks noChangeAspect="1"/>
          </p:cNvPicPr>
          <p:nvPr/>
        </p:nvPicPr>
        <p:blipFill>
          <a:blip r:embed="rId5"/>
          <a:stretch>
            <a:fillRect/>
          </a:stretch>
        </p:blipFill>
        <p:spPr>
          <a:xfrm rot="10800000">
            <a:off x="5270500" y="5597525"/>
            <a:ext cx="196850" cy="196850"/>
          </a:xfrm>
          <a:prstGeom prst="rect">
            <a:avLst/>
          </a:prstGeom>
        </p:spPr>
      </p:pic>
      <p:sp>
        <p:nvSpPr>
          <p:cNvPr id="14355" name="ZoneTexte 20">
            <a:extLst>
              <a:ext uri="{FF2B5EF4-FFF2-40B4-BE49-F238E27FC236}">
                <a16:creationId xmlns:a16="http://schemas.microsoft.com/office/drawing/2014/main" id="{BDD89BA2-6451-7DCD-132B-7CDE356CAB25}"/>
              </a:ext>
            </a:extLst>
          </p:cNvPr>
          <p:cNvSpPr txBox="1">
            <a:spLocks noChangeArrowheads="1"/>
          </p:cNvSpPr>
          <p:nvPr/>
        </p:nvSpPr>
        <p:spPr bwMode="auto">
          <a:xfrm>
            <a:off x="7391400" y="5970588"/>
            <a:ext cx="3543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En cas de doute; solliciter le magistrat ou la magistrate chargé du contrôle de l’expertise</a:t>
            </a:r>
          </a:p>
        </p:txBody>
      </p:sp>
      <p:pic>
        <p:nvPicPr>
          <p:cNvPr id="22" name="Graphique 21" descr="Ligne fléchée : tout droit">
            <a:extLst>
              <a:ext uri="{FF2B5EF4-FFF2-40B4-BE49-F238E27FC236}">
                <a16:creationId xmlns:a16="http://schemas.microsoft.com/office/drawing/2014/main" id="{77D0CE69-C7E5-CBEC-59D3-C6FF74BF8C6C}"/>
              </a:ext>
            </a:extLst>
          </p:cNvPr>
          <p:cNvPicPr>
            <a:picLocks noChangeAspect="1"/>
          </p:cNvPicPr>
          <p:nvPr/>
        </p:nvPicPr>
        <p:blipFill>
          <a:blip r:embed="rId5"/>
          <a:stretch>
            <a:fillRect/>
          </a:stretch>
        </p:blipFill>
        <p:spPr>
          <a:xfrm rot="10800000">
            <a:off x="7018338" y="5970588"/>
            <a:ext cx="307975" cy="306387"/>
          </a:xfrm>
          <a:prstGeom prst="rect">
            <a:avLst/>
          </a:prstGeom>
        </p:spPr>
      </p:pic>
      <p:pic>
        <p:nvPicPr>
          <p:cNvPr id="24" name="Image 23">
            <a:extLst>
              <a:ext uri="{FF2B5EF4-FFF2-40B4-BE49-F238E27FC236}">
                <a16:creationId xmlns:a16="http://schemas.microsoft.com/office/drawing/2014/main" id="{BD4F1996-160E-AC77-83A4-BB793ECE96DE}"/>
              </a:ext>
            </a:extLst>
          </p:cNvPr>
          <p:cNvPicPr>
            <a:picLocks noChangeAspect="1"/>
          </p:cNvPicPr>
          <p:nvPr/>
        </p:nvPicPr>
        <p:blipFill>
          <a:blip r:embed="rId6"/>
          <a:stretch>
            <a:fillRect/>
          </a:stretch>
        </p:blipFill>
        <p:spPr>
          <a:xfrm>
            <a:off x="10883244" y="6017291"/>
            <a:ext cx="1145926" cy="739307"/>
          </a:xfrm>
          <a:prstGeom prst="rect">
            <a:avLst/>
          </a:prstGeom>
          <a:effectLst>
            <a:softEdge rad="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C9D2863-190C-0E85-89B1-346E0F77EDB1}"/>
              </a:ext>
            </a:extLst>
          </p:cNvPr>
          <p:cNvSpPr/>
          <p:nvPr/>
        </p:nvSpPr>
        <p:spPr>
          <a:xfrm>
            <a:off x="3019425" y="1939925"/>
            <a:ext cx="5237163" cy="11922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0E9A1DC1-A383-F75B-9584-0DA281A5044F}"/>
              </a:ext>
            </a:extLst>
          </p:cNvPr>
          <p:cNvSpPr/>
          <p:nvPr/>
        </p:nvSpPr>
        <p:spPr>
          <a:xfrm>
            <a:off x="2881313" y="323850"/>
            <a:ext cx="9061450" cy="1190625"/>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D06290D6-E795-BB0E-2A71-AC7FA2283D10}"/>
              </a:ext>
            </a:extLst>
          </p:cNvPr>
          <p:cNvSpPr/>
          <p:nvPr/>
        </p:nvSpPr>
        <p:spPr>
          <a:xfrm>
            <a:off x="249238" y="247650"/>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ZoneTexte 14">
            <a:extLst>
              <a:ext uri="{FF2B5EF4-FFF2-40B4-BE49-F238E27FC236}">
                <a16:creationId xmlns:a16="http://schemas.microsoft.com/office/drawing/2014/main" id="{0C30458F-BFD5-3F15-8508-3421F2D76D65}"/>
              </a:ext>
            </a:extLst>
          </p:cNvPr>
          <p:cNvSpPr txBox="1"/>
          <p:nvPr/>
        </p:nvSpPr>
        <p:spPr>
          <a:xfrm>
            <a:off x="3422650" y="735013"/>
            <a:ext cx="8388350" cy="368300"/>
          </a:xfrm>
          <a:prstGeom prst="rect">
            <a:avLst/>
          </a:prstGeom>
          <a:noFill/>
          <a:ln>
            <a:noFill/>
          </a:ln>
        </p:spPr>
        <p:txBody>
          <a:bodyPr>
            <a:spAutoFit/>
          </a:bodyPr>
          <a:lstStyle/>
          <a:p>
            <a:pPr algn="ctr" eaLnBrk="1" fontAlgn="auto" hangingPunct="1">
              <a:spcBef>
                <a:spcPts val="0"/>
              </a:spcBef>
              <a:spcAft>
                <a:spcPts val="0"/>
              </a:spcAft>
              <a:defRPr/>
            </a:pPr>
            <a:r>
              <a:rPr lang="fr-FR" b="1" spc="300" dirty="0">
                <a:latin typeface="Cremona" pitchFamily="2" charset="0"/>
              </a:rPr>
              <a:t>Le déroulé de l’expertise</a:t>
            </a:r>
          </a:p>
        </p:txBody>
      </p:sp>
      <p:sp>
        <p:nvSpPr>
          <p:cNvPr id="17" name="Forme libre 16">
            <a:extLst>
              <a:ext uri="{FF2B5EF4-FFF2-40B4-BE49-F238E27FC236}">
                <a16:creationId xmlns:a16="http://schemas.microsoft.com/office/drawing/2014/main" id="{0198347A-EB26-BC75-7022-B44C5892F334}"/>
              </a:ext>
            </a:extLst>
          </p:cNvPr>
          <p:cNvSpPr/>
          <p:nvPr/>
        </p:nvSpPr>
        <p:spPr>
          <a:xfrm>
            <a:off x="249238" y="184943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366" name="ZoneTexte 3">
            <a:extLst>
              <a:ext uri="{FF2B5EF4-FFF2-40B4-BE49-F238E27FC236}">
                <a16:creationId xmlns:a16="http://schemas.microsoft.com/office/drawing/2014/main" id="{24ECD0CA-6625-F3F8-AA51-838A19CA8522}"/>
              </a:ext>
            </a:extLst>
          </p:cNvPr>
          <p:cNvSpPr txBox="1">
            <a:spLocks noChangeArrowheads="1"/>
          </p:cNvSpPr>
          <p:nvPr/>
        </p:nvSpPr>
        <p:spPr bwMode="auto">
          <a:xfrm>
            <a:off x="692150" y="3705225"/>
            <a:ext cx="568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the brooklyn"/>
              </a:rPr>
              <a:t>L’expert est un technicien </a:t>
            </a:r>
          </a:p>
        </p:txBody>
      </p:sp>
      <p:pic>
        <p:nvPicPr>
          <p:cNvPr id="7" name="Graphique 6" descr="Flèche : tout droit">
            <a:extLst>
              <a:ext uri="{FF2B5EF4-FFF2-40B4-BE49-F238E27FC236}">
                <a16:creationId xmlns:a16="http://schemas.microsoft.com/office/drawing/2014/main" id="{194B4934-28BC-77C4-18D6-3B337276D661}"/>
              </a:ext>
            </a:extLst>
          </p:cNvPr>
          <p:cNvPicPr>
            <a:picLocks noChangeAspect="1"/>
          </p:cNvPicPr>
          <p:nvPr/>
        </p:nvPicPr>
        <p:blipFill>
          <a:blip r:embed="rId3"/>
          <a:stretch>
            <a:fillRect/>
          </a:stretch>
        </p:blipFill>
        <p:spPr>
          <a:xfrm rot="10800000">
            <a:off x="249238" y="3668713"/>
            <a:ext cx="442912" cy="442912"/>
          </a:xfrm>
          <a:prstGeom prst="rect">
            <a:avLst/>
          </a:prstGeom>
        </p:spPr>
      </p:pic>
      <p:sp>
        <p:nvSpPr>
          <p:cNvPr id="15368" name="ZoneTexte 33">
            <a:extLst>
              <a:ext uri="{FF2B5EF4-FFF2-40B4-BE49-F238E27FC236}">
                <a16:creationId xmlns:a16="http://schemas.microsoft.com/office/drawing/2014/main" id="{ED370923-5C78-37CC-CE63-8AD6C9F14F9C}"/>
              </a:ext>
            </a:extLst>
          </p:cNvPr>
          <p:cNvSpPr txBox="1">
            <a:spLocks noChangeArrowheads="1"/>
          </p:cNvSpPr>
          <p:nvPr/>
        </p:nvSpPr>
        <p:spPr bwMode="auto">
          <a:xfrm>
            <a:off x="3919538" y="2351088"/>
            <a:ext cx="347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A propos de la mission</a:t>
            </a:r>
          </a:p>
        </p:txBody>
      </p:sp>
      <p:pic>
        <p:nvPicPr>
          <p:cNvPr id="23" name="Graphique 22" descr="Ligne fléchée : incurvée dans le sens inverse des aiguilles d’une montre">
            <a:extLst>
              <a:ext uri="{FF2B5EF4-FFF2-40B4-BE49-F238E27FC236}">
                <a16:creationId xmlns:a16="http://schemas.microsoft.com/office/drawing/2014/main" id="{49B54426-4B29-2418-7002-A33F9CD4BF2A}"/>
              </a:ext>
            </a:extLst>
          </p:cNvPr>
          <p:cNvPicPr>
            <a:picLocks noChangeAspect="1"/>
          </p:cNvPicPr>
          <p:nvPr/>
        </p:nvPicPr>
        <p:blipFill>
          <a:blip r:embed="rId4"/>
          <a:stretch>
            <a:fillRect/>
          </a:stretch>
        </p:blipFill>
        <p:spPr>
          <a:xfrm rot="7988662">
            <a:off x="1119982" y="4161631"/>
            <a:ext cx="417512" cy="415925"/>
          </a:xfrm>
          <a:prstGeom prst="rect">
            <a:avLst/>
          </a:prstGeom>
        </p:spPr>
      </p:pic>
      <p:sp>
        <p:nvSpPr>
          <p:cNvPr id="15370" name="ZoneTexte 25">
            <a:extLst>
              <a:ext uri="{FF2B5EF4-FFF2-40B4-BE49-F238E27FC236}">
                <a16:creationId xmlns:a16="http://schemas.microsoft.com/office/drawing/2014/main" id="{F85DC7AE-9270-2977-FA15-8F9418EB98A3}"/>
              </a:ext>
            </a:extLst>
          </p:cNvPr>
          <p:cNvSpPr txBox="1">
            <a:spLocks noChangeArrowheads="1"/>
          </p:cNvSpPr>
          <p:nvPr/>
        </p:nvSpPr>
        <p:spPr bwMode="auto">
          <a:xfrm>
            <a:off x="1624013" y="4260850"/>
            <a:ext cx="5408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Maintien des compétences techniques dans sa spécialité</a:t>
            </a:r>
          </a:p>
        </p:txBody>
      </p:sp>
      <p:pic>
        <p:nvPicPr>
          <p:cNvPr id="27" name="Graphique 26" descr="Ligne fléchée : incurvée dans le sens inverse des aiguilles d’une montre">
            <a:extLst>
              <a:ext uri="{FF2B5EF4-FFF2-40B4-BE49-F238E27FC236}">
                <a16:creationId xmlns:a16="http://schemas.microsoft.com/office/drawing/2014/main" id="{29AEE9CF-C1C3-0669-F070-3DCAD73C1349}"/>
              </a:ext>
            </a:extLst>
          </p:cNvPr>
          <p:cNvPicPr>
            <a:picLocks noChangeAspect="1"/>
          </p:cNvPicPr>
          <p:nvPr/>
        </p:nvPicPr>
        <p:blipFill>
          <a:blip r:embed="rId4"/>
          <a:stretch>
            <a:fillRect/>
          </a:stretch>
        </p:blipFill>
        <p:spPr>
          <a:xfrm rot="7988662">
            <a:off x="1119981" y="4950619"/>
            <a:ext cx="417513" cy="415925"/>
          </a:xfrm>
          <a:prstGeom prst="rect">
            <a:avLst/>
          </a:prstGeom>
        </p:spPr>
      </p:pic>
      <p:sp>
        <p:nvSpPr>
          <p:cNvPr id="15372" name="ZoneTexte 28">
            <a:extLst>
              <a:ext uri="{FF2B5EF4-FFF2-40B4-BE49-F238E27FC236}">
                <a16:creationId xmlns:a16="http://schemas.microsoft.com/office/drawing/2014/main" id="{9675807E-477B-3066-24F3-C563F08CBDA2}"/>
              </a:ext>
            </a:extLst>
          </p:cNvPr>
          <p:cNvSpPr txBox="1">
            <a:spLocks noChangeArrowheads="1"/>
          </p:cNvSpPr>
          <p:nvPr/>
        </p:nvSpPr>
        <p:spPr bwMode="auto">
          <a:xfrm>
            <a:off x="1624013" y="5049838"/>
            <a:ext cx="5672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Connaissance des règles de procédure administrative relatives à l’expertise</a:t>
            </a:r>
          </a:p>
        </p:txBody>
      </p:sp>
      <p:sp>
        <p:nvSpPr>
          <p:cNvPr id="15373" name="ZoneTexte 15">
            <a:extLst>
              <a:ext uri="{FF2B5EF4-FFF2-40B4-BE49-F238E27FC236}">
                <a16:creationId xmlns:a16="http://schemas.microsoft.com/office/drawing/2014/main" id="{C9B6AF8C-9875-AA07-73BE-C31D2C4B3A01}"/>
              </a:ext>
            </a:extLst>
          </p:cNvPr>
          <p:cNvSpPr txBox="1">
            <a:spLocks noChangeArrowheads="1"/>
          </p:cNvSpPr>
          <p:nvPr/>
        </p:nvSpPr>
        <p:spPr bwMode="auto">
          <a:xfrm>
            <a:off x="3783013" y="4600575"/>
            <a:ext cx="313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Exigence de formation professionnelle</a:t>
            </a:r>
          </a:p>
        </p:txBody>
      </p:sp>
      <p:pic>
        <p:nvPicPr>
          <p:cNvPr id="18" name="Graphique 17" descr="Ligne fléchée : tout droit">
            <a:extLst>
              <a:ext uri="{FF2B5EF4-FFF2-40B4-BE49-F238E27FC236}">
                <a16:creationId xmlns:a16="http://schemas.microsoft.com/office/drawing/2014/main" id="{564E99DC-1AEC-3E77-F173-D568B32FE469}"/>
              </a:ext>
            </a:extLst>
          </p:cNvPr>
          <p:cNvPicPr>
            <a:picLocks noChangeAspect="1"/>
          </p:cNvPicPr>
          <p:nvPr/>
        </p:nvPicPr>
        <p:blipFill>
          <a:blip r:embed="rId5"/>
          <a:stretch>
            <a:fillRect/>
          </a:stretch>
        </p:blipFill>
        <p:spPr>
          <a:xfrm rot="10800000">
            <a:off x="3409950" y="4600575"/>
            <a:ext cx="307975" cy="307975"/>
          </a:xfrm>
          <a:prstGeom prst="rect">
            <a:avLst/>
          </a:prstGeom>
        </p:spPr>
      </p:pic>
      <p:sp>
        <p:nvSpPr>
          <p:cNvPr id="15375" name="ZoneTexte 18">
            <a:extLst>
              <a:ext uri="{FF2B5EF4-FFF2-40B4-BE49-F238E27FC236}">
                <a16:creationId xmlns:a16="http://schemas.microsoft.com/office/drawing/2014/main" id="{B48242A3-3751-E755-D54C-130D0CEB2B12}"/>
              </a:ext>
            </a:extLst>
          </p:cNvPr>
          <p:cNvSpPr txBox="1">
            <a:spLocks noChangeArrowheads="1"/>
          </p:cNvSpPr>
          <p:nvPr/>
        </p:nvSpPr>
        <p:spPr bwMode="auto">
          <a:xfrm>
            <a:off x="3794125" y="5453063"/>
            <a:ext cx="3132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Formation à la procédure expertale : Le rôle des compagnies</a:t>
            </a:r>
          </a:p>
        </p:txBody>
      </p:sp>
      <p:pic>
        <p:nvPicPr>
          <p:cNvPr id="20" name="Graphique 19" descr="Ligne fléchée : tout droit">
            <a:extLst>
              <a:ext uri="{FF2B5EF4-FFF2-40B4-BE49-F238E27FC236}">
                <a16:creationId xmlns:a16="http://schemas.microsoft.com/office/drawing/2014/main" id="{3AAE1B8D-E520-6AAA-27C1-B6B18E84C26C}"/>
              </a:ext>
            </a:extLst>
          </p:cNvPr>
          <p:cNvPicPr>
            <a:picLocks noChangeAspect="1"/>
          </p:cNvPicPr>
          <p:nvPr/>
        </p:nvPicPr>
        <p:blipFill>
          <a:blip r:embed="rId5"/>
          <a:stretch>
            <a:fillRect/>
          </a:stretch>
        </p:blipFill>
        <p:spPr>
          <a:xfrm rot="10800000">
            <a:off x="3422650" y="5453063"/>
            <a:ext cx="307975" cy="307975"/>
          </a:xfrm>
          <a:prstGeom prst="rect">
            <a:avLst/>
          </a:prstGeom>
        </p:spPr>
      </p:pic>
      <p:pic>
        <p:nvPicPr>
          <p:cNvPr id="21" name="Image 20">
            <a:extLst>
              <a:ext uri="{FF2B5EF4-FFF2-40B4-BE49-F238E27FC236}">
                <a16:creationId xmlns:a16="http://schemas.microsoft.com/office/drawing/2014/main" id="{065CEB59-5DE3-8328-3276-D1B7359F9783}"/>
              </a:ext>
            </a:extLst>
          </p:cNvPr>
          <p:cNvPicPr>
            <a:picLocks noChangeAspect="1"/>
          </p:cNvPicPr>
          <p:nvPr/>
        </p:nvPicPr>
        <p:blipFill>
          <a:blip r:embed="rId6"/>
          <a:stretch>
            <a:fillRect/>
          </a:stretch>
        </p:blipFill>
        <p:spPr>
          <a:xfrm>
            <a:off x="10883244" y="6017291"/>
            <a:ext cx="1145926" cy="739307"/>
          </a:xfrm>
          <a:prstGeom prst="rect">
            <a:avLst/>
          </a:prstGeom>
          <a:effectLst>
            <a:softEdge rad="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5D9C411-AAE0-533E-ED90-E7ED248EE85C}"/>
              </a:ext>
            </a:extLst>
          </p:cNvPr>
          <p:cNvSpPr/>
          <p:nvPr/>
        </p:nvSpPr>
        <p:spPr>
          <a:xfrm>
            <a:off x="3019425" y="1939925"/>
            <a:ext cx="5237163" cy="11922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BCA47D46-2C0F-FF68-B03E-23D1EB06D275}"/>
              </a:ext>
            </a:extLst>
          </p:cNvPr>
          <p:cNvSpPr/>
          <p:nvPr/>
        </p:nvSpPr>
        <p:spPr>
          <a:xfrm>
            <a:off x="2881313" y="323850"/>
            <a:ext cx="9061450" cy="1190625"/>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9229CBC8-8E6B-D055-1712-0316B6C419B7}"/>
              </a:ext>
            </a:extLst>
          </p:cNvPr>
          <p:cNvSpPr/>
          <p:nvPr/>
        </p:nvSpPr>
        <p:spPr>
          <a:xfrm>
            <a:off x="249238" y="247650"/>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ZoneTexte 14">
            <a:extLst>
              <a:ext uri="{FF2B5EF4-FFF2-40B4-BE49-F238E27FC236}">
                <a16:creationId xmlns:a16="http://schemas.microsoft.com/office/drawing/2014/main" id="{1443F48E-E391-E468-4FEF-EA77924D4DD9}"/>
              </a:ext>
            </a:extLst>
          </p:cNvPr>
          <p:cNvSpPr txBox="1"/>
          <p:nvPr/>
        </p:nvSpPr>
        <p:spPr>
          <a:xfrm>
            <a:off x="3422650" y="735013"/>
            <a:ext cx="8388350" cy="368300"/>
          </a:xfrm>
          <a:prstGeom prst="rect">
            <a:avLst/>
          </a:prstGeom>
          <a:noFill/>
          <a:ln>
            <a:noFill/>
          </a:ln>
        </p:spPr>
        <p:txBody>
          <a:bodyPr>
            <a:spAutoFit/>
          </a:bodyPr>
          <a:lstStyle/>
          <a:p>
            <a:pPr algn="ctr" eaLnBrk="1" fontAlgn="auto" hangingPunct="1">
              <a:spcBef>
                <a:spcPts val="0"/>
              </a:spcBef>
              <a:spcAft>
                <a:spcPts val="0"/>
              </a:spcAft>
              <a:defRPr/>
            </a:pPr>
            <a:r>
              <a:rPr lang="fr-FR" b="1" spc="300" dirty="0">
                <a:latin typeface="Cremona" pitchFamily="2" charset="0"/>
              </a:rPr>
              <a:t>Le déroulé de l’expertise</a:t>
            </a:r>
          </a:p>
        </p:txBody>
      </p:sp>
      <p:sp>
        <p:nvSpPr>
          <p:cNvPr id="17" name="Forme libre 16">
            <a:extLst>
              <a:ext uri="{FF2B5EF4-FFF2-40B4-BE49-F238E27FC236}">
                <a16:creationId xmlns:a16="http://schemas.microsoft.com/office/drawing/2014/main" id="{01DEBE85-EB00-BAC4-8ADA-73C7BA4E3A66}"/>
              </a:ext>
            </a:extLst>
          </p:cNvPr>
          <p:cNvSpPr/>
          <p:nvPr/>
        </p:nvSpPr>
        <p:spPr>
          <a:xfrm>
            <a:off x="249238" y="184943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390" name="ZoneTexte 33">
            <a:extLst>
              <a:ext uri="{FF2B5EF4-FFF2-40B4-BE49-F238E27FC236}">
                <a16:creationId xmlns:a16="http://schemas.microsoft.com/office/drawing/2014/main" id="{30470830-D4C7-034A-2A51-FB887BA248B3}"/>
              </a:ext>
            </a:extLst>
          </p:cNvPr>
          <p:cNvSpPr txBox="1">
            <a:spLocks noChangeArrowheads="1"/>
          </p:cNvSpPr>
          <p:nvPr/>
        </p:nvSpPr>
        <p:spPr bwMode="auto">
          <a:xfrm>
            <a:off x="3919538" y="2351088"/>
            <a:ext cx="347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A propos de la mission</a:t>
            </a:r>
          </a:p>
        </p:txBody>
      </p:sp>
      <p:sp>
        <p:nvSpPr>
          <p:cNvPr id="16391" name="ZoneTexte 19">
            <a:extLst>
              <a:ext uri="{FF2B5EF4-FFF2-40B4-BE49-F238E27FC236}">
                <a16:creationId xmlns:a16="http://schemas.microsoft.com/office/drawing/2014/main" id="{0FAFAF2D-C443-44D5-5BA5-63F3F9B9446F}"/>
              </a:ext>
            </a:extLst>
          </p:cNvPr>
          <p:cNvSpPr txBox="1">
            <a:spLocks noChangeArrowheads="1"/>
          </p:cNvSpPr>
          <p:nvPr/>
        </p:nvSpPr>
        <p:spPr bwMode="auto">
          <a:xfrm>
            <a:off x="692150" y="3506788"/>
            <a:ext cx="313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the brooklyn"/>
              </a:rPr>
              <a:t>L’expert n’est qu’un technicien</a:t>
            </a:r>
          </a:p>
        </p:txBody>
      </p:sp>
      <p:pic>
        <p:nvPicPr>
          <p:cNvPr id="21" name="Graphique 20" descr="Flèche : tout droit">
            <a:extLst>
              <a:ext uri="{FF2B5EF4-FFF2-40B4-BE49-F238E27FC236}">
                <a16:creationId xmlns:a16="http://schemas.microsoft.com/office/drawing/2014/main" id="{6667551F-92CF-8113-8FFC-051DA22BFE0B}"/>
              </a:ext>
            </a:extLst>
          </p:cNvPr>
          <p:cNvPicPr>
            <a:picLocks noChangeAspect="1"/>
          </p:cNvPicPr>
          <p:nvPr/>
        </p:nvPicPr>
        <p:blipFill>
          <a:blip r:embed="rId3"/>
          <a:stretch>
            <a:fillRect/>
          </a:stretch>
        </p:blipFill>
        <p:spPr>
          <a:xfrm rot="10800000">
            <a:off x="249238" y="3470275"/>
            <a:ext cx="442912" cy="442913"/>
          </a:xfrm>
          <a:prstGeom prst="rect">
            <a:avLst/>
          </a:prstGeom>
        </p:spPr>
      </p:pic>
      <p:pic>
        <p:nvPicPr>
          <p:cNvPr id="22" name="Graphique 21" descr="Ligne fléchée : incurvée dans le sens inverse des aiguilles d’une montre">
            <a:extLst>
              <a:ext uri="{FF2B5EF4-FFF2-40B4-BE49-F238E27FC236}">
                <a16:creationId xmlns:a16="http://schemas.microsoft.com/office/drawing/2014/main" id="{1C72776E-D4E8-660A-68B7-0E8D6E4A7370}"/>
              </a:ext>
            </a:extLst>
          </p:cNvPr>
          <p:cNvPicPr>
            <a:picLocks noChangeAspect="1"/>
          </p:cNvPicPr>
          <p:nvPr/>
        </p:nvPicPr>
        <p:blipFill>
          <a:blip r:embed="rId4"/>
          <a:stretch>
            <a:fillRect/>
          </a:stretch>
        </p:blipFill>
        <p:spPr>
          <a:xfrm rot="7988662">
            <a:off x="1214438" y="3856038"/>
            <a:ext cx="417512" cy="417512"/>
          </a:xfrm>
          <a:prstGeom prst="rect">
            <a:avLst/>
          </a:prstGeom>
        </p:spPr>
      </p:pic>
      <p:sp>
        <p:nvSpPr>
          <p:cNvPr id="16394" name="ZoneTexte 23">
            <a:extLst>
              <a:ext uri="{FF2B5EF4-FFF2-40B4-BE49-F238E27FC236}">
                <a16:creationId xmlns:a16="http://schemas.microsoft.com/office/drawing/2014/main" id="{3367E710-ADCF-2224-04DF-06810EDDA50F}"/>
              </a:ext>
            </a:extLst>
          </p:cNvPr>
          <p:cNvSpPr txBox="1">
            <a:spLocks noChangeArrowheads="1"/>
          </p:cNvSpPr>
          <p:nvPr/>
        </p:nvSpPr>
        <p:spPr bwMode="auto">
          <a:xfrm>
            <a:off x="1717675" y="3956050"/>
            <a:ext cx="8202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L’expertise ne doit porter que sur des faits, des considérations techniques à l’exclusion de toute autre question</a:t>
            </a:r>
          </a:p>
        </p:txBody>
      </p:sp>
      <p:pic>
        <p:nvPicPr>
          <p:cNvPr id="30" name="Graphique 29" descr="Ligne fléchée : incurvée dans le sens inverse des aiguilles d’une montre">
            <a:extLst>
              <a:ext uri="{FF2B5EF4-FFF2-40B4-BE49-F238E27FC236}">
                <a16:creationId xmlns:a16="http://schemas.microsoft.com/office/drawing/2014/main" id="{051C4776-B19C-A9F2-1FDD-14264CE60377}"/>
              </a:ext>
            </a:extLst>
          </p:cNvPr>
          <p:cNvPicPr>
            <a:picLocks noChangeAspect="1"/>
          </p:cNvPicPr>
          <p:nvPr/>
        </p:nvPicPr>
        <p:blipFill>
          <a:blip r:embed="rId4"/>
          <a:stretch>
            <a:fillRect/>
          </a:stretch>
        </p:blipFill>
        <p:spPr>
          <a:xfrm rot="7988662">
            <a:off x="1215231" y="4253707"/>
            <a:ext cx="415925" cy="417512"/>
          </a:xfrm>
          <a:prstGeom prst="rect">
            <a:avLst/>
          </a:prstGeom>
        </p:spPr>
      </p:pic>
      <p:sp>
        <p:nvSpPr>
          <p:cNvPr id="16396" name="ZoneTexte 30">
            <a:extLst>
              <a:ext uri="{FF2B5EF4-FFF2-40B4-BE49-F238E27FC236}">
                <a16:creationId xmlns:a16="http://schemas.microsoft.com/office/drawing/2014/main" id="{8558B3A0-4135-DC8A-C278-A268AF2A97B8}"/>
              </a:ext>
            </a:extLst>
          </p:cNvPr>
          <p:cNvSpPr txBox="1">
            <a:spLocks noChangeArrowheads="1"/>
          </p:cNvSpPr>
          <p:nvPr/>
        </p:nvSpPr>
        <p:spPr bwMode="auto">
          <a:xfrm>
            <a:off x="1717675" y="4352925"/>
            <a:ext cx="8202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L’expertise ne doit porter que sur des faits, des considérations techniques à l’exclusion de toute autre question</a:t>
            </a:r>
          </a:p>
        </p:txBody>
      </p:sp>
      <p:pic>
        <p:nvPicPr>
          <p:cNvPr id="32" name="Graphique 31" descr="Ligne fléchée : incurvée dans le sens inverse des aiguilles d’une montre">
            <a:extLst>
              <a:ext uri="{FF2B5EF4-FFF2-40B4-BE49-F238E27FC236}">
                <a16:creationId xmlns:a16="http://schemas.microsoft.com/office/drawing/2014/main" id="{9FCCC294-3460-9D49-5E5D-53C214553569}"/>
              </a:ext>
            </a:extLst>
          </p:cNvPr>
          <p:cNvPicPr>
            <a:picLocks noChangeAspect="1"/>
          </p:cNvPicPr>
          <p:nvPr/>
        </p:nvPicPr>
        <p:blipFill>
          <a:blip r:embed="rId4"/>
          <a:stretch>
            <a:fillRect/>
          </a:stretch>
        </p:blipFill>
        <p:spPr>
          <a:xfrm rot="7988662">
            <a:off x="1215231" y="4626770"/>
            <a:ext cx="415925" cy="417512"/>
          </a:xfrm>
          <a:prstGeom prst="rect">
            <a:avLst/>
          </a:prstGeom>
        </p:spPr>
      </p:pic>
      <p:sp>
        <p:nvSpPr>
          <p:cNvPr id="16398" name="ZoneTexte 34">
            <a:extLst>
              <a:ext uri="{FF2B5EF4-FFF2-40B4-BE49-F238E27FC236}">
                <a16:creationId xmlns:a16="http://schemas.microsoft.com/office/drawing/2014/main" id="{66D46E6B-010D-F667-5BB1-12FE0A70EDFF}"/>
              </a:ext>
            </a:extLst>
          </p:cNvPr>
          <p:cNvSpPr txBox="1">
            <a:spLocks noChangeArrowheads="1"/>
          </p:cNvSpPr>
          <p:nvPr/>
        </p:nvSpPr>
        <p:spPr bwMode="auto">
          <a:xfrm>
            <a:off x="1717675" y="4725988"/>
            <a:ext cx="8202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L’expertise ne doit pas porter sur la qualification d’une faute</a:t>
            </a:r>
          </a:p>
        </p:txBody>
      </p:sp>
      <p:pic>
        <p:nvPicPr>
          <p:cNvPr id="36" name="Graphique 35" descr="Ligne fléchée : incurvée dans le sens inverse des aiguilles d’une montre">
            <a:extLst>
              <a:ext uri="{FF2B5EF4-FFF2-40B4-BE49-F238E27FC236}">
                <a16:creationId xmlns:a16="http://schemas.microsoft.com/office/drawing/2014/main" id="{4C768144-8C87-8C7D-80B1-516D0355732A}"/>
              </a:ext>
            </a:extLst>
          </p:cNvPr>
          <p:cNvPicPr>
            <a:picLocks noChangeAspect="1"/>
          </p:cNvPicPr>
          <p:nvPr/>
        </p:nvPicPr>
        <p:blipFill>
          <a:blip r:embed="rId4"/>
          <a:stretch>
            <a:fillRect/>
          </a:stretch>
        </p:blipFill>
        <p:spPr>
          <a:xfrm rot="7988662">
            <a:off x="1214437" y="5000626"/>
            <a:ext cx="417513" cy="417512"/>
          </a:xfrm>
          <a:prstGeom prst="rect">
            <a:avLst/>
          </a:prstGeom>
        </p:spPr>
      </p:pic>
      <p:sp>
        <p:nvSpPr>
          <p:cNvPr id="16400" name="ZoneTexte 36">
            <a:extLst>
              <a:ext uri="{FF2B5EF4-FFF2-40B4-BE49-F238E27FC236}">
                <a16:creationId xmlns:a16="http://schemas.microsoft.com/office/drawing/2014/main" id="{2B1B46E8-3336-3215-75B9-BC433410CFF5}"/>
              </a:ext>
            </a:extLst>
          </p:cNvPr>
          <p:cNvSpPr txBox="1">
            <a:spLocks noChangeArrowheads="1"/>
          </p:cNvSpPr>
          <p:nvPr/>
        </p:nvSpPr>
        <p:spPr bwMode="auto">
          <a:xfrm>
            <a:off x="1717675" y="5100638"/>
            <a:ext cx="8202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L’expertise ne doit pas se prononcer sur la notion de responsabilité juridique</a:t>
            </a:r>
          </a:p>
        </p:txBody>
      </p:sp>
      <p:pic>
        <p:nvPicPr>
          <p:cNvPr id="38" name="Graphique 37" descr="Ligne fléchée : incurvée dans le sens inverse des aiguilles d’une montre">
            <a:extLst>
              <a:ext uri="{FF2B5EF4-FFF2-40B4-BE49-F238E27FC236}">
                <a16:creationId xmlns:a16="http://schemas.microsoft.com/office/drawing/2014/main" id="{8A286FE2-DBB4-EFD9-C3C9-0F9DF5A4E8CE}"/>
              </a:ext>
            </a:extLst>
          </p:cNvPr>
          <p:cNvPicPr>
            <a:picLocks noChangeAspect="1"/>
          </p:cNvPicPr>
          <p:nvPr/>
        </p:nvPicPr>
        <p:blipFill>
          <a:blip r:embed="rId4"/>
          <a:stretch>
            <a:fillRect/>
          </a:stretch>
        </p:blipFill>
        <p:spPr>
          <a:xfrm rot="7988662">
            <a:off x="1215231" y="5364957"/>
            <a:ext cx="415925" cy="417512"/>
          </a:xfrm>
          <a:prstGeom prst="rect">
            <a:avLst/>
          </a:prstGeom>
        </p:spPr>
      </p:pic>
      <p:sp>
        <p:nvSpPr>
          <p:cNvPr id="16402" name="ZoneTexte 38">
            <a:extLst>
              <a:ext uri="{FF2B5EF4-FFF2-40B4-BE49-F238E27FC236}">
                <a16:creationId xmlns:a16="http://schemas.microsoft.com/office/drawing/2014/main" id="{C1626D33-55E8-F51A-6660-E2CB54E70609}"/>
              </a:ext>
            </a:extLst>
          </p:cNvPr>
          <p:cNvSpPr txBox="1">
            <a:spLocks noChangeArrowheads="1"/>
          </p:cNvSpPr>
          <p:nvPr/>
        </p:nvSpPr>
        <p:spPr bwMode="auto">
          <a:xfrm>
            <a:off x="1717675" y="5464175"/>
            <a:ext cx="8202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L’expertise ne doit pas devenir une médiation sans que le juge en soit informé</a:t>
            </a:r>
          </a:p>
        </p:txBody>
      </p:sp>
      <p:pic>
        <p:nvPicPr>
          <p:cNvPr id="40" name="Graphique 39" descr="Ligne fléchée : incurvée dans le sens inverse des aiguilles d’une montre">
            <a:extLst>
              <a:ext uri="{FF2B5EF4-FFF2-40B4-BE49-F238E27FC236}">
                <a16:creationId xmlns:a16="http://schemas.microsoft.com/office/drawing/2014/main" id="{871EB9F0-E89D-8045-1B3F-8EF20054A862}"/>
              </a:ext>
            </a:extLst>
          </p:cNvPr>
          <p:cNvPicPr>
            <a:picLocks noChangeAspect="1"/>
          </p:cNvPicPr>
          <p:nvPr/>
        </p:nvPicPr>
        <p:blipFill>
          <a:blip r:embed="rId4"/>
          <a:stretch>
            <a:fillRect/>
          </a:stretch>
        </p:blipFill>
        <p:spPr>
          <a:xfrm rot="7988662">
            <a:off x="1214437" y="5746751"/>
            <a:ext cx="417513" cy="417512"/>
          </a:xfrm>
          <a:prstGeom prst="rect">
            <a:avLst/>
          </a:prstGeom>
        </p:spPr>
      </p:pic>
      <p:sp>
        <p:nvSpPr>
          <p:cNvPr id="16404" name="ZoneTexte 40">
            <a:extLst>
              <a:ext uri="{FF2B5EF4-FFF2-40B4-BE49-F238E27FC236}">
                <a16:creationId xmlns:a16="http://schemas.microsoft.com/office/drawing/2014/main" id="{41DE991A-C626-E415-FDE2-78BEBB27E56D}"/>
              </a:ext>
            </a:extLst>
          </p:cNvPr>
          <p:cNvSpPr txBox="1">
            <a:spLocks noChangeArrowheads="1"/>
          </p:cNvSpPr>
          <p:nvPr/>
        </p:nvSpPr>
        <p:spPr bwMode="auto">
          <a:xfrm>
            <a:off x="1717675" y="5846763"/>
            <a:ext cx="8202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L’expertise ne doit porter que sur les chefs de missions de l’ordonnance</a:t>
            </a:r>
          </a:p>
        </p:txBody>
      </p:sp>
      <p:sp>
        <p:nvSpPr>
          <p:cNvPr id="16405" name="ZoneTexte 22">
            <a:extLst>
              <a:ext uri="{FF2B5EF4-FFF2-40B4-BE49-F238E27FC236}">
                <a16:creationId xmlns:a16="http://schemas.microsoft.com/office/drawing/2014/main" id="{D28967EC-9094-AA72-5E96-06C8FD66CDBC}"/>
              </a:ext>
            </a:extLst>
          </p:cNvPr>
          <p:cNvSpPr txBox="1">
            <a:spLocks noChangeArrowheads="1"/>
          </p:cNvSpPr>
          <p:nvPr/>
        </p:nvSpPr>
        <p:spPr bwMode="auto">
          <a:xfrm>
            <a:off x="4440238" y="6122988"/>
            <a:ext cx="313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Demande de précision ou d’extension</a:t>
            </a:r>
          </a:p>
        </p:txBody>
      </p:sp>
      <p:pic>
        <p:nvPicPr>
          <p:cNvPr id="25" name="Graphique 24" descr="Ligne fléchée : tout droit">
            <a:extLst>
              <a:ext uri="{FF2B5EF4-FFF2-40B4-BE49-F238E27FC236}">
                <a16:creationId xmlns:a16="http://schemas.microsoft.com/office/drawing/2014/main" id="{9A1428AD-BF70-4D5D-52A5-2C3F0BBAD01B}"/>
              </a:ext>
            </a:extLst>
          </p:cNvPr>
          <p:cNvPicPr>
            <a:picLocks noChangeAspect="1"/>
          </p:cNvPicPr>
          <p:nvPr/>
        </p:nvPicPr>
        <p:blipFill>
          <a:blip r:embed="rId5"/>
          <a:stretch>
            <a:fillRect/>
          </a:stretch>
        </p:blipFill>
        <p:spPr>
          <a:xfrm rot="10800000">
            <a:off x="4067175" y="6122988"/>
            <a:ext cx="307975" cy="307975"/>
          </a:xfrm>
          <a:prstGeom prst="rect">
            <a:avLst/>
          </a:prstGeom>
        </p:spPr>
      </p:pic>
      <p:pic>
        <p:nvPicPr>
          <p:cNvPr id="26" name="Image 25">
            <a:extLst>
              <a:ext uri="{FF2B5EF4-FFF2-40B4-BE49-F238E27FC236}">
                <a16:creationId xmlns:a16="http://schemas.microsoft.com/office/drawing/2014/main" id="{4870A854-E417-5F9D-1026-4EEEEC4F69E2}"/>
              </a:ext>
            </a:extLst>
          </p:cNvPr>
          <p:cNvPicPr>
            <a:picLocks noChangeAspect="1"/>
          </p:cNvPicPr>
          <p:nvPr/>
        </p:nvPicPr>
        <p:blipFill>
          <a:blip r:embed="rId6"/>
          <a:stretch>
            <a:fillRect/>
          </a:stretch>
        </p:blipFill>
        <p:spPr>
          <a:xfrm>
            <a:off x="10883244" y="6017291"/>
            <a:ext cx="1145926" cy="739307"/>
          </a:xfrm>
          <a:prstGeom prst="rect">
            <a:avLst/>
          </a:prstGeom>
          <a:effectLst>
            <a:softEdge rad="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77B1E5C-A446-C8A4-E624-5593DEACFADF}"/>
              </a:ext>
            </a:extLst>
          </p:cNvPr>
          <p:cNvSpPr/>
          <p:nvPr/>
        </p:nvSpPr>
        <p:spPr>
          <a:xfrm>
            <a:off x="3025775" y="1552575"/>
            <a:ext cx="5237163" cy="1192213"/>
          </a:xfrm>
          <a:prstGeom prst="rect">
            <a:avLst/>
          </a:prstGeom>
          <a:solidFill>
            <a:srgbClr val="B4C7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C3505188-DE96-5EEB-2C7C-18DE8A97B7B7}"/>
              </a:ext>
            </a:extLst>
          </p:cNvPr>
          <p:cNvSpPr/>
          <p:nvPr/>
        </p:nvSpPr>
        <p:spPr>
          <a:xfrm>
            <a:off x="2881313" y="157163"/>
            <a:ext cx="9061450" cy="1192212"/>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9144FB77-FA8A-4570-5C6C-39A582E41AC2}"/>
              </a:ext>
            </a:extLst>
          </p:cNvPr>
          <p:cNvSpPr/>
          <p:nvPr/>
        </p:nvSpPr>
        <p:spPr>
          <a:xfrm>
            <a:off x="249238" y="80963"/>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ZoneTexte 14">
            <a:extLst>
              <a:ext uri="{FF2B5EF4-FFF2-40B4-BE49-F238E27FC236}">
                <a16:creationId xmlns:a16="http://schemas.microsoft.com/office/drawing/2014/main" id="{4A6F6D2C-2FF4-C18A-31AF-693BE7930AAC}"/>
              </a:ext>
            </a:extLst>
          </p:cNvPr>
          <p:cNvSpPr txBox="1"/>
          <p:nvPr/>
        </p:nvSpPr>
        <p:spPr>
          <a:xfrm>
            <a:off x="3422650" y="568325"/>
            <a:ext cx="8388350" cy="369888"/>
          </a:xfrm>
          <a:prstGeom prst="rect">
            <a:avLst/>
          </a:prstGeom>
          <a:noFill/>
          <a:ln>
            <a:noFill/>
          </a:ln>
        </p:spPr>
        <p:txBody>
          <a:bodyPr>
            <a:spAutoFit/>
          </a:bodyPr>
          <a:lstStyle/>
          <a:p>
            <a:pPr algn="ctr" eaLnBrk="1" fontAlgn="auto" hangingPunct="1">
              <a:spcBef>
                <a:spcPts val="0"/>
              </a:spcBef>
              <a:spcAft>
                <a:spcPts val="0"/>
              </a:spcAft>
              <a:defRPr/>
            </a:pPr>
            <a:r>
              <a:rPr lang="fr-FR" b="1" spc="300" dirty="0">
                <a:latin typeface="Cremona" pitchFamily="2" charset="0"/>
              </a:rPr>
              <a:t>Le déroulé de l’expertise</a:t>
            </a:r>
          </a:p>
        </p:txBody>
      </p:sp>
      <p:sp>
        <p:nvSpPr>
          <p:cNvPr id="17" name="Forme libre 16">
            <a:extLst>
              <a:ext uri="{FF2B5EF4-FFF2-40B4-BE49-F238E27FC236}">
                <a16:creationId xmlns:a16="http://schemas.microsoft.com/office/drawing/2014/main" id="{75341763-41D8-D386-78BC-3405013D34B6}"/>
              </a:ext>
            </a:extLst>
          </p:cNvPr>
          <p:cNvSpPr/>
          <p:nvPr/>
        </p:nvSpPr>
        <p:spPr>
          <a:xfrm>
            <a:off x="255588" y="146208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414" name="ZoneTexte 33">
            <a:extLst>
              <a:ext uri="{FF2B5EF4-FFF2-40B4-BE49-F238E27FC236}">
                <a16:creationId xmlns:a16="http://schemas.microsoft.com/office/drawing/2014/main" id="{731CE216-6A66-DB3D-5F33-FBC492821DC2}"/>
              </a:ext>
            </a:extLst>
          </p:cNvPr>
          <p:cNvSpPr txBox="1">
            <a:spLocks noChangeArrowheads="1"/>
          </p:cNvSpPr>
          <p:nvPr/>
        </p:nvSpPr>
        <p:spPr bwMode="auto">
          <a:xfrm>
            <a:off x="3925888" y="1963738"/>
            <a:ext cx="389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Le déroulement de la mission</a:t>
            </a:r>
          </a:p>
        </p:txBody>
      </p:sp>
      <p:pic>
        <p:nvPicPr>
          <p:cNvPr id="21" name="Graphique 20" descr="Flèche : tout droit">
            <a:extLst>
              <a:ext uri="{FF2B5EF4-FFF2-40B4-BE49-F238E27FC236}">
                <a16:creationId xmlns:a16="http://schemas.microsoft.com/office/drawing/2014/main" id="{55AC3D14-8E29-B305-2EBB-AFB8DB3F289F}"/>
              </a:ext>
            </a:extLst>
          </p:cNvPr>
          <p:cNvPicPr>
            <a:picLocks noChangeAspect="1"/>
          </p:cNvPicPr>
          <p:nvPr/>
        </p:nvPicPr>
        <p:blipFill>
          <a:blip r:embed="rId3"/>
          <a:stretch>
            <a:fillRect/>
          </a:stretch>
        </p:blipFill>
        <p:spPr>
          <a:xfrm rot="10800000">
            <a:off x="206375" y="4926013"/>
            <a:ext cx="441325" cy="441325"/>
          </a:xfrm>
          <a:prstGeom prst="rect">
            <a:avLst/>
          </a:prstGeom>
        </p:spPr>
      </p:pic>
      <p:pic>
        <p:nvPicPr>
          <p:cNvPr id="22" name="Graphique 21" descr="Ligne fléchée : incurvée dans le sens inverse des aiguilles d’une montre">
            <a:extLst>
              <a:ext uri="{FF2B5EF4-FFF2-40B4-BE49-F238E27FC236}">
                <a16:creationId xmlns:a16="http://schemas.microsoft.com/office/drawing/2014/main" id="{870D6E7B-AED9-661D-9CCE-675079E65A97}"/>
              </a:ext>
            </a:extLst>
          </p:cNvPr>
          <p:cNvPicPr>
            <a:picLocks noChangeAspect="1"/>
          </p:cNvPicPr>
          <p:nvPr/>
        </p:nvPicPr>
        <p:blipFill>
          <a:blip r:embed="rId4"/>
          <a:stretch>
            <a:fillRect/>
          </a:stretch>
        </p:blipFill>
        <p:spPr>
          <a:xfrm rot="7988662">
            <a:off x="573881" y="5622132"/>
            <a:ext cx="415925" cy="417512"/>
          </a:xfrm>
          <a:prstGeom prst="rect">
            <a:avLst/>
          </a:prstGeom>
        </p:spPr>
      </p:pic>
      <p:sp>
        <p:nvSpPr>
          <p:cNvPr id="17417" name="ZoneTexte 23">
            <a:extLst>
              <a:ext uri="{FF2B5EF4-FFF2-40B4-BE49-F238E27FC236}">
                <a16:creationId xmlns:a16="http://schemas.microsoft.com/office/drawing/2014/main" id="{92FB633D-6097-6E24-6109-33F81079CDA1}"/>
              </a:ext>
            </a:extLst>
          </p:cNvPr>
          <p:cNvSpPr txBox="1">
            <a:spLocks noChangeArrowheads="1"/>
          </p:cNvSpPr>
          <p:nvPr/>
        </p:nvSpPr>
        <p:spPr bwMode="auto">
          <a:xfrm>
            <a:off x="2670175" y="3200400"/>
            <a:ext cx="8202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b="1" i="1">
                <a:latin typeface="the brooklyn"/>
              </a:rPr>
              <a:t>R. 621-7 - </a:t>
            </a:r>
            <a:r>
              <a:rPr lang="fr-FR" altLang="fr-FR" sz="1400" i="1">
                <a:latin typeface="the brooklyn"/>
              </a:rPr>
              <a:t>« Les parties sont averties par le ou les experts des jours et heures auxquels il sera procédé à l'expertise ; cet avis leur est adressé </a:t>
            </a:r>
            <a:r>
              <a:rPr lang="fr-FR" altLang="fr-FR" sz="1400" b="1" i="1">
                <a:latin typeface="the brooklyn"/>
              </a:rPr>
              <a:t>quatre jours au moins à l'avance</a:t>
            </a:r>
            <a:r>
              <a:rPr lang="fr-FR" altLang="fr-FR" sz="1400" i="1">
                <a:latin typeface="the brooklyn"/>
              </a:rPr>
              <a:t>, par lettre recommandée </a:t>
            </a:r>
            <a:endParaRPr lang="fr-FR" altLang="fr-FR" sz="1100" i="1">
              <a:latin typeface="the brooklyn"/>
            </a:endParaRPr>
          </a:p>
        </p:txBody>
      </p:sp>
      <p:pic>
        <p:nvPicPr>
          <p:cNvPr id="30" name="Graphique 29" descr="Ligne fléchée : incurvée dans le sens inverse des aiguilles d’une montre">
            <a:extLst>
              <a:ext uri="{FF2B5EF4-FFF2-40B4-BE49-F238E27FC236}">
                <a16:creationId xmlns:a16="http://schemas.microsoft.com/office/drawing/2014/main" id="{AAB25C46-7486-FEC3-69B4-3B473142AF76}"/>
              </a:ext>
            </a:extLst>
          </p:cNvPr>
          <p:cNvPicPr>
            <a:picLocks noChangeAspect="1"/>
          </p:cNvPicPr>
          <p:nvPr/>
        </p:nvPicPr>
        <p:blipFill>
          <a:blip r:embed="rId4"/>
          <a:stretch>
            <a:fillRect/>
          </a:stretch>
        </p:blipFill>
        <p:spPr>
          <a:xfrm rot="7988662">
            <a:off x="1173162" y="5708651"/>
            <a:ext cx="417513" cy="417512"/>
          </a:xfrm>
          <a:prstGeom prst="rect">
            <a:avLst/>
          </a:prstGeom>
        </p:spPr>
      </p:pic>
      <p:sp>
        <p:nvSpPr>
          <p:cNvPr id="3" name="Rectangle : coins arrondis 2">
            <a:extLst>
              <a:ext uri="{FF2B5EF4-FFF2-40B4-BE49-F238E27FC236}">
                <a16:creationId xmlns:a16="http://schemas.microsoft.com/office/drawing/2014/main" id="{02E7512A-7979-40C8-EC22-F815AC7DC71B}"/>
              </a:ext>
            </a:extLst>
          </p:cNvPr>
          <p:cNvSpPr/>
          <p:nvPr/>
        </p:nvSpPr>
        <p:spPr>
          <a:xfrm>
            <a:off x="206375" y="2930525"/>
            <a:ext cx="2073275" cy="3686175"/>
          </a:xfrm>
          <a:prstGeom prst="roundRect">
            <a:avLst/>
          </a:prstGeom>
          <a:solidFill>
            <a:srgbClr val="B4C7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420" name="ZoneTexte 25">
            <a:extLst>
              <a:ext uri="{FF2B5EF4-FFF2-40B4-BE49-F238E27FC236}">
                <a16:creationId xmlns:a16="http://schemas.microsoft.com/office/drawing/2014/main" id="{B6D55D1D-0F63-982C-5FCC-CF68237D16C9}"/>
              </a:ext>
            </a:extLst>
          </p:cNvPr>
          <p:cNvSpPr txBox="1">
            <a:spLocks noChangeArrowheads="1"/>
          </p:cNvSpPr>
          <p:nvPr/>
        </p:nvSpPr>
        <p:spPr bwMode="auto">
          <a:xfrm>
            <a:off x="255588" y="3138488"/>
            <a:ext cx="195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CONVOCATION DES PARTIES</a:t>
            </a:r>
          </a:p>
        </p:txBody>
      </p:sp>
      <p:sp>
        <p:nvSpPr>
          <p:cNvPr id="4" name="Chevron 3">
            <a:extLst>
              <a:ext uri="{FF2B5EF4-FFF2-40B4-BE49-F238E27FC236}">
                <a16:creationId xmlns:a16="http://schemas.microsoft.com/office/drawing/2014/main" id="{A8A1169F-41CA-818E-A0B4-06A1BD3109AF}"/>
              </a:ext>
            </a:extLst>
          </p:cNvPr>
          <p:cNvSpPr/>
          <p:nvPr/>
        </p:nvSpPr>
        <p:spPr>
          <a:xfrm>
            <a:off x="2344738" y="3214688"/>
            <a:ext cx="258762" cy="4794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5" name="Rectangle : coins arrondis 4">
            <a:extLst>
              <a:ext uri="{FF2B5EF4-FFF2-40B4-BE49-F238E27FC236}">
                <a16:creationId xmlns:a16="http://schemas.microsoft.com/office/drawing/2014/main" id="{30611928-B727-A274-6096-94E2829B0A2B}"/>
              </a:ext>
            </a:extLst>
          </p:cNvPr>
          <p:cNvSpPr/>
          <p:nvPr/>
        </p:nvSpPr>
        <p:spPr>
          <a:xfrm>
            <a:off x="2279650" y="3797300"/>
            <a:ext cx="8093075"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9" name="Rectangle : coins arrondis 28">
            <a:extLst>
              <a:ext uri="{FF2B5EF4-FFF2-40B4-BE49-F238E27FC236}">
                <a16:creationId xmlns:a16="http://schemas.microsoft.com/office/drawing/2014/main" id="{7C5FC87E-C2BA-C7F0-736A-6647FEEC2721}"/>
              </a:ext>
            </a:extLst>
          </p:cNvPr>
          <p:cNvSpPr/>
          <p:nvPr/>
        </p:nvSpPr>
        <p:spPr>
          <a:xfrm>
            <a:off x="571500" y="4267200"/>
            <a:ext cx="3297238" cy="403225"/>
          </a:xfrm>
          <a:prstGeom prst="round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424" name="ZoneTexte 41">
            <a:extLst>
              <a:ext uri="{FF2B5EF4-FFF2-40B4-BE49-F238E27FC236}">
                <a16:creationId xmlns:a16="http://schemas.microsoft.com/office/drawing/2014/main" id="{6775DE38-DC63-9853-3F85-B1B60873B030}"/>
              </a:ext>
            </a:extLst>
          </p:cNvPr>
          <p:cNvSpPr txBox="1">
            <a:spLocks noChangeArrowheads="1"/>
          </p:cNvSpPr>
          <p:nvPr/>
        </p:nvSpPr>
        <p:spPr bwMode="auto">
          <a:xfrm>
            <a:off x="387350" y="4308475"/>
            <a:ext cx="267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solidFill>
                  <a:schemeClr val="bg1"/>
                </a:solidFill>
                <a:latin typeface="Cremona"/>
              </a:rPr>
              <a:t>Les CONVENANCES</a:t>
            </a:r>
          </a:p>
        </p:txBody>
      </p:sp>
      <p:sp>
        <p:nvSpPr>
          <p:cNvPr id="17425" name="ZoneTexte 42">
            <a:extLst>
              <a:ext uri="{FF2B5EF4-FFF2-40B4-BE49-F238E27FC236}">
                <a16:creationId xmlns:a16="http://schemas.microsoft.com/office/drawing/2014/main" id="{7EF612F2-A689-EE4E-ADA0-896A98B0FD74}"/>
              </a:ext>
            </a:extLst>
          </p:cNvPr>
          <p:cNvSpPr txBox="1">
            <a:spLocks noChangeArrowheads="1"/>
          </p:cNvSpPr>
          <p:nvPr/>
        </p:nvSpPr>
        <p:spPr bwMode="auto">
          <a:xfrm>
            <a:off x="3943350" y="4267200"/>
            <a:ext cx="43719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Adressées aux avocats (ou aux parties non représentées) par courrier simple (ou électronique)</a:t>
            </a:r>
            <a:endParaRPr lang="fr-FR" altLang="fr-FR" sz="1100">
              <a:latin typeface="the brooklyn"/>
            </a:endParaRPr>
          </a:p>
        </p:txBody>
      </p:sp>
      <p:sp>
        <p:nvSpPr>
          <p:cNvPr id="17426" name="ZoneTexte 43">
            <a:extLst>
              <a:ext uri="{FF2B5EF4-FFF2-40B4-BE49-F238E27FC236}">
                <a16:creationId xmlns:a16="http://schemas.microsoft.com/office/drawing/2014/main" id="{30DBFBE4-1A22-F2AA-8817-609F86DFE4E3}"/>
              </a:ext>
            </a:extLst>
          </p:cNvPr>
          <p:cNvSpPr txBox="1">
            <a:spLocks noChangeArrowheads="1"/>
          </p:cNvSpPr>
          <p:nvPr/>
        </p:nvSpPr>
        <p:spPr bwMode="auto">
          <a:xfrm>
            <a:off x="8782050" y="4252913"/>
            <a:ext cx="3079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100">
                <a:latin typeface="the brooklyn"/>
              </a:rPr>
              <a:t>Usages et bonnes pratiques : une date par semaine trois semaines après la date d’envoi</a:t>
            </a:r>
          </a:p>
        </p:txBody>
      </p:sp>
      <p:sp>
        <p:nvSpPr>
          <p:cNvPr id="45" name="Rectangle : coins arrondis 44">
            <a:extLst>
              <a:ext uri="{FF2B5EF4-FFF2-40B4-BE49-F238E27FC236}">
                <a16:creationId xmlns:a16="http://schemas.microsoft.com/office/drawing/2014/main" id="{DA5D80C4-E793-34F6-B8DF-7D98B9BCFCC8}"/>
              </a:ext>
            </a:extLst>
          </p:cNvPr>
          <p:cNvSpPr/>
          <p:nvPr/>
        </p:nvSpPr>
        <p:spPr>
          <a:xfrm>
            <a:off x="573088" y="4919663"/>
            <a:ext cx="3297237" cy="403225"/>
          </a:xfrm>
          <a:prstGeom prst="round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428" name="ZoneTexte 45">
            <a:extLst>
              <a:ext uri="{FF2B5EF4-FFF2-40B4-BE49-F238E27FC236}">
                <a16:creationId xmlns:a16="http://schemas.microsoft.com/office/drawing/2014/main" id="{25C54A59-EEEA-DA93-C933-E16765ADDDE7}"/>
              </a:ext>
            </a:extLst>
          </p:cNvPr>
          <p:cNvSpPr txBox="1">
            <a:spLocks noChangeArrowheads="1"/>
          </p:cNvSpPr>
          <p:nvPr/>
        </p:nvSpPr>
        <p:spPr bwMode="auto">
          <a:xfrm>
            <a:off x="387350" y="4953000"/>
            <a:ext cx="336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solidFill>
                  <a:schemeClr val="bg1"/>
                </a:solidFill>
                <a:latin typeface="Cremona"/>
              </a:rPr>
              <a:t>PREMIERE CONVOCATION</a:t>
            </a:r>
          </a:p>
        </p:txBody>
      </p:sp>
      <p:sp>
        <p:nvSpPr>
          <p:cNvPr id="17429" name="ZoneTexte 46">
            <a:extLst>
              <a:ext uri="{FF2B5EF4-FFF2-40B4-BE49-F238E27FC236}">
                <a16:creationId xmlns:a16="http://schemas.microsoft.com/office/drawing/2014/main" id="{62FC42D8-BECF-D45A-6083-867B096E0C52}"/>
              </a:ext>
            </a:extLst>
          </p:cNvPr>
          <p:cNvSpPr txBox="1">
            <a:spLocks noChangeArrowheads="1"/>
          </p:cNvSpPr>
          <p:nvPr/>
        </p:nvSpPr>
        <p:spPr bwMode="auto">
          <a:xfrm>
            <a:off x="3932238" y="4859338"/>
            <a:ext cx="4370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Adressées aux parties par courrier recommandé</a:t>
            </a:r>
          </a:p>
          <a:p>
            <a:pPr eaLnBrk="1" hangingPunct="1"/>
            <a:r>
              <a:rPr lang="fr-FR" altLang="fr-FR" sz="1400">
                <a:latin typeface="the brooklyn"/>
              </a:rPr>
              <a:t>Adressée aux conseils par lettre simple ou électronique</a:t>
            </a:r>
            <a:endParaRPr lang="fr-FR" altLang="fr-FR" sz="1100">
              <a:latin typeface="the brooklyn"/>
            </a:endParaRPr>
          </a:p>
        </p:txBody>
      </p:sp>
      <p:sp>
        <p:nvSpPr>
          <p:cNvPr id="49" name="Rectangle : coins arrondis 48">
            <a:extLst>
              <a:ext uri="{FF2B5EF4-FFF2-40B4-BE49-F238E27FC236}">
                <a16:creationId xmlns:a16="http://schemas.microsoft.com/office/drawing/2014/main" id="{75DF84C8-E1FB-F211-B14A-6561E2CDE4FE}"/>
              </a:ext>
            </a:extLst>
          </p:cNvPr>
          <p:cNvSpPr/>
          <p:nvPr/>
        </p:nvSpPr>
        <p:spPr>
          <a:xfrm>
            <a:off x="585788" y="5576888"/>
            <a:ext cx="3297237" cy="403225"/>
          </a:xfrm>
          <a:prstGeom prst="round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431" name="ZoneTexte 49">
            <a:extLst>
              <a:ext uri="{FF2B5EF4-FFF2-40B4-BE49-F238E27FC236}">
                <a16:creationId xmlns:a16="http://schemas.microsoft.com/office/drawing/2014/main" id="{DEACD938-678D-61B4-ABC8-6FEAE82C4507}"/>
              </a:ext>
            </a:extLst>
          </p:cNvPr>
          <p:cNvSpPr txBox="1">
            <a:spLocks noChangeArrowheads="1"/>
          </p:cNvSpPr>
          <p:nvPr/>
        </p:nvSpPr>
        <p:spPr bwMode="auto">
          <a:xfrm>
            <a:off x="511175" y="5592763"/>
            <a:ext cx="3360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solidFill>
                  <a:schemeClr val="bg1"/>
                </a:solidFill>
                <a:latin typeface="Cremona"/>
              </a:rPr>
              <a:t>CONVOCATIONS suivantes</a:t>
            </a:r>
          </a:p>
        </p:txBody>
      </p:sp>
      <p:sp>
        <p:nvSpPr>
          <p:cNvPr id="17432" name="ZoneTexte 50">
            <a:extLst>
              <a:ext uri="{FF2B5EF4-FFF2-40B4-BE49-F238E27FC236}">
                <a16:creationId xmlns:a16="http://schemas.microsoft.com/office/drawing/2014/main" id="{CAD1811D-644B-D1FD-3DD1-230A9DE3A118}"/>
              </a:ext>
            </a:extLst>
          </p:cNvPr>
          <p:cNvSpPr txBox="1">
            <a:spLocks noChangeArrowheads="1"/>
          </p:cNvSpPr>
          <p:nvPr/>
        </p:nvSpPr>
        <p:spPr bwMode="auto">
          <a:xfrm>
            <a:off x="3943350" y="5516563"/>
            <a:ext cx="4044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Adressées aux parties et aux conseils par lettre simple</a:t>
            </a:r>
          </a:p>
          <a:p>
            <a:pPr eaLnBrk="1" hangingPunct="1"/>
            <a:r>
              <a:rPr lang="fr-FR" altLang="fr-FR" sz="1400">
                <a:latin typeface="the brooklyn"/>
              </a:rPr>
              <a:t>ou électronique</a:t>
            </a:r>
            <a:endParaRPr lang="fr-FR" altLang="fr-FR" sz="1100">
              <a:latin typeface="the brooklyn"/>
            </a:endParaRPr>
          </a:p>
        </p:txBody>
      </p:sp>
      <p:sp>
        <p:nvSpPr>
          <p:cNvPr id="17433" name="ZoneTexte 51">
            <a:extLst>
              <a:ext uri="{FF2B5EF4-FFF2-40B4-BE49-F238E27FC236}">
                <a16:creationId xmlns:a16="http://schemas.microsoft.com/office/drawing/2014/main" id="{1464E067-5E10-8AA3-CCA0-A601B52E8CBF}"/>
              </a:ext>
            </a:extLst>
          </p:cNvPr>
          <p:cNvSpPr txBox="1">
            <a:spLocks noChangeArrowheads="1"/>
          </p:cNvSpPr>
          <p:nvPr/>
        </p:nvSpPr>
        <p:spPr bwMode="auto">
          <a:xfrm>
            <a:off x="8782050" y="5535613"/>
            <a:ext cx="3079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100">
                <a:latin typeface="the brooklyn"/>
              </a:rPr>
              <a:t>Informer les parties lors de la premières réunions et le mentionner dans le compte rendu</a:t>
            </a:r>
          </a:p>
        </p:txBody>
      </p:sp>
      <p:sp>
        <p:nvSpPr>
          <p:cNvPr id="6" name="Flèche droite rayée 5">
            <a:extLst>
              <a:ext uri="{FF2B5EF4-FFF2-40B4-BE49-F238E27FC236}">
                <a16:creationId xmlns:a16="http://schemas.microsoft.com/office/drawing/2014/main" id="{B0AA0E70-9D70-EB2F-D1C0-DC399B35EB14}"/>
              </a:ext>
            </a:extLst>
          </p:cNvPr>
          <p:cNvSpPr/>
          <p:nvPr/>
        </p:nvSpPr>
        <p:spPr>
          <a:xfrm>
            <a:off x="8345488" y="4294188"/>
            <a:ext cx="338137" cy="250825"/>
          </a:xfrm>
          <a:prstGeom prst="striped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4" name="Flèche droite rayée 53">
            <a:extLst>
              <a:ext uri="{FF2B5EF4-FFF2-40B4-BE49-F238E27FC236}">
                <a16:creationId xmlns:a16="http://schemas.microsoft.com/office/drawing/2014/main" id="{F79DC3C1-27CE-EDF9-FB1D-FE0B07FE3749}"/>
              </a:ext>
            </a:extLst>
          </p:cNvPr>
          <p:cNvSpPr/>
          <p:nvPr/>
        </p:nvSpPr>
        <p:spPr>
          <a:xfrm>
            <a:off x="8345488" y="5535613"/>
            <a:ext cx="338137" cy="252412"/>
          </a:xfrm>
          <a:prstGeom prst="striped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55" name="Graphique 54" descr="Ligne fléchée : tout droit">
            <a:extLst>
              <a:ext uri="{FF2B5EF4-FFF2-40B4-BE49-F238E27FC236}">
                <a16:creationId xmlns:a16="http://schemas.microsoft.com/office/drawing/2014/main" id="{B36135D9-6844-6C8E-23D8-77478647E917}"/>
              </a:ext>
            </a:extLst>
          </p:cNvPr>
          <p:cNvPicPr>
            <a:picLocks noChangeAspect="1"/>
          </p:cNvPicPr>
          <p:nvPr/>
        </p:nvPicPr>
        <p:blipFill>
          <a:blip r:embed="rId5"/>
          <a:stretch>
            <a:fillRect/>
          </a:stretch>
        </p:blipFill>
        <p:spPr>
          <a:xfrm rot="10800000">
            <a:off x="9277350" y="4659313"/>
            <a:ext cx="307975" cy="307975"/>
          </a:xfrm>
          <a:prstGeom prst="rect">
            <a:avLst/>
          </a:prstGeom>
        </p:spPr>
      </p:pic>
      <p:pic>
        <p:nvPicPr>
          <p:cNvPr id="56" name="Graphique 55" descr="Ligne fléchée : tout droit">
            <a:extLst>
              <a:ext uri="{FF2B5EF4-FFF2-40B4-BE49-F238E27FC236}">
                <a16:creationId xmlns:a16="http://schemas.microsoft.com/office/drawing/2014/main" id="{EDC6F6E9-7B74-DAFC-AC97-B5F62B08BEC3}"/>
              </a:ext>
            </a:extLst>
          </p:cNvPr>
          <p:cNvPicPr>
            <a:picLocks noChangeAspect="1"/>
          </p:cNvPicPr>
          <p:nvPr/>
        </p:nvPicPr>
        <p:blipFill>
          <a:blip r:embed="rId5"/>
          <a:stretch>
            <a:fillRect/>
          </a:stretch>
        </p:blipFill>
        <p:spPr>
          <a:xfrm rot="10800000">
            <a:off x="9277350" y="4933950"/>
            <a:ext cx="307975" cy="307975"/>
          </a:xfrm>
          <a:prstGeom prst="rect">
            <a:avLst/>
          </a:prstGeom>
        </p:spPr>
      </p:pic>
      <p:cxnSp>
        <p:nvCxnSpPr>
          <p:cNvPr id="8" name="Connecteur droit 7">
            <a:extLst>
              <a:ext uri="{FF2B5EF4-FFF2-40B4-BE49-F238E27FC236}">
                <a16:creationId xmlns:a16="http://schemas.microsoft.com/office/drawing/2014/main" id="{4A9A53DF-8AAF-ED09-A06C-C86A88270523}"/>
              </a:ext>
            </a:extLst>
          </p:cNvPr>
          <p:cNvCxnSpPr/>
          <p:nvPr/>
        </p:nvCxnSpPr>
        <p:spPr>
          <a:xfrm>
            <a:off x="9290050" y="4795838"/>
            <a:ext cx="0" cy="593725"/>
          </a:xfrm>
          <a:prstGeom prst="line">
            <a:avLst/>
          </a:prstGeom>
        </p:spPr>
        <p:style>
          <a:lnRef idx="3">
            <a:schemeClr val="dk1"/>
          </a:lnRef>
          <a:fillRef idx="0">
            <a:schemeClr val="dk1"/>
          </a:fillRef>
          <a:effectRef idx="2">
            <a:schemeClr val="dk1"/>
          </a:effectRef>
          <a:fontRef idx="minor">
            <a:schemeClr val="tx1"/>
          </a:fontRef>
        </p:style>
      </p:cxnSp>
      <p:pic>
        <p:nvPicPr>
          <p:cNvPr id="57" name="Graphique 56" descr="Ligne fléchée : tout droit">
            <a:extLst>
              <a:ext uri="{FF2B5EF4-FFF2-40B4-BE49-F238E27FC236}">
                <a16:creationId xmlns:a16="http://schemas.microsoft.com/office/drawing/2014/main" id="{608037A0-5495-89E7-64B4-872D663C3B75}"/>
              </a:ext>
            </a:extLst>
          </p:cNvPr>
          <p:cNvPicPr>
            <a:picLocks noChangeAspect="1"/>
          </p:cNvPicPr>
          <p:nvPr/>
        </p:nvPicPr>
        <p:blipFill>
          <a:blip r:embed="rId5"/>
          <a:stretch>
            <a:fillRect/>
          </a:stretch>
        </p:blipFill>
        <p:spPr>
          <a:xfrm rot="10800000">
            <a:off x="9277350" y="5233988"/>
            <a:ext cx="307975" cy="307975"/>
          </a:xfrm>
          <a:prstGeom prst="rect">
            <a:avLst/>
          </a:prstGeom>
        </p:spPr>
      </p:pic>
      <p:sp>
        <p:nvSpPr>
          <p:cNvPr id="17440" name="ZoneTexte 57">
            <a:extLst>
              <a:ext uri="{FF2B5EF4-FFF2-40B4-BE49-F238E27FC236}">
                <a16:creationId xmlns:a16="http://schemas.microsoft.com/office/drawing/2014/main" id="{F17D17BB-5E8C-4044-A7B0-FEE9D9BC6178}"/>
              </a:ext>
            </a:extLst>
          </p:cNvPr>
          <p:cNvSpPr txBox="1">
            <a:spLocks noChangeArrowheads="1"/>
          </p:cNvSpPr>
          <p:nvPr/>
        </p:nvSpPr>
        <p:spPr bwMode="auto">
          <a:xfrm>
            <a:off x="9525000" y="4676775"/>
            <a:ext cx="7302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100">
                <a:latin typeface="the brooklyn"/>
              </a:rPr>
              <a:t>Flexibilité</a:t>
            </a:r>
          </a:p>
        </p:txBody>
      </p:sp>
      <p:sp>
        <p:nvSpPr>
          <p:cNvPr id="17441" name="ZoneTexte 58">
            <a:extLst>
              <a:ext uri="{FF2B5EF4-FFF2-40B4-BE49-F238E27FC236}">
                <a16:creationId xmlns:a16="http://schemas.microsoft.com/office/drawing/2014/main" id="{3ACEF809-D3BB-470F-D9EB-CF0C228D98EB}"/>
              </a:ext>
            </a:extLst>
          </p:cNvPr>
          <p:cNvSpPr txBox="1">
            <a:spLocks noChangeArrowheads="1"/>
          </p:cNvSpPr>
          <p:nvPr/>
        </p:nvSpPr>
        <p:spPr bwMode="auto">
          <a:xfrm>
            <a:off x="9525000" y="4946650"/>
            <a:ext cx="730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100">
                <a:latin typeface="the brooklyn"/>
              </a:rPr>
              <a:t>Report</a:t>
            </a:r>
          </a:p>
        </p:txBody>
      </p:sp>
      <p:sp>
        <p:nvSpPr>
          <p:cNvPr id="17442" name="ZoneTexte 59">
            <a:extLst>
              <a:ext uri="{FF2B5EF4-FFF2-40B4-BE49-F238E27FC236}">
                <a16:creationId xmlns:a16="http://schemas.microsoft.com/office/drawing/2014/main" id="{97EE230F-9B60-4407-7D55-07DE2666EAD4}"/>
              </a:ext>
            </a:extLst>
          </p:cNvPr>
          <p:cNvSpPr txBox="1">
            <a:spLocks noChangeArrowheads="1"/>
          </p:cNvSpPr>
          <p:nvPr/>
        </p:nvSpPr>
        <p:spPr bwMode="auto">
          <a:xfrm>
            <a:off x="9525000" y="5230813"/>
            <a:ext cx="1670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100">
                <a:latin typeface="the brooklyn"/>
              </a:rPr>
              <a:t>Date et heure de réponse</a:t>
            </a:r>
          </a:p>
        </p:txBody>
      </p:sp>
      <p:pic>
        <p:nvPicPr>
          <p:cNvPr id="61" name="Image 60">
            <a:extLst>
              <a:ext uri="{FF2B5EF4-FFF2-40B4-BE49-F238E27FC236}">
                <a16:creationId xmlns:a16="http://schemas.microsoft.com/office/drawing/2014/main" id="{BB09F9C2-2B33-8F70-139E-17785E87990D}"/>
              </a:ext>
            </a:extLst>
          </p:cNvPr>
          <p:cNvPicPr>
            <a:picLocks noChangeAspect="1"/>
          </p:cNvPicPr>
          <p:nvPr/>
        </p:nvPicPr>
        <p:blipFill>
          <a:blip r:embed="rId6"/>
          <a:stretch>
            <a:fillRect/>
          </a:stretch>
        </p:blipFill>
        <p:spPr>
          <a:xfrm>
            <a:off x="10883244" y="6017291"/>
            <a:ext cx="1145926" cy="739307"/>
          </a:xfrm>
          <a:prstGeom prst="rect">
            <a:avLst/>
          </a:prstGeom>
          <a:effectLst>
            <a:softEdge rad="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3444FD4-F131-FBAC-F620-C91504499BB6}"/>
              </a:ext>
            </a:extLst>
          </p:cNvPr>
          <p:cNvSpPr/>
          <p:nvPr/>
        </p:nvSpPr>
        <p:spPr>
          <a:xfrm>
            <a:off x="3025775" y="1552575"/>
            <a:ext cx="5237163" cy="1192213"/>
          </a:xfrm>
          <a:prstGeom prst="rect">
            <a:avLst/>
          </a:prstGeom>
          <a:solidFill>
            <a:srgbClr val="B4C7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DA05E971-AE08-20CE-37D6-D86F1BB62E95}"/>
              </a:ext>
            </a:extLst>
          </p:cNvPr>
          <p:cNvSpPr/>
          <p:nvPr/>
        </p:nvSpPr>
        <p:spPr>
          <a:xfrm>
            <a:off x="2881313" y="157163"/>
            <a:ext cx="9061450" cy="1192212"/>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8CC05853-E62A-F193-0B0F-768DFAEC5DA1}"/>
              </a:ext>
            </a:extLst>
          </p:cNvPr>
          <p:cNvSpPr/>
          <p:nvPr/>
        </p:nvSpPr>
        <p:spPr>
          <a:xfrm>
            <a:off x="249238" y="80963"/>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ZoneTexte 14">
            <a:extLst>
              <a:ext uri="{FF2B5EF4-FFF2-40B4-BE49-F238E27FC236}">
                <a16:creationId xmlns:a16="http://schemas.microsoft.com/office/drawing/2014/main" id="{20E33F9D-0808-AE23-5C67-8A32D4EDAED1}"/>
              </a:ext>
            </a:extLst>
          </p:cNvPr>
          <p:cNvSpPr txBox="1"/>
          <p:nvPr/>
        </p:nvSpPr>
        <p:spPr>
          <a:xfrm>
            <a:off x="3422650" y="568325"/>
            <a:ext cx="8388350" cy="369888"/>
          </a:xfrm>
          <a:prstGeom prst="rect">
            <a:avLst/>
          </a:prstGeom>
          <a:noFill/>
          <a:ln>
            <a:noFill/>
          </a:ln>
        </p:spPr>
        <p:txBody>
          <a:bodyPr>
            <a:spAutoFit/>
          </a:bodyPr>
          <a:lstStyle/>
          <a:p>
            <a:pPr algn="ctr" eaLnBrk="1" fontAlgn="auto" hangingPunct="1">
              <a:spcBef>
                <a:spcPts val="0"/>
              </a:spcBef>
              <a:spcAft>
                <a:spcPts val="0"/>
              </a:spcAft>
              <a:defRPr/>
            </a:pPr>
            <a:r>
              <a:rPr lang="fr-FR" b="1" spc="300" dirty="0">
                <a:latin typeface="Cremona" pitchFamily="2" charset="0"/>
              </a:rPr>
              <a:t>Le déroulé de l’expertise</a:t>
            </a:r>
          </a:p>
        </p:txBody>
      </p:sp>
      <p:sp>
        <p:nvSpPr>
          <p:cNvPr id="17" name="Forme libre 16">
            <a:extLst>
              <a:ext uri="{FF2B5EF4-FFF2-40B4-BE49-F238E27FC236}">
                <a16:creationId xmlns:a16="http://schemas.microsoft.com/office/drawing/2014/main" id="{E4945837-0F33-1F20-1A09-3CD8B39CDE4D}"/>
              </a:ext>
            </a:extLst>
          </p:cNvPr>
          <p:cNvSpPr/>
          <p:nvPr/>
        </p:nvSpPr>
        <p:spPr>
          <a:xfrm>
            <a:off x="255588" y="146208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438" name="ZoneTexte 33">
            <a:extLst>
              <a:ext uri="{FF2B5EF4-FFF2-40B4-BE49-F238E27FC236}">
                <a16:creationId xmlns:a16="http://schemas.microsoft.com/office/drawing/2014/main" id="{0436FC9F-2751-809D-8C0D-CD8198CF1434}"/>
              </a:ext>
            </a:extLst>
          </p:cNvPr>
          <p:cNvSpPr txBox="1">
            <a:spLocks noChangeArrowheads="1"/>
          </p:cNvSpPr>
          <p:nvPr/>
        </p:nvSpPr>
        <p:spPr bwMode="auto">
          <a:xfrm>
            <a:off x="3925888" y="1963738"/>
            <a:ext cx="389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Le déroulement de la mission</a:t>
            </a:r>
          </a:p>
        </p:txBody>
      </p:sp>
      <p:pic>
        <p:nvPicPr>
          <p:cNvPr id="21" name="Graphique 20" descr="Flèche : tout droit">
            <a:extLst>
              <a:ext uri="{FF2B5EF4-FFF2-40B4-BE49-F238E27FC236}">
                <a16:creationId xmlns:a16="http://schemas.microsoft.com/office/drawing/2014/main" id="{4FE30DA3-CEE5-1BAE-C16E-29ABFE2E6A14}"/>
              </a:ext>
            </a:extLst>
          </p:cNvPr>
          <p:cNvPicPr>
            <a:picLocks noChangeAspect="1"/>
          </p:cNvPicPr>
          <p:nvPr/>
        </p:nvPicPr>
        <p:blipFill>
          <a:blip r:embed="rId3"/>
          <a:stretch>
            <a:fillRect/>
          </a:stretch>
        </p:blipFill>
        <p:spPr>
          <a:xfrm rot="10800000">
            <a:off x="206375" y="4926013"/>
            <a:ext cx="441325" cy="441325"/>
          </a:xfrm>
          <a:prstGeom prst="rect">
            <a:avLst/>
          </a:prstGeom>
        </p:spPr>
      </p:pic>
      <p:sp>
        <p:nvSpPr>
          <p:cNvPr id="18440" name="ZoneTexte 23">
            <a:extLst>
              <a:ext uri="{FF2B5EF4-FFF2-40B4-BE49-F238E27FC236}">
                <a16:creationId xmlns:a16="http://schemas.microsoft.com/office/drawing/2014/main" id="{19367892-E89B-04DF-D66C-EE5FF8F132F0}"/>
              </a:ext>
            </a:extLst>
          </p:cNvPr>
          <p:cNvSpPr txBox="1">
            <a:spLocks noChangeArrowheads="1"/>
          </p:cNvSpPr>
          <p:nvPr/>
        </p:nvSpPr>
        <p:spPr bwMode="auto">
          <a:xfrm>
            <a:off x="2670175" y="3200400"/>
            <a:ext cx="8402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Feuille de présence</a:t>
            </a:r>
          </a:p>
          <a:p>
            <a:pPr eaLnBrk="1" hangingPunct="1"/>
            <a:r>
              <a:rPr lang="fr-FR" altLang="fr-FR" sz="1400">
                <a:latin typeface="the brooklyn"/>
              </a:rPr>
              <a:t>Uniquement les parties convoquées (la question des conseils techniques des parties ou des accompagnants)</a:t>
            </a:r>
            <a:endParaRPr lang="fr-FR" altLang="fr-FR" sz="1100">
              <a:latin typeface="the brooklyn"/>
            </a:endParaRPr>
          </a:p>
        </p:txBody>
      </p:sp>
      <p:sp>
        <p:nvSpPr>
          <p:cNvPr id="3" name="Rectangle : coins arrondis 2">
            <a:extLst>
              <a:ext uri="{FF2B5EF4-FFF2-40B4-BE49-F238E27FC236}">
                <a16:creationId xmlns:a16="http://schemas.microsoft.com/office/drawing/2014/main" id="{817DFCA5-7A8D-8F3A-9B4A-6835CBC37F8E}"/>
              </a:ext>
            </a:extLst>
          </p:cNvPr>
          <p:cNvSpPr/>
          <p:nvPr/>
        </p:nvSpPr>
        <p:spPr>
          <a:xfrm>
            <a:off x="206375" y="2930525"/>
            <a:ext cx="2073275" cy="2692400"/>
          </a:xfrm>
          <a:prstGeom prst="roundRect">
            <a:avLst/>
          </a:prstGeom>
          <a:solidFill>
            <a:srgbClr val="B4C7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442" name="ZoneTexte 25">
            <a:extLst>
              <a:ext uri="{FF2B5EF4-FFF2-40B4-BE49-F238E27FC236}">
                <a16:creationId xmlns:a16="http://schemas.microsoft.com/office/drawing/2014/main" id="{4C8D44F2-E937-55C3-EE3E-7921BC3480FC}"/>
              </a:ext>
            </a:extLst>
          </p:cNvPr>
          <p:cNvSpPr txBox="1">
            <a:spLocks noChangeArrowheads="1"/>
          </p:cNvSpPr>
          <p:nvPr/>
        </p:nvSpPr>
        <p:spPr bwMode="auto">
          <a:xfrm>
            <a:off x="255588" y="3138488"/>
            <a:ext cx="195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Première</a:t>
            </a:r>
          </a:p>
          <a:p>
            <a:pPr algn="ctr" eaLnBrk="1" hangingPunct="1"/>
            <a:r>
              <a:rPr lang="fr-FR" altLang="fr-FR" b="1">
                <a:latin typeface="Cremona"/>
              </a:rPr>
              <a:t>réunion</a:t>
            </a:r>
          </a:p>
        </p:txBody>
      </p:sp>
      <p:sp>
        <p:nvSpPr>
          <p:cNvPr id="4" name="Chevron 3">
            <a:extLst>
              <a:ext uri="{FF2B5EF4-FFF2-40B4-BE49-F238E27FC236}">
                <a16:creationId xmlns:a16="http://schemas.microsoft.com/office/drawing/2014/main" id="{FC1573B0-B5EB-B9F0-E426-F0AFF14412A9}"/>
              </a:ext>
            </a:extLst>
          </p:cNvPr>
          <p:cNvSpPr/>
          <p:nvPr/>
        </p:nvSpPr>
        <p:spPr>
          <a:xfrm>
            <a:off x="2344738" y="3214688"/>
            <a:ext cx="258762" cy="4794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18444" name="ZoneTexte 35">
            <a:extLst>
              <a:ext uri="{FF2B5EF4-FFF2-40B4-BE49-F238E27FC236}">
                <a16:creationId xmlns:a16="http://schemas.microsoft.com/office/drawing/2014/main" id="{68A589FD-F2C4-7A04-E4C2-170500108BDE}"/>
              </a:ext>
            </a:extLst>
          </p:cNvPr>
          <p:cNvSpPr txBox="1">
            <a:spLocks noChangeArrowheads="1"/>
          </p:cNvSpPr>
          <p:nvPr/>
        </p:nvSpPr>
        <p:spPr bwMode="auto">
          <a:xfrm>
            <a:off x="206375" y="4030663"/>
            <a:ext cx="1954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COMPTE RENDU</a:t>
            </a:r>
          </a:p>
        </p:txBody>
      </p:sp>
      <p:sp>
        <p:nvSpPr>
          <p:cNvPr id="18445" name="ZoneTexte 36">
            <a:extLst>
              <a:ext uri="{FF2B5EF4-FFF2-40B4-BE49-F238E27FC236}">
                <a16:creationId xmlns:a16="http://schemas.microsoft.com/office/drawing/2014/main" id="{CF101F82-C9A8-F1D2-C54A-5CE39DE37DD8}"/>
              </a:ext>
            </a:extLst>
          </p:cNvPr>
          <p:cNvSpPr txBox="1">
            <a:spLocks noChangeArrowheads="1"/>
          </p:cNvSpPr>
          <p:nvPr/>
        </p:nvSpPr>
        <p:spPr bwMode="auto">
          <a:xfrm>
            <a:off x="2670175" y="4222750"/>
            <a:ext cx="84026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La rédaction d’un compte rendu est fortement recommandée après chaque réunion.</a:t>
            </a:r>
            <a:endParaRPr lang="fr-FR" altLang="fr-FR" sz="1100">
              <a:latin typeface="the brooklyn"/>
            </a:endParaRPr>
          </a:p>
        </p:txBody>
      </p:sp>
      <p:sp>
        <p:nvSpPr>
          <p:cNvPr id="38" name="Chevron 37">
            <a:extLst>
              <a:ext uri="{FF2B5EF4-FFF2-40B4-BE49-F238E27FC236}">
                <a16:creationId xmlns:a16="http://schemas.microsoft.com/office/drawing/2014/main" id="{7159E36A-949B-3C04-2B20-1F778DEA3CED}"/>
              </a:ext>
            </a:extLst>
          </p:cNvPr>
          <p:cNvSpPr/>
          <p:nvPr/>
        </p:nvSpPr>
        <p:spPr>
          <a:xfrm>
            <a:off x="2366963" y="4138613"/>
            <a:ext cx="258762" cy="4794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18447" name="ZoneTexte 52">
            <a:extLst>
              <a:ext uri="{FF2B5EF4-FFF2-40B4-BE49-F238E27FC236}">
                <a16:creationId xmlns:a16="http://schemas.microsoft.com/office/drawing/2014/main" id="{1C24FAA4-684E-156E-365A-08CF4ADD89FE}"/>
              </a:ext>
            </a:extLst>
          </p:cNvPr>
          <p:cNvSpPr txBox="1">
            <a:spLocks noChangeArrowheads="1"/>
          </p:cNvSpPr>
          <p:nvPr/>
        </p:nvSpPr>
        <p:spPr bwMode="auto">
          <a:xfrm>
            <a:off x="0" y="4983163"/>
            <a:ext cx="246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DEMATERIALISER</a:t>
            </a:r>
          </a:p>
        </p:txBody>
      </p:sp>
      <p:sp>
        <p:nvSpPr>
          <p:cNvPr id="18448" name="ZoneTexte 60">
            <a:extLst>
              <a:ext uri="{FF2B5EF4-FFF2-40B4-BE49-F238E27FC236}">
                <a16:creationId xmlns:a16="http://schemas.microsoft.com/office/drawing/2014/main" id="{AAF8270E-0624-0966-F9BE-65ACB369C853}"/>
              </a:ext>
            </a:extLst>
          </p:cNvPr>
          <p:cNvSpPr txBox="1">
            <a:spLocks noChangeArrowheads="1"/>
          </p:cNvSpPr>
          <p:nvPr/>
        </p:nvSpPr>
        <p:spPr bwMode="auto">
          <a:xfrm>
            <a:off x="2714625" y="5045075"/>
            <a:ext cx="19891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 recours à OPALEXE</a:t>
            </a:r>
            <a:endParaRPr lang="fr-FR" altLang="fr-FR" sz="1100">
              <a:latin typeface="the brooklyn"/>
            </a:endParaRPr>
          </a:p>
        </p:txBody>
      </p:sp>
      <p:sp>
        <p:nvSpPr>
          <p:cNvPr id="62" name="Chevron 61">
            <a:extLst>
              <a:ext uri="{FF2B5EF4-FFF2-40B4-BE49-F238E27FC236}">
                <a16:creationId xmlns:a16="http://schemas.microsoft.com/office/drawing/2014/main" id="{506FEB4F-3013-EA83-0A1B-562965FE4964}"/>
              </a:ext>
            </a:extLst>
          </p:cNvPr>
          <p:cNvSpPr/>
          <p:nvPr/>
        </p:nvSpPr>
        <p:spPr>
          <a:xfrm>
            <a:off x="2366963" y="4946650"/>
            <a:ext cx="258762" cy="4794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pic>
        <p:nvPicPr>
          <p:cNvPr id="63" name="Image 62">
            <a:extLst>
              <a:ext uri="{FF2B5EF4-FFF2-40B4-BE49-F238E27FC236}">
                <a16:creationId xmlns:a16="http://schemas.microsoft.com/office/drawing/2014/main" id="{67CD55A5-F42B-AE04-05D4-113F56703886}"/>
              </a:ext>
            </a:extLst>
          </p:cNvPr>
          <p:cNvPicPr>
            <a:picLocks noChangeAspect="1"/>
          </p:cNvPicPr>
          <p:nvPr/>
        </p:nvPicPr>
        <p:blipFill>
          <a:blip r:embed="rId4"/>
          <a:stretch>
            <a:fillRect/>
          </a:stretch>
        </p:blipFill>
        <p:spPr>
          <a:xfrm>
            <a:off x="10883244" y="6017291"/>
            <a:ext cx="1145926" cy="739307"/>
          </a:xfrm>
          <a:prstGeom prst="rect">
            <a:avLst/>
          </a:prstGeom>
          <a:effectLst>
            <a:softEdge rad="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83F4AE-DBE0-C460-0D81-FCEC152345B8}"/>
              </a:ext>
            </a:extLst>
          </p:cNvPr>
          <p:cNvSpPr/>
          <p:nvPr/>
        </p:nvSpPr>
        <p:spPr>
          <a:xfrm>
            <a:off x="3025775" y="1552575"/>
            <a:ext cx="5237163" cy="1192213"/>
          </a:xfrm>
          <a:prstGeom prst="rect">
            <a:avLst/>
          </a:prstGeom>
          <a:solidFill>
            <a:srgbClr val="B4C7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4440EEB3-87F7-951C-84A0-082E4B8C3A8F}"/>
              </a:ext>
            </a:extLst>
          </p:cNvPr>
          <p:cNvSpPr/>
          <p:nvPr/>
        </p:nvSpPr>
        <p:spPr>
          <a:xfrm>
            <a:off x="2881313" y="157163"/>
            <a:ext cx="9061450" cy="1192212"/>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6C87AB18-D35C-9946-C59E-C6DA46362833}"/>
              </a:ext>
            </a:extLst>
          </p:cNvPr>
          <p:cNvSpPr/>
          <p:nvPr/>
        </p:nvSpPr>
        <p:spPr>
          <a:xfrm>
            <a:off x="249238" y="80963"/>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ZoneTexte 14">
            <a:extLst>
              <a:ext uri="{FF2B5EF4-FFF2-40B4-BE49-F238E27FC236}">
                <a16:creationId xmlns:a16="http://schemas.microsoft.com/office/drawing/2014/main" id="{297363D1-FE7E-AA42-9D09-A2E135DF251C}"/>
              </a:ext>
            </a:extLst>
          </p:cNvPr>
          <p:cNvSpPr txBox="1"/>
          <p:nvPr/>
        </p:nvSpPr>
        <p:spPr>
          <a:xfrm>
            <a:off x="3422650" y="568325"/>
            <a:ext cx="8388350" cy="369888"/>
          </a:xfrm>
          <a:prstGeom prst="rect">
            <a:avLst/>
          </a:prstGeom>
          <a:noFill/>
          <a:ln>
            <a:noFill/>
          </a:ln>
        </p:spPr>
        <p:txBody>
          <a:bodyPr>
            <a:spAutoFit/>
          </a:bodyPr>
          <a:lstStyle/>
          <a:p>
            <a:pPr algn="ctr" eaLnBrk="1" fontAlgn="auto" hangingPunct="1">
              <a:spcBef>
                <a:spcPts val="0"/>
              </a:spcBef>
              <a:spcAft>
                <a:spcPts val="0"/>
              </a:spcAft>
              <a:defRPr/>
            </a:pPr>
            <a:r>
              <a:rPr lang="fr-FR" b="1" spc="300" dirty="0">
                <a:latin typeface="Cremona" pitchFamily="2" charset="0"/>
              </a:rPr>
              <a:t>Le déroulé de l’expertise</a:t>
            </a:r>
          </a:p>
        </p:txBody>
      </p:sp>
      <p:sp>
        <p:nvSpPr>
          <p:cNvPr id="17" name="Forme libre 16">
            <a:extLst>
              <a:ext uri="{FF2B5EF4-FFF2-40B4-BE49-F238E27FC236}">
                <a16:creationId xmlns:a16="http://schemas.microsoft.com/office/drawing/2014/main" id="{D96D299F-6496-DEE6-95F5-1A1AFCA7F6E6}"/>
              </a:ext>
            </a:extLst>
          </p:cNvPr>
          <p:cNvSpPr/>
          <p:nvPr/>
        </p:nvSpPr>
        <p:spPr>
          <a:xfrm>
            <a:off x="255588" y="146208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9462" name="ZoneTexte 33">
            <a:extLst>
              <a:ext uri="{FF2B5EF4-FFF2-40B4-BE49-F238E27FC236}">
                <a16:creationId xmlns:a16="http://schemas.microsoft.com/office/drawing/2014/main" id="{9FF48E9D-C5BC-DCCF-D5E0-B07409EA5B2E}"/>
              </a:ext>
            </a:extLst>
          </p:cNvPr>
          <p:cNvSpPr txBox="1">
            <a:spLocks noChangeArrowheads="1"/>
          </p:cNvSpPr>
          <p:nvPr/>
        </p:nvSpPr>
        <p:spPr bwMode="auto">
          <a:xfrm>
            <a:off x="3925888" y="1963738"/>
            <a:ext cx="389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Le déroulement de la mission</a:t>
            </a:r>
          </a:p>
        </p:txBody>
      </p:sp>
      <p:pic>
        <p:nvPicPr>
          <p:cNvPr id="21" name="Graphique 20" descr="Flèche : tout droit">
            <a:extLst>
              <a:ext uri="{FF2B5EF4-FFF2-40B4-BE49-F238E27FC236}">
                <a16:creationId xmlns:a16="http://schemas.microsoft.com/office/drawing/2014/main" id="{7EF3BE5F-8D8E-CC0C-DDB1-0C3334C1E94E}"/>
              </a:ext>
            </a:extLst>
          </p:cNvPr>
          <p:cNvPicPr>
            <a:picLocks noChangeAspect="1"/>
          </p:cNvPicPr>
          <p:nvPr/>
        </p:nvPicPr>
        <p:blipFill>
          <a:blip r:embed="rId3"/>
          <a:stretch>
            <a:fillRect/>
          </a:stretch>
        </p:blipFill>
        <p:spPr>
          <a:xfrm rot="10800000">
            <a:off x="206375" y="4926013"/>
            <a:ext cx="441325" cy="441325"/>
          </a:xfrm>
          <a:prstGeom prst="rect">
            <a:avLst/>
          </a:prstGeom>
        </p:spPr>
      </p:pic>
      <p:sp>
        <p:nvSpPr>
          <p:cNvPr id="3" name="Rectangle : coins arrondis 2">
            <a:extLst>
              <a:ext uri="{FF2B5EF4-FFF2-40B4-BE49-F238E27FC236}">
                <a16:creationId xmlns:a16="http://schemas.microsoft.com/office/drawing/2014/main" id="{0A80A087-7246-A5BE-29B1-EDC71AEB2A04}"/>
              </a:ext>
            </a:extLst>
          </p:cNvPr>
          <p:cNvSpPr/>
          <p:nvPr/>
        </p:nvSpPr>
        <p:spPr>
          <a:xfrm>
            <a:off x="206375" y="2930525"/>
            <a:ext cx="2073275" cy="2692400"/>
          </a:xfrm>
          <a:prstGeom prst="roundRect">
            <a:avLst/>
          </a:prstGeom>
          <a:solidFill>
            <a:srgbClr val="B4C7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9465" name="ZoneTexte 25">
            <a:extLst>
              <a:ext uri="{FF2B5EF4-FFF2-40B4-BE49-F238E27FC236}">
                <a16:creationId xmlns:a16="http://schemas.microsoft.com/office/drawing/2014/main" id="{7211B022-6F44-06F0-4FE3-44FE40239B53}"/>
              </a:ext>
            </a:extLst>
          </p:cNvPr>
          <p:cNvSpPr txBox="1">
            <a:spLocks noChangeArrowheads="1"/>
          </p:cNvSpPr>
          <p:nvPr/>
        </p:nvSpPr>
        <p:spPr bwMode="auto">
          <a:xfrm>
            <a:off x="265113" y="3328988"/>
            <a:ext cx="1955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ASSISTANCE </a:t>
            </a:r>
          </a:p>
          <a:p>
            <a:pPr algn="ctr" eaLnBrk="1" hangingPunct="1"/>
            <a:r>
              <a:rPr lang="fr-FR" altLang="fr-FR" b="1">
                <a:latin typeface="Cremona"/>
              </a:rPr>
              <a:t>TECHNIQUE</a:t>
            </a:r>
          </a:p>
          <a:p>
            <a:pPr algn="ctr" eaLnBrk="1" hangingPunct="1"/>
            <a:endParaRPr lang="fr-FR" altLang="fr-FR" b="1">
              <a:latin typeface="Cremona"/>
            </a:endParaRPr>
          </a:p>
          <a:p>
            <a:pPr algn="ctr" eaLnBrk="1" hangingPunct="1"/>
            <a:endParaRPr lang="fr-FR" altLang="fr-FR" b="1">
              <a:latin typeface="Cremona"/>
            </a:endParaRPr>
          </a:p>
          <a:p>
            <a:pPr algn="ctr" eaLnBrk="1" hangingPunct="1"/>
            <a:endParaRPr lang="fr-FR" altLang="fr-FR" b="1">
              <a:latin typeface="Cremona"/>
            </a:endParaRPr>
          </a:p>
          <a:p>
            <a:pPr algn="ctr" eaLnBrk="1" hangingPunct="1"/>
            <a:r>
              <a:rPr lang="fr-FR" altLang="fr-FR" b="1">
                <a:latin typeface="Cremona"/>
              </a:rPr>
              <a:t>SAPITEUR</a:t>
            </a:r>
          </a:p>
        </p:txBody>
      </p:sp>
      <p:sp>
        <p:nvSpPr>
          <p:cNvPr id="19466" name="ZoneTexte 36">
            <a:extLst>
              <a:ext uri="{FF2B5EF4-FFF2-40B4-BE49-F238E27FC236}">
                <a16:creationId xmlns:a16="http://schemas.microsoft.com/office/drawing/2014/main" id="{F8A727F1-1E70-E570-D062-368072887DAD}"/>
              </a:ext>
            </a:extLst>
          </p:cNvPr>
          <p:cNvSpPr txBox="1">
            <a:spLocks noChangeArrowheads="1"/>
          </p:cNvSpPr>
          <p:nvPr/>
        </p:nvSpPr>
        <p:spPr bwMode="auto">
          <a:xfrm>
            <a:off x="2722563" y="3114675"/>
            <a:ext cx="8402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 recours à un professionnel est possible dans le cadre de la réalisation d’opérations techniques de constatations ou de prélèvement. </a:t>
            </a:r>
          </a:p>
          <a:p>
            <a:pPr eaLnBrk="1" hangingPunct="1"/>
            <a:r>
              <a:rPr lang="fr-FR" altLang="fr-FR" sz="1400">
                <a:latin typeface="the brooklyn"/>
              </a:rPr>
              <a:t>Le choix de ce professionnel est fait librement par l’expert.</a:t>
            </a:r>
          </a:p>
          <a:p>
            <a:pPr eaLnBrk="1" hangingPunct="1"/>
            <a:r>
              <a:rPr lang="fr-FR" altLang="fr-FR" sz="1400">
                <a:latin typeface="the brooklyn"/>
              </a:rPr>
              <a:t>Les parties en sont informées par l’expert.</a:t>
            </a:r>
            <a:endParaRPr lang="fr-FR" altLang="fr-FR" sz="1100">
              <a:latin typeface="the brooklyn"/>
            </a:endParaRPr>
          </a:p>
        </p:txBody>
      </p:sp>
      <p:sp>
        <p:nvSpPr>
          <p:cNvPr id="38" name="Chevron 37">
            <a:extLst>
              <a:ext uri="{FF2B5EF4-FFF2-40B4-BE49-F238E27FC236}">
                <a16:creationId xmlns:a16="http://schemas.microsoft.com/office/drawing/2014/main" id="{81D45258-6109-EA7E-346B-04FA55794BD8}"/>
              </a:ext>
            </a:extLst>
          </p:cNvPr>
          <p:cNvSpPr/>
          <p:nvPr/>
        </p:nvSpPr>
        <p:spPr>
          <a:xfrm>
            <a:off x="2371725" y="3373438"/>
            <a:ext cx="258763" cy="4794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62" name="Chevron 61">
            <a:extLst>
              <a:ext uri="{FF2B5EF4-FFF2-40B4-BE49-F238E27FC236}">
                <a16:creationId xmlns:a16="http://schemas.microsoft.com/office/drawing/2014/main" id="{A1AD0357-255F-018E-97FC-0A9FA6737FBB}"/>
              </a:ext>
            </a:extLst>
          </p:cNvPr>
          <p:cNvSpPr/>
          <p:nvPr/>
        </p:nvSpPr>
        <p:spPr>
          <a:xfrm>
            <a:off x="2371725" y="4722813"/>
            <a:ext cx="258763" cy="48101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19469" name="ZoneTexte 31">
            <a:extLst>
              <a:ext uri="{FF2B5EF4-FFF2-40B4-BE49-F238E27FC236}">
                <a16:creationId xmlns:a16="http://schemas.microsoft.com/office/drawing/2014/main" id="{F6F40C95-AB2B-7918-BBB5-1F740043EDB0}"/>
              </a:ext>
            </a:extLst>
          </p:cNvPr>
          <p:cNvSpPr txBox="1">
            <a:spLocks noChangeArrowheads="1"/>
          </p:cNvSpPr>
          <p:nvPr/>
        </p:nvSpPr>
        <p:spPr bwMode="auto">
          <a:xfrm>
            <a:off x="2722563" y="4314825"/>
            <a:ext cx="8402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 recours à un sapiteur est possible dans le cadre d’une expertise.</a:t>
            </a:r>
          </a:p>
          <a:p>
            <a:pPr eaLnBrk="1" hangingPunct="1"/>
            <a:r>
              <a:rPr lang="fr-FR" altLang="fr-FR" sz="1400">
                <a:latin typeface="the brooklyn"/>
              </a:rPr>
              <a:t>Le choix du sapiteur est fait par l’expert et soumis à l’approbation de la juridiction</a:t>
            </a:r>
          </a:p>
          <a:p>
            <a:pPr eaLnBrk="1" hangingPunct="1"/>
            <a:r>
              <a:rPr lang="fr-FR" altLang="fr-FR" sz="1400">
                <a:latin typeface="the brooklyn"/>
              </a:rPr>
              <a:t>La désignation du sapiteur est faite par ordonnance de la juridiction...</a:t>
            </a:r>
          </a:p>
          <a:p>
            <a:pPr eaLnBrk="1" hangingPunct="1"/>
            <a:r>
              <a:rPr lang="fr-FR" altLang="fr-FR" sz="1400">
                <a:latin typeface="the brooklyn"/>
              </a:rPr>
              <a:t>La mission du sapiteur doit être écrite et définie par l’expert</a:t>
            </a:r>
          </a:p>
          <a:p>
            <a:pPr eaLnBrk="1" hangingPunct="1"/>
            <a:r>
              <a:rPr lang="fr-FR" altLang="fr-FR" sz="1400">
                <a:latin typeface="the brooklyn"/>
              </a:rPr>
              <a:t>Le choix de ce professionnel est fait librement par l’expert.</a:t>
            </a:r>
          </a:p>
          <a:p>
            <a:pPr eaLnBrk="1" hangingPunct="1"/>
            <a:r>
              <a:rPr lang="fr-FR" altLang="fr-FR" sz="1400">
                <a:latin typeface="the brooklyn"/>
              </a:rPr>
              <a:t>Les parties en sont informées par l’expert.</a:t>
            </a:r>
            <a:endParaRPr lang="fr-FR" altLang="fr-FR" sz="1100">
              <a:latin typeface="the brooklyn"/>
            </a:endParaRPr>
          </a:p>
        </p:txBody>
      </p:sp>
      <p:pic>
        <p:nvPicPr>
          <p:cNvPr id="35" name="Image 34">
            <a:extLst>
              <a:ext uri="{FF2B5EF4-FFF2-40B4-BE49-F238E27FC236}">
                <a16:creationId xmlns:a16="http://schemas.microsoft.com/office/drawing/2014/main" id="{105E3583-D482-D5C7-B341-AD5303A5187B}"/>
              </a:ext>
            </a:extLst>
          </p:cNvPr>
          <p:cNvPicPr>
            <a:picLocks noChangeAspect="1"/>
          </p:cNvPicPr>
          <p:nvPr/>
        </p:nvPicPr>
        <p:blipFill>
          <a:blip r:embed="rId4"/>
          <a:stretch>
            <a:fillRect/>
          </a:stretch>
        </p:blipFill>
        <p:spPr>
          <a:xfrm>
            <a:off x="10883244" y="6017291"/>
            <a:ext cx="1145926" cy="739307"/>
          </a:xfrm>
          <a:prstGeom prst="rect">
            <a:avLst/>
          </a:prstGeom>
          <a:effectLst>
            <a:softEdge rad="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C5AC9BD-3BBF-8006-0DC2-BBE87BECCEBD}"/>
              </a:ext>
            </a:extLst>
          </p:cNvPr>
          <p:cNvSpPr/>
          <p:nvPr/>
        </p:nvSpPr>
        <p:spPr>
          <a:xfrm>
            <a:off x="3025775" y="1658938"/>
            <a:ext cx="5086350" cy="1190625"/>
          </a:xfrm>
          <a:prstGeom prst="rect">
            <a:avLst/>
          </a:prstGeom>
          <a:solidFill>
            <a:srgbClr val="B4C7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740E7FE5-D05D-C7F6-D586-420DD8A000E0}"/>
              </a:ext>
            </a:extLst>
          </p:cNvPr>
          <p:cNvSpPr/>
          <p:nvPr/>
        </p:nvSpPr>
        <p:spPr>
          <a:xfrm>
            <a:off x="2881313" y="157163"/>
            <a:ext cx="9061450" cy="1192212"/>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156DC9A0-71A3-A7F8-DA07-E4498D2E2EBA}"/>
              </a:ext>
            </a:extLst>
          </p:cNvPr>
          <p:cNvSpPr/>
          <p:nvPr/>
        </p:nvSpPr>
        <p:spPr>
          <a:xfrm>
            <a:off x="249238" y="80963"/>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ZoneTexte 14">
            <a:extLst>
              <a:ext uri="{FF2B5EF4-FFF2-40B4-BE49-F238E27FC236}">
                <a16:creationId xmlns:a16="http://schemas.microsoft.com/office/drawing/2014/main" id="{17D72453-7F73-8015-ACFA-90DDAAA8D159}"/>
              </a:ext>
            </a:extLst>
          </p:cNvPr>
          <p:cNvSpPr txBox="1"/>
          <p:nvPr/>
        </p:nvSpPr>
        <p:spPr>
          <a:xfrm>
            <a:off x="3422650" y="568325"/>
            <a:ext cx="8388350" cy="369888"/>
          </a:xfrm>
          <a:prstGeom prst="rect">
            <a:avLst/>
          </a:prstGeom>
          <a:noFill/>
          <a:ln>
            <a:noFill/>
          </a:ln>
        </p:spPr>
        <p:txBody>
          <a:bodyPr>
            <a:spAutoFit/>
          </a:bodyPr>
          <a:lstStyle/>
          <a:p>
            <a:pPr algn="ctr" eaLnBrk="1" fontAlgn="auto" hangingPunct="1">
              <a:spcBef>
                <a:spcPts val="0"/>
              </a:spcBef>
              <a:spcAft>
                <a:spcPts val="0"/>
              </a:spcAft>
              <a:defRPr/>
            </a:pPr>
            <a:r>
              <a:rPr lang="fr-FR" b="1" spc="300" dirty="0">
                <a:latin typeface="Cremona" pitchFamily="2" charset="0"/>
              </a:rPr>
              <a:t>Le déroulé de l’expertise</a:t>
            </a:r>
          </a:p>
        </p:txBody>
      </p:sp>
      <p:sp>
        <p:nvSpPr>
          <p:cNvPr id="17" name="Forme libre 16">
            <a:extLst>
              <a:ext uri="{FF2B5EF4-FFF2-40B4-BE49-F238E27FC236}">
                <a16:creationId xmlns:a16="http://schemas.microsoft.com/office/drawing/2014/main" id="{729046F5-CDD2-667D-84B1-17528D87EAA8}"/>
              </a:ext>
            </a:extLst>
          </p:cNvPr>
          <p:cNvSpPr/>
          <p:nvPr/>
        </p:nvSpPr>
        <p:spPr>
          <a:xfrm>
            <a:off x="255588" y="1566863"/>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486" name="ZoneTexte 33">
            <a:extLst>
              <a:ext uri="{FF2B5EF4-FFF2-40B4-BE49-F238E27FC236}">
                <a16:creationId xmlns:a16="http://schemas.microsoft.com/office/drawing/2014/main" id="{2DF4DFC9-DF68-7123-1FE7-AA8292E903CE}"/>
              </a:ext>
            </a:extLst>
          </p:cNvPr>
          <p:cNvSpPr txBox="1">
            <a:spLocks noChangeArrowheads="1"/>
          </p:cNvSpPr>
          <p:nvPr/>
        </p:nvSpPr>
        <p:spPr bwMode="auto">
          <a:xfrm>
            <a:off x="3925888" y="2070100"/>
            <a:ext cx="3897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Le déroulement de la mission</a:t>
            </a:r>
          </a:p>
        </p:txBody>
      </p:sp>
      <p:sp>
        <p:nvSpPr>
          <p:cNvPr id="3" name="Rectangle : coins arrondis 2">
            <a:extLst>
              <a:ext uri="{FF2B5EF4-FFF2-40B4-BE49-F238E27FC236}">
                <a16:creationId xmlns:a16="http://schemas.microsoft.com/office/drawing/2014/main" id="{6A92A706-BA82-83D7-0107-70F865BFF299}"/>
              </a:ext>
            </a:extLst>
          </p:cNvPr>
          <p:cNvSpPr/>
          <p:nvPr/>
        </p:nvSpPr>
        <p:spPr>
          <a:xfrm>
            <a:off x="498475" y="3165475"/>
            <a:ext cx="2087563" cy="3309938"/>
          </a:xfrm>
          <a:prstGeom prst="roundRect">
            <a:avLst/>
          </a:prstGeom>
          <a:solidFill>
            <a:srgbClr val="B4C7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488" name="ZoneTexte 25">
            <a:extLst>
              <a:ext uri="{FF2B5EF4-FFF2-40B4-BE49-F238E27FC236}">
                <a16:creationId xmlns:a16="http://schemas.microsoft.com/office/drawing/2014/main" id="{FAD50344-9C89-6981-4219-4BF985C6B250}"/>
              </a:ext>
            </a:extLst>
          </p:cNvPr>
          <p:cNvSpPr txBox="1">
            <a:spLocks noChangeArrowheads="1"/>
          </p:cNvSpPr>
          <p:nvPr/>
        </p:nvSpPr>
        <p:spPr bwMode="auto">
          <a:xfrm>
            <a:off x="255588" y="4479925"/>
            <a:ext cx="2486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ALLOCATION </a:t>
            </a:r>
          </a:p>
          <a:p>
            <a:pPr algn="ctr" eaLnBrk="1" hangingPunct="1"/>
            <a:r>
              <a:rPr lang="fr-FR" altLang="fr-FR" b="1">
                <a:latin typeface="Cremona"/>
              </a:rPr>
              <a:t>PROVISIONNELLE</a:t>
            </a:r>
          </a:p>
        </p:txBody>
      </p:sp>
      <p:sp>
        <p:nvSpPr>
          <p:cNvPr id="20489" name="ZoneTexte 36">
            <a:extLst>
              <a:ext uri="{FF2B5EF4-FFF2-40B4-BE49-F238E27FC236}">
                <a16:creationId xmlns:a16="http://schemas.microsoft.com/office/drawing/2014/main" id="{A2414317-E3B6-9983-623D-4B09178E7247}"/>
              </a:ext>
            </a:extLst>
          </p:cNvPr>
          <p:cNvSpPr txBox="1">
            <a:spLocks noChangeArrowheads="1"/>
          </p:cNvSpPr>
          <p:nvPr/>
        </p:nvSpPr>
        <p:spPr bwMode="auto">
          <a:xfrm>
            <a:off x="3211513" y="3479800"/>
            <a:ext cx="840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Il n’existe pas de Régie dans l’ordre administratif. Il n’y a ainsi pas de consignation.</a:t>
            </a:r>
            <a:endParaRPr lang="fr-FR" altLang="fr-FR" sz="1100">
              <a:latin typeface="the brooklyn"/>
            </a:endParaRPr>
          </a:p>
        </p:txBody>
      </p:sp>
      <p:sp>
        <p:nvSpPr>
          <p:cNvPr id="20490" name="ZoneTexte 15">
            <a:extLst>
              <a:ext uri="{FF2B5EF4-FFF2-40B4-BE49-F238E27FC236}">
                <a16:creationId xmlns:a16="http://schemas.microsoft.com/office/drawing/2014/main" id="{EA6055A6-EF33-5F6B-0E4B-F69D9501F468}"/>
              </a:ext>
            </a:extLst>
          </p:cNvPr>
          <p:cNvSpPr txBox="1">
            <a:spLocks noChangeArrowheads="1"/>
          </p:cNvSpPr>
          <p:nvPr/>
        </p:nvSpPr>
        <p:spPr bwMode="auto">
          <a:xfrm>
            <a:off x="3211513" y="3959225"/>
            <a:ext cx="840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L’allocation provisionnelle est versée directement à l’expert.</a:t>
            </a:r>
            <a:endParaRPr lang="fr-FR" altLang="fr-FR" sz="1100">
              <a:latin typeface="the brooklyn"/>
            </a:endParaRPr>
          </a:p>
        </p:txBody>
      </p:sp>
      <p:sp>
        <p:nvSpPr>
          <p:cNvPr id="18" name="Chevron 17">
            <a:extLst>
              <a:ext uri="{FF2B5EF4-FFF2-40B4-BE49-F238E27FC236}">
                <a16:creationId xmlns:a16="http://schemas.microsoft.com/office/drawing/2014/main" id="{57615C88-3E92-035E-4CB5-6B0E1DE2295A}"/>
              </a:ext>
            </a:extLst>
          </p:cNvPr>
          <p:cNvSpPr/>
          <p:nvPr/>
        </p:nvSpPr>
        <p:spPr>
          <a:xfrm>
            <a:off x="2881313" y="3479800"/>
            <a:ext cx="260350" cy="3079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20492" name="ZoneTexte 21">
            <a:extLst>
              <a:ext uri="{FF2B5EF4-FFF2-40B4-BE49-F238E27FC236}">
                <a16:creationId xmlns:a16="http://schemas.microsoft.com/office/drawing/2014/main" id="{4E208405-F982-7780-CE50-9C82D6CD7E1C}"/>
              </a:ext>
            </a:extLst>
          </p:cNvPr>
          <p:cNvSpPr txBox="1">
            <a:spLocks noChangeArrowheads="1"/>
          </p:cNvSpPr>
          <p:nvPr/>
        </p:nvSpPr>
        <p:spPr bwMode="auto">
          <a:xfrm>
            <a:off x="3211513" y="4479925"/>
            <a:ext cx="840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L’allocation provisionnelle est actée par ordonnance de la juridiction qui désigne la partie qui devra s’en acquitter.</a:t>
            </a:r>
            <a:endParaRPr lang="fr-FR" altLang="fr-FR" sz="1100">
              <a:latin typeface="the brooklyn"/>
            </a:endParaRPr>
          </a:p>
        </p:txBody>
      </p:sp>
      <p:sp>
        <p:nvSpPr>
          <p:cNvPr id="20493" name="ZoneTexte 23">
            <a:extLst>
              <a:ext uri="{FF2B5EF4-FFF2-40B4-BE49-F238E27FC236}">
                <a16:creationId xmlns:a16="http://schemas.microsoft.com/office/drawing/2014/main" id="{EB90815E-46E8-5F11-D1CF-DEFF6AB10489}"/>
              </a:ext>
            </a:extLst>
          </p:cNvPr>
          <p:cNvSpPr txBox="1">
            <a:spLocks noChangeArrowheads="1"/>
          </p:cNvSpPr>
          <p:nvPr/>
        </p:nvSpPr>
        <p:spPr bwMode="auto">
          <a:xfrm>
            <a:off x="3238500" y="5127625"/>
            <a:ext cx="84026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En cas d’absence de versement de l’allocation provisionnelle dans le délai d’un mois, le magistrat ou la magistrate établi une mise en demeure à la demande de l’expert. Les opérations sont suspendues pendant le délai de la mise en demeure.</a:t>
            </a:r>
            <a:endParaRPr lang="fr-FR" altLang="fr-FR" sz="1100">
              <a:latin typeface="the brooklyn"/>
            </a:endParaRPr>
          </a:p>
        </p:txBody>
      </p:sp>
      <p:sp>
        <p:nvSpPr>
          <p:cNvPr id="25" name="Chevron 24">
            <a:extLst>
              <a:ext uri="{FF2B5EF4-FFF2-40B4-BE49-F238E27FC236}">
                <a16:creationId xmlns:a16="http://schemas.microsoft.com/office/drawing/2014/main" id="{75EDD00C-BAE7-D9C1-2E5D-FB59FB9267C7}"/>
              </a:ext>
            </a:extLst>
          </p:cNvPr>
          <p:cNvSpPr/>
          <p:nvPr/>
        </p:nvSpPr>
        <p:spPr>
          <a:xfrm>
            <a:off x="2881313" y="4005263"/>
            <a:ext cx="260350" cy="3079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27" name="Chevron 26">
            <a:extLst>
              <a:ext uri="{FF2B5EF4-FFF2-40B4-BE49-F238E27FC236}">
                <a16:creationId xmlns:a16="http://schemas.microsoft.com/office/drawing/2014/main" id="{7ADC9A26-742C-85AC-4524-A966C8385BCA}"/>
              </a:ext>
            </a:extLst>
          </p:cNvPr>
          <p:cNvSpPr/>
          <p:nvPr/>
        </p:nvSpPr>
        <p:spPr>
          <a:xfrm>
            <a:off x="2870200" y="4495800"/>
            <a:ext cx="258763" cy="3079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28" name="Chevron 27">
            <a:extLst>
              <a:ext uri="{FF2B5EF4-FFF2-40B4-BE49-F238E27FC236}">
                <a16:creationId xmlns:a16="http://schemas.microsoft.com/office/drawing/2014/main" id="{0603C3EF-4962-DDE7-C886-FBBB5E6FF551}"/>
              </a:ext>
            </a:extLst>
          </p:cNvPr>
          <p:cNvSpPr/>
          <p:nvPr/>
        </p:nvSpPr>
        <p:spPr>
          <a:xfrm>
            <a:off x="2879725" y="5341938"/>
            <a:ext cx="258763" cy="3079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29" name="Chevron 28">
            <a:extLst>
              <a:ext uri="{FF2B5EF4-FFF2-40B4-BE49-F238E27FC236}">
                <a16:creationId xmlns:a16="http://schemas.microsoft.com/office/drawing/2014/main" id="{BF19B91E-8D85-25C8-E5B8-663EF7E1FCE1}"/>
              </a:ext>
            </a:extLst>
          </p:cNvPr>
          <p:cNvSpPr/>
          <p:nvPr/>
        </p:nvSpPr>
        <p:spPr>
          <a:xfrm>
            <a:off x="2870200" y="6116638"/>
            <a:ext cx="258763" cy="30797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chemeClr val="tx1"/>
              </a:solidFill>
            </a:endParaRPr>
          </a:p>
        </p:txBody>
      </p:sp>
      <p:sp>
        <p:nvSpPr>
          <p:cNvPr id="20498" name="ZoneTexte 29">
            <a:extLst>
              <a:ext uri="{FF2B5EF4-FFF2-40B4-BE49-F238E27FC236}">
                <a16:creationId xmlns:a16="http://schemas.microsoft.com/office/drawing/2014/main" id="{762E093F-E098-3E9C-876E-0832A0B9DB6C}"/>
              </a:ext>
            </a:extLst>
          </p:cNvPr>
          <p:cNvSpPr txBox="1">
            <a:spLocks noChangeArrowheads="1"/>
          </p:cNvSpPr>
          <p:nvPr/>
        </p:nvSpPr>
        <p:spPr bwMode="auto">
          <a:xfrm>
            <a:off x="3238500" y="5949950"/>
            <a:ext cx="84026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Passé ce nouveau délai, si l’allocation provisionnelle n’est pas versée, l’expert déposera son rapport, sur demande de la juridiction, rapport limité aux opérations entreprises.</a:t>
            </a:r>
          </a:p>
          <a:p>
            <a:pPr eaLnBrk="1" hangingPunct="1"/>
            <a:r>
              <a:rPr lang="fr-FR" altLang="fr-FR" sz="1400">
                <a:latin typeface="the brooklyn"/>
              </a:rPr>
              <a:t>Il déposera également sa note d’honoraires et de frais.</a:t>
            </a:r>
            <a:endParaRPr lang="fr-FR" altLang="fr-FR" sz="1100">
              <a:latin typeface="the brooklyn"/>
            </a:endParaRPr>
          </a:p>
        </p:txBody>
      </p:sp>
      <p:pic>
        <p:nvPicPr>
          <p:cNvPr id="31" name="Image 30">
            <a:extLst>
              <a:ext uri="{FF2B5EF4-FFF2-40B4-BE49-F238E27FC236}">
                <a16:creationId xmlns:a16="http://schemas.microsoft.com/office/drawing/2014/main" id="{2897450D-41FA-3C0C-8ECB-3ABF7635923A}"/>
              </a:ext>
            </a:extLst>
          </p:cNvPr>
          <p:cNvPicPr>
            <a:picLocks noChangeAspect="1"/>
          </p:cNvPicPr>
          <p:nvPr/>
        </p:nvPicPr>
        <p:blipFill>
          <a:blip r:embed="rId3"/>
          <a:stretch>
            <a:fillRect/>
          </a:stretch>
        </p:blipFill>
        <p:spPr>
          <a:xfrm>
            <a:off x="10883244" y="6017291"/>
            <a:ext cx="1145926" cy="739307"/>
          </a:xfrm>
          <a:prstGeom prst="rect">
            <a:avLst/>
          </a:prstGeom>
          <a:effectLst>
            <a:softEdge rad="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6DEE383-9D09-DED6-8960-98BCBABFE95C}"/>
              </a:ext>
            </a:extLst>
          </p:cNvPr>
          <p:cNvSpPr/>
          <p:nvPr/>
        </p:nvSpPr>
        <p:spPr>
          <a:xfrm>
            <a:off x="3025775" y="1658938"/>
            <a:ext cx="5086350" cy="1190625"/>
          </a:xfrm>
          <a:prstGeom prst="rect">
            <a:avLst/>
          </a:prstGeom>
          <a:solidFill>
            <a:srgbClr val="B4C7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9BE1744E-0915-745A-5DA5-7924A784689E}"/>
              </a:ext>
            </a:extLst>
          </p:cNvPr>
          <p:cNvSpPr/>
          <p:nvPr/>
        </p:nvSpPr>
        <p:spPr>
          <a:xfrm>
            <a:off x="2881313" y="157163"/>
            <a:ext cx="9061450" cy="1192212"/>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B7A46377-BA61-717E-63F0-BEC2111D9344}"/>
              </a:ext>
            </a:extLst>
          </p:cNvPr>
          <p:cNvSpPr/>
          <p:nvPr/>
        </p:nvSpPr>
        <p:spPr>
          <a:xfrm>
            <a:off x="249238" y="80963"/>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ZoneTexte 14">
            <a:extLst>
              <a:ext uri="{FF2B5EF4-FFF2-40B4-BE49-F238E27FC236}">
                <a16:creationId xmlns:a16="http://schemas.microsoft.com/office/drawing/2014/main" id="{8FB3C16C-726B-C2B7-427C-749335232EA4}"/>
              </a:ext>
            </a:extLst>
          </p:cNvPr>
          <p:cNvSpPr txBox="1"/>
          <p:nvPr/>
        </p:nvSpPr>
        <p:spPr>
          <a:xfrm>
            <a:off x="3422650" y="568325"/>
            <a:ext cx="8388350" cy="369888"/>
          </a:xfrm>
          <a:prstGeom prst="rect">
            <a:avLst/>
          </a:prstGeom>
          <a:noFill/>
          <a:ln>
            <a:noFill/>
          </a:ln>
        </p:spPr>
        <p:txBody>
          <a:bodyPr>
            <a:spAutoFit/>
          </a:bodyPr>
          <a:lstStyle/>
          <a:p>
            <a:pPr algn="ctr" eaLnBrk="1" fontAlgn="auto" hangingPunct="1">
              <a:spcBef>
                <a:spcPts val="0"/>
              </a:spcBef>
              <a:spcAft>
                <a:spcPts val="0"/>
              </a:spcAft>
              <a:defRPr/>
            </a:pPr>
            <a:r>
              <a:rPr lang="fr-FR" b="1" spc="300" dirty="0">
                <a:latin typeface="Cremona" pitchFamily="2" charset="0"/>
              </a:rPr>
              <a:t>Le déroulé de l’expertise</a:t>
            </a:r>
          </a:p>
        </p:txBody>
      </p:sp>
      <p:sp>
        <p:nvSpPr>
          <p:cNvPr id="17" name="Forme libre 16">
            <a:extLst>
              <a:ext uri="{FF2B5EF4-FFF2-40B4-BE49-F238E27FC236}">
                <a16:creationId xmlns:a16="http://schemas.microsoft.com/office/drawing/2014/main" id="{581E434C-5699-6499-F7E7-6CFA6A636BB2}"/>
              </a:ext>
            </a:extLst>
          </p:cNvPr>
          <p:cNvSpPr/>
          <p:nvPr/>
        </p:nvSpPr>
        <p:spPr>
          <a:xfrm>
            <a:off x="255588" y="1566863"/>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510" name="ZoneTexte 33">
            <a:extLst>
              <a:ext uri="{FF2B5EF4-FFF2-40B4-BE49-F238E27FC236}">
                <a16:creationId xmlns:a16="http://schemas.microsoft.com/office/drawing/2014/main" id="{88597182-726D-F0DD-B65A-122489A64143}"/>
              </a:ext>
            </a:extLst>
          </p:cNvPr>
          <p:cNvSpPr txBox="1">
            <a:spLocks noChangeArrowheads="1"/>
          </p:cNvSpPr>
          <p:nvPr/>
        </p:nvSpPr>
        <p:spPr bwMode="auto">
          <a:xfrm>
            <a:off x="3925888" y="2070100"/>
            <a:ext cx="3897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Le déroulement de la mission</a:t>
            </a:r>
          </a:p>
        </p:txBody>
      </p:sp>
      <p:sp>
        <p:nvSpPr>
          <p:cNvPr id="3" name="Rectangle : coins arrondis 2">
            <a:extLst>
              <a:ext uri="{FF2B5EF4-FFF2-40B4-BE49-F238E27FC236}">
                <a16:creationId xmlns:a16="http://schemas.microsoft.com/office/drawing/2014/main" id="{27505F96-C8DF-EE49-EE09-E098377CF6D7}"/>
              </a:ext>
            </a:extLst>
          </p:cNvPr>
          <p:cNvSpPr/>
          <p:nvPr/>
        </p:nvSpPr>
        <p:spPr>
          <a:xfrm>
            <a:off x="549275" y="3052763"/>
            <a:ext cx="2085975" cy="3311525"/>
          </a:xfrm>
          <a:prstGeom prst="roundRect">
            <a:avLst/>
          </a:prstGeom>
          <a:solidFill>
            <a:srgbClr val="B4C7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512" name="ZoneTexte 25">
            <a:extLst>
              <a:ext uri="{FF2B5EF4-FFF2-40B4-BE49-F238E27FC236}">
                <a16:creationId xmlns:a16="http://schemas.microsoft.com/office/drawing/2014/main" id="{D6AC7696-3979-926E-E166-7DACB6DFB1AA}"/>
              </a:ext>
            </a:extLst>
          </p:cNvPr>
          <p:cNvSpPr txBox="1">
            <a:spLocks noChangeArrowheads="1"/>
          </p:cNvSpPr>
          <p:nvPr/>
        </p:nvSpPr>
        <p:spPr bwMode="auto">
          <a:xfrm>
            <a:off x="301625" y="4244975"/>
            <a:ext cx="2486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Le rapport</a:t>
            </a:r>
          </a:p>
          <a:p>
            <a:pPr algn="ctr" eaLnBrk="1" hangingPunct="1"/>
            <a:r>
              <a:rPr lang="fr-FR" altLang="fr-FR" b="1">
                <a:latin typeface="Cremona"/>
              </a:rPr>
              <a:t>D’expertise</a:t>
            </a:r>
          </a:p>
        </p:txBody>
      </p:sp>
      <p:sp>
        <p:nvSpPr>
          <p:cNvPr id="21513" name="ZoneTexte 36">
            <a:extLst>
              <a:ext uri="{FF2B5EF4-FFF2-40B4-BE49-F238E27FC236}">
                <a16:creationId xmlns:a16="http://schemas.microsoft.com/office/drawing/2014/main" id="{CC72FB03-3EE5-F769-7A19-0E1AD4242410}"/>
              </a:ext>
            </a:extLst>
          </p:cNvPr>
          <p:cNvSpPr txBox="1">
            <a:spLocks noChangeArrowheads="1"/>
          </p:cNvSpPr>
          <p:nvPr/>
        </p:nvSpPr>
        <p:spPr bwMode="auto">
          <a:xfrm>
            <a:off x="3211513" y="3041650"/>
            <a:ext cx="84026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 rapport d’expertise est déposé lorsque l’expert estime avoir terminé sa mission</a:t>
            </a:r>
          </a:p>
          <a:p>
            <a:pPr eaLnBrk="1" hangingPunct="1"/>
            <a:r>
              <a:rPr lang="fr-FR" altLang="fr-FR" sz="1400">
                <a:latin typeface="the brooklyn"/>
              </a:rPr>
              <a:t>RAPPEL : L’expert est seul maître des opérations d’expertise et de leur temporalité</a:t>
            </a:r>
            <a:endParaRPr lang="fr-FR" altLang="fr-FR" sz="1100">
              <a:latin typeface="the brooklyn"/>
            </a:endParaRPr>
          </a:p>
        </p:txBody>
      </p:sp>
      <p:sp>
        <p:nvSpPr>
          <p:cNvPr id="18" name="Chevron 17">
            <a:extLst>
              <a:ext uri="{FF2B5EF4-FFF2-40B4-BE49-F238E27FC236}">
                <a16:creationId xmlns:a16="http://schemas.microsoft.com/office/drawing/2014/main" id="{3660D588-7027-55B0-E823-9402F199610E}"/>
              </a:ext>
            </a:extLst>
          </p:cNvPr>
          <p:cNvSpPr/>
          <p:nvPr/>
        </p:nvSpPr>
        <p:spPr>
          <a:xfrm>
            <a:off x="2868613" y="3097213"/>
            <a:ext cx="260350" cy="3079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27" name="Chevron 26">
            <a:extLst>
              <a:ext uri="{FF2B5EF4-FFF2-40B4-BE49-F238E27FC236}">
                <a16:creationId xmlns:a16="http://schemas.microsoft.com/office/drawing/2014/main" id="{AE52C584-17F1-511E-6BFA-D714EE2748C4}"/>
              </a:ext>
            </a:extLst>
          </p:cNvPr>
          <p:cNvSpPr/>
          <p:nvPr/>
        </p:nvSpPr>
        <p:spPr>
          <a:xfrm>
            <a:off x="2862263" y="3616325"/>
            <a:ext cx="258762" cy="3079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28" name="Chevron 27">
            <a:extLst>
              <a:ext uri="{FF2B5EF4-FFF2-40B4-BE49-F238E27FC236}">
                <a16:creationId xmlns:a16="http://schemas.microsoft.com/office/drawing/2014/main" id="{111327BB-EE00-049E-02D5-10456813F5C8}"/>
              </a:ext>
            </a:extLst>
          </p:cNvPr>
          <p:cNvSpPr/>
          <p:nvPr/>
        </p:nvSpPr>
        <p:spPr>
          <a:xfrm>
            <a:off x="2862263" y="4146550"/>
            <a:ext cx="258762" cy="3063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29" name="Chevron 28">
            <a:extLst>
              <a:ext uri="{FF2B5EF4-FFF2-40B4-BE49-F238E27FC236}">
                <a16:creationId xmlns:a16="http://schemas.microsoft.com/office/drawing/2014/main" id="{CF55EDB9-CBE0-4F63-6478-6880F9354007}"/>
              </a:ext>
            </a:extLst>
          </p:cNvPr>
          <p:cNvSpPr/>
          <p:nvPr/>
        </p:nvSpPr>
        <p:spPr>
          <a:xfrm>
            <a:off x="2859088" y="5245100"/>
            <a:ext cx="258762" cy="30797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chemeClr val="tx1"/>
              </a:solidFill>
            </a:endParaRPr>
          </a:p>
        </p:txBody>
      </p:sp>
      <p:sp>
        <p:nvSpPr>
          <p:cNvPr id="21518" name="ZoneTexte 19">
            <a:extLst>
              <a:ext uri="{FF2B5EF4-FFF2-40B4-BE49-F238E27FC236}">
                <a16:creationId xmlns:a16="http://schemas.microsoft.com/office/drawing/2014/main" id="{DE071C46-C217-135F-4635-E7EA39C20FF0}"/>
              </a:ext>
            </a:extLst>
          </p:cNvPr>
          <p:cNvSpPr txBox="1">
            <a:spLocks noChangeArrowheads="1"/>
          </p:cNvSpPr>
          <p:nvPr/>
        </p:nvSpPr>
        <p:spPr bwMode="auto">
          <a:xfrm>
            <a:off x="3211513" y="3616325"/>
            <a:ext cx="8402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b="1">
                <a:latin typeface="the brooklyn"/>
              </a:rPr>
              <a:t>PRE RAPPORT ou NOTE DE SYNTHESE </a:t>
            </a:r>
            <a:r>
              <a:rPr lang="fr-FR" altLang="fr-FR" sz="1400">
                <a:latin typeface="the brooklyn"/>
              </a:rPr>
              <a:t>: Ce n’est pas prévu dans les textes.</a:t>
            </a:r>
          </a:p>
          <a:p>
            <a:pPr eaLnBrk="1" hangingPunct="1"/>
            <a:r>
              <a:rPr lang="fr-FR" altLang="fr-FR" sz="1400">
                <a:latin typeface="the brooklyn"/>
              </a:rPr>
              <a:t>	Il revient à l’expert de décider de sa réalisation</a:t>
            </a:r>
          </a:p>
        </p:txBody>
      </p:sp>
      <p:sp>
        <p:nvSpPr>
          <p:cNvPr id="21519" name="ZoneTexte 20">
            <a:extLst>
              <a:ext uri="{FF2B5EF4-FFF2-40B4-BE49-F238E27FC236}">
                <a16:creationId xmlns:a16="http://schemas.microsoft.com/office/drawing/2014/main" id="{E70061B5-5955-D905-64E4-A1EB370F88D6}"/>
              </a:ext>
            </a:extLst>
          </p:cNvPr>
          <p:cNvSpPr txBox="1">
            <a:spLocks noChangeArrowheads="1"/>
          </p:cNvSpPr>
          <p:nvPr/>
        </p:nvSpPr>
        <p:spPr bwMode="auto">
          <a:xfrm>
            <a:off x="3203575" y="4121150"/>
            <a:ext cx="8402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 rapport d’expertise doit répondre à </a:t>
            </a:r>
            <a:r>
              <a:rPr lang="fr-FR" altLang="fr-FR" sz="1400" b="1">
                <a:latin typeface="the brooklyn"/>
              </a:rPr>
              <a:t>tous</a:t>
            </a:r>
            <a:r>
              <a:rPr lang="fr-FR" altLang="fr-FR" sz="1400">
                <a:latin typeface="the brooklyn"/>
              </a:rPr>
              <a:t> les chefs de mission et </a:t>
            </a:r>
            <a:r>
              <a:rPr lang="fr-FR" altLang="fr-FR" sz="1400" b="1">
                <a:latin typeface="the brooklyn"/>
              </a:rPr>
              <a:t>uniquement</a:t>
            </a:r>
            <a:r>
              <a:rPr lang="fr-FR" altLang="fr-FR" sz="1400">
                <a:latin typeface="the brooklyn"/>
              </a:rPr>
              <a:t> aux chefs de mission.</a:t>
            </a:r>
            <a:endParaRPr lang="fr-FR" altLang="fr-FR" sz="1100">
              <a:latin typeface="the brooklyn"/>
            </a:endParaRPr>
          </a:p>
        </p:txBody>
      </p:sp>
      <p:sp>
        <p:nvSpPr>
          <p:cNvPr id="21520" name="ZoneTexte 22">
            <a:extLst>
              <a:ext uri="{FF2B5EF4-FFF2-40B4-BE49-F238E27FC236}">
                <a16:creationId xmlns:a16="http://schemas.microsoft.com/office/drawing/2014/main" id="{8D168214-39B2-65DA-5506-1A4522F52074}"/>
              </a:ext>
            </a:extLst>
          </p:cNvPr>
          <p:cNvSpPr txBox="1">
            <a:spLocks noChangeArrowheads="1"/>
          </p:cNvSpPr>
          <p:nvPr/>
        </p:nvSpPr>
        <p:spPr bwMode="auto">
          <a:xfrm>
            <a:off x="3195638" y="4386263"/>
            <a:ext cx="840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 rapport d’expertise doit être </a:t>
            </a:r>
            <a:r>
              <a:rPr lang="fr-FR" altLang="fr-FR" sz="1400" b="1">
                <a:latin typeface="the brooklyn"/>
              </a:rPr>
              <a:t>uniquement</a:t>
            </a:r>
            <a:r>
              <a:rPr lang="fr-FR" altLang="fr-FR" sz="1400">
                <a:latin typeface="the brooklyn"/>
              </a:rPr>
              <a:t> factuel et technique</a:t>
            </a:r>
            <a:endParaRPr lang="fr-FR" altLang="fr-FR" sz="1100">
              <a:latin typeface="the brooklyn"/>
            </a:endParaRPr>
          </a:p>
        </p:txBody>
      </p:sp>
      <p:sp>
        <p:nvSpPr>
          <p:cNvPr id="21521" name="ZoneTexte 30">
            <a:extLst>
              <a:ext uri="{FF2B5EF4-FFF2-40B4-BE49-F238E27FC236}">
                <a16:creationId xmlns:a16="http://schemas.microsoft.com/office/drawing/2014/main" id="{1E651791-B7A3-6E38-EDBA-84C51F3A2D39}"/>
              </a:ext>
            </a:extLst>
          </p:cNvPr>
          <p:cNvSpPr txBox="1">
            <a:spLocks noChangeArrowheads="1"/>
          </p:cNvSpPr>
          <p:nvPr/>
        </p:nvSpPr>
        <p:spPr bwMode="auto">
          <a:xfrm>
            <a:off x="3195638" y="4765675"/>
            <a:ext cx="840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 rapport du sapiteur est joint dans son intégralité en annexe du rapport de l’expert</a:t>
            </a:r>
            <a:endParaRPr lang="fr-FR" altLang="fr-FR" sz="1100">
              <a:latin typeface="the brooklyn"/>
            </a:endParaRPr>
          </a:p>
        </p:txBody>
      </p:sp>
      <p:sp>
        <p:nvSpPr>
          <p:cNvPr id="32" name="Chevron 31">
            <a:extLst>
              <a:ext uri="{FF2B5EF4-FFF2-40B4-BE49-F238E27FC236}">
                <a16:creationId xmlns:a16="http://schemas.microsoft.com/office/drawing/2014/main" id="{048845FC-53CF-426C-7973-8F7801E317B7}"/>
              </a:ext>
            </a:extLst>
          </p:cNvPr>
          <p:cNvSpPr/>
          <p:nvPr/>
        </p:nvSpPr>
        <p:spPr>
          <a:xfrm>
            <a:off x="2868613" y="4772025"/>
            <a:ext cx="260350" cy="3079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21523" name="ZoneTexte 34">
            <a:extLst>
              <a:ext uri="{FF2B5EF4-FFF2-40B4-BE49-F238E27FC236}">
                <a16:creationId xmlns:a16="http://schemas.microsoft.com/office/drawing/2014/main" id="{F53035CE-EAC8-A998-90EC-B53392972AD3}"/>
              </a:ext>
            </a:extLst>
          </p:cNvPr>
          <p:cNvSpPr txBox="1">
            <a:spLocks noChangeArrowheads="1"/>
          </p:cNvSpPr>
          <p:nvPr/>
        </p:nvSpPr>
        <p:spPr bwMode="auto">
          <a:xfrm>
            <a:off x="3189288" y="5218113"/>
            <a:ext cx="8404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L’expert apprécie les réponses qu’apporte le sapiteur et s’il intègre ses réponses dans ses conclusions</a:t>
            </a:r>
            <a:endParaRPr lang="fr-FR" altLang="fr-FR" sz="1100">
              <a:latin typeface="the brooklyn"/>
            </a:endParaRPr>
          </a:p>
        </p:txBody>
      </p:sp>
      <p:sp>
        <p:nvSpPr>
          <p:cNvPr id="36" name="Chevron 35">
            <a:extLst>
              <a:ext uri="{FF2B5EF4-FFF2-40B4-BE49-F238E27FC236}">
                <a16:creationId xmlns:a16="http://schemas.microsoft.com/office/drawing/2014/main" id="{D43B2A52-ADC1-5783-9605-360CAD8B2594}"/>
              </a:ext>
            </a:extLst>
          </p:cNvPr>
          <p:cNvSpPr/>
          <p:nvPr/>
        </p:nvSpPr>
        <p:spPr>
          <a:xfrm>
            <a:off x="2868613" y="5718175"/>
            <a:ext cx="260350" cy="30797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chemeClr val="tx1"/>
              </a:solidFill>
            </a:endParaRPr>
          </a:p>
        </p:txBody>
      </p:sp>
      <p:sp>
        <p:nvSpPr>
          <p:cNvPr id="21525" name="ZoneTexte 37">
            <a:extLst>
              <a:ext uri="{FF2B5EF4-FFF2-40B4-BE49-F238E27FC236}">
                <a16:creationId xmlns:a16="http://schemas.microsoft.com/office/drawing/2014/main" id="{7341EDC4-A5CD-F316-6B19-7E0257E15E67}"/>
              </a:ext>
            </a:extLst>
          </p:cNvPr>
          <p:cNvSpPr txBox="1">
            <a:spLocks noChangeArrowheads="1"/>
          </p:cNvSpPr>
          <p:nvPr/>
        </p:nvSpPr>
        <p:spPr bwMode="auto">
          <a:xfrm>
            <a:off x="3189288" y="5672138"/>
            <a:ext cx="8404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 rapport doit être déposé au greffe en </a:t>
            </a:r>
            <a:r>
              <a:rPr lang="fr-FR" altLang="fr-FR" sz="1400" b="1">
                <a:latin typeface="the brooklyn"/>
              </a:rPr>
              <a:t>deux exemplaires </a:t>
            </a:r>
            <a:r>
              <a:rPr lang="fr-FR" altLang="fr-FR" sz="1400">
                <a:latin typeface="the brooklyn"/>
              </a:rPr>
              <a:t>accompagné des pièces des parties et de la note de frais et d’honoraires</a:t>
            </a:r>
            <a:endParaRPr lang="fr-FR" altLang="fr-FR" sz="1100">
              <a:latin typeface="the brooklyn"/>
            </a:endParaRPr>
          </a:p>
        </p:txBody>
      </p:sp>
      <p:pic>
        <p:nvPicPr>
          <p:cNvPr id="39" name="Graphique 38" descr="Ligne fléchée : tout droit">
            <a:extLst>
              <a:ext uri="{FF2B5EF4-FFF2-40B4-BE49-F238E27FC236}">
                <a16:creationId xmlns:a16="http://schemas.microsoft.com/office/drawing/2014/main" id="{40B232AC-C5BE-B7B4-81F7-9ECA6C1A8040}"/>
              </a:ext>
            </a:extLst>
          </p:cNvPr>
          <p:cNvPicPr>
            <a:picLocks noChangeAspect="1"/>
          </p:cNvPicPr>
          <p:nvPr/>
        </p:nvPicPr>
        <p:blipFill>
          <a:blip r:embed="rId3"/>
          <a:stretch>
            <a:fillRect/>
          </a:stretch>
        </p:blipFill>
        <p:spPr>
          <a:xfrm rot="10800000">
            <a:off x="4856163" y="5949950"/>
            <a:ext cx="307975" cy="307975"/>
          </a:xfrm>
          <a:prstGeom prst="rect">
            <a:avLst/>
          </a:prstGeom>
        </p:spPr>
      </p:pic>
      <p:pic>
        <p:nvPicPr>
          <p:cNvPr id="41" name="Graphique 40" descr="Ligne fléchée : tout droit">
            <a:extLst>
              <a:ext uri="{FF2B5EF4-FFF2-40B4-BE49-F238E27FC236}">
                <a16:creationId xmlns:a16="http://schemas.microsoft.com/office/drawing/2014/main" id="{9C406A5B-71EF-5558-40CB-CC617141BF67}"/>
              </a:ext>
            </a:extLst>
          </p:cNvPr>
          <p:cNvPicPr>
            <a:picLocks noChangeAspect="1"/>
          </p:cNvPicPr>
          <p:nvPr/>
        </p:nvPicPr>
        <p:blipFill>
          <a:blip r:embed="rId3"/>
          <a:stretch>
            <a:fillRect/>
          </a:stretch>
        </p:blipFill>
        <p:spPr>
          <a:xfrm rot="10800000">
            <a:off x="4878388" y="6392863"/>
            <a:ext cx="307975" cy="307975"/>
          </a:xfrm>
          <a:prstGeom prst="rect">
            <a:avLst/>
          </a:prstGeom>
        </p:spPr>
      </p:pic>
      <p:sp>
        <p:nvSpPr>
          <p:cNvPr id="42" name="ZoneTexte 41">
            <a:extLst>
              <a:ext uri="{FF2B5EF4-FFF2-40B4-BE49-F238E27FC236}">
                <a16:creationId xmlns:a16="http://schemas.microsoft.com/office/drawing/2014/main" id="{6E7E4FFD-84EC-FAEE-4259-90E6EBA01929}"/>
              </a:ext>
            </a:extLst>
          </p:cNvPr>
          <p:cNvSpPr txBox="1"/>
          <p:nvPr/>
        </p:nvSpPr>
        <p:spPr>
          <a:xfrm>
            <a:off x="5214938" y="5949950"/>
            <a:ext cx="5614987" cy="461963"/>
          </a:xfrm>
          <a:prstGeom prst="rect">
            <a:avLst/>
          </a:prstGeom>
          <a:noFill/>
        </p:spPr>
        <p:txBody>
          <a:bodyPr>
            <a:spAutoFit/>
          </a:bodyPr>
          <a:lstStyle/>
          <a:p>
            <a:pPr eaLnBrk="1" fontAlgn="auto" hangingPunct="1">
              <a:spcBef>
                <a:spcPts val="0"/>
              </a:spcBef>
              <a:spcAft>
                <a:spcPts val="0"/>
              </a:spcAft>
              <a:defRPr/>
            </a:pPr>
            <a:r>
              <a:rPr lang="fr-FR" sz="1200" i="1" dirty="0">
                <a:latin typeface="the brooklyn" pitchFamily="2" charset="77"/>
              </a:rPr>
              <a:t>Si le greffe demande à l’expert de déposer son rapport sous forme électronique, c’est lui</a:t>
            </a:r>
          </a:p>
          <a:p>
            <a:pPr eaLnBrk="1" fontAlgn="auto" hangingPunct="1">
              <a:spcBef>
                <a:spcPts val="0"/>
              </a:spcBef>
              <a:spcAft>
                <a:spcPts val="0"/>
              </a:spcAft>
              <a:defRPr/>
            </a:pPr>
            <a:r>
              <a:rPr lang="fr-FR" sz="1200" i="1" dirty="0">
                <a:latin typeface="the brooklyn" pitchFamily="2" charset="77"/>
              </a:rPr>
              <a:t>qui se charge de la transmission du rapport aux parties</a:t>
            </a:r>
            <a:endParaRPr lang="fr-FR" sz="1050" i="1" dirty="0">
              <a:latin typeface="the brooklyn" pitchFamily="2" charset="77"/>
            </a:endParaRPr>
          </a:p>
        </p:txBody>
      </p:sp>
      <p:sp>
        <p:nvSpPr>
          <p:cNvPr id="43" name="ZoneTexte 42">
            <a:extLst>
              <a:ext uri="{FF2B5EF4-FFF2-40B4-BE49-F238E27FC236}">
                <a16:creationId xmlns:a16="http://schemas.microsoft.com/office/drawing/2014/main" id="{9BD41287-1506-9AED-564F-1B69020CC05B}"/>
              </a:ext>
            </a:extLst>
          </p:cNvPr>
          <p:cNvSpPr txBox="1"/>
          <p:nvPr/>
        </p:nvSpPr>
        <p:spPr>
          <a:xfrm>
            <a:off x="5227638" y="6381750"/>
            <a:ext cx="5613400" cy="277813"/>
          </a:xfrm>
          <a:prstGeom prst="rect">
            <a:avLst/>
          </a:prstGeom>
          <a:noFill/>
        </p:spPr>
        <p:txBody>
          <a:bodyPr>
            <a:spAutoFit/>
          </a:bodyPr>
          <a:lstStyle/>
          <a:p>
            <a:pPr eaLnBrk="1" fontAlgn="auto" hangingPunct="1">
              <a:spcBef>
                <a:spcPts val="0"/>
              </a:spcBef>
              <a:spcAft>
                <a:spcPts val="0"/>
              </a:spcAft>
              <a:defRPr/>
            </a:pPr>
            <a:r>
              <a:rPr lang="fr-FR" sz="1200" i="1" dirty="0">
                <a:latin typeface="the brooklyn" pitchFamily="2" charset="77"/>
              </a:rPr>
              <a:t>Les parties sont invitées à formuler leurs observations dans le délai d’un mois</a:t>
            </a:r>
            <a:endParaRPr lang="fr-FR" sz="1050" i="1" dirty="0">
              <a:latin typeface="the brooklyn" pitchFamily="2" charset="77"/>
            </a:endParaRPr>
          </a:p>
        </p:txBody>
      </p:sp>
      <p:cxnSp>
        <p:nvCxnSpPr>
          <p:cNvPr id="7" name="Connecteur droit 6">
            <a:extLst>
              <a:ext uri="{FF2B5EF4-FFF2-40B4-BE49-F238E27FC236}">
                <a16:creationId xmlns:a16="http://schemas.microsoft.com/office/drawing/2014/main" id="{440DE39E-A4D9-6A2E-988F-9CAD7D2D0180}"/>
              </a:ext>
            </a:extLst>
          </p:cNvPr>
          <p:cNvCxnSpPr>
            <a:cxnSpLocks/>
          </p:cNvCxnSpPr>
          <p:nvPr/>
        </p:nvCxnSpPr>
        <p:spPr>
          <a:xfrm>
            <a:off x="4867275" y="6108700"/>
            <a:ext cx="22225" cy="441325"/>
          </a:xfrm>
          <a:prstGeom prst="line">
            <a:avLst/>
          </a:prstGeom>
        </p:spPr>
        <p:style>
          <a:lnRef idx="3">
            <a:schemeClr val="dk1"/>
          </a:lnRef>
          <a:fillRef idx="0">
            <a:schemeClr val="dk1"/>
          </a:fillRef>
          <a:effectRef idx="2">
            <a:schemeClr val="dk1"/>
          </a:effectRef>
          <a:fontRef idx="minor">
            <a:schemeClr val="tx1"/>
          </a:fontRef>
        </p:style>
      </p:cxnSp>
      <p:pic>
        <p:nvPicPr>
          <p:cNvPr id="44" name="Image 43">
            <a:extLst>
              <a:ext uri="{FF2B5EF4-FFF2-40B4-BE49-F238E27FC236}">
                <a16:creationId xmlns:a16="http://schemas.microsoft.com/office/drawing/2014/main" id="{8111C5F0-3803-D4F9-55ED-99B74E63B892}"/>
              </a:ext>
            </a:extLst>
          </p:cNvPr>
          <p:cNvPicPr>
            <a:picLocks noChangeAspect="1"/>
          </p:cNvPicPr>
          <p:nvPr/>
        </p:nvPicPr>
        <p:blipFill>
          <a:blip r:embed="rId4"/>
          <a:stretch>
            <a:fillRect/>
          </a:stretch>
        </p:blipFill>
        <p:spPr>
          <a:xfrm>
            <a:off x="10883244" y="6017291"/>
            <a:ext cx="1145926" cy="739307"/>
          </a:xfrm>
          <a:prstGeom prst="rect">
            <a:avLst/>
          </a:prstGeom>
          <a:effectLst>
            <a:softEdge rad="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E25954-0A63-897D-D0D1-A81324603F8B}"/>
              </a:ext>
            </a:extLst>
          </p:cNvPr>
          <p:cNvSpPr/>
          <p:nvPr/>
        </p:nvSpPr>
        <p:spPr>
          <a:xfrm>
            <a:off x="2881313" y="1960563"/>
            <a:ext cx="1081087" cy="11922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 name="Forme libre 4">
            <a:extLst>
              <a:ext uri="{FF2B5EF4-FFF2-40B4-BE49-F238E27FC236}">
                <a16:creationId xmlns:a16="http://schemas.microsoft.com/office/drawing/2014/main" id="{05FCE878-8EC3-3A9D-0A20-0D6287B8B55F}"/>
              </a:ext>
            </a:extLst>
          </p:cNvPr>
          <p:cNvSpPr/>
          <p:nvPr/>
        </p:nvSpPr>
        <p:spPr>
          <a:xfrm>
            <a:off x="249238" y="184943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Rectangle 6">
            <a:extLst>
              <a:ext uri="{FF2B5EF4-FFF2-40B4-BE49-F238E27FC236}">
                <a16:creationId xmlns:a16="http://schemas.microsoft.com/office/drawing/2014/main" id="{9E5098A7-0AC3-6FA3-1292-C70C8E4EF0F7}"/>
              </a:ext>
            </a:extLst>
          </p:cNvPr>
          <p:cNvSpPr/>
          <p:nvPr/>
        </p:nvSpPr>
        <p:spPr>
          <a:xfrm>
            <a:off x="2881313" y="3522663"/>
            <a:ext cx="1081087" cy="1190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Forme libre 7">
            <a:extLst>
              <a:ext uri="{FF2B5EF4-FFF2-40B4-BE49-F238E27FC236}">
                <a16:creationId xmlns:a16="http://schemas.microsoft.com/office/drawing/2014/main" id="{965B3084-A19D-A564-42B0-31DE83A75A18}"/>
              </a:ext>
            </a:extLst>
          </p:cNvPr>
          <p:cNvSpPr/>
          <p:nvPr/>
        </p:nvSpPr>
        <p:spPr>
          <a:xfrm>
            <a:off x="249238" y="3446463"/>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a:extLst>
              <a:ext uri="{FF2B5EF4-FFF2-40B4-BE49-F238E27FC236}">
                <a16:creationId xmlns:a16="http://schemas.microsoft.com/office/drawing/2014/main" id="{5959057D-1B47-BD3E-AC9D-1EDB547DF48E}"/>
              </a:ext>
            </a:extLst>
          </p:cNvPr>
          <p:cNvSpPr/>
          <p:nvPr/>
        </p:nvSpPr>
        <p:spPr>
          <a:xfrm>
            <a:off x="2881313" y="5195888"/>
            <a:ext cx="1081087" cy="1190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Forme libre 9">
            <a:extLst>
              <a:ext uri="{FF2B5EF4-FFF2-40B4-BE49-F238E27FC236}">
                <a16:creationId xmlns:a16="http://schemas.microsoft.com/office/drawing/2014/main" id="{C8CB1879-ED3F-1123-A7D5-29580ED48891}"/>
              </a:ext>
            </a:extLst>
          </p:cNvPr>
          <p:cNvSpPr/>
          <p:nvPr/>
        </p:nvSpPr>
        <p:spPr>
          <a:xfrm>
            <a:off x="249238" y="5119688"/>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2043A33E-CF45-4A87-7D40-A040F18D9706}"/>
              </a:ext>
            </a:extLst>
          </p:cNvPr>
          <p:cNvSpPr/>
          <p:nvPr/>
        </p:nvSpPr>
        <p:spPr>
          <a:xfrm>
            <a:off x="2881313" y="323850"/>
            <a:ext cx="4537075" cy="1190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4F5BC0AD-8817-3E6C-F893-FCAB9816A85C}"/>
              </a:ext>
            </a:extLst>
          </p:cNvPr>
          <p:cNvSpPr/>
          <p:nvPr/>
        </p:nvSpPr>
        <p:spPr>
          <a:xfrm>
            <a:off x="249238" y="247650"/>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105" name="ZoneTexte 14">
            <a:extLst>
              <a:ext uri="{FF2B5EF4-FFF2-40B4-BE49-F238E27FC236}">
                <a16:creationId xmlns:a16="http://schemas.microsoft.com/office/drawing/2014/main" id="{F4685015-75FD-83DD-443D-7A58D06A56F9}"/>
              </a:ext>
            </a:extLst>
          </p:cNvPr>
          <p:cNvSpPr txBox="1">
            <a:spLocks noChangeArrowheads="1"/>
          </p:cNvSpPr>
          <p:nvPr/>
        </p:nvSpPr>
        <p:spPr bwMode="auto">
          <a:xfrm>
            <a:off x="3408363" y="735013"/>
            <a:ext cx="3871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FONDAMENTAUX JURIDIQUES</a:t>
            </a:r>
          </a:p>
        </p:txBody>
      </p:sp>
      <p:pic>
        <p:nvPicPr>
          <p:cNvPr id="11" name="Image 10">
            <a:extLst>
              <a:ext uri="{FF2B5EF4-FFF2-40B4-BE49-F238E27FC236}">
                <a16:creationId xmlns:a16="http://schemas.microsoft.com/office/drawing/2014/main" id="{5B6549B1-8D85-9979-3A1B-6975D58D0681}"/>
              </a:ext>
            </a:extLst>
          </p:cNvPr>
          <p:cNvPicPr>
            <a:picLocks noChangeAspect="1"/>
          </p:cNvPicPr>
          <p:nvPr/>
        </p:nvPicPr>
        <p:blipFill>
          <a:blip r:embed="rId2"/>
          <a:stretch>
            <a:fillRect/>
          </a:stretch>
        </p:blipFill>
        <p:spPr>
          <a:xfrm>
            <a:off x="10883244" y="6017291"/>
            <a:ext cx="1145926" cy="739307"/>
          </a:xfrm>
          <a:prstGeom prst="rect">
            <a:avLst/>
          </a:prstGeom>
          <a:effectLst>
            <a:softEdge rad="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B5E1F44-7FB5-58D9-E07B-F96F167593C9}"/>
              </a:ext>
            </a:extLst>
          </p:cNvPr>
          <p:cNvSpPr/>
          <p:nvPr/>
        </p:nvSpPr>
        <p:spPr>
          <a:xfrm>
            <a:off x="3025775" y="1658938"/>
            <a:ext cx="5086350" cy="1190625"/>
          </a:xfrm>
          <a:prstGeom prst="rect">
            <a:avLst/>
          </a:prstGeom>
          <a:solidFill>
            <a:srgbClr val="B4C7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5D37570A-F5A8-82FB-7FDC-F7EB4650A879}"/>
              </a:ext>
            </a:extLst>
          </p:cNvPr>
          <p:cNvSpPr/>
          <p:nvPr/>
        </p:nvSpPr>
        <p:spPr>
          <a:xfrm>
            <a:off x="2881313" y="157163"/>
            <a:ext cx="9061450" cy="1192212"/>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6BE80B45-3DC5-48FC-4D52-81567AED1907}"/>
              </a:ext>
            </a:extLst>
          </p:cNvPr>
          <p:cNvSpPr/>
          <p:nvPr/>
        </p:nvSpPr>
        <p:spPr>
          <a:xfrm>
            <a:off x="249238" y="80963"/>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ZoneTexte 14">
            <a:extLst>
              <a:ext uri="{FF2B5EF4-FFF2-40B4-BE49-F238E27FC236}">
                <a16:creationId xmlns:a16="http://schemas.microsoft.com/office/drawing/2014/main" id="{70F2A1F6-F4A2-7389-6DDF-23875DED5BF5}"/>
              </a:ext>
            </a:extLst>
          </p:cNvPr>
          <p:cNvSpPr txBox="1"/>
          <p:nvPr/>
        </p:nvSpPr>
        <p:spPr>
          <a:xfrm>
            <a:off x="3422650" y="568325"/>
            <a:ext cx="8388350" cy="369888"/>
          </a:xfrm>
          <a:prstGeom prst="rect">
            <a:avLst/>
          </a:prstGeom>
          <a:noFill/>
          <a:ln>
            <a:noFill/>
          </a:ln>
        </p:spPr>
        <p:txBody>
          <a:bodyPr>
            <a:spAutoFit/>
          </a:bodyPr>
          <a:lstStyle/>
          <a:p>
            <a:pPr algn="ctr" eaLnBrk="1" fontAlgn="auto" hangingPunct="1">
              <a:spcBef>
                <a:spcPts val="0"/>
              </a:spcBef>
              <a:spcAft>
                <a:spcPts val="0"/>
              </a:spcAft>
              <a:defRPr/>
            </a:pPr>
            <a:r>
              <a:rPr lang="fr-FR" b="1" spc="300" dirty="0">
                <a:latin typeface="Cremona" pitchFamily="2" charset="0"/>
              </a:rPr>
              <a:t>Le déroulé de l’expertise</a:t>
            </a:r>
          </a:p>
        </p:txBody>
      </p:sp>
      <p:sp>
        <p:nvSpPr>
          <p:cNvPr id="17" name="Forme libre 16">
            <a:extLst>
              <a:ext uri="{FF2B5EF4-FFF2-40B4-BE49-F238E27FC236}">
                <a16:creationId xmlns:a16="http://schemas.microsoft.com/office/drawing/2014/main" id="{CD1DA448-D6CC-6D32-76E9-A40EDEF2D222}"/>
              </a:ext>
            </a:extLst>
          </p:cNvPr>
          <p:cNvSpPr/>
          <p:nvPr/>
        </p:nvSpPr>
        <p:spPr>
          <a:xfrm>
            <a:off x="255588" y="1566863"/>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534" name="ZoneTexte 33">
            <a:extLst>
              <a:ext uri="{FF2B5EF4-FFF2-40B4-BE49-F238E27FC236}">
                <a16:creationId xmlns:a16="http://schemas.microsoft.com/office/drawing/2014/main" id="{A8FE5EC1-27A8-E121-F657-93BA23105358}"/>
              </a:ext>
            </a:extLst>
          </p:cNvPr>
          <p:cNvSpPr txBox="1">
            <a:spLocks noChangeArrowheads="1"/>
          </p:cNvSpPr>
          <p:nvPr/>
        </p:nvSpPr>
        <p:spPr bwMode="auto">
          <a:xfrm>
            <a:off x="3789363" y="1870075"/>
            <a:ext cx="3895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LES HONORAIRES, FRAIS, DEBOURS</a:t>
            </a:r>
          </a:p>
        </p:txBody>
      </p:sp>
      <p:sp>
        <p:nvSpPr>
          <p:cNvPr id="3" name="Rectangle : coins arrondis 2">
            <a:extLst>
              <a:ext uri="{FF2B5EF4-FFF2-40B4-BE49-F238E27FC236}">
                <a16:creationId xmlns:a16="http://schemas.microsoft.com/office/drawing/2014/main" id="{DE94BCBC-E2B0-F090-83B2-2A0379881428}"/>
              </a:ext>
            </a:extLst>
          </p:cNvPr>
          <p:cNvSpPr/>
          <p:nvPr/>
        </p:nvSpPr>
        <p:spPr>
          <a:xfrm>
            <a:off x="549275" y="3052763"/>
            <a:ext cx="2085975" cy="3311525"/>
          </a:xfrm>
          <a:prstGeom prst="roundRect">
            <a:avLst/>
          </a:prstGeom>
          <a:solidFill>
            <a:srgbClr val="B4C7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536" name="ZoneTexte 25">
            <a:extLst>
              <a:ext uri="{FF2B5EF4-FFF2-40B4-BE49-F238E27FC236}">
                <a16:creationId xmlns:a16="http://schemas.microsoft.com/office/drawing/2014/main" id="{EBAB4716-0C55-C8AE-3231-8A786DF3CDCC}"/>
              </a:ext>
            </a:extLst>
          </p:cNvPr>
          <p:cNvSpPr txBox="1">
            <a:spLocks noChangeArrowheads="1"/>
          </p:cNvSpPr>
          <p:nvPr/>
        </p:nvSpPr>
        <p:spPr bwMode="auto">
          <a:xfrm>
            <a:off x="301625" y="4244975"/>
            <a:ext cx="2486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Le rapport</a:t>
            </a:r>
          </a:p>
          <a:p>
            <a:pPr algn="ctr" eaLnBrk="1" hangingPunct="1"/>
            <a:r>
              <a:rPr lang="fr-FR" altLang="fr-FR" b="1">
                <a:latin typeface="Cremona"/>
              </a:rPr>
              <a:t>D’expertise</a:t>
            </a:r>
          </a:p>
        </p:txBody>
      </p:sp>
      <p:sp>
        <p:nvSpPr>
          <p:cNvPr id="22537" name="ZoneTexte 36">
            <a:extLst>
              <a:ext uri="{FF2B5EF4-FFF2-40B4-BE49-F238E27FC236}">
                <a16:creationId xmlns:a16="http://schemas.microsoft.com/office/drawing/2014/main" id="{0D944215-4E31-2B07-1D55-4991E2A5F157}"/>
              </a:ext>
            </a:extLst>
          </p:cNvPr>
          <p:cNvSpPr txBox="1">
            <a:spLocks noChangeArrowheads="1"/>
          </p:cNvSpPr>
          <p:nvPr/>
        </p:nvSpPr>
        <p:spPr bwMode="auto">
          <a:xfrm>
            <a:off x="3182938" y="3586163"/>
            <a:ext cx="840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Les honoraires correspondent au travail effectué par l’expert dans le cadre de l’accomplissement de sa mission.</a:t>
            </a:r>
            <a:endParaRPr lang="fr-FR" altLang="fr-FR" sz="1100">
              <a:latin typeface="the brooklyn"/>
            </a:endParaRPr>
          </a:p>
        </p:txBody>
      </p:sp>
      <p:sp>
        <p:nvSpPr>
          <p:cNvPr id="18" name="Chevron 17">
            <a:extLst>
              <a:ext uri="{FF2B5EF4-FFF2-40B4-BE49-F238E27FC236}">
                <a16:creationId xmlns:a16="http://schemas.microsoft.com/office/drawing/2014/main" id="{DDAC8F6A-458B-DDF5-720B-A7FE4868BDE4}"/>
              </a:ext>
            </a:extLst>
          </p:cNvPr>
          <p:cNvSpPr/>
          <p:nvPr/>
        </p:nvSpPr>
        <p:spPr>
          <a:xfrm>
            <a:off x="2805113" y="3586163"/>
            <a:ext cx="258762" cy="3079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27" name="Chevron 26">
            <a:extLst>
              <a:ext uri="{FF2B5EF4-FFF2-40B4-BE49-F238E27FC236}">
                <a16:creationId xmlns:a16="http://schemas.microsoft.com/office/drawing/2014/main" id="{8A77EEE2-4932-65C8-2589-54B4C1964B83}"/>
              </a:ext>
            </a:extLst>
          </p:cNvPr>
          <p:cNvSpPr/>
          <p:nvPr/>
        </p:nvSpPr>
        <p:spPr>
          <a:xfrm>
            <a:off x="2797175" y="4105275"/>
            <a:ext cx="258763" cy="3079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28" name="Chevron 27">
            <a:extLst>
              <a:ext uri="{FF2B5EF4-FFF2-40B4-BE49-F238E27FC236}">
                <a16:creationId xmlns:a16="http://schemas.microsoft.com/office/drawing/2014/main" id="{E9B8C9BC-7523-831F-9CD3-2932D181ACA2}"/>
              </a:ext>
            </a:extLst>
          </p:cNvPr>
          <p:cNvSpPr/>
          <p:nvPr/>
        </p:nvSpPr>
        <p:spPr>
          <a:xfrm>
            <a:off x="2797175" y="4635500"/>
            <a:ext cx="258763" cy="3079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32" name="Chevron 31">
            <a:extLst>
              <a:ext uri="{FF2B5EF4-FFF2-40B4-BE49-F238E27FC236}">
                <a16:creationId xmlns:a16="http://schemas.microsoft.com/office/drawing/2014/main" id="{E3353B67-E00F-27E9-F731-2453195C3A2A}"/>
              </a:ext>
            </a:extLst>
          </p:cNvPr>
          <p:cNvSpPr/>
          <p:nvPr/>
        </p:nvSpPr>
        <p:spPr>
          <a:xfrm>
            <a:off x="2805113" y="5262563"/>
            <a:ext cx="258762" cy="3063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sp>
        <p:nvSpPr>
          <p:cNvPr id="22542" name="ZoneTexte 29">
            <a:extLst>
              <a:ext uri="{FF2B5EF4-FFF2-40B4-BE49-F238E27FC236}">
                <a16:creationId xmlns:a16="http://schemas.microsoft.com/office/drawing/2014/main" id="{BE215FF4-D643-F03E-4FBE-4D9638B9E922}"/>
              </a:ext>
            </a:extLst>
          </p:cNvPr>
          <p:cNvSpPr txBox="1">
            <a:spLocks noChangeArrowheads="1"/>
          </p:cNvSpPr>
          <p:nvPr/>
        </p:nvSpPr>
        <p:spPr bwMode="auto">
          <a:xfrm>
            <a:off x="3182938" y="4105275"/>
            <a:ext cx="840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Les frais et débours correspondent aux frais mis en œuvre pour l’accomplissement de sa mission.</a:t>
            </a:r>
            <a:endParaRPr lang="fr-FR" altLang="fr-FR" sz="1100">
              <a:latin typeface="the brooklyn"/>
            </a:endParaRPr>
          </a:p>
        </p:txBody>
      </p:sp>
      <p:sp>
        <p:nvSpPr>
          <p:cNvPr id="22543" name="ZoneTexte 39">
            <a:extLst>
              <a:ext uri="{FF2B5EF4-FFF2-40B4-BE49-F238E27FC236}">
                <a16:creationId xmlns:a16="http://schemas.microsoft.com/office/drawing/2014/main" id="{97B5AC1A-04D5-A89A-B78F-74EA2418C534}"/>
              </a:ext>
            </a:extLst>
          </p:cNvPr>
          <p:cNvSpPr txBox="1">
            <a:spLocks noChangeArrowheads="1"/>
          </p:cNvSpPr>
          <p:nvPr/>
        </p:nvSpPr>
        <p:spPr bwMode="auto">
          <a:xfrm>
            <a:off x="3182938" y="5251450"/>
            <a:ext cx="840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b="1" i="1">
                <a:latin typeface="the brooklyn"/>
              </a:rPr>
              <a:t>Il faut savoir raison garder </a:t>
            </a:r>
            <a:endParaRPr lang="fr-FR" altLang="fr-FR" sz="1100" b="1" i="1">
              <a:latin typeface="the brooklyn"/>
            </a:endParaRPr>
          </a:p>
        </p:txBody>
      </p:sp>
      <p:sp>
        <p:nvSpPr>
          <p:cNvPr id="22544" name="ZoneTexte 43">
            <a:extLst>
              <a:ext uri="{FF2B5EF4-FFF2-40B4-BE49-F238E27FC236}">
                <a16:creationId xmlns:a16="http://schemas.microsoft.com/office/drawing/2014/main" id="{22B06ED3-0B44-9C9E-9D34-8FFF0A264A3C}"/>
              </a:ext>
            </a:extLst>
          </p:cNvPr>
          <p:cNvSpPr txBox="1">
            <a:spLocks noChangeArrowheads="1"/>
          </p:cNvSpPr>
          <p:nvPr/>
        </p:nvSpPr>
        <p:spPr bwMode="auto">
          <a:xfrm>
            <a:off x="3182938" y="4564063"/>
            <a:ext cx="84026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Si le président ou la présidente de la juridiction envisage de fixer la rémunération de l’expert à un montant inférieur à celui demandé, il doit l’en aviser au préalable et lui demander de formuler ses observations.</a:t>
            </a:r>
            <a:endParaRPr lang="fr-FR" altLang="fr-FR" sz="1100">
              <a:latin typeface="the brooklyn"/>
            </a:endParaRPr>
          </a:p>
        </p:txBody>
      </p:sp>
      <p:pic>
        <p:nvPicPr>
          <p:cNvPr id="45" name="Image 44">
            <a:extLst>
              <a:ext uri="{FF2B5EF4-FFF2-40B4-BE49-F238E27FC236}">
                <a16:creationId xmlns:a16="http://schemas.microsoft.com/office/drawing/2014/main" id="{6F5F5BD5-2B23-0454-55E0-A49A04C0BBB4}"/>
              </a:ext>
            </a:extLst>
          </p:cNvPr>
          <p:cNvPicPr>
            <a:picLocks noChangeAspect="1"/>
          </p:cNvPicPr>
          <p:nvPr/>
        </p:nvPicPr>
        <p:blipFill>
          <a:blip r:embed="rId3"/>
          <a:stretch>
            <a:fillRect/>
          </a:stretch>
        </p:blipFill>
        <p:spPr>
          <a:xfrm>
            <a:off x="10883244" y="6017291"/>
            <a:ext cx="1145926" cy="739307"/>
          </a:xfrm>
          <a:prstGeom prst="rect">
            <a:avLst/>
          </a:prstGeom>
          <a:effectLst>
            <a:softEdge rad="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F08286-8928-24E6-4FAA-9336BF6B96E3}"/>
              </a:ext>
            </a:extLst>
          </p:cNvPr>
          <p:cNvSpPr/>
          <p:nvPr/>
        </p:nvSpPr>
        <p:spPr>
          <a:xfrm>
            <a:off x="2881313" y="1960563"/>
            <a:ext cx="1116012" cy="11922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 name="Forme libre 4">
            <a:extLst>
              <a:ext uri="{FF2B5EF4-FFF2-40B4-BE49-F238E27FC236}">
                <a16:creationId xmlns:a16="http://schemas.microsoft.com/office/drawing/2014/main" id="{6AA7BB8F-494C-FDB4-A221-2AFE209518B1}"/>
              </a:ext>
            </a:extLst>
          </p:cNvPr>
          <p:cNvSpPr/>
          <p:nvPr/>
        </p:nvSpPr>
        <p:spPr>
          <a:xfrm>
            <a:off x="249238" y="184943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Rectangle 6">
            <a:extLst>
              <a:ext uri="{FF2B5EF4-FFF2-40B4-BE49-F238E27FC236}">
                <a16:creationId xmlns:a16="http://schemas.microsoft.com/office/drawing/2014/main" id="{21E2D2F1-1BCA-33B1-0FE7-043A67942831}"/>
              </a:ext>
            </a:extLst>
          </p:cNvPr>
          <p:cNvSpPr/>
          <p:nvPr/>
        </p:nvSpPr>
        <p:spPr>
          <a:xfrm>
            <a:off x="2881313" y="3522663"/>
            <a:ext cx="1116012" cy="1190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Forme libre 7">
            <a:extLst>
              <a:ext uri="{FF2B5EF4-FFF2-40B4-BE49-F238E27FC236}">
                <a16:creationId xmlns:a16="http://schemas.microsoft.com/office/drawing/2014/main" id="{4E1937A2-F20E-2507-9547-56E41828E8DE}"/>
              </a:ext>
            </a:extLst>
          </p:cNvPr>
          <p:cNvSpPr/>
          <p:nvPr/>
        </p:nvSpPr>
        <p:spPr>
          <a:xfrm>
            <a:off x="249238" y="3446463"/>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a:extLst>
              <a:ext uri="{FF2B5EF4-FFF2-40B4-BE49-F238E27FC236}">
                <a16:creationId xmlns:a16="http://schemas.microsoft.com/office/drawing/2014/main" id="{DEAACF81-1EE5-345B-FA17-87D48F49C730}"/>
              </a:ext>
            </a:extLst>
          </p:cNvPr>
          <p:cNvSpPr/>
          <p:nvPr/>
        </p:nvSpPr>
        <p:spPr>
          <a:xfrm>
            <a:off x="3149600" y="5195888"/>
            <a:ext cx="4962525" cy="1190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Forme libre 9">
            <a:extLst>
              <a:ext uri="{FF2B5EF4-FFF2-40B4-BE49-F238E27FC236}">
                <a16:creationId xmlns:a16="http://schemas.microsoft.com/office/drawing/2014/main" id="{627B1F78-69CC-8619-8B1C-98D9F207C1E1}"/>
              </a:ext>
            </a:extLst>
          </p:cNvPr>
          <p:cNvSpPr/>
          <p:nvPr/>
        </p:nvSpPr>
        <p:spPr>
          <a:xfrm>
            <a:off x="249238" y="5119688"/>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5BD37FFE-7114-C627-7AD9-3EE91B4DCAB0}"/>
              </a:ext>
            </a:extLst>
          </p:cNvPr>
          <p:cNvSpPr/>
          <p:nvPr/>
        </p:nvSpPr>
        <p:spPr>
          <a:xfrm>
            <a:off x="2881313" y="323850"/>
            <a:ext cx="1116012" cy="1190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77A12496-22B5-0A50-F589-D8E9C1074E21}"/>
              </a:ext>
            </a:extLst>
          </p:cNvPr>
          <p:cNvSpPr/>
          <p:nvPr/>
        </p:nvSpPr>
        <p:spPr>
          <a:xfrm>
            <a:off x="249238" y="247650"/>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561" name="ZoneTexte 10">
            <a:extLst>
              <a:ext uri="{FF2B5EF4-FFF2-40B4-BE49-F238E27FC236}">
                <a16:creationId xmlns:a16="http://schemas.microsoft.com/office/drawing/2014/main" id="{6140D377-7F11-437A-D73A-C624D811C16B}"/>
              </a:ext>
            </a:extLst>
          </p:cNvPr>
          <p:cNvSpPr txBox="1">
            <a:spLocks noChangeArrowheads="1"/>
          </p:cNvSpPr>
          <p:nvPr/>
        </p:nvSpPr>
        <p:spPr bwMode="auto">
          <a:xfrm>
            <a:off x="3968750" y="5607050"/>
            <a:ext cx="3381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QUESTIONS</a:t>
            </a:r>
          </a:p>
        </p:txBody>
      </p:sp>
      <p:pic>
        <p:nvPicPr>
          <p:cNvPr id="12" name="Image 11">
            <a:extLst>
              <a:ext uri="{FF2B5EF4-FFF2-40B4-BE49-F238E27FC236}">
                <a16:creationId xmlns:a16="http://schemas.microsoft.com/office/drawing/2014/main" id="{2F19CA44-E988-78EA-4760-9A719ECD9278}"/>
              </a:ext>
            </a:extLst>
          </p:cNvPr>
          <p:cNvPicPr>
            <a:picLocks noChangeAspect="1"/>
          </p:cNvPicPr>
          <p:nvPr/>
        </p:nvPicPr>
        <p:blipFill>
          <a:blip r:embed="rId2"/>
          <a:stretch>
            <a:fillRect/>
          </a:stretch>
        </p:blipFill>
        <p:spPr>
          <a:xfrm>
            <a:off x="10883244" y="6017291"/>
            <a:ext cx="1145926" cy="739307"/>
          </a:xfrm>
          <a:prstGeom prst="rect">
            <a:avLst/>
          </a:prstGeom>
          <a:effectLst>
            <a:softEdge rad="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1C2581E-9E18-E458-75FC-A30D04805D30}"/>
              </a:ext>
            </a:extLst>
          </p:cNvPr>
          <p:cNvPicPr>
            <a:picLocks noChangeAspect="1"/>
          </p:cNvPicPr>
          <p:nvPr/>
        </p:nvPicPr>
        <p:blipFill>
          <a:blip r:embed="rId2"/>
          <a:stretch>
            <a:fillRect/>
          </a:stretch>
        </p:blipFill>
        <p:spPr>
          <a:xfrm>
            <a:off x="2436975" y="1047654"/>
            <a:ext cx="7318049" cy="4721321"/>
          </a:xfrm>
          <a:prstGeom prst="rect">
            <a:avLst/>
          </a:prstGeom>
          <a:effectLst>
            <a:softEdge rad="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E52D46-FFF7-EF09-66F1-F8939876046D}"/>
              </a:ext>
            </a:extLst>
          </p:cNvPr>
          <p:cNvSpPr/>
          <p:nvPr/>
        </p:nvSpPr>
        <p:spPr>
          <a:xfrm>
            <a:off x="2881313" y="1960563"/>
            <a:ext cx="4537075" cy="11922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 name="Forme libre 4">
            <a:extLst>
              <a:ext uri="{FF2B5EF4-FFF2-40B4-BE49-F238E27FC236}">
                <a16:creationId xmlns:a16="http://schemas.microsoft.com/office/drawing/2014/main" id="{620A904F-9CE9-014F-600E-B675EFE6154D}"/>
              </a:ext>
            </a:extLst>
          </p:cNvPr>
          <p:cNvSpPr/>
          <p:nvPr/>
        </p:nvSpPr>
        <p:spPr>
          <a:xfrm>
            <a:off x="249238" y="184943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Rectangle 6">
            <a:extLst>
              <a:ext uri="{FF2B5EF4-FFF2-40B4-BE49-F238E27FC236}">
                <a16:creationId xmlns:a16="http://schemas.microsoft.com/office/drawing/2014/main" id="{8D164634-30BD-94FC-7993-1B1C1453574B}"/>
              </a:ext>
            </a:extLst>
          </p:cNvPr>
          <p:cNvSpPr/>
          <p:nvPr/>
        </p:nvSpPr>
        <p:spPr>
          <a:xfrm>
            <a:off x="2881313" y="3522663"/>
            <a:ext cx="1081087" cy="1190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Forme libre 7">
            <a:extLst>
              <a:ext uri="{FF2B5EF4-FFF2-40B4-BE49-F238E27FC236}">
                <a16:creationId xmlns:a16="http://schemas.microsoft.com/office/drawing/2014/main" id="{CD42E73C-420A-E1AA-ADD9-B1F2B8521C86}"/>
              </a:ext>
            </a:extLst>
          </p:cNvPr>
          <p:cNvSpPr/>
          <p:nvPr/>
        </p:nvSpPr>
        <p:spPr>
          <a:xfrm>
            <a:off x="249238" y="3446463"/>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a:extLst>
              <a:ext uri="{FF2B5EF4-FFF2-40B4-BE49-F238E27FC236}">
                <a16:creationId xmlns:a16="http://schemas.microsoft.com/office/drawing/2014/main" id="{312644EB-F6A2-6325-5EDD-853E76C6F455}"/>
              </a:ext>
            </a:extLst>
          </p:cNvPr>
          <p:cNvSpPr/>
          <p:nvPr/>
        </p:nvSpPr>
        <p:spPr>
          <a:xfrm>
            <a:off x="2881313" y="5195888"/>
            <a:ext cx="1081087" cy="1190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Forme libre 9">
            <a:extLst>
              <a:ext uri="{FF2B5EF4-FFF2-40B4-BE49-F238E27FC236}">
                <a16:creationId xmlns:a16="http://schemas.microsoft.com/office/drawing/2014/main" id="{49B185F3-62FD-D4DC-690C-6FFC7452288D}"/>
              </a:ext>
            </a:extLst>
          </p:cNvPr>
          <p:cNvSpPr/>
          <p:nvPr/>
        </p:nvSpPr>
        <p:spPr>
          <a:xfrm>
            <a:off x="249238" y="5119688"/>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E6C95B97-5B96-A45F-049D-815B299B5148}"/>
              </a:ext>
            </a:extLst>
          </p:cNvPr>
          <p:cNvSpPr/>
          <p:nvPr/>
        </p:nvSpPr>
        <p:spPr>
          <a:xfrm>
            <a:off x="2881313" y="323850"/>
            <a:ext cx="1130300" cy="1190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 name="Forme libre 13">
            <a:extLst>
              <a:ext uri="{FF2B5EF4-FFF2-40B4-BE49-F238E27FC236}">
                <a16:creationId xmlns:a16="http://schemas.microsoft.com/office/drawing/2014/main" id="{13E43BD5-92AB-1164-FCC1-D8A7841FB4DA}"/>
              </a:ext>
            </a:extLst>
          </p:cNvPr>
          <p:cNvSpPr/>
          <p:nvPr/>
        </p:nvSpPr>
        <p:spPr>
          <a:xfrm>
            <a:off x="249238" y="247650"/>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129" name="ZoneTexte 10">
            <a:extLst>
              <a:ext uri="{FF2B5EF4-FFF2-40B4-BE49-F238E27FC236}">
                <a16:creationId xmlns:a16="http://schemas.microsoft.com/office/drawing/2014/main" id="{B76F1CCE-CCF6-B6B0-CC36-DD286DE67813}"/>
              </a:ext>
            </a:extLst>
          </p:cNvPr>
          <p:cNvSpPr txBox="1">
            <a:spLocks noChangeArrowheads="1"/>
          </p:cNvSpPr>
          <p:nvPr/>
        </p:nvSpPr>
        <p:spPr bwMode="auto">
          <a:xfrm>
            <a:off x="3408363" y="2414588"/>
            <a:ext cx="387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AVANT L’EXPERTISE</a:t>
            </a:r>
          </a:p>
        </p:txBody>
      </p:sp>
      <p:pic>
        <p:nvPicPr>
          <p:cNvPr id="15" name="Image 14">
            <a:extLst>
              <a:ext uri="{FF2B5EF4-FFF2-40B4-BE49-F238E27FC236}">
                <a16:creationId xmlns:a16="http://schemas.microsoft.com/office/drawing/2014/main" id="{4707639F-5F27-F6FB-5B42-E50ED8866E8F}"/>
              </a:ext>
            </a:extLst>
          </p:cNvPr>
          <p:cNvPicPr>
            <a:picLocks noChangeAspect="1"/>
          </p:cNvPicPr>
          <p:nvPr/>
        </p:nvPicPr>
        <p:blipFill>
          <a:blip r:embed="rId2"/>
          <a:stretch>
            <a:fillRect/>
          </a:stretch>
        </p:blipFill>
        <p:spPr>
          <a:xfrm>
            <a:off x="10883244" y="6017291"/>
            <a:ext cx="1145926" cy="739307"/>
          </a:xfrm>
          <a:prstGeom prst="rect">
            <a:avLst/>
          </a:prstGeom>
          <a:effectLst>
            <a:softEdge rad="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BF258C-380B-F2E8-1107-17647CB774A6}"/>
              </a:ext>
            </a:extLst>
          </p:cNvPr>
          <p:cNvSpPr/>
          <p:nvPr/>
        </p:nvSpPr>
        <p:spPr>
          <a:xfrm>
            <a:off x="2881313" y="1960563"/>
            <a:ext cx="1081087" cy="11922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 name="Forme libre 4">
            <a:extLst>
              <a:ext uri="{FF2B5EF4-FFF2-40B4-BE49-F238E27FC236}">
                <a16:creationId xmlns:a16="http://schemas.microsoft.com/office/drawing/2014/main" id="{4D2277C9-469D-8FF3-68D6-ADB8FEE1E8C0}"/>
              </a:ext>
            </a:extLst>
          </p:cNvPr>
          <p:cNvSpPr/>
          <p:nvPr/>
        </p:nvSpPr>
        <p:spPr>
          <a:xfrm>
            <a:off x="249238" y="184943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Rectangle 6">
            <a:extLst>
              <a:ext uri="{FF2B5EF4-FFF2-40B4-BE49-F238E27FC236}">
                <a16:creationId xmlns:a16="http://schemas.microsoft.com/office/drawing/2014/main" id="{09DC2DA6-8427-544F-4318-9110AD4E2B99}"/>
              </a:ext>
            </a:extLst>
          </p:cNvPr>
          <p:cNvSpPr/>
          <p:nvPr/>
        </p:nvSpPr>
        <p:spPr>
          <a:xfrm>
            <a:off x="2881313" y="3522663"/>
            <a:ext cx="4537075" cy="1190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Forme libre 7">
            <a:extLst>
              <a:ext uri="{FF2B5EF4-FFF2-40B4-BE49-F238E27FC236}">
                <a16:creationId xmlns:a16="http://schemas.microsoft.com/office/drawing/2014/main" id="{8780C3D4-38ED-8561-C807-01521D8C14EE}"/>
              </a:ext>
            </a:extLst>
          </p:cNvPr>
          <p:cNvSpPr/>
          <p:nvPr/>
        </p:nvSpPr>
        <p:spPr>
          <a:xfrm>
            <a:off x="249238" y="3446463"/>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a:extLst>
              <a:ext uri="{FF2B5EF4-FFF2-40B4-BE49-F238E27FC236}">
                <a16:creationId xmlns:a16="http://schemas.microsoft.com/office/drawing/2014/main" id="{8FC33F5A-C43E-764E-7954-5BE6540AACB3}"/>
              </a:ext>
            </a:extLst>
          </p:cNvPr>
          <p:cNvSpPr/>
          <p:nvPr/>
        </p:nvSpPr>
        <p:spPr>
          <a:xfrm>
            <a:off x="2881313" y="5195888"/>
            <a:ext cx="1081087" cy="1190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Forme libre 9">
            <a:extLst>
              <a:ext uri="{FF2B5EF4-FFF2-40B4-BE49-F238E27FC236}">
                <a16:creationId xmlns:a16="http://schemas.microsoft.com/office/drawing/2014/main" id="{3C61A2D2-1168-F2B5-A619-61E280BB6B3F}"/>
              </a:ext>
            </a:extLst>
          </p:cNvPr>
          <p:cNvSpPr/>
          <p:nvPr/>
        </p:nvSpPr>
        <p:spPr>
          <a:xfrm>
            <a:off x="249238" y="5119688"/>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BF37B24F-F073-4F1E-8DA6-7C9968BBB745}"/>
              </a:ext>
            </a:extLst>
          </p:cNvPr>
          <p:cNvSpPr/>
          <p:nvPr/>
        </p:nvSpPr>
        <p:spPr>
          <a:xfrm>
            <a:off x="2881313" y="323850"/>
            <a:ext cx="1081087" cy="1190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 name="Forme libre 13">
            <a:extLst>
              <a:ext uri="{FF2B5EF4-FFF2-40B4-BE49-F238E27FC236}">
                <a16:creationId xmlns:a16="http://schemas.microsoft.com/office/drawing/2014/main" id="{A07E60FC-21D1-7E58-9A9C-4D2740D2C7F2}"/>
              </a:ext>
            </a:extLst>
          </p:cNvPr>
          <p:cNvSpPr/>
          <p:nvPr/>
        </p:nvSpPr>
        <p:spPr>
          <a:xfrm>
            <a:off x="249238" y="247650"/>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153" name="ZoneTexte 11">
            <a:extLst>
              <a:ext uri="{FF2B5EF4-FFF2-40B4-BE49-F238E27FC236}">
                <a16:creationId xmlns:a16="http://schemas.microsoft.com/office/drawing/2014/main" id="{EF52F0FC-8A34-19BA-2338-2D5EE75E6276}"/>
              </a:ext>
            </a:extLst>
          </p:cNvPr>
          <p:cNvSpPr txBox="1">
            <a:spLocks noChangeArrowheads="1"/>
          </p:cNvSpPr>
          <p:nvPr/>
        </p:nvSpPr>
        <p:spPr bwMode="auto">
          <a:xfrm>
            <a:off x="3900488" y="3933825"/>
            <a:ext cx="3379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LE DEROULE DE L’EXPERTISE</a:t>
            </a:r>
          </a:p>
        </p:txBody>
      </p:sp>
      <p:pic>
        <p:nvPicPr>
          <p:cNvPr id="11" name="Image 10">
            <a:extLst>
              <a:ext uri="{FF2B5EF4-FFF2-40B4-BE49-F238E27FC236}">
                <a16:creationId xmlns:a16="http://schemas.microsoft.com/office/drawing/2014/main" id="{DB97AEB1-2856-D268-900B-1B6B1B5BA66A}"/>
              </a:ext>
            </a:extLst>
          </p:cNvPr>
          <p:cNvPicPr>
            <a:picLocks noChangeAspect="1"/>
          </p:cNvPicPr>
          <p:nvPr/>
        </p:nvPicPr>
        <p:blipFill>
          <a:blip r:embed="rId2"/>
          <a:stretch>
            <a:fillRect/>
          </a:stretch>
        </p:blipFill>
        <p:spPr>
          <a:xfrm>
            <a:off x="10883244" y="6017291"/>
            <a:ext cx="1145926" cy="739307"/>
          </a:xfrm>
          <a:prstGeom prst="rect">
            <a:avLst/>
          </a:prstGeom>
          <a:effectLst>
            <a:softEdge rad="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F5EE9-26B0-2E6A-5B7B-8FBCC6806D2C}"/>
              </a:ext>
            </a:extLst>
          </p:cNvPr>
          <p:cNvSpPr/>
          <p:nvPr/>
        </p:nvSpPr>
        <p:spPr>
          <a:xfrm>
            <a:off x="2881313" y="1960563"/>
            <a:ext cx="1087437" cy="11922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 name="Forme libre 4">
            <a:extLst>
              <a:ext uri="{FF2B5EF4-FFF2-40B4-BE49-F238E27FC236}">
                <a16:creationId xmlns:a16="http://schemas.microsoft.com/office/drawing/2014/main" id="{A6E995C4-7FC3-03C0-44A3-A05A07D20331}"/>
              </a:ext>
            </a:extLst>
          </p:cNvPr>
          <p:cNvSpPr/>
          <p:nvPr/>
        </p:nvSpPr>
        <p:spPr>
          <a:xfrm>
            <a:off x="249238" y="184943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Rectangle 6">
            <a:extLst>
              <a:ext uri="{FF2B5EF4-FFF2-40B4-BE49-F238E27FC236}">
                <a16:creationId xmlns:a16="http://schemas.microsoft.com/office/drawing/2014/main" id="{8BD4047B-2A7E-5FB1-A2F8-04A51E575EE7}"/>
              </a:ext>
            </a:extLst>
          </p:cNvPr>
          <p:cNvSpPr/>
          <p:nvPr/>
        </p:nvSpPr>
        <p:spPr>
          <a:xfrm>
            <a:off x="2881313" y="3522663"/>
            <a:ext cx="1087437" cy="1190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Forme libre 7">
            <a:extLst>
              <a:ext uri="{FF2B5EF4-FFF2-40B4-BE49-F238E27FC236}">
                <a16:creationId xmlns:a16="http://schemas.microsoft.com/office/drawing/2014/main" id="{490A13A1-15F7-DEB9-BA02-03A551173339}"/>
              </a:ext>
            </a:extLst>
          </p:cNvPr>
          <p:cNvSpPr/>
          <p:nvPr/>
        </p:nvSpPr>
        <p:spPr>
          <a:xfrm>
            <a:off x="249238" y="3446463"/>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a:extLst>
              <a:ext uri="{FF2B5EF4-FFF2-40B4-BE49-F238E27FC236}">
                <a16:creationId xmlns:a16="http://schemas.microsoft.com/office/drawing/2014/main" id="{293B51B9-C239-F8D8-DD50-B26110CE63A5}"/>
              </a:ext>
            </a:extLst>
          </p:cNvPr>
          <p:cNvSpPr/>
          <p:nvPr/>
        </p:nvSpPr>
        <p:spPr>
          <a:xfrm>
            <a:off x="2881313" y="5195888"/>
            <a:ext cx="4546600" cy="1190625"/>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Forme libre 9">
            <a:extLst>
              <a:ext uri="{FF2B5EF4-FFF2-40B4-BE49-F238E27FC236}">
                <a16:creationId xmlns:a16="http://schemas.microsoft.com/office/drawing/2014/main" id="{7DD94F04-0716-DD1A-5DA8-30D9F816F82E}"/>
              </a:ext>
            </a:extLst>
          </p:cNvPr>
          <p:cNvSpPr/>
          <p:nvPr/>
        </p:nvSpPr>
        <p:spPr>
          <a:xfrm>
            <a:off x="249238" y="5119688"/>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4909E04D-93E2-49FE-5B89-38D456EBAF31}"/>
              </a:ext>
            </a:extLst>
          </p:cNvPr>
          <p:cNvSpPr/>
          <p:nvPr/>
        </p:nvSpPr>
        <p:spPr>
          <a:xfrm>
            <a:off x="2881313" y="323850"/>
            <a:ext cx="1087437" cy="11906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4" name="Forme libre 13">
            <a:extLst>
              <a:ext uri="{FF2B5EF4-FFF2-40B4-BE49-F238E27FC236}">
                <a16:creationId xmlns:a16="http://schemas.microsoft.com/office/drawing/2014/main" id="{14CDDFB0-DA76-7ED4-9CBA-4C4663E25AF5}"/>
              </a:ext>
            </a:extLst>
          </p:cNvPr>
          <p:cNvSpPr/>
          <p:nvPr/>
        </p:nvSpPr>
        <p:spPr>
          <a:xfrm>
            <a:off x="249238" y="247650"/>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solidFill>
            <a:schemeClr val="accent1">
              <a:lumMod val="75000"/>
            </a:schemeClr>
          </a:solid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177" name="ZoneTexte 15">
            <a:extLst>
              <a:ext uri="{FF2B5EF4-FFF2-40B4-BE49-F238E27FC236}">
                <a16:creationId xmlns:a16="http://schemas.microsoft.com/office/drawing/2014/main" id="{0E318D02-00D8-DABC-C7C5-B0BDF3AE40E9}"/>
              </a:ext>
            </a:extLst>
          </p:cNvPr>
          <p:cNvSpPr txBox="1">
            <a:spLocks noChangeArrowheads="1"/>
          </p:cNvSpPr>
          <p:nvPr/>
        </p:nvSpPr>
        <p:spPr bwMode="auto">
          <a:xfrm>
            <a:off x="3968750" y="5607050"/>
            <a:ext cx="3381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QUESTIONS</a:t>
            </a:r>
          </a:p>
        </p:txBody>
      </p:sp>
      <p:pic>
        <p:nvPicPr>
          <p:cNvPr id="11" name="Image 10">
            <a:extLst>
              <a:ext uri="{FF2B5EF4-FFF2-40B4-BE49-F238E27FC236}">
                <a16:creationId xmlns:a16="http://schemas.microsoft.com/office/drawing/2014/main" id="{23F6F5EC-E48D-A38C-82D0-65A4A0BA0FE9}"/>
              </a:ext>
            </a:extLst>
          </p:cNvPr>
          <p:cNvPicPr>
            <a:picLocks noChangeAspect="1"/>
          </p:cNvPicPr>
          <p:nvPr/>
        </p:nvPicPr>
        <p:blipFill>
          <a:blip r:embed="rId2"/>
          <a:stretch>
            <a:fillRect/>
          </a:stretch>
        </p:blipFill>
        <p:spPr>
          <a:xfrm>
            <a:off x="10883244" y="6017291"/>
            <a:ext cx="1145926" cy="739307"/>
          </a:xfrm>
          <a:prstGeom prst="rect">
            <a:avLst/>
          </a:prstGeom>
          <a:effectLst>
            <a:softEdge rad="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485F09-216B-D013-DE91-8F1EB6079538}"/>
              </a:ext>
            </a:extLst>
          </p:cNvPr>
          <p:cNvSpPr/>
          <p:nvPr/>
        </p:nvSpPr>
        <p:spPr>
          <a:xfrm>
            <a:off x="2881313" y="1960563"/>
            <a:ext cx="5840412" cy="11922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 name="Forme libre 4">
            <a:extLst>
              <a:ext uri="{FF2B5EF4-FFF2-40B4-BE49-F238E27FC236}">
                <a16:creationId xmlns:a16="http://schemas.microsoft.com/office/drawing/2014/main" id="{768866FC-F241-3C11-CF2A-3A695211BE82}"/>
              </a:ext>
            </a:extLst>
          </p:cNvPr>
          <p:cNvSpPr/>
          <p:nvPr/>
        </p:nvSpPr>
        <p:spPr>
          <a:xfrm>
            <a:off x="249238" y="184943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7" name="Rectangle 6">
            <a:extLst>
              <a:ext uri="{FF2B5EF4-FFF2-40B4-BE49-F238E27FC236}">
                <a16:creationId xmlns:a16="http://schemas.microsoft.com/office/drawing/2014/main" id="{23489958-631E-0911-FA68-D09EE20E3952}"/>
              </a:ext>
            </a:extLst>
          </p:cNvPr>
          <p:cNvSpPr/>
          <p:nvPr/>
        </p:nvSpPr>
        <p:spPr>
          <a:xfrm>
            <a:off x="2881313" y="3522663"/>
            <a:ext cx="5237162" cy="11906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Forme libre 7">
            <a:extLst>
              <a:ext uri="{FF2B5EF4-FFF2-40B4-BE49-F238E27FC236}">
                <a16:creationId xmlns:a16="http://schemas.microsoft.com/office/drawing/2014/main" id="{A73AA940-DA1F-369D-52A0-3C5C482C9F22}"/>
              </a:ext>
            </a:extLst>
          </p:cNvPr>
          <p:cNvSpPr/>
          <p:nvPr/>
        </p:nvSpPr>
        <p:spPr>
          <a:xfrm>
            <a:off x="249238" y="3446463"/>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a:extLst>
              <a:ext uri="{FF2B5EF4-FFF2-40B4-BE49-F238E27FC236}">
                <a16:creationId xmlns:a16="http://schemas.microsoft.com/office/drawing/2014/main" id="{A4D58CF0-60EF-9823-6D27-6B0670DDFE55}"/>
              </a:ext>
            </a:extLst>
          </p:cNvPr>
          <p:cNvSpPr/>
          <p:nvPr/>
        </p:nvSpPr>
        <p:spPr>
          <a:xfrm>
            <a:off x="2881313" y="5195888"/>
            <a:ext cx="4302125" cy="11906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Forme libre 9">
            <a:extLst>
              <a:ext uri="{FF2B5EF4-FFF2-40B4-BE49-F238E27FC236}">
                <a16:creationId xmlns:a16="http://schemas.microsoft.com/office/drawing/2014/main" id="{70FADDC4-90E0-8D8B-0758-EF2A066A674A}"/>
              </a:ext>
            </a:extLst>
          </p:cNvPr>
          <p:cNvSpPr/>
          <p:nvPr/>
        </p:nvSpPr>
        <p:spPr>
          <a:xfrm>
            <a:off x="249238" y="5119688"/>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A19E2A5B-BB32-F333-7FDA-60B0CD3CA948}"/>
              </a:ext>
            </a:extLst>
          </p:cNvPr>
          <p:cNvSpPr/>
          <p:nvPr/>
        </p:nvSpPr>
        <p:spPr>
          <a:xfrm>
            <a:off x="2881313" y="309563"/>
            <a:ext cx="8929687" cy="1190625"/>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7504553C-79D8-E4FD-F173-4EB1F2CF0C97}"/>
              </a:ext>
            </a:extLst>
          </p:cNvPr>
          <p:cNvSpPr/>
          <p:nvPr/>
        </p:nvSpPr>
        <p:spPr>
          <a:xfrm>
            <a:off x="249238" y="247650"/>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201" name="ZoneTexte 14">
            <a:extLst>
              <a:ext uri="{FF2B5EF4-FFF2-40B4-BE49-F238E27FC236}">
                <a16:creationId xmlns:a16="http://schemas.microsoft.com/office/drawing/2014/main" id="{2B9CBB64-F345-137C-4C8E-9741AE4968D5}"/>
              </a:ext>
            </a:extLst>
          </p:cNvPr>
          <p:cNvSpPr txBox="1">
            <a:spLocks noChangeArrowheads="1"/>
          </p:cNvSpPr>
          <p:nvPr/>
        </p:nvSpPr>
        <p:spPr bwMode="auto">
          <a:xfrm>
            <a:off x="3422650" y="735013"/>
            <a:ext cx="8388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FONDAMENTAUX DE L’EXPERTISE JUDICIAIRE EN MATIERE ADMINISTRATIVE</a:t>
            </a:r>
          </a:p>
        </p:txBody>
      </p:sp>
      <p:sp>
        <p:nvSpPr>
          <p:cNvPr id="8202" name="ZoneTexte 1">
            <a:extLst>
              <a:ext uri="{FF2B5EF4-FFF2-40B4-BE49-F238E27FC236}">
                <a16:creationId xmlns:a16="http://schemas.microsoft.com/office/drawing/2014/main" id="{A8CEEEFB-21DD-1F92-7ED4-BB454CC0D3DE}"/>
              </a:ext>
            </a:extLst>
          </p:cNvPr>
          <p:cNvSpPr txBox="1">
            <a:spLocks noChangeArrowheads="1"/>
          </p:cNvSpPr>
          <p:nvPr/>
        </p:nvSpPr>
        <p:spPr bwMode="auto">
          <a:xfrm>
            <a:off x="3713163" y="23368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LES TEXTES</a:t>
            </a:r>
          </a:p>
        </p:txBody>
      </p:sp>
      <p:sp>
        <p:nvSpPr>
          <p:cNvPr id="8203" name="ZoneTexte 2">
            <a:extLst>
              <a:ext uri="{FF2B5EF4-FFF2-40B4-BE49-F238E27FC236}">
                <a16:creationId xmlns:a16="http://schemas.microsoft.com/office/drawing/2014/main" id="{85F52EBC-0872-EA38-3363-6385ED58EC46}"/>
              </a:ext>
            </a:extLst>
          </p:cNvPr>
          <p:cNvSpPr txBox="1">
            <a:spLocks noChangeArrowheads="1"/>
          </p:cNvSpPr>
          <p:nvPr/>
        </p:nvSpPr>
        <p:spPr bwMode="auto">
          <a:xfrm>
            <a:off x="3783013" y="3695700"/>
            <a:ext cx="3470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PRESTATION DE SERMENT</a:t>
            </a:r>
          </a:p>
          <a:p>
            <a:pPr eaLnBrk="1" hangingPunct="1"/>
            <a:endParaRPr lang="fr-FR" altLang="fr-FR" b="1">
              <a:latin typeface="Cremona"/>
            </a:endParaRPr>
          </a:p>
          <a:p>
            <a:pPr eaLnBrk="1" hangingPunct="1"/>
            <a:r>
              <a:rPr lang="fr-FR" altLang="fr-FR" b="1">
                <a:latin typeface="Cremona"/>
              </a:rPr>
              <a:t>NOMENCLATURE</a:t>
            </a:r>
          </a:p>
        </p:txBody>
      </p:sp>
      <p:sp>
        <p:nvSpPr>
          <p:cNvPr id="8204" name="ZoneTexte 15">
            <a:extLst>
              <a:ext uri="{FF2B5EF4-FFF2-40B4-BE49-F238E27FC236}">
                <a16:creationId xmlns:a16="http://schemas.microsoft.com/office/drawing/2014/main" id="{5FD6FDDA-A469-573C-D701-A105E92D262C}"/>
              </a:ext>
            </a:extLst>
          </p:cNvPr>
          <p:cNvSpPr txBox="1">
            <a:spLocks noChangeArrowheads="1"/>
          </p:cNvSpPr>
          <p:nvPr/>
        </p:nvSpPr>
        <p:spPr bwMode="auto">
          <a:xfrm>
            <a:off x="3713163" y="5456238"/>
            <a:ext cx="3470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LE STATUT ET LA MISSION DE L’EXPERT</a:t>
            </a:r>
          </a:p>
        </p:txBody>
      </p:sp>
      <p:pic>
        <p:nvPicPr>
          <p:cNvPr id="17" name="Image 16">
            <a:extLst>
              <a:ext uri="{FF2B5EF4-FFF2-40B4-BE49-F238E27FC236}">
                <a16:creationId xmlns:a16="http://schemas.microsoft.com/office/drawing/2014/main" id="{A17DAC76-0B7E-B40A-E939-00A02CAEE254}"/>
              </a:ext>
            </a:extLst>
          </p:cNvPr>
          <p:cNvPicPr>
            <a:picLocks noChangeAspect="1"/>
          </p:cNvPicPr>
          <p:nvPr/>
        </p:nvPicPr>
        <p:blipFill>
          <a:blip r:embed="rId3"/>
          <a:stretch>
            <a:fillRect/>
          </a:stretch>
        </p:blipFill>
        <p:spPr>
          <a:xfrm>
            <a:off x="10883244" y="6017291"/>
            <a:ext cx="1145926" cy="739307"/>
          </a:xfrm>
          <a:prstGeom prst="rect">
            <a:avLst/>
          </a:prstGeom>
          <a:effectLst>
            <a:softEdge rad="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16C66-4193-FCD1-6CCC-6512BBAA8457}"/>
              </a:ext>
            </a:extLst>
          </p:cNvPr>
          <p:cNvSpPr/>
          <p:nvPr/>
        </p:nvSpPr>
        <p:spPr>
          <a:xfrm>
            <a:off x="2881313" y="323850"/>
            <a:ext cx="9061450" cy="1190625"/>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83EEADBD-58DC-90B5-5F4D-C8A7A2DAE542}"/>
              </a:ext>
            </a:extLst>
          </p:cNvPr>
          <p:cNvSpPr/>
          <p:nvPr/>
        </p:nvSpPr>
        <p:spPr>
          <a:xfrm>
            <a:off x="249238" y="247650"/>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219" name="ZoneTexte 14">
            <a:extLst>
              <a:ext uri="{FF2B5EF4-FFF2-40B4-BE49-F238E27FC236}">
                <a16:creationId xmlns:a16="http://schemas.microsoft.com/office/drawing/2014/main" id="{DD28D6E6-3AD0-B16A-CE6B-8AC5C5C8A571}"/>
              </a:ext>
            </a:extLst>
          </p:cNvPr>
          <p:cNvSpPr txBox="1">
            <a:spLocks noChangeArrowheads="1"/>
          </p:cNvSpPr>
          <p:nvPr/>
        </p:nvSpPr>
        <p:spPr bwMode="auto">
          <a:xfrm>
            <a:off x="3422650" y="735013"/>
            <a:ext cx="8388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FONDAMENTAUX DE L’EXPERTISE JUDICIAIRE EN MATIERE ADMINISTRATIVE</a:t>
            </a:r>
          </a:p>
        </p:txBody>
      </p:sp>
      <p:sp>
        <p:nvSpPr>
          <p:cNvPr id="16" name="Rectangle 15">
            <a:extLst>
              <a:ext uri="{FF2B5EF4-FFF2-40B4-BE49-F238E27FC236}">
                <a16:creationId xmlns:a16="http://schemas.microsoft.com/office/drawing/2014/main" id="{E45618F9-ED6A-A195-8F7E-F65C406E440D}"/>
              </a:ext>
            </a:extLst>
          </p:cNvPr>
          <p:cNvSpPr/>
          <p:nvPr/>
        </p:nvSpPr>
        <p:spPr>
          <a:xfrm>
            <a:off x="2881313" y="1960563"/>
            <a:ext cx="2425700" cy="11922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 name="Forme libre 16">
            <a:extLst>
              <a:ext uri="{FF2B5EF4-FFF2-40B4-BE49-F238E27FC236}">
                <a16:creationId xmlns:a16="http://schemas.microsoft.com/office/drawing/2014/main" id="{8FCB40C4-EBBE-6A68-5421-21EAA01F64A1}"/>
              </a:ext>
            </a:extLst>
          </p:cNvPr>
          <p:cNvSpPr/>
          <p:nvPr/>
        </p:nvSpPr>
        <p:spPr>
          <a:xfrm>
            <a:off x="249238" y="184943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222" name="ZoneTexte 17">
            <a:extLst>
              <a:ext uri="{FF2B5EF4-FFF2-40B4-BE49-F238E27FC236}">
                <a16:creationId xmlns:a16="http://schemas.microsoft.com/office/drawing/2014/main" id="{2E5FDE98-B3B6-8A7F-CC5D-39B0454A42BE}"/>
              </a:ext>
            </a:extLst>
          </p:cNvPr>
          <p:cNvSpPr txBox="1">
            <a:spLocks noChangeArrowheads="1"/>
          </p:cNvSpPr>
          <p:nvPr/>
        </p:nvSpPr>
        <p:spPr bwMode="auto">
          <a:xfrm>
            <a:off x="3713163" y="23368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LES TEXTES</a:t>
            </a:r>
          </a:p>
        </p:txBody>
      </p:sp>
      <p:sp>
        <p:nvSpPr>
          <p:cNvPr id="4" name="ZoneTexte 3">
            <a:extLst>
              <a:ext uri="{FF2B5EF4-FFF2-40B4-BE49-F238E27FC236}">
                <a16:creationId xmlns:a16="http://schemas.microsoft.com/office/drawing/2014/main" id="{659A821E-132C-9ADA-5B9F-6BDD0B194A69}"/>
              </a:ext>
            </a:extLst>
          </p:cNvPr>
          <p:cNvSpPr txBox="1"/>
          <p:nvPr/>
        </p:nvSpPr>
        <p:spPr>
          <a:xfrm>
            <a:off x="249238" y="3522663"/>
            <a:ext cx="5640387" cy="2462212"/>
          </a:xfrm>
          <a:prstGeom prst="rect">
            <a:avLst/>
          </a:prstGeom>
          <a:noFill/>
        </p:spPr>
        <p:txBody>
          <a:bodyPr>
            <a:spAutoFit/>
          </a:bodyPr>
          <a:lstStyle/>
          <a:p>
            <a:pPr eaLnBrk="1" fontAlgn="auto" hangingPunct="1">
              <a:spcBef>
                <a:spcPts val="0"/>
              </a:spcBef>
              <a:spcAft>
                <a:spcPts val="0"/>
              </a:spcAft>
              <a:defRPr/>
            </a:pPr>
            <a:r>
              <a:rPr lang="fr-FR" sz="1400" b="1" dirty="0">
                <a:latin typeface="the brooklyn" pitchFamily="2" charset="77"/>
                <a:ea typeface="Fox &amp; Cat" pitchFamily="2" charset="0"/>
                <a:hlinkClick r:id="rId3"/>
              </a:rPr>
              <a:t>Code de justice administrative</a:t>
            </a:r>
            <a:endParaRPr lang="fr-FR" sz="1400" b="1" dirty="0">
              <a:latin typeface="the brooklyn" pitchFamily="2" charset="77"/>
              <a:ea typeface="Fox &amp; Cat" pitchFamily="2" charset="0"/>
            </a:endParaRPr>
          </a:p>
          <a:p>
            <a:pPr eaLnBrk="1" fontAlgn="auto" hangingPunct="1">
              <a:spcBef>
                <a:spcPts val="0"/>
              </a:spcBef>
              <a:spcAft>
                <a:spcPts val="0"/>
              </a:spcAft>
              <a:defRPr/>
            </a:pPr>
            <a:endParaRPr lang="fr-FR" sz="1400" b="1" dirty="0">
              <a:latin typeface="the brooklyn" pitchFamily="2" charset="77"/>
              <a:ea typeface="Fox &amp; Cat" pitchFamily="2" charset="0"/>
            </a:endParaRPr>
          </a:p>
          <a:p>
            <a:pPr eaLnBrk="1" fontAlgn="auto" hangingPunct="1">
              <a:spcBef>
                <a:spcPts val="0"/>
              </a:spcBef>
              <a:spcAft>
                <a:spcPts val="0"/>
              </a:spcAft>
              <a:defRPr/>
            </a:pPr>
            <a:r>
              <a:rPr lang="fr-FR" sz="1400" b="1" dirty="0">
                <a:latin typeface="the brooklyn" pitchFamily="2" charset="77"/>
                <a:ea typeface="Fox &amp; Cat" pitchFamily="2" charset="0"/>
                <a:hlinkClick r:id="rId4"/>
              </a:rPr>
              <a:t>Partie réglementaire - Décrets en Conseil d'Etat (Articles R112-1 à R931-8)</a:t>
            </a:r>
            <a:endParaRPr lang="fr-FR" sz="1400" b="1" dirty="0">
              <a:latin typeface="the brooklyn" pitchFamily="2" charset="77"/>
              <a:ea typeface="Fox &amp; Cat" pitchFamily="2" charset="0"/>
            </a:endParaRPr>
          </a:p>
          <a:p>
            <a:pPr eaLnBrk="1" fontAlgn="auto" hangingPunct="1">
              <a:spcBef>
                <a:spcPts val="0"/>
              </a:spcBef>
              <a:spcAft>
                <a:spcPts val="0"/>
              </a:spcAft>
              <a:defRPr/>
            </a:pPr>
            <a:endParaRPr lang="fr-FR" sz="1400" dirty="0">
              <a:latin typeface="the brooklyn" pitchFamily="2" charset="77"/>
              <a:ea typeface="Fox &amp; Cat" pitchFamily="2" charset="0"/>
            </a:endParaRPr>
          </a:p>
          <a:p>
            <a:pPr lvl="1" eaLnBrk="1" fontAlgn="auto" hangingPunct="1">
              <a:spcBef>
                <a:spcPts val="0"/>
              </a:spcBef>
              <a:spcAft>
                <a:spcPts val="0"/>
              </a:spcAft>
              <a:defRPr/>
            </a:pPr>
            <a:r>
              <a:rPr lang="fr-FR" sz="1400" b="1" dirty="0">
                <a:latin typeface="the brooklyn" pitchFamily="2" charset="77"/>
                <a:ea typeface="Fox &amp; Cat" pitchFamily="2" charset="0"/>
                <a:hlinkClick r:id="rId5"/>
              </a:rPr>
              <a:t>Livre VI : L'instruction (Articles R611-1 à R636-1)</a:t>
            </a:r>
            <a:endParaRPr lang="fr-FR" sz="1400" b="1" dirty="0">
              <a:latin typeface="the brooklyn" pitchFamily="2" charset="77"/>
              <a:ea typeface="Fox &amp; Cat" pitchFamily="2" charset="0"/>
            </a:endParaRPr>
          </a:p>
          <a:p>
            <a:pPr lvl="1" eaLnBrk="1" fontAlgn="auto" hangingPunct="1">
              <a:spcBef>
                <a:spcPts val="0"/>
              </a:spcBef>
              <a:spcAft>
                <a:spcPts val="0"/>
              </a:spcAft>
              <a:defRPr/>
            </a:pPr>
            <a:endParaRPr lang="fr-FR" sz="1400" dirty="0">
              <a:latin typeface="the brooklyn" pitchFamily="2" charset="77"/>
              <a:ea typeface="Fox &amp; Cat" pitchFamily="2" charset="0"/>
            </a:endParaRPr>
          </a:p>
          <a:p>
            <a:pPr lvl="2" eaLnBrk="1" fontAlgn="auto" hangingPunct="1">
              <a:spcBef>
                <a:spcPts val="0"/>
              </a:spcBef>
              <a:spcAft>
                <a:spcPts val="0"/>
              </a:spcAft>
              <a:defRPr/>
            </a:pPr>
            <a:r>
              <a:rPr lang="fr-FR" sz="1400" b="1" dirty="0">
                <a:latin typeface="the brooklyn" pitchFamily="2" charset="77"/>
                <a:ea typeface="Fox &amp; Cat" pitchFamily="2" charset="0"/>
                <a:hlinkClick r:id="rId6"/>
              </a:rPr>
              <a:t>Titre II : Les différents moyens d'investigation (Articles R621-1 à R627-4)</a:t>
            </a:r>
            <a:endParaRPr lang="fr-FR" sz="1400" b="1" dirty="0">
              <a:latin typeface="the brooklyn" pitchFamily="2" charset="77"/>
              <a:ea typeface="Fox &amp; Cat" pitchFamily="2" charset="0"/>
            </a:endParaRPr>
          </a:p>
          <a:p>
            <a:pPr lvl="2" eaLnBrk="1" fontAlgn="auto" hangingPunct="1">
              <a:spcBef>
                <a:spcPts val="0"/>
              </a:spcBef>
              <a:spcAft>
                <a:spcPts val="0"/>
              </a:spcAft>
              <a:defRPr/>
            </a:pPr>
            <a:endParaRPr lang="fr-FR" sz="1400" dirty="0">
              <a:latin typeface="the brooklyn" pitchFamily="2" charset="77"/>
              <a:ea typeface="Fox &amp; Cat" pitchFamily="2" charset="0"/>
            </a:endParaRPr>
          </a:p>
          <a:p>
            <a:pPr lvl="3" eaLnBrk="1" fontAlgn="auto" hangingPunct="1">
              <a:spcBef>
                <a:spcPts val="0"/>
              </a:spcBef>
              <a:spcAft>
                <a:spcPts val="0"/>
              </a:spcAft>
              <a:defRPr/>
            </a:pPr>
            <a:r>
              <a:rPr lang="fr-FR" sz="1400" b="1" dirty="0">
                <a:latin typeface="the brooklyn" pitchFamily="2" charset="77"/>
                <a:ea typeface="Fox &amp; Cat" pitchFamily="2" charset="0"/>
                <a:hlinkClick r:id="rId7"/>
              </a:rPr>
              <a:t>Chapitre Ier : L'expertise (Articles R621-1 à R621-14)</a:t>
            </a:r>
            <a:endParaRPr lang="fr-FR" sz="1400" dirty="0">
              <a:latin typeface="the brooklyn" pitchFamily="2" charset="77"/>
              <a:ea typeface="Fox &amp; Cat" pitchFamily="2" charset="0"/>
            </a:endParaRPr>
          </a:p>
          <a:p>
            <a:pPr eaLnBrk="1" fontAlgn="auto" hangingPunct="1">
              <a:spcBef>
                <a:spcPts val="0"/>
              </a:spcBef>
              <a:spcAft>
                <a:spcPts val="0"/>
              </a:spcAft>
              <a:defRPr/>
            </a:pPr>
            <a:endParaRPr lang="fr-FR" sz="1400" dirty="0">
              <a:latin typeface="Fox &amp; Cat" pitchFamily="2" charset="0"/>
              <a:ea typeface="Fox &amp; Cat" pitchFamily="2" charset="0"/>
            </a:endParaRPr>
          </a:p>
        </p:txBody>
      </p:sp>
      <p:sp>
        <p:nvSpPr>
          <p:cNvPr id="2" name="Rectangle 1">
            <a:extLst>
              <a:ext uri="{FF2B5EF4-FFF2-40B4-BE49-F238E27FC236}">
                <a16:creationId xmlns:a16="http://schemas.microsoft.com/office/drawing/2014/main" id="{05C4C5E0-83FA-E8AF-DBCB-D15BEFDFAADA}"/>
              </a:ext>
            </a:extLst>
          </p:cNvPr>
          <p:cNvSpPr/>
          <p:nvPr/>
        </p:nvSpPr>
        <p:spPr>
          <a:xfrm>
            <a:off x="6065838" y="3940175"/>
            <a:ext cx="6096000" cy="1816100"/>
          </a:xfrm>
          <a:prstGeom prst="rect">
            <a:avLst/>
          </a:prstGeom>
        </p:spPr>
        <p:txBody>
          <a:bodyPr>
            <a:spAutoFit/>
          </a:bodyPr>
          <a:lstStyle/>
          <a:p>
            <a:pPr algn="just" eaLnBrk="1" fontAlgn="auto" hangingPunct="1">
              <a:spcBef>
                <a:spcPts val="0"/>
              </a:spcBef>
              <a:spcAft>
                <a:spcPts val="0"/>
              </a:spcAft>
              <a:defRPr/>
            </a:pPr>
            <a:r>
              <a:rPr lang="fr-FR" sz="1400" b="1" dirty="0">
                <a:latin typeface="the brooklyn" pitchFamily="2" charset="77"/>
                <a:hlinkClick r:id="rId4"/>
              </a:rPr>
              <a:t>Partie réglementaire - Décrets en Conseil d'Etat (Articles R112-1 à R931-8)</a:t>
            </a:r>
            <a:endParaRPr lang="fr-FR" sz="1400" b="1" dirty="0">
              <a:latin typeface="the brooklyn" pitchFamily="2" charset="77"/>
            </a:endParaRPr>
          </a:p>
          <a:p>
            <a:pPr algn="just" eaLnBrk="1" fontAlgn="auto" hangingPunct="1">
              <a:spcBef>
                <a:spcPts val="0"/>
              </a:spcBef>
              <a:spcAft>
                <a:spcPts val="0"/>
              </a:spcAft>
              <a:defRPr/>
            </a:pPr>
            <a:endParaRPr lang="fr-FR" sz="1400" dirty="0">
              <a:latin typeface="the brooklyn" pitchFamily="2" charset="77"/>
            </a:endParaRPr>
          </a:p>
          <a:p>
            <a:pPr lvl="1" algn="just" eaLnBrk="1" fontAlgn="auto" hangingPunct="1">
              <a:spcBef>
                <a:spcPts val="0"/>
              </a:spcBef>
              <a:spcAft>
                <a:spcPts val="0"/>
              </a:spcAft>
              <a:defRPr/>
            </a:pPr>
            <a:r>
              <a:rPr lang="fr-FR" sz="1400" b="1" u="sng" dirty="0">
                <a:latin typeface="the brooklyn" pitchFamily="2" charset="77"/>
                <a:hlinkClick r:id="rId8"/>
              </a:rPr>
              <a:t>Livre V : Le référé (Articles R511-1 à R559-2)</a:t>
            </a:r>
            <a:endParaRPr lang="fr-FR" sz="1400" b="1" u="sng" dirty="0">
              <a:latin typeface="the brooklyn" pitchFamily="2" charset="77"/>
            </a:endParaRPr>
          </a:p>
          <a:p>
            <a:pPr lvl="1" algn="just" eaLnBrk="1" fontAlgn="auto" hangingPunct="1">
              <a:spcBef>
                <a:spcPts val="0"/>
              </a:spcBef>
              <a:spcAft>
                <a:spcPts val="0"/>
              </a:spcAft>
              <a:defRPr/>
            </a:pPr>
            <a:endParaRPr lang="fr-FR" sz="1400" dirty="0">
              <a:latin typeface="the brooklyn" pitchFamily="2" charset="77"/>
            </a:endParaRPr>
          </a:p>
          <a:p>
            <a:pPr lvl="2" algn="just" eaLnBrk="1" fontAlgn="auto" hangingPunct="1">
              <a:spcBef>
                <a:spcPts val="0"/>
              </a:spcBef>
              <a:spcAft>
                <a:spcPts val="0"/>
              </a:spcAft>
              <a:defRPr/>
            </a:pPr>
            <a:r>
              <a:rPr lang="fr-FR" sz="1400" b="1" u="sng" dirty="0">
                <a:latin typeface="the brooklyn" pitchFamily="2" charset="77"/>
                <a:hlinkClick r:id="rId9"/>
              </a:rPr>
              <a:t>Titre III : Le juge des référés ordonnant un constat ou une mesure d'instruction (Articles R531-1 à R533-3)</a:t>
            </a:r>
            <a:endParaRPr lang="fr-FR" sz="1400" b="1" u="sng" dirty="0">
              <a:latin typeface="the brooklyn" pitchFamily="2" charset="77"/>
            </a:endParaRPr>
          </a:p>
          <a:p>
            <a:pPr lvl="2" algn="just" eaLnBrk="1" fontAlgn="auto" hangingPunct="1">
              <a:spcBef>
                <a:spcPts val="0"/>
              </a:spcBef>
              <a:spcAft>
                <a:spcPts val="0"/>
              </a:spcAft>
              <a:defRPr/>
            </a:pPr>
            <a:endParaRPr lang="fr-FR" sz="1400" dirty="0">
              <a:latin typeface="the brooklyn" pitchFamily="2" charset="77"/>
            </a:endParaRPr>
          </a:p>
          <a:p>
            <a:pPr lvl="3" algn="just" eaLnBrk="1" fontAlgn="auto" hangingPunct="1">
              <a:spcBef>
                <a:spcPts val="0"/>
              </a:spcBef>
              <a:spcAft>
                <a:spcPts val="0"/>
              </a:spcAft>
              <a:defRPr/>
            </a:pPr>
            <a:r>
              <a:rPr lang="fr-FR" sz="1400" b="1" u="sng" dirty="0">
                <a:latin typeface="the brooklyn" pitchFamily="2" charset="77"/>
                <a:hlinkClick r:id="rId10"/>
              </a:rPr>
              <a:t>Chapitre II : Le référé instruction (Articles R532-1 à R532-5)</a:t>
            </a:r>
            <a:endParaRPr lang="fr-FR" sz="1400" dirty="0">
              <a:latin typeface="the brooklyn" pitchFamily="2" charset="77"/>
            </a:endParaRPr>
          </a:p>
        </p:txBody>
      </p:sp>
      <p:pic>
        <p:nvPicPr>
          <p:cNvPr id="10" name="Image 9">
            <a:extLst>
              <a:ext uri="{FF2B5EF4-FFF2-40B4-BE49-F238E27FC236}">
                <a16:creationId xmlns:a16="http://schemas.microsoft.com/office/drawing/2014/main" id="{F1B194D1-9B51-B634-52FB-A61F88871663}"/>
              </a:ext>
            </a:extLst>
          </p:cNvPr>
          <p:cNvPicPr>
            <a:picLocks noChangeAspect="1"/>
          </p:cNvPicPr>
          <p:nvPr/>
        </p:nvPicPr>
        <p:blipFill>
          <a:blip r:embed="rId11"/>
          <a:stretch>
            <a:fillRect/>
          </a:stretch>
        </p:blipFill>
        <p:spPr>
          <a:xfrm>
            <a:off x="10883244" y="6017291"/>
            <a:ext cx="1145926" cy="739307"/>
          </a:xfrm>
          <a:prstGeom prst="rect">
            <a:avLst/>
          </a:prstGeom>
          <a:effectLst>
            <a:softEdge rad="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0DD5DD-0335-3B86-D43C-5E2A1518F618}"/>
              </a:ext>
            </a:extLst>
          </p:cNvPr>
          <p:cNvSpPr/>
          <p:nvPr/>
        </p:nvSpPr>
        <p:spPr>
          <a:xfrm>
            <a:off x="2881313" y="323850"/>
            <a:ext cx="9061450" cy="1190625"/>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C4AD65AD-D1F8-70DB-F800-13147EE1FC05}"/>
              </a:ext>
            </a:extLst>
          </p:cNvPr>
          <p:cNvSpPr/>
          <p:nvPr/>
        </p:nvSpPr>
        <p:spPr>
          <a:xfrm>
            <a:off x="249238" y="247650"/>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5" name="ZoneTexte 14">
            <a:extLst>
              <a:ext uri="{FF2B5EF4-FFF2-40B4-BE49-F238E27FC236}">
                <a16:creationId xmlns:a16="http://schemas.microsoft.com/office/drawing/2014/main" id="{CB222146-AB6C-EDDC-3286-0C97B12EC9DB}"/>
              </a:ext>
            </a:extLst>
          </p:cNvPr>
          <p:cNvSpPr txBox="1">
            <a:spLocks noChangeArrowheads="1"/>
          </p:cNvSpPr>
          <p:nvPr/>
        </p:nvSpPr>
        <p:spPr bwMode="auto">
          <a:xfrm>
            <a:off x="3422650" y="735013"/>
            <a:ext cx="8388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FONDAMENTAUX DE L’EXPERTISE JUDICIAIRE EN MATIERE ADMINISTRATIVE</a:t>
            </a:r>
          </a:p>
        </p:txBody>
      </p:sp>
      <p:sp>
        <p:nvSpPr>
          <p:cNvPr id="16" name="Rectangle 15">
            <a:extLst>
              <a:ext uri="{FF2B5EF4-FFF2-40B4-BE49-F238E27FC236}">
                <a16:creationId xmlns:a16="http://schemas.microsoft.com/office/drawing/2014/main" id="{9E4193CF-339F-A51D-7505-28E5B66D8014}"/>
              </a:ext>
            </a:extLst>
          </p:cNvPr>
          <p:cNvSpPr/>
          <p:nvPr/>
        </p:nvSpPr>
        <p:spPr>
          <a:xfrm>
            <a:off x="2881313" y="1960563"/>
            <a:ext cx="2425700" cy="11922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 name="Forme libre 16">
            <a:extLst>
              <a:ext uri="{FF2B5EF4-FFF2-40B4-BE49-F238E27FC236}">
                <a16:creationId xmlns:a16="http://schemas.microsoft.com/office/drawing/2014/main" id="{87223390-BF77-7170-A421-68341D574405}"/>
              </a:ext>
            </a:extLst>
          </p:cNvPr>
          <p:cNvSpPr/>
          <p:nvPr/>
        </p:nvSpPr>
        <p:spPr>
          <a:xfrm>
            <a:off x="249238" y="184943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 name="ZoneTexte 17">
            <a:extLst>
              <a:ext uri="{FF2B5EF4-FFF2-40B4-BE49-F238E27FC236}">
                <a16:creationId xmlns:a16="http://schemas.microsoft.com/office/drawing/2014/main" id="{2C5C49C6-92CA-D3E5-B953-F855404E7BDA}"/>
              </a:ext>
            </a:extLst>
          </p:cNvPr>
          <p:cNvSpPr txBox="1">
            <a:spLocks noChangeArrowheads="1"/>
          </p:cNvSpPr>
          <p:nvPr/>
        </p:nvSpPr>
        <p:spPr bwMode="auto">
          <a:xfrm>
            <a:off x="3713163" y="23368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LES TEXTES</a:t>
            </a:r>
          </a:p>
        </p:txBody>
      </p:sp>
      <p:sp>
        <p:nvSpPr>
          <p:cNvPr id="3" name="Rectangle 2">
            <a:extLst>
              <a:ext uri="{FF2B5EF4-FFF2-40B4-BE49-F238E27FC236}">
                <a16:creationId xmlns:a16="http://schemas.microsoft.com/office/drawing/2014/main" id="{E0A2A021-C533-8ACC-7187-AC4930BB0AC2}"/>
              </a:ext>
            </a:extLst>
          </p:cNvPr>
          <p:cNvSpPr/>
          <p:nvPr/>
        </p:nvSpPr>
        <p:spPr>
          <a:xfrm>
            <a:off x="123825" y="3454400"/>
            <a:ext cx="5519738" cy="2678113"/>
          </a:xfrm>
          <a:prstGeom prst="rect">
            <a:avLst/>
          </a:prstGeom>
        </p:spPr>
        <p:txBody>
          <a:bodyPr>
            <a:spAutoFit/>
          </a:bodyPr>
          <a:lstStyle/>
          <a:p>
            <a:pPr algn="just" eaLnBrk="1" fontAlgn="auto" hangingPunct="1">
              <a:spcBef>
                <a:spcPts val="0"/>
              </a:spcBef>
              <a:spcAft>
                <a:spcPts val="0"/>
              </a:spcAft>
              <a:defRPr/>
            </a:pPr>
            <a:r>
              <a:rPr lang="fr-FR" sz="1400" b="1" u="sng" dirty="0">
                <a:latin typeface="the brooklyn" pitchFamily="2" charset="77"/>
                <a:hlinkClick r:id="rId3"/>
              </a:rPr>
              <a:t>Article R621-1</a:t>
            </a:r>
            <a:endParaRPr lang="fr-FR" sz="1400" b="1" dirty="0">
              <a:latin typeface="the brooklyn" pitchFamily="2" charset="77"/>
            </a:endParaRPr>
          </a:p>
          <a:p>
            <a:pPr algn="just" eaLnBrk="1" fontAlgn="auto" hangingPunct="1">
              <a:spcBef>
                <a:spcPts val="0"/>
              </a:spcBef>
              <a:spcAft>
                <a:spcPts val="0"/>
              </a:spcAft>
              <a:defRPr/>
            </a:pPr>
            <a:br>
              <a:rPr lang="fr-FR" sz="1400" b="1" u="sng" dirty="0">
                <a:latin typeface="the brooklyn" pitchFamily="2" charset="77"/>
                <a:hlinkClick r:id="rId4"/>
              </a:rPr>
            </a:br>
            <a:endParaRPr lang="fr-FR" sz="1400" b="1" dirty="0">
              <a:latin typeface="the brooklyn" pitchFamily="2" charset="77"/>
            </a:endParaRPr>
          </a:p>
          <a:p>
            <a:pPr algn="just" eaLnBrk="1" fontAlgn="auto" hangingPunct="1">
              <a:spcBef>
                <a:spcPts val="0"/>
              </a:spcBef>
              <a:spcAft>
                <a:spcPts val="0"/>
              </a:spcAft>
              <a:defRPr/>
            </a:pPr>
            <a:r>
              <a:rPr lang="fr-FR" sz="1400" dirty="0">
                <a:latin typeface="the brooklyn" pitchFamily="2" charset="77"/>
              </a:rPr>
              <a:t>La juridiction peut, soit d'office, soit sur la demande des parties ou de l'une d'elles, ordonner, avant dire droit, qu'il soit procédé à une expertise sur les points déterminés par sa décision. L'expert peut se voir confier une mission de médiation. Il peut également prendre l'initiative, avec l'accord des parties, d'une telle médiation. Si une médiation est engagée, il en informe la juridiction. Sous réserve des exceptions prévues par l'article </a:t>
            </a:r>
            <a:r>
              <a:rPr lang="fr-FR" sz="1400" u="sng" dirty="0">
                <a:latin typeface="the brooklyn" pitchFamily="2" charset="77"/>
                <a:hlinkClick r:id="rId5" tooltip="Code de justice administrative - art. L213-2 (V)"/>
              </a:rPr>
              <a:t>L. 13-2</a:t>
            </a:r>
            <a:r>
              <a:rPr lang="fr-FR" sz="1400" dirty="0">
                <a:latin typeface="the brooklyn" pitchFamily="2" charset="77"/>
              </a:rPr>
              <a:t>, l'expert remet son rapport d'expertise sans pouvoir faire état, sauf accord des parties, des constatations et déclarations ayant eu lieu durant la médiation.</a:t>
            </a:r>
          </a:p>
        </p:txBody>
      </p:sp>
      <p:sp>
        <p:nvSpPr>
          <p:cNvPr id="5" name="Rectangle 4">
            <a:extLst>
              <a:ext uri="{FF2B5EF4-FFF2-40B4-BE49-F238E27FC236}">
                <a16:creationId xmlns:a16="http://schemas.microsoft.com/office/drawing/2014/main" id="{88664FC5-F606-9235-2F11-2BF555D64C1E}"/>
              </a:ext>
            </a:extLst>
          </p:cNvPr>
          <p:cNvSpPr/>
          <p:nvPr/>
        </p:nvSpPr>
        <p:spPr>
          <a:xfrm>
            <a:off x="6335713" y="3454400"/>
            <a:ext cx="5519737" cy="2030413"/>
          </a:xfrm>
          <a:prstGeom prst="rect">
            <a:avLst/>
          </a:prstGeom>
        </p:spPr>
        <p:txBody>
          <a:bodyPr>
            <a:spAutoFit/>
          </a:bodyPr>
          <a:lstStyle/>
          <a:p>
            <a:pPr algn="just" eaLnBrk="1" fontAlgn="auto" hangingPunct="1">
              <a:spcBef>
                <a:spcPts val="0"/>
              </a:spcBef>
              <a:spcAft>
                <a:spcPts val="0"/>
              </a:spcAft>
              <a:defRPr/>
            </a:pPr>
            <a:r>
              <a:rPr lang="fr-FR" sz="1400" b="1" u="sng" dirty="0">
                <a:latin typeface="the brooklyn" pitchFamily="2" charset="77"/>
                <a:hlinkClick r:id="rId6"/>
              </a:rPr>
              <a:t>Article R532-1</a:t>
            </a:r>
            <a:endParaRPr lang="fr-FR" sz="1400" b="1" dirty="0">
              <a:latin typeface="the brooklyn" pitchFamily="2" charset="77"/>
            </a:endParaRPr>
          </a:p>
          <a:p>
            <a:pPr algn="just" eaLnBrk="1" fontAlgn="auto" hangingPunct="1">
              <a:spcBef>
                <a:spcPts val="0"/>
              </a:spcBef>
              <a:spcAft>
                <a:spcPts val="0"/>
              </a:spcAft>
              <a:defRPr/>
            </a:pPr>
            <a:br>
              <a:rPr lang="fr-FR" sz="1400" b="1" u="sng" dirty="0">
                <a:latin typeface="the brooklyn" pitchFamily="2" charset="77"/>
                <a:hlinkClick r:id="rId7"/>
              </a:rPr>
            </a:br>
            <a:endParaRPr lang="fr-FR" sz="1400" b="1" dirty="0">
              <a:latin typeface="the brooklyn" pitchFamily="2" charset="77"/>
            </a:endParaRPr>
          </a:p>
          <a:p>
            <a:pPr algn="just" eaLnBrk="1" fontAlgn="auto" hangingPunct="1">
              <a:spcBef>
                <a:spcPts val="0"/>
              </a:spcBef>
              <a:spcAft>
                <a:spcPts val="0"/>
              </a:spcAft>
              <a:defRPr/>
            </a:pPr>
            <a:r>
              <a:rPr lang="fr-FR" sz="1400" dirty="0">
                <a:latin typeface="the brooklyn" pitchFamily="2" charset="77"/>
              </a:rPr>
              <a:t>Le juge des référés peut, sur simple requête et même en l'absence de décision administrative préalable, prescrire toute mesure utile d'expertise ou d'instruction.</a:t>
            </a:r>
          </a:p>
          <a:p>
            <a:pPr algn="just" eaLnBrk="1" fontAlgn="auto" hangingPunct="1">
              <a:spcBef>
                <a:spcPts val="0"/>
              </a:spcBef>
              <a:spcAft>
                <a:spcPts val="0"/>
              </a:spcAft>
              <a:defRPr/>
            </a:pPr>
            <a:r>
              <a:rPr lang="fr-FR" sz="1400" dirty="0">
                <a:latin typeface="the brooklyn" pitchFamily="2" charset="77"/>
              </a:rPr>
              <a:t>Les demandes présentées en application du présent chapitre sont dispensées du ministère d'avocat si elles se rattachent à des litiges dispensés de ce ministère.</a:t>
            </a:r>
          </a:p>
        </p:txBody>
      </p:sp>
      <p:cxnSp>
        <p:nvCxnSpPr>
          <p:cNvPr id="10" name="Connecteur droit 9">
            <a:extLst>
              <a:ext uri="{FF2B5EF4-FFF2-40B4-BE49-F238E27FC236}">
                <a16:creationId xmlns:a16="http://schemas.microsoft.com/office/drawing/2014/main" id="{2E9078CF-0B78-87EA-E7E8-CA81B7C62235}"/>
              </a:ext>
            </a:extLst>
          </p:cNvPr>
          <p:cNvCxnSpPr/>
          <p:nvPr/>
        </p:nvCxnSpPr>
        <p:spPr>
          <a:xfrm>
            <a:off x="6288088" y="3744913"/>
            <a:ext cx="0" cy="3025775"/>
          </a:xfrm>
          <a:prstGeom prst="line">
            <a:avLst/>
          </a:prstGeom>
        </p:spPr>
        <p:style>
          <a:lnRef idx="1">
            <a:schemeClr val="dk1"/>
          </a:lnRef>
          <a:fillRef idx="0">
            <a:schemeClr val="dk1"/>
          </a:fillRef>
          <a:effectRef idx="0">
            <a:schemeClr val="dk1"/>
          </a:effectRef>
          <a:fontRef idx="minor">
            <a:schemeClr val="tx1"/>
          </a:fontRef>
        </p:style>
      </p:cxnSp>
      <p:pic>
        <p:nvPicPr>
          <p:cNvPr id="11" name="Image 10">
            <a:extLst>
              <a:ext uri="{FF2B5EF4-FFF2-40B4-BE49-F238E27FC236}">
                <a16:creationId xmlns:a16="http://schemas.microsoft.com/office/drawing/2014/main" id="{EFA64E30-A41A-ECE1-2D9C-A88082C822C8}"/>
              </a:ext>
            </a:extLst>
          </p:cNvPr>
          <p:cNvPicPr>
            <a:picLocks noChangeAspect="1"/>
          </p:cNvPicPr>
          <p:nvPr/>
        </p:nvPicPr>
        <p:blipFill>
          <a:blip r:embed="rId8"/>
          <a:stretch>
            <a:fillRect/>
          </a:stretch>
        </p:blipFill>
        <p:spPr>
          <a:xfrm>
            <a:off x="10883244" y="6017291"/>
            <a:ext cx="1145926" cy="739307"/>
          </a:xfrm>
          <a:prstGeom prst="rect">
            <a:avLst/>
          </a:prstGeom>
          <a:effectLst>
            <a:softEdge rad="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animBg="1"/>
      <p:bldP spid="1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92E234E-2944-47FA-8A3C-79437ECDF513}"/>
              </a:ext>
            </a:extLst>
          </p:cNvPr>
          <p:cNvSpPr/>
          <p:nvPr/>
        </p:nvSpPr>
        <p:spPr>
          <a:xfrm>
            <a:off x="3019425" y="1939925"/>
            <a:ext cx="4002088" cy="119221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3" name="Rectangle 12">
            <a:extLst>
              <a:ext uri="{FF2B5EF4-FFF2-40B4-BE49-F238E27FC236}">
                <a16:creationId xmlns:a16="http://schemas.microsoft.com/office/drawing/2014/main" id="{657E8535-484F-86B7-EECF-E7A7291AC4C6}"/>
              </a:ext>
            </a:extLst>
          </p:cNvPr>
          <p:cNvSpPr/>
          <p:nvPr/>
        </p:nvSpPr>
        <p:spPr>
          <a:xfrm>
            <a:off x="2881313" y="323850"/>
            <a:ext cx="9061450" cy="1190625"/>
          </a:xfrm>
          <a:prstGeom prst="rect">
            <a:avLst/>
          </a:prstGeom>
          <a:solidFill>
            <a:srgbClr val="FED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Forme libre 13">
            <a:extLst>
              <a:ext uri="{FF2B5EF4-FFF2-40B4-BE49-F238E27FC236}">
                <a16:creationId xmlns:a16="http://schemas.microsoft.com/office/drawing/2014/main" id="{AFF80368-A21F-2D78-0F94-61B577506B57}"/>
              </a:ext>
            </a:extLst>
          </p:cNvPr>
          <p:cNvSpPr/>
          <p:nvPr/>
        </p:nvSpPr>
        <p:spPr>
          <a:xfrm>
            <a:off x="249238" y="247650"/>
            <a:ext cx="3533775" cy="1343025"/>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268" name="ZoneTexte 14">
            <a:extLst>
              <a:ext uri="{FF2B5EF4-FFF2-40B4-BE49-F238E27FC236}">
                <a16:creationId xmlns:a16="http://schemas.microsoft.com/office/drawing/2014/main" id="{A920907B-0FE5-C980-B79A-D6902BDAFC5A}"/>
              </a:ext>
            </a:extLst>
          </p:cNvPr>
          <p:cNvSpPr txBox="1">
            <a:spLocks noChangeArrowheads="1"/>
          </p:cNvSpPr>
          <p:nvPr/>
        </p:nvSpPr>
        <p:spPr bwMode="auto">
          <a:xfrm>
            <a:off x="3422650" y="735013"/>
            <a:ext cx="8388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r-FR" altLang="fr-FR" b="1">
                <a:latin typeface="Cremona"/>
              </a:rPr>
              <a:t>FONDAMENTAUX DE L’EXPERTISE JUDICIAIRE EN MATIERE ADMINISTRATIVE</a:t>
            </a:r>
          </a:p>
        </p:txBody>
      </p:sp>
      <p:sp>
        <p:nvSpPr>
          <p:cNvPr id="17" name="Forme libre 16">
            <a:extLst>
              <a:ext uri="{FF2B5EF4-FFF2-40B4-BE49-F238E27FC236}">
                <a16:creationId xmlns:a16="http://schemas.microsoft.com/office/drawing/2014/main" id="{E4BA2B38-C177-3B5A-65E8-58B0719DCEA4}"/>
              </a:ext>
            </a:extLst>
          </p:cNvPr>
          <p:cNvSpPr/>
          <p:nvPr/>
        </p:nvSpPr>
        <p:spPr>
          <a:xfrm>
            <a:off x="249238" y="1849438"/>
            <a:ext cx="3533775" cy="1344612"/>
          </a:xfrm>
          <a:custGeom>
            <a:avLst/>
            <a:gdLst>
              <a:gd name="connsiteX0" fmla="*/ 0 w 3532909"/>
              <a:gd name="connsiteY0" fmla="*/ 0 h 1343890"/>
              <a:gd name="connsiteX1" fmla="*/ 3532909 w 3532909"/>
              <a:gd name="connsiteY1" fmla="*/ 0 h 1343890"/>
              <a:gd name="connsiteX2" fmla="*/ 3532909 w 3532909"/>
              <a:gd name="connsiteY2" fmla="*/ 169717 h 1343890"/>
              <a:gd name="connsiteX3" fmla="*/ 3016827 w 3532909"/>
              <a:gd name="connsiteY3" fmla="*/ 671945 h 1343890"/>
              <a:gd name="connsiteX4" fmla="*/ 3532909 w 3532909"/>
              <a:gd name="connsiteY4" fmla="*/ 1174173 h 1343890"/>
              <a:gd name="connsiteX5" fmla="*/ 3532909 w 3532909"/>
              <a:gd name="connsiteY5" fmla="*/ 1343890 h 1343890"/>
              <a:gd name="connsiteX6" fmla="*/ 0 w 3532909"/>
              <a:gd name="connsiteY6" fmla="*/ 1343890 h 13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2909" h="1343890">
                <a:moveTo>
                  <a:pt x="0" y="0"/>
                </a:moveTo>
                <a:lnTo>
                  <a:pt x="3532909" y="0"/>
                </a:lnTo>
                <a:lnTo>
                  <a:pt x="3532909" y="169717"/>
                </a:lnTo>
                <a:cubicBezTo>
                  <a:pt x="3247885" y="169717"/>
                  <a:pt x="3016827" y="394572"/>
                  <a:pt x="3016827" y="671945"/>
                </a:cubicBezTo>
                <a:cubicBezTo>
                  <a:pt x="3016827" y="949318"/>
                  <a:pt x="3247885" y="1174173"/>
                  <a:pt x="3532909" y="1174173"/>
                </a:cubicBezTo>
                <a:lnTo>
                  <a:pt x="3532909" y="1343890"/>
                </a:lnTo>
                <a:lnTo>
                  <a:pt x="0" y="1343890"/>
                </a:lnTo>
                <a:close/>
              </a:path>
            </a:pathLst>
          </a:custGeom>
          <a:blipFill>
            <a:blip r:embed="rId2"/>
            <a:stretch>
              <a:fillRect/>
            </a:stretch>
          </a:blipFill>
          <a:ln>
            <a:noFill/>
          </a:ln>
          <a:effectLst>
            <a:outerShdw blurRad="177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270" name="ZoneTexte 3">
            <a:extLst>
              <a:ext uri="{FF2B5EF4-FFF2-40B4-BE49-F238E27FC236}">
                <a16:creationId xmlns:a16="http://schemas.microsoft.com/office/drawing/2014/main" id="{B1FF67CA-0A98-C4D8-477C-86EAE065EB0A}"/>
              </a:ext>
            </a:extLst>
          </p:cNvPr>
          <p:cNvSpPr txBox="1">
            <a:spLocks noChangeArrowheads="1"/>
          </p:cNvSpPr>
          <p:nvPr/>
        </p:nvSpPr>
        <p:spPr bwMode="auto">
          <a:xfrm>
            <a:off x="692150" y="3705225"/>
            <a:ext cx="3130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latin typeface="the brooklyn"/>
              </a:rPr>
              <a:t>Désignation par la Juridiction</a:t>
            </a:r>
          </a:p>
        </p:txBody>
      </p:sp>
      <p:pic>
        <p:nvPicPr>
          <p:cNvPr id="7" name="Graphique 6" descr="Flèche : tout droit">
            <a:extLst>
              <a:ext uri="{FF2B5EF4-FFF2-40B4-BE49-F238E27FC236}">
                <a16:creationId xmlns:a16="http://schemas.microsoft.com/office/drawing/2014/main" id="{5C2C00C2-24F2-9BC1-C43B-474C0967CE03}"/>
              </a:ext>
            </a:extLst>
          </p:cNvPr>
          <p:cNvPicPr>
            <a:picLocks noChangeAspect="1"/>
          </p:cNvPicPr>
          <p:nvPr/>
        </p:nvPicPr>
        <p:blipFill>
          <a:blip r:embed="rId3"/>
          <a:stretch>
            <a:fillRect/>
          </a:stretch>
        </p:blipFill>
        <p:spPr>
          <a:xfrm rot="10800000">
            <a:off x="249238" y="3668713"/>
            <a:ext cx="442912" cy="442912"/>
          </a:xfrm>
          <a:prstGeom prst="rect">
            <a:avLst/>
          </a:prstGeom>
        </p:spPr>
      </p:pic>
      <p:sp>
        <p:nvSpPr>
          <p:cNvPr id="11272" name="ZoneTexte 18">
            <a:extLst>
              <a:ext uri="{FF2B5EF4-FFF2-40B4-BE49-F238E27FC236}">
                <a16:creationId xmlns:a16="http://schemas.microsoft.com/office/drawing/2014/main" id="{D353745C-7D96-B7D0-1C5A-DF4E250B35F0}"/>
              </a:ext>
            </a:extLst>
          </p:cNvPr>
          <p:cNvSpPr txBox="1">
            <a:spLocks noChangeArrowheads="1"/>
          </p:cNvSpPr>
          <p:nvPr/>
        </p:nvSpPr>
        <p:spPr bwMode="auto">
          <a:xfrm>
            <a:off x="692150" y="4181475"/>
            <a:ext cx="3130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latin typeface="the brooklyn"/>
              </a:rPr>
              <a:t>Prestation de serment</a:t>
            </a:r>
          </a:p>
        </p:txBody>
      </p:sp>
      <p:pic>
        <p:nvPicPr>
          <p:cNvPr id="20" name="Graphique 19" descr="Flèche : tout droit">
            <a:extLst>
              <a:ext uri="{FF2B5EF4-FFF2-40B4-BE49-F238E27FC236}">
                <a16:creationId xmlns:a16="http://schemas.microsoft.com/office/drawing/2014/main" id="{4B7FB787-5836-9787-AA7B-561F8C13CB92}"/>
              </a:ext>
            </a:extLst>
          </p:cNvPr>
          <p:cNvPicPr>
            <a:picLocks noChangeAspect="1"/>
          </p:cNvPicPr>
          <p:nvPr/>
        </p:nvPicPr>
        <p:blipFill>
          <a:blip r:embed="rId3"/>
          <a:stretch>
            <a:fillRect/>
          </a:stretch>
        </p:blipFill>
        <p:spPr>
          <a:xfrm rot="10800000">
            <a:off x="249238" y="4144963"/>
            <a:ext cx="442912" cy="441325"/>
          </a:xfrm>
          <a:prstGeom prst="rect">
            <a:avLst/>
          </a:prstGeom>
        </p:spPr>
      </p:pic>
      <p:pic>
        <p:nvPicPr>
          <p:cNvPr id="21" name="Graphique 20" descr="Ligne fléchée : incurvée dans le sens inverse des aiguilles d’une montre">
            <a:extLst>
              <a:ext uri="{FF2B5EF4-FFF2-40B4-BE49-F238E27FC236}">
                <a16:creationId xmlns:a16="http://schemas.microsoft.com/office/drawing/2014/main" id="{64B9C82A-A5F0-16F5-4068-A280DBF9D87E}"/>
              </a:ext>
            </a:extLst>
          </p:cNvPr>
          <p:cNvPicPr>
            <a:picLocks noChangeAspect="1"/>
          </p:cNvPicPr>
          <p:nvPr/>
        </p:nvPicPr>
        <p:blipFill>
          <a:blip r:embed="rId4"/>
          <a:stretch>
            <a:fillRect/>
          </a:stretch>
        </p:blipFill>
        <p:spPr>
          <a:xfrm rot="7988662">
            <a:off x="1026319" y="4636294"/>
            <a:ext cx="415925" cy="417513"/>
          </a:xfrm>
          <a:prstGeom prst="rect">
            <a:avLst/>
          </a:prstGeom>
        </p:spPr>
      </p:pic>
      <p:sp>
        <p:nvSpPr>
          <p:cNvPr id="11275" name="ZoneTexte 21">
            <a:extLst>
              <a:ext uri="{FF2B5EF4-FFF2-40B4-BE49-F238E27FC236}">
                <a16:creationId xmlns:a16="http://schemas.microsoft.com/office/drawing/2014/main" id="{521C1EE3-B69E-B86D-48EF-52CF848B19EA}"/>
              </a:ext>
            </a:extLst>
          </p:cNvPr>
          <p:cNvSpPr txBox="1">
            <a:spLocks noChangeArrowheads="1"/>
          </p:cNvSpPr>
          <p:nvPr/>
        </p:nvSpPr>
        <p:spPr bwMode="auto">
          <a:xfrm>
            <a:off x="1528763" y="4735513"/>
            <a:ext cx="3132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Experts nouvellement inscrits au tableau</a:t>
            </a:r>
          </a:p>
        </p:txBody>
      </p:sp>
      <p:pic>
        <p:nvPicPr>
          <p:cNvPr id="24" name="Graphique 23" descr="Ligne fléchée : incurvée dans le sens inverse des aiguilles d’une montre">
            <a:extLst>
              <a:ext uri="{FF2B5EF4-FFF2-40B4-BE49-F238E27FC236}">
                <a16:creationId xmlns:a16="http://schemas.microsoft.com/office/drawing/2014/main" id="{125743FF-B3C7-48E7-36B3-149EB87EB56B}"/>
              </a:ext>
            </a:extLst>
          </p:cNvPr>
          <p:cNvPicPr>
            <a:picLocks noChangeAspect="1"/>
          </p:cNvPicPr>
          <p:nvPr/>
        </p:nvPicPr>
        <p:blipFill>
          <a:blip r:embed="rId4"/>
          <a:stretch>
            <a:fillRect/>
          </a:stretch>
        </p:blipFill>
        <p:spPr>
          <a:xfrm rot="7988662">
            <a:off x="1026319" y="4976019"/>
            <a:ext cx="415925" cy="417513"/>
          </a:xfrm>
          <a:prstGeom prst="rect">
            <a:avLst/>
          </a:prstGeom>
        </p:spPr>
      </p:pic>
      <p:sp>
        <p:nvSpPr>
          <p:cNvPr id="11277" name="ZoneTexte 24">
            <a:extLst>
              <a:ext uri="{FF2B5EF4-FFF2-40B4-BE49-F238E27FC236}">
                <a16:creationId xmlns:a16="http://schemas.microsoft.com/office/drawing/2014/main" id="{D0AD2D12-9E57-12DC-8EBB-F81F1BE24435}"/>
              </a:ext>
            </a:extLst>
          </p:cNvPr>
          <p:cNvSpPr txBox="1">
            <a:spLocks noChangeArrowheads="1"/>
          </p:cNvSpPr>
          <p:nvPr/>
        </p:nvSpPr>
        <p:spPr bwMode="auto">
          <a:xfrm>
            <a:off x="1528763" y="5075238"/>
            <a:ext cx="3132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Experts déjà inscrits</a:t>
            </a:r>
          </a:p>
        </p:txBody>
      </p:sp>
      <p:sp>
        <p:nvSpPr>
          <p:cNvPr id="11278" name="ZoneTexte 27">
            <a:extLst>
              <a:ext uri="{FF2B5EF4-FFF2-40B4-BE49-F238E27FC236}">
                <a16:creationId xmlns:a16="http://schemas.microsoft.com/office/drawing/2014/main" id="{9C735B24-8AC5-6650-DC4A-080F6E05B9ED}"/>
              </a:ext>
            </a:extLst>
          </p:cNvPr>
          <p:cNvSpPr txBox="1">
            <a:spLocks noChangeArrowheads="1"/>
          </p:cNvSpPr>
          <p:nvPr/>
        </p:nvSpPr>
        <p:spPr bwMode="auto">
          <a:xfrm>
            <a:off x="4979988" y="4749800"/>
            <a:ext cx="3132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Prestation lors de l’inscription au tableau</a:t>
            </a:r>
          </a:p>
        </p:txBody>
      </p:sp>
      <p:pic>
        <p:nvPicPr>
          <p:cNvPr id="30" name="Graphique 29" descr="Ligne fléchée : tout droit">
            <a:extLst>
              <a:ext uri="{FF2B5EF4-FFF2-40B4-BE49-F238E27FC236}">
                <a16:creationId xmlns:a16="http://schemas.microsoft.com/office/drawing/2014/main" id="{76FA4B26-18A6-659E-E47A-59CD259E6D81}"/>
              </a:ext>
            </a:extLst>
          </p:cNvPr>
          <p:cNvPicPr>
            <a:picLocks noChangeAspect="1"/>
          </p:cNvPicPr>
          <p:nvPr/>
        </p:nvPicPr>
        <p:blipFill>
          <a:blip r:embed="rId5"/>
          <a:stretch>
            <a:fillRect/>
          </a:stretch>
        </p:blipFill>
        <p:spPr>
          <a:xfrm rot="10800000">
            <a:off x="4608513" y="4749800"/>
            <a:ext cx="307975" cy="307975"/>
          </a:xfrm>
          <a:prstGeom prst="rect">
            <a:avLst/>
          </a:prstGeom>
        </p:spPr>
      </p:pic>
      <p:sp>
        <p:nvSpPr>
          <p:cNvPr id="11280" name="ZoneTexte 30">
            <a:extLst>
              <a:ext uri="{FF2B5EF4-FFF2-40B4-BE49-F238E27FC236}">
                <a16:creationId xmlns:a16="http://schemas.microsoft.com/office/drawing/2014/main" id="{9AF6F0D4-483C-5574-D2FB-9B32E5FDE479}"/>
              </a:ext>
            </a:extLst>
          </p:cNvPr>
          <p:cNvSpPr txBox="1">
            <a:spLocks noChangeArrowheads="1"/>
          </p:cNvSpPr>
          <p:nvPr/>
        </p:nvSpPr>
        <p:spPr bwMode="auto">
          <a:xfrm>
            <a:off x="4979988" y="5070475"/>
            <a:ext cx="3132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400">
                <a:latin typeface="the brooklyn"/>
              </a:rPr>
              <a:t>Procédure mise en place par la CAAdm</a:t>
            </a:r>
          </a:p>
        </p:txBody>
      </p:sp>
      <p:pic>
        <p:nvPicPr>
          <p:cNvPr id="32" name="Graphique 31" descr="Ligne fléchée : tout droit">
            <a:extLst>
              <a:ext uri="{FF2B5EF4-FFF2-40B4-BE49-F238E27FC236}">
                <a16:creationId xmlns:a16="http://schemas.microsoft.com/office/drawing/2014/main" id="{7C15668A-6DFE-C570-4C26-9FC0CA9B9BD0}"/>
              </a:ext>
            </a:extLst>
          </p:cNvPr>
          <p:cNvPicPr>
            <a:picLocks noChangeAspect="1"/>
          </p:cNvPicPr>
          <p:nvPr/>
        </p:nvPicPr>
        <p:blipFill>
          <a:blip r:embed="rId5"/>
          <a:stretch>
            <a:fillRect/>
          </a:stretch>
        </p:blipFill>
        <p:spPr>
          <a:xfrm rot="10800000">
            <a:off x="4608513" y="5070475"/>
            <a:ext cx="307975" cy="307975"/>
          </a:xfrm>
          <a:prstGeom prst="rect">
            <a:avLst/>
          </a:prstGeom>
        </p:spPr>
      </p:pic>
      <p:sp>
        <p:nvSpPr>
          <p:cNvPr id="11282" name="ZoneTexte 33">
            <a:extLst>
              <a:ext uri="{FF2B5EF4-FFF2-40B4-BE49-F238E27FC236}">
                <a16:creationId xmlns:a16="http://schemas.microsoft.com/office/drawing/2014/main" id="{512DF81B-B454-69E5-B4F1-6C03DB30B6F0}"/>
              </a:ext>
            </a:extLst>
          </p:cNvPr>
          <p:cNvSpPr txBox="1">
            <a:spLocks noChangeArrowheads="1"/>
          </p:cNvSpPr>
          <p:nvPr/>
        </p:nvSpPr>
        <p:spPr bwMode="auto">
          <a:xfrm>
            <a:off x="3919538" y="2351088"/>
            <a:ext cx="347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a:latin typeface="Cremona"/>
              </a:rPr>
              <a:t>PRESTATION DE SERMENT</a:t>
            </a:r>
          </a:p>
        </p:txBody>
      </p:sp>
      <p:pic>
        <p:nvPicPr>
          <p:cNvPr id="23" name="Image 22">
            <a:extLst>
              <a:ext uri="{FF2B5EF4-FFF2-40B4-BE49-F238E27FC236}">
                <a16:creationId xmlns:a16="http://schemas.microsoft.com/office/drawing/2014/main" id="{7961C9C5-56E1-278A-51B2-56A2FA3E7590}"/>
              </a:ext>
            </a:extLst>
          </p:cNvPr>
          <p:cNvPicPr>
            <a:picLocks noChangeAspect="1"/>
          </p:cNvPicPr>
          <p:nvPr/>
        </p:nvPicPr>
        <p:blipFill>
          <a:blip r:embed="rId6"/>
          <a:stretch>
            <a:fillRect/>
          </a:stretch>
        </p:blipFill>
        <p:spPr>
          <a:xfrm>
            <a:off x="10883244" y="6017291"/>
            <a:ext cx="1145926" cy="739307"/>
          </a:xfrm>
          <a:prstGeom prst="rect">
            <a:avLst/>
          </a:prstGeom>
          <a:effectLst>
            <a:softEdge rad="0"/>
          </a:effec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TotalTime>
  <Words>1397</Words>
  <Application>Microsoft Macintosh PowerPoint</Application>
  <PresentationFormat>Grand écran</PresentationFormat>
  <Paragraphs>168</Paragraphs>
  <Slides>22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Calibri Light</vt:lpstr>
      <vt:lpstr>Cremona</vt:lpstr>
      <vt:lpstr>Fox &amp; Cat</vt:lpstr>
      <vt:lpstr>the brooklyn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PRECODIA</dc:creator>
  <cp:lastModifiedBy>Microsoft Office User</cp:lastModifiedBy>
  <cp:revision>48</cp:revision>
  <dcterms:created xsi:type="dcterms:W3CDTF">2023-08-22T13:03:19Z</dcterms:created>
  <dcterms:modified xsi:type="dcterms:W3CDTF">2024-01-03T11:39:14Z</dcterms:modified>
</cp:coreProperties>
</file>