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83" r:id="rId6"/>
    <p:sldId id="262" r:id="rId7"/>
    <p:sldId id="261" r:id="rId8"/>
    <p:sldId id="276" r:id="rId9"/>
    <p:sldId id="277" r:id="rId10"/>
    <p:sldId id="269" r:id="rId11"/>
    <p:sldId id="270" r:id="rId12"/>
    <p:sldId id="272" r:id="rId13"/>
    <p:sldId id="271" r:id="rId14"/>
    <p:sldId id="273" r:id="rId15"/>
    <p:sldId id="274" r:id="rId16"/>
    <p:sldId id="263" r:id="rId17"/>
    <p:sldId id="264" r:id="rId18"/>
    <p:sldId id="265" r:id="rId19"/>
    <p:sldId id="266" r:id="rId20"/>
    <p:sldId id="267" r:id="rId21"/>
    <p:sldId id="278" r:id="rId22"/>
    <p:sldId id="257" r:id="rId23"/>
    <p:sldId id="279" r:id="rId24"/>
    <p:sldId id="281" r:id="rId25"/>
    <p:sldId id="280" r:id="rId26"/>
    <p:sldId id="282" r:id="rId27"/>
    <p:sldId id="284" r:id="rId28"/>
    <p:sldId id="285" r:id="rId29"/>
    <p:sldId id="293" r:id="rId30"/>
    <p:sldId id="287" r:id="rId31"/>
    <p:sldId id="292" r:id="rId32"/>
    <p:sldId id="288" r:id="rId33"/>
    <p:sldId id="289" r:id="rId34"/>
    <p:sldId id="290" r:id="rId35"/>
    <p:sldId id="286" r:id="rId36"/>
    <p:sldId id="294" r:id="rId37"/>
    <p:sldId id="295" r:id="rId38"/>
    <p:sldId id="296" r:id="rId39"/>
    <p:sldId id="291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>
        <p:scale>
          <a:sx n="100" d="100"/>
          <a:sy n="100" d="100"/>
        </p:scale>
        <p:origin x="365" y="-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3C90F-15C9-4F93-9822-711C7BAB8C51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280D-D1CD-4040-B622-78C4746C6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83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D280D-D1CD-4040-B622-78C4746C61D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53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C6C22-10DE-56CD-E533-F8734798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418C7F-9FD8-486C-7627-476741C4A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62D9B4-D3A7-BBD4-8012-4B3FEC08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A85FB9-C4E5-B3BC-A6D6-FFD7FFCF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136F4-E697-2C2F-038A-C494EA96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25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EDCF5-2C63-527A-C77B-473395F0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C08DFA-D3C9-D5E8-80D8-05C10B55C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F4E31-4233-1D0F-98AB-43AF57DE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344B91-D620-BB2E-F3DD-698910ED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3D9A7-E52B-C767-AEF7-47DA53E7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02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DB2125-CD9A-96CB-07C8-5DFBA6AAD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59E7F3-2B46-8ED8-4D09-85258667F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B241EA-3638-3E1A-9FA8-B2D45C61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BCB69-CCB2-2728-FA98-BDB5092C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A3A38F-8F23-A0AC-8A91-1EAA7AFA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07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8FE8A-0517-4C26-D379-9D943E41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356DAA-9B38-09AC-E7CA-CD5192C2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2CDB44-E4C7-532D-1CA9-07112746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EE71B-9B24-3A89-423D-2E36471D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24514-1F2D-3739-2DB5-37C0F185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11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DD27C-79CA-9340-4DDC-0993C007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9A1E0D-155E-FFAB-DAA0-A1C502DC9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EA8DDF-C17E-E78E-8D68-68A4A27D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19DC57-601C-D61A-D0AF-D2ADE514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8F0F25-4B27-1D8F-B260-0C0CE270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0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1EF8F-A111-24A0-40CC-08606963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481A61-249C-29E6-F017-DD67AAB7F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54C177-8121-52FF-DBEB-4A0D7D4CF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6E2F81-7BC7-9B7D-FA25-1509198C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DFB11D-B1C4-B388-1755-F1784F85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4B2102-B921-8ECA-275F-46E3D59E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04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6B935-640B-44BC-AC64-FAD06F14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EF23FC-78F3-228D-036A-69148247B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0B61E2-AF73-FAF7-37E2-5A9E8A330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FAB8CA-E178-EE44-E9E7-819045EFE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BCF8E6-51FE-93D5-91CC-FAC2C68F5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7A4EB44-03C5-F85A-91D0-7800BFA6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3B6227-A1BB-445B-D412-DD0988C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8C195D-E553-ED3F-0B36-0F04F620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1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421C5-453F-2376-336E-5F900B9C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BE30BE-F648-25E5-CE31-E7D5419E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879232-DCFA-3803-71A7-C41F59E8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F69804-9DE7-368B-71E6-D8FA25C9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3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BF929C-2009-E2E3-9191-8D831010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109E61-20FE-64EA-7A54-611A9A44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70DC3B-1FDC-55EE-A1C5-EAE95F1B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8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FDA92-4A54-0947-5AB8-0101128E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6F4657-2804-53BD-E489-2FB65640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561085-ED6C-E286-334A-01368F0CA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1C7EE-330E-1D28-B6CD-B751FC26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5263EB-6FE7-40A0-7F19-EF5789D6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92B4C3-573D-1CAB-770D-9EC18A03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90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63709-DBD5-2339-9066-273552F7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A5513E-6498-D140-7F3D-D8A2B0A2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49C801-5507-13A6-34AE-1645DBF51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16216C-C85C-9053-F465-FA26C321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B255F5-BFAE-FB41-EE0C-7BD16D41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C1BD42-E45F-B3B0-1E52-61C1745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16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2C3D03-4C9F-BB02-E6F6-3F0369C4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C1AC67-8898-1654-76FF-348B71839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DA9608-C8AE-5DC5-0808-D98056592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67E0-687E-453A-AFF5-1B2032F9A7DC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41783-9AAA-C3B8-E4F5-B8378549F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ADFFB5-68EA-E779-B645-E00D81FE8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EA2F-FE85-40F0-8730-8ACBB21C0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5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97300-E3F7-1A3A-FE85-08BCA713D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062" y="3074193"/>
            <a:ext cx="9144000" cy="709613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AGRIVOTAISME </a:t>
            </a:r>
            <a:br>
              <a:rPr lang="fr-FR" sz="4000" b="1" dirty="0"/>
            </a:br>
            <a:r>
              <a:rPr lang="fr-FR" sz="4000" b="1" dirty="0"/>
              <a:t>&amp; </a:t>
            </a:r>
            <a:br>
              <a:rPr lang="fr-FR" sz="4000" b="1" dirty="0"/>
            </a:br>
            <a:r>
              <a:rPr lang="fr-FR" sz="4000" b="1" dirty="0"/>
              <a:t>installations photovoltaïques « agri compatibles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72CF90-AAD6-B392-3D21-2F05743BD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4038"/>
            <a:ext cx="9144000" cy="1655762"/>
          </a:xfrm>
        </p:spPr>
        <p:txBody>
          <a:bodyPr/>
          <a:lstStyle/>
          <a:p>
            <a:r>
              <a:rPr lang="fr-FR" dirty="0"/>
              <a:t>Décret du 08 avril 2024</a:t>
            </a:r>
          </a:p>
          <a:p>
            <a:endParaRPr lang="fr-FR" dirty="0"/>
          </a:p>
          <a:p>
            <a:r>
              <a:rPr lang="fr-FR" dirty="0"/>
              <a:t>Visioconférence du 19/04/24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E98434-0088-EEB2-ED6F-D6CF5BF23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343547"/>
            <a:ext cx="3076575" cy="14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5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783590"/>
            <a:ext cx="10850880" cy="4351338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Char char=""/>
            </a:pPr>
            <a:r>
              <a:rPr lang="fr-FR" sz="2000" dirty="0"/>
              <a:t>La  parcelle doit permettre une </a:t>
            </a:r>
            <a:r>
              <a:rPr lang="fr-FR" sz="2000" b="1" u="sng" dirty="0">
                <a:solidFill>
                  <a:srgbClr val="0070C0"/>
                </a:solidFill>
              </a:rPr>
              <a:t>production agricole significative </a:t>
            </a:r>
            <a:r>
              <a:rPr lang="fr-FR" sz="2000" dirty="0"/>
              <a:t>qui va permettre un </a:t>
            </a:r>
            <a:r>
              <a:rPr lang="fr-FR" sz="2000" b="1" u="sng" dirty="0">
                <a:solidFill>
                  <a:srgbClr val="0070C0"/>
                </a:solidFill>
              </a:rPr>
              <a:t>revenu durable</a:t>
            </a:r>
          </a:p>
          <a:p>
            <a:pPr marL="914400" lvl="2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800" dirty="0"/>
              <a:t>	Production agricole significative (hors élevage):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	Des proportions moins importantes peuvent être accordées par le Préfet: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63DC61-B8D4-01A9-0726-677E8D6E6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366" y="1838303"/>
            <a:ext cx="8574659" cy="7257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CA377D-115F-FBE7-2892-F219BFC2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16" y="3307685"/>
            <a:ext cx="8574659" cy="1172316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795C225-AFA8-A7BE-9854-C19993927B77}"/>
              </a:ext>
            </a:extLst>
          </p:cNvPr>
          <p:cNvSpPr/>
          <p:nvPr/>
        </p:nvSpPr>
        <p:spPr>
          <a:xfrm>
            <a:off x="8387296" y="3395831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F71C41-7968-E14C-4B42-5F61D2A8D15A}"/>
              </a:ext>
            </a:extLst>
          </p:cNvPr>
          <p:cNvSpPr txBox="1"/>
          <p:nvPr/>
        </p:nvSpPr>
        <p:spPr>
          <a:xfrm>
            <a:off x="8682037" y="3267839"/>
            <a:ext cx="360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Pas de déf. De « l’évènement imprévisible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4C66A6-D03A-71F1-808A-0B428DCCAB59}"/>
              </a:ext>
            </a:extLst>
          </p:cNvPr>
          <p:cNvSpPr txBox="1"/>
          <p:nvPr/>
        </p:nvSpPr>
        <p:spPr>
          <a:xfrm>
            <a:off x="4417695" y="4238508"/>
            <a:ext cx="6507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  Pas de définition de la notion de qualité, la pratique nous dira ce qui sera retenu.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BAF498C7-3A75-52D5-E365-3DC5637B266E}"/>
              </a:ext>
            </a:extLst>
          </p:cNvPr>
          <p:cNvSpPr/>
          <p:nvPr/>
        </p:nvSpPr>
        <p:spPr>
          <a:xfrm>
            <a:off x="4189095" y="4336511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BD6386-ABE8-9AAF-1D2A-77BD44897394}"/>
              </a:ext>
            </a:extLst>
          </p:cNvPr>
          <p:cNvSpPr txBox="1"/>
          <p:nvPr/>
        </p:nvSpPr>
        <p:spPr>
          <a:xfrm>
            <a:off x="1136750" y="4688112"/>
            <a:ext cx="1105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 un projet d’arrêté (susceptible d’être modifié) va préciser les modalités de calcul du rendement. Les propositions: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F366BA5-36D9-FCC7-5A8F-D5525B70B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86" y="5010844"/>
            <a:ext cx="9871002" cy="1360665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CEE4AF4-FA0E-49D7-F957-EA2D709F3AA0}"/>
              </a:ext>
            </a:extLst>
          </p:cNvPr>
          <p:cNvSpPr/>
          <p:nvPr/>
        </p:nvSpPr>
        <p:spPr>
          <a:xfrm>
            <a:off x="922438" y="4816893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71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4351338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>
                <a:solidFill>
                  <a:srgbClr val="0070C0"/>
                </a:solidFill>
              </a:rPr>
              <a:t>Production agricole significative: la zone témoin</a:t>
            </a:r>
            <a:endParaRPr lang="fr-FR" sz="2000" b="1" u="sng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800" dirty="0"/>
              <a:t>         - Permet de comparer pour vérifier la notion de production agricole significative (miroir de la parcelle sur   laquelle se trouve la centrale photovoltaïque)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B9C07F-B34E-1D56-AD01-93CE7D13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5" y="2037846"/>
            <a:ext cx="9530087" cy="32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4351338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>
                <a:solidFill>
                  <a:srgbClr val="0070C0"/>
                </a:solidFill>
              </a:rPr>
              <a:t>Production agricole significative: la zone témoin</a:t>
            </a:r>
            <a:endParaRPr lang="fr-FR" sz="2000" b="1" u="sng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800" dirty="0"/>
              <a:t>         - 3 dérogations à la mise en place de cette zone témoin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C27469-E16C-DC42-BE77-48D17366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92" y="1971593"/>
            <a:ext cx="10340611" cy="30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4351338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>
                <a:solidFill>
                  <a:srgbClr val="0070C0"/>
                </a:solidFill>
              </a:rPr>
              <a:t>Production agricole significative: la zone témoin</a:t>
            </a:r>
            <a:endParaRPr lang="fr-FR" sz="2000" b="1" u="sng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800" dirty="0"/>
              <a:t>        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BB0E29-412A-FDEA-6A47-9650927D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51" y="1440840"/>
            <a:ext cx="10853961" cy="2616810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795C225-AFA8-A7BE-9854-C19993927B77}"/>
              </a:ext>
            </a:extLst>
          </p:cNvPr>
          <p:cNvSpPr/>
          <p:nvPr/>
        </p:nvSpPr>
        <p:spPr>
          <a:xfrm>
            <a:off x="811251" y="4630440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4C66A6-D03A-71F1-808A-0B428DCCAB59}"/>
              </a:ext>
            </a:extLst>
          </p:cNvPr>
          <p:cNvSpPr txBox="1"/>
          <p:nvPr/>
        </p:nvSpPr>
        <p:spPr>
          <a:xfrm>
            <a:off x="1039851" y="4532436"/>
            <a:ext cx="1062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 Il faut vérifier qu’il y a un bon fonctionnement agricole de la zone témoin et de la parcelle avec la centrale PV</a:t>
            </a:r>
          </a:p>
        </p:txBody>
      </p:sp>
    </p:spTree>
    <p:extLst>
      <p:ext uri="{BB962C8B-B14F-4D97-AF65-F5344CB8AC3E}">
        <p14:creationId xmlns:p14="http://schemas.microsoft.com/office/powerpoint/2010/main" val="73319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4351338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>
                <a:solidFill>
                  <a:srgbClr val="0070C0"/>
                </a:solidFill>
              </a:rPr>
              <a:t>Production agricole significative: exceptions à la mise en place d’une zone témoin</a:t>
            </a:r>
            <a:endParaRPr lang="fr-FR" sz="2000" b="1" u="sng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800" dirty="0"/>
              <a:t>        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4C66A6-D03A-71F1-808A-0B428DCCAB59}"/>
              </a:ext>
            </a:extLst>
          </p:cNvPr>
          <p:cNvSpPr txBox="1"/>
          <p:nvPr/>
        </p:nvSpPr>
        <p:spPr>
          <a:xfrm>
            <a:off x="1154161" y="4012644"/>
            <a:ext cx="1062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 Il faudra documenter dans l’étude agricole ou l’étude d’impact ou le dossier de demande d’autorisation sur l’amélioration du volume fourrager et la productivité animale dans la parcelle en </a:t>
            </a:r>
            <a:r>
              <a:rPr lang="fr-FR" b="1" dirty="0" err="1">
                <a:solidFill>
                  <a:srgbClr val="FF0000"/>
                </a:solidFill>
              </a:rPr>
              <a:t>agrivoltaïsme</a:t>
            </a:r>
            <a:r>
              <a:rPr lang="fr-FR" b="1" dirty="0">
                <a:solidFill>
                  <a:srgbClr val="FF0000"/>
                </a:solidFill>
              </a:rPr>
              <a:t> / parcelles qui n’auraient pas de PV.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5EED85-762A-D677-F185-3580457A1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61" y="1497271"/>
            <a:ext cx="9648481" cy="2103179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C795C225-AFA8-A7BE-9854-C19993927B77}"/>
              </a:ext>
            </a:extLst>
          </p:cNvPr>
          <p:cNvSpPr/>
          <p:nvPr/>
        </p:nvSpPr>
        <p:spPr>
          <a:xfrm>
            <a:off x="925561" y="4141425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0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4351338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>
                <a:solidFill>
                  <a:srgbClr val="0070C0"/>
                </a:solidFill>
              </a:rPr>
              <a:t>Revenu durable issu de la production agricole (définit par le Décret)</a:t>
            </a:r>
            <a:endParaRPr lang="fr-FR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800" dirty="0"/>
              <a:t>        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259C04-A8B1-CF84-2E9C-21CF0CE4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51" y="1365401"/>
            <a:ext cx="10471556" cy="6877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AA24A1-71F4-1212-64B8-ECA6290E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51" y="2173943"/>
            <a:ext cx="10103284" cy="6877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D7D7902-FF83-F1EC-9BF8-2DAE883F6F26}"/>
              </a:ext>
            </a:extLst>
          </p:cNvPr>
          <p:cNvSpPr txBox="1"/>
          <p:nvPr/>
        </p:nvSpPr>
        <p:spPr>
          <a:xfrm>
            <a:off x="946251" y="3180724"/>
            <a:ext cx="1062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 un projet d’arrêté (susceptible d’être modifié) va préciser les modalités de calcul du revenu. Les propositions: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AAE60BD3-E29A-DA07-E4E0-1D6CFB1134C0}"/>
              </a:ext>
            </a:extLst>
          </p:cNvPr>
          <p:cNvSpPr/>
          <p:nvPr/>
        </p:nvSpPr>
        <p:spPr>
          <a:xfrm>
            <a:off x="717651" y="3317230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5CF2564-3BA8-FDCD-4DE3-6B271C56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58" y="3671112"/>
            <a:ext cx="10648883" cy="22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0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Notion d’agriculteur actif</a:t>
            </a:r>
          </a:p>
          <a:p>
            <a:pPr marL="0" indent="0">
              <a:buNone/>
            </a:pPr>
            <a:r>
              <a:rPr lang="fr-FR" sz="1800" dirty="0">
                <a:sym typeface="Wingdings 3" panose="05040102010807070707" pitchFamily="18" charset="2"/>
              </a:rPr>
              <a:t>  </a:t>
            </a:r>
          </a:p>
          <a:p>
            <a:pPr marL="0" indent="0">
              <a:buNone/>
            </a:pPr>
            <a:r>
              <a:rPr lang="fr-FR" sz="1800" dirty="0">
                <a:sym typeface="Wingdings 3" panose="05040102010807070707" pitchFamily="18" charset="2"/>
              </a:rPr>
              <a:t>  </a:t>
            </a:r>
            <a:r>
              <a:rPr lang="fr-FR" sz="1800" b="1" dirty="0"/>
              <a:t>Identique à la définition du code rural: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1800" i="1" dirty="0">
                <a:solidFill>
                  <a:srgbClr val="FF0000"/>
                </a:solidFill>
              </a:rPr>
              <a:t>N.B: une société qui a un associé qui répond aux conditions du code rural de l’agriculteur actif sera OK par rapport à cette notion.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E07F69-38E0-321F-05CE-6C2E4774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41" y="2020551"/>
            <a:ext cx="10223517" cy="6105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21C2A0-A23E-CF11-39FB-F225F118D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41" y="2987834"/>
            <a:ext cx="10521959" cy="67077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17A1DEE-A11F-B2DB-F0DF-DEB024AECEAD}"/>
              </a:ext>
            </a:extLst>
          </p:cNvPr>
          <p:cNvCxnSpPr/>
          <p:nvPr/>
        </p:nvCxnSpPr>
        <p:spPr>
          <a:xfrm>
            <a:off x="5943600" y="3578104"/>
            <a:ext cx="296227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60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Notion de </a:t>
            </a:r>
            <a:r>
              <a:rPr lang="fr-FR" sz="2000" b="1" dirty="0">
                <a:solidFill>
                  <a:srgbClr val="0070C0"/>
                </a:solidFill>
              </a:rPr>
              <a:t>services apportés à l’exploitation agricole</a:t>
            </a:r>
          </a:p>
          <a:p>
            <a:pPr marL="0" indent="0">
              <a:buNone/>
            </a:pPr>
            <a:r>
              <a:rPr lang="fr-FR" sz="1800" dirty="0">
                <a:sym typeface="Wingdings 3" panose="05040102010807070707" pitchFamily="18" charset="2"/>
              </a:rPr>
              <a:t>  </a:t>
            </a:r>
          </a:p>
          <a:p>
            <a:pPr marL="0" indent="0">
              <a:buNone/>
            </a:pPr>
            <a:r>
              <a:rPr lang="fr-FR" sz="1800" dirty="0">
                <a:sym typeface="Wingdings 3" panose="05040102010807070707" pitchFamily="18" charset="2"/>
              </a:rPr>
              <a:t>  </a:t>
            </a:r>
            <a:r>
              <a:rPr lang="fr-FR" sz="1800" b="1" dirty="0"/>
              <a:t> Un service doit être apporté par l’installation agrivoltaïque </a:t>
            </a:r>
          </a:p>
          <a:p>
            <a:pPr marL="0" indent="0">
              <a:buNone/>
            </a:pPr>
            <a:r>
              <a:rPr lang="fr-FR" sz="1800" b="1" dirty="0"/>
              <a:t>			ou</a:t>
            </a:r>
          </a:p>
          <a:p>
            <a:pPr marL="0" indent="0">
              <a:buNone/>
            </a:pPr>
            <a:r>
              <a:rPr lang="fr-FR" sz="1800" dirty="0">
                <a:sym typeface="Wingdings 3" panose="05040102010807070707" pitchFamily="18" charset="2"/>
              </a:rPr>
              <a:t>  </a:t>
            </a:r>
            <a:r>
              <a:rPr lang="fr-FR" sz="1800" b="1" dirty="0"/>
              <a:t> Pas d’atteinte substantielle à 1 des services apportés</a:t>
            </a:r>
          </a:p>
          <a:p>
            <a:pPr marL="0" indent="0">
              <a:buNone/>
            </a:pPr>
            <a:r>
              <a:rPr lang="fr-FR" sz="1800" b="1" dirty="0"/>
              <a:t>			ou</a:t>
            </a:r>
          </a:p>
          <a:p>
            <a:pPr marL="0" indent="0">
              <a:buNone/>
            </a:pPr>
            <a:r>
              <a:rPr lang="fr-FR" sz="1800" dirty="0">
                <a:sym typeface="Wingdings 3" panose="05040102010807070707" pitchFamily="18" charset="2"/>
              </a:rPr>
              <a:t>   </a:t>
            </a:r>
            <a:r>
              <a:rPr lang="fr-FR" sz="1800" b="1" dirty="0"/>
              <a:t>Pas d’atteinte limitée à 2 des services apportés</a:t>
            </a:r>
          </a:p>
          <a:p>
            <a:pPr marL="0" indent="0">
              <a:buNone/>
            </a:pPr>
            <a:endParaRPr lang="fr-FR" sz="1800" i="1" dirty="0"/>
          </a:p>
          <a:p>
            <a:pPr marL="0" indent="0">
              <a:buNone/>
            </a:pPr>
            <a:r>
              <a:rPr lang="fr-FR" sz="1800" i="1" dirty="0"/>
              <a:t>N.B: il n’y a pas de définition de « substantielle » et « limitée »: ce sera vu au fur et à mesure par les services de l’Etat</a:t>
            </a:r>
          </a:p>
          <a:p>
            <a:pPr marL="0" indent="0">
              <a:buNone/>
            </a:pPr>
            <a:r>
              <a:rPr lang="fr-FR" sz="1800" i="1" dirty="0"/>
              <a:t>Les services préciser par le Décret:</a:t>
            </a:r>
          </a:p>
          <a:p>
            <a:pPr marL="0" indent="0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069A6F-33FD-BD4A-0E27-C7B6AF34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37" y="4897713"/>
            <a:ext cx="4832738" cy="12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8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1"/>
                </a:solidFill>
                <a:sym typeface="Wingdings 3" panose="05040102010807070707" pitchFamily="18" charset="2"/>
              </a:rPr>
              <a:t> </a:t>
            </a:r>
            <a:r>
              <a:rPr lang="fr-FR" sz="2000" b="1" dirty="0">
                <a:solidFill>
                  <a:schemeClr val="accent1"/>
                </a:solidFill>
              </a:rPr>
              <a:t>Amélioration du potentiel agronomique</a:t>
            </a:r>
          </a:p>
          <a:p>
            <a:pPr marL="0" indent="0">
              <a:buNone/>
            </a:pPr>
            <a:r>
              <a:rPr lang="fr-FR" sz="1800" dirty="0">
                <a:sym typeface="Wingdings 3" panose="05040102010807070707" pitchFamily="18" charset="2"/>
              </a:rPr>
              <a:t>  </a:t>
            </a:r>
          </a:p>
          <a:p>
            <a:pPr marL="0" indent="0">
              <a:buNone/>
            </a:pPr>
            <a:r>
              <a:rPr lang="fr-FR" sz="1800" dirty="0">
                <a:sym typeface="Wingdings 3" panose="05040102010807070707" pitchFamily="18" charset="2"/>
              </a:rPr>
              <a:t>  </a:t>
            </a:r>
            <a:endParaRPr lang="fr-FR" sz="1800" i="1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89E897-83BF-0036-B89F-412BFD2B2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80" y="1539194"/>
            <a:ext cx="10628828" cy="17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1"/>
                </a:solidFill>
                <a:sym typeface="Wingdings 3" panose="05040102010807070707" pitchFamily="18" charset="2"/>
              </a:rPr>
              <a:t> </a:t>
            </a:r>
            <a:r>
              <a:rPr lang="fr-FR" sz="2000" b="1" dirty="0">
                <a:solidFill>
                  <a:schemeClr val="accent1"/>
                </a:solidFill>
              </a:rPr>
              <a:t>Adaptation au changement climatique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C93476-AD1D-CF7B-A7E1-5583D9B1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0" y="1386742"/>
            <a:ext cx="10401569" cy="37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3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76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Beaucoup de textes déjà publiés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6472486" y="53340"/>
            <a:ext cx="5583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 / AGRICOMPATIBLE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B49995-D442-3730-5FBC-3CFBA93A9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23" y="2073512"/>
            <a:ext cx="10102753" cy="30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328" y="744220"/>
            <a:ext cx="10850880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1"/>
                </a:solidFill>
                <a:sym typeface="Wingdings 3" panose="05040102010807070707" pitchFamily="18" charset="2"/>
              </a:rPr>
              <a:t> Demande d’autorisation d’urbanisme avec projet </a:t>
            </a:r>
            <a:r>
              <a:rPr lang="fr-FR" sz="2000" b="1" dirty="0" err="1">
                <a:solidFill>
                  <a:schemeClr val="accent1"/>
                </a:solidFill>
                <a:sym typeface="Wingdings 3" panose="05040102010807070707" pitchFamily="18" charset="2"/>
              </a:rPr>
              <a:t>agriPV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800" dirty="0"/>
              <a:t>Dans la code de l’urbanisme l’exploitation photovoltaïque va être considérée comme nécessaire à l’exploitation agricole</a:t>
            </a:r>
          </a:p>
          <a:p>
            <a:pPr marL="0" indent="0">
              <a:buNone/>
            </a:pPr>
            <a:r>
              <a:rPr lang="fr-FR" sz="1800" b="1" u="sng" dirty="0"/>
              <a:t>Procédure</a:t>
            </a:r>
            <a:r>
              <a:rPr lang="fr-FR" sz="1800" b="1" dirty="0"/>
              <a:t>:  s</a:t>
            </a:r>
            <a:r>
              <a:rPr lang="fr-FR" sz="1800" dirty="0"/>
              <a:t>aisir le Préfet qui informe la Maire de la commune et le président de l’EPCI mais c’est le Préfet qui délivre la permis de construire.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8F3EF4-F695-3F61-54CD-7E14AF511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19" y="2543474"/>
            <a:ext cx="8816305" cy="40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92" y="1031240"/>
            <a:ext cx="10850880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1"/>
                </a:solidFill>
                <a:sym typeface="Wingdings 3" panose="05040102010807070707" pitchFamily="18" charset="2"/>
              </a:rPr>
              <a:t> </a:t>
            </a:r>
            <a:r>
              <a:rPr lang="fr-FR" sz="2000" b="1" dirty="0">
                <a:solidFill>
                  <a:schemeClr val="accent1"/>
                </a:solidFill>
              </a:rPr>
              <a:t>Protection contre les aléas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accent1"/>
                </a:solidFill>
                <a:sym typeface="Wingdings 3" panose="05040102010807070707" pitchFamily="18" charset="2"/>
              </a:rPr>
              <a:t>  </a:t>
            </a:r>
            <a:r>
              <a:rPr lang="fr-FR" sz="2000" b="1" dirty="0">
                <a:solidFill>
                  <a:schemeClr val="accent1"/>
                </a:solidFill>
              </a:rPr>
              <a:t>Amélioration du bien-être animal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DD50FB-C563-E36A-E91E-77B8A62BE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35" y="1695420"/>
            <a:ext cx="10414273" cy="11716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010C07-F68E-F61A-5AB9-D5DC40C2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35" y="3990976"/>
            <a:ext cx="10628259" cy="11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854A7D0-61F4-2940-FF4B-5B3E70C4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4" y="144780"/>
            <a:ext cx="5348716" cy="16131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4BDD5A-419D-13CF-6F2D-934D5CBE9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6" y="1813447"/>
            <a:ext cx="6820164" cy="289857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837AFEC-877F-6E9F-73CC-11A9B503F425}"/>
              </a:ext>
            </a:extLst>
          </p:cNvPr>
          <p:cNvSpPr txBox="1"/>
          <p:nvPr/>
        </p:nvSpPr>
        <p:spPr>
          <a:xfrm>
            <a:off x="7759065" y="2591820"/>
            <a:ext cx="3801105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Avis sur le document cadre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Avis conforme* sur </a:t>
            </a:r>
            <a:r>
              <a:rPr lang="fr-FR" b="1" dirty="0" err="1">
                <a:solidFill>
                  <a:srgbClr val="FF0000"/>
                </a:solidFill>
              </a:rPr>
              <a:t>agrivoltaïsme</a:t>
            </a:r>
            <a:endParaRPr lang="fr-F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Avis simple sur </a:t>
            </a:r>
            <a:r>
              <a:rPr lang="fr-FR" b="1" dirty="0" err="1">
                <a:solidFill>
                  <a:srgbClr val="FF0000"/>
                </a:solidFill>
              </a:rPr>
              <a:t>agricompatible</a:t>
            </a:r>
            <a:endParaRPr lang="fr-F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fr-F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i="1" dirty="0">
                <a:solidFill>
                  <a:srgbClr val="FF0000"/>
                </a:solidFill>
              </a:rPr>
              <a:t>* Si refus, il sera possible de contester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20D03DDF-4670-ED43-6DEF-2FCCDC35EAA7}"/>
              </a:ext>
            </a:extLst>
          </p:cNvPr>
          <p:cNvSpPr/>
          <p:nvPr/>
        </p:nvSpPr>
        <p:spPr>
          <a:xfrm>
            <a:off x="7322820" y="2377440"/>
            <a:ext cx="175260" cy="23345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64EFDF-F788-DE66-0724-701225647D0A}"/>
              </a:ext>
            </a:extLst>
          </p:cNvPr>
          <p:cNvSpPr txBox="1"/>
          <p:nvPr/>
        </p:nvSpPr>
        <p:spPr>
          <a:xfrm>
            <a:off x="6472486" y="53340"/>
            <a:ext cx="5583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 / AGRICOMPATIBLE</a:t>
            </a:r>
          </a:p>
        </p:txBody>
      </p:sp>
    </p:spTree>
    <p:extLst>
      <p:ext uri="{BB962C8B-B14F-4D97-AF65-F5344CB8AC3E}">
        <p14:creationId xmlns:p14="http://schemas.microsoft.com/office/powerpoint/2010/main" val="226941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92" y="1031240"/>
            <a:ext cx="10850880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ym typeface="Wingdings 3" panose="05040102010807070707" pitchFamily="18" charset="2"/>
              </a:rPr>
              <a:t> </a:t>
            </a:r>
            <a:r>
              <a:rPr lang="fr-FR" sz="2000" b="1" dirty="0"/>
              <a:t>Contrôles et sanctions (article 6 du Décret)</a:t>
            </a: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0EDCDB-35DF-0793-7A4B-B1B529C14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18" y="1666833"/>
            <a:ext cx="9651007" cy="14395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136289-E675-0012-27C0-62CE5993D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83" y="3115252"/>
            <a:ext cx="9558959" cy="18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5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92" y="1031240"/>
            <a:ext cx="10850880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ym typeface="Wingdings 3" panose="05040102010807070707" pitchFamily="18" charset="2"/>
              </a:rPr>
              <a:t> P</a:t>
            </a:r>
            <a:r>
              <a:rPr lang="fr-FR" sz="2000" b="1" dirty="0"/>
              <a:t>rojet d’arrêté sur contenu du rapport de contrôle avant la MES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EC9425-A5E1-FE06-1E10-91E8D0FF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38" y="1912596"/>
            <a:ext cx="10412938" cy="12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81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92" y="1031240"/>
            <a:ext cx="10850880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ym typeface="Wingdings 3" panose="05040102010807070707" pitchFamily="18" charset="2"/>
              </a:rPr>
              <a:t> </a:t>
            </a:r>
            <a:r>
              <a:rPr lang="fr-FR" sz="2000" b="1" dirty="0"/>
              <a:t>Contrôles de suivi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FDE8AE-60B1-6BCD-A933-125849ACE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2" y="1731586"/>
            <a:ext cx="10355430" cy="21736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B0F91B-8C8D-9FEE-AD42-916085EB3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2" y="4331252"/>
            <a:ext cx="6640962" cy="4121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DD1231-C443-F517-7BF5-94E6A3577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92" y="4950780"/>
            <a:ext cx="10382757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1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92" y="1031240"/>
            <a:ext cx="10850880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Sanctions en cas de défaut de présentation d’un des rapports précédents ou si les critères </a:t>
            </a:r>
            <a:r>
              <a:rPr lang="fr-FR" sz="2000" b="1" dirty="0" err="1"/>
              <a:t>agriPV</a:t>
            </a:r>
            <a:r>
              <a:rPr lang="fr-FR" sz="2000" b="1" dirty="0"/>
              <a:t> ne sont plus respectés.</a:t>
            </a:r>
          </a:p>
          <a:p>
            <a:pPr>
              <a:buFont typeface="Wingdings 3" panose="05040102010807070707" pitchFamily="18" charset="2"/>
              <a:buChar char=""/>
            </a:pPr>
            <a:endParaRPr lang="fr-FR" sz="2000" b="1" dirty="0"/>
          </a:p>
          <a:p>
            <a:pPr marL="457200" lvl="1" indent="0">
              <a:buNone/>
            </a:pPr>
            <a:r>
              <a:rPr lang="fr-FR" sz="1800" dirty="0"/>
              <a:t>- Sanction pécuniaire ou suspension possible après une 1</a:t>
            </a:r>
            <a:r>
              <a:rPr lang="fr-FR" sz="1800" baseline="30000" dirty="0"/>
              <a:t>ère</a:t>
            </a:r>
            <a:r>
              <a:rPr lang="fr-FR" sz="1800" dirty="0"/>
              <a:t> mise en demeure</a:t>
            </a:r>
          </a:p>
          <a:p>
            <a:pPr marL="457200" lvl="1" indent="0">
              <a:buNone/>
            </a:pPr>
            <a:r>
              <a:rPr lang="fr-FR" sz="1800" dirty="0"/>
              <a:t>- C’est le Préfet qui pourra sanctionner</a:t>
            </a:r>
          </a:p>
          <a:p>
            <a:pPr marL="457200" lvl="1" indent="0">
              <a:buNone/>
            </a:pPr>
            <a:r>
              <a:rPr lang="fr-FR" sz="1800" dirty="0"/>
              <a:t>- Si sanction, les garanties financières pourront être mise en œuvre si le démantèlement n’est pas réalisé.</a:t>
            </a:r>
          </a:p>
          <a:p>
            <a:pPr>
              <a:buFont typeface="Wingdings 3" panose="05040102010807070707" pitchFamily="18" charset="2"/>
              <a:buChar char=""/>
            </a:pP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000" dirty="0">
                <a:solidFill>
                  <a:srgbClr val="FF0000"/>
                </a:solidFill>
              </a:rPr>
              <a:t>Logique installation classée avec contrôles réguliers et sanctions si manquements.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</p:spTree>
    <p:extLst>
      <p:ext uri="{BB962C8B-B14F-4D97-AF65-F5344CB8AC3E}">
        <p14:creationId xmlns:p14="http://schemas.microsoft.com/office/powerpoint/2010/main" val="3232585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3871912" y="2491739"/>
            <a:ext cx="4448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AGRI compatible</a:t>
            </a:r>
          </a:p>
        </p:txBody>
      </p:sp>
    </p:spTree>
    <p:extLst>
      <p:ext uri="{BB962C8B-B14F-4D97-AF65-F5344CB8AC3E}">
        <p14:creationId xmlns:p14="http://schemas.microsoft.com/office/powerpoint/2010/main" val="3200993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1050290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En zone NAF, soit on est qualifié en </a:t>
            </a:r>
            <a:r>
              <a:rPr lang="fr-FR" sz="2000" b="1" dirty="0" err="1"/>
              <a:t>agrivoltaïsme</a:t>
            </a:r>
            <a:r>
              <a:rPr lang="fr-FR" sz="2000" b="1" dirty="0"/>
              <a:t> ou bien il faudra être sur des projets « </a:t>
            </a:r>
            <a:r>
              <a:rPr lang="fr-FR" sz="2000" b="1" dirty="0" err="1"/>
              <a:t>agricompatibles</a:t>
            </a:r>
            <a:r>
              <a:rPr lang="fr-FR" sz="2000" b="1" dirty="0"/>
              <a:t> »</a:t>
            </a:r>
            <a:endParaRPr lang="fr-FR" sz="1800" dirty="0"/>
          </a:p>
          <a:p>
            <a:pPr>
              <a:buFont typeface="Wingdings 3" panose="05040102010807070707" pitchFamily="18" charset="2"/>
              <a:buChar char=""/>
            </a:pP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000" dirty="0"/>
              <a:t>Cadre juridique: Loi APER du 10/03/23 et article L.111-29 du code de l’urbanisme</a:t>
            </a:r>
          </a:p>
          <a:p>
            <a:pPr marL="0" indent="0">
              <a:buNone/>
            </a:pPr>
            <a:endParaRPr lang="fr-FR" sz="8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sz="2000" dirty="0">
                <a:sym typeface="Wingdings 3" panose="05040102010807070707" pitchFamily="18" charset="2"/>
              </a:rPr>
              <a:t>On regarde les terrains d’un seul tenant d’une même exploitation</a:t>
            </a:r>
          </a:p>
          <a:p>
            <a:pPr>
              <a:buFontTx/>
              <a:buChar char="-"/>
            </a:pPr>
            <a:r>
              <a:rPr lang="fr-FR" sz="2000" dirty="0">
                <a:sym typeface="Wingdings 3" panose="05040102010807070707" pitchFamily="18" charset="2"/>
              </a:rPr>
              <a:t>Les surfaces devront être à l’intérieur d’un « document-cadre » qui va identifier les surfaces propices à accueillir des projets de PV au sol </a:t>
            </a: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71D87A-0DAF-3038-FA6E-14E90FF4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19" y="3562350"/>
            <a:ext cx="862025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21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606721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Elaboration du « document-cadre »</a:t>
            </a: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06F6C4F-A0DD-62F2-BFA4-943FECE0D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5" y="1331667"/>
            <a:ext cx="10461879" cy="10566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0A4EE87-872E-FB76-8351-4C8F04F2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37" y="2548486"/>
            <a:ext cx="10657336" cy="26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textes à venir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6472486" y="53340"/>
            <a:ext cx="5583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 / AGRICOMPATIBLE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7E1C59-DB3C-3C7B-0DE2-63AA1796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2119340"/>
            <a:ext cx="9304020" cy="30024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041D4DC-73F2-2C03-D4A5-1FD61FE6CCC3}"/>
              </a:ext>
            </a:extLst>
          </p:cNvPr>
          <p:cNvSpPr txBox="1"/>
          <p:nvPr/>
        </p:nvSpPr>
        <p:spPr>
          <a:xfrm>
            <a:off x="9822180" y="223219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Va venir préciser ce que dit le Décret du 08/04/24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8D87466-6813-5016-5D38-D29589627786}"/>
              </a:ext>
            </a:extLst>
          </p:cNvPr>
          <p:cNvSpPr/>
          <p:nvPr/>
        </p:nvSpPr>
        <p:spPr>
          <a:xfrm>
            <a:off x="9599295" y="2382033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64BD9C-6267-DA19-A3E8-3A919B21719D}"/>
              </a:ext>
            </a:extLst>
          </p:cNvPr>
          <p:cNvSpPr txBox="1"/>
          <p:nvPr/>
        </p:nvSpPr>
        <p:spPr>
          <a:xfrm>
            <a:off x="9822180" y="433921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Projet de Loi pour cet été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779F57AF-7EB7-4ED6-E688-477B1B7FA5DE}"/>
              </a:ext>
            </a:extLst>
          </p:cNvPr>
          <p:cNvSpPr/>
          <p:nvPr/>
        </p:nvSpPr>
        <p:spPr>
          <a:xfrm>
            <a:off x="9627870" y="4463671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781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606721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Elaboration du « document-cadre »</a:t>
            </a:r>
            <a:endParaRPr lang="fr-FR" sz="2000" dirty="0">
              <a:sym typeface="Wingdings 3" panose="05040102010807070707" pitchFamily="18" charset="2"/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05CFE70-EDEB-D2B8-CB0A-A6994970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36" y="1408171"/>
            <a:ext cx="9868164" cy="166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20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606721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Elaboration du « document-cadre »</a:t>
            </a: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000" dirty="0"/>
              <a:t>Seuls les </a:t>
            </a:r>
            <a:r>
              <a:rPr lang="fr-FR" sz="2000" b="1" dirty="0"/>
              <a:t>terrains incultes ou inexploités depuis </a:t>
            </a:r>
            <a:r>
              <a:rPr lang="fr-FR" sz="2000" b="1" u="sng" dirty="0"/>
              <a:t>10 ans </a:t>
            </a:r>
            <a:r>
              <a:rPr lang="fr-FR" sz="2000" dirty="0"/>
              <a:t>peuvent rentrer dans le document cadre</a:t>
            </a:r>
          </a:p>
          <a:p>
            <a:pPr marL="0" indent="0">
              <a:buNone/>
            </a:pPr>
            <a:endParaRPr lang="fr-FR" sz="2000" dirty="0"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1800" b="1" dirty="0"/>
              <a:t>Sauf pour la liste ci-après qui présente les exceptions à cette règle des terres incultes ou inexploitées, et donc des terrains qui seront d’office dans le document cadre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7EB833-5A8E-E275-FC03-4C8ABB1BC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42" y="1943902"/>
            <a:ext cx="10597762" cy="240677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70C46C7-216A-0CEC-D9E7-5F5E906AE6C4}"/>
              </a:ext>
            </a:extLst>
          </p:cNvPr>
          <p:cNvSpPr txBox="1"/>
          <p:nvPr/>
        </p:nvSpPr>
        <p:spPr>
          <a:xfrm>
            <a:off x="1790700" y="4267200"/>
            <a:ext cx="812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sym typeface="Wingdings 3" panose="05040102010807070707" pitchFamily="18" charset="2"/>
              </a:rPr>
              <a:t> </a:t>
            </a:r>
            <a:r>
              <a:rPr lang="fr-FR" dirty="0">
                <a:solidFill>
                  <a:srgbClr val="FF0000"/>
                </a:solidFill>
              </a:rPr>
              <a:t>Discussion fortes avec le ministère car sur ses bases 50 % des forêts seraient exclus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D0D325-8225-963F-85FD-D9292997C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92" y="4569555"/>
            <a:ext cx="8964100" cy="6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30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1050290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Elaboration du « document-cadre »</a:t>
            </a: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/>
              <a:t>Terrains qui seront d’office dans le document-cadre</a:t>
            </a:r>
            <a:endParaRPr lang="fr-FR" sz="2000" dirty="0"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EDBA15-0F29-48DB-CB4C-05B9CDBD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94" y="2373536"/>
            <a:ext cx="10460612" cy="3791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A9B9FF-6335-074C-AE19-89CEEB9C97CE}"/>
              </a:ext>
            </a:extLst>
          </p:cNvPr>
          <p:cNvSpPr/>
          <p:nvPr/>
        </p:nvSpPr>
        <p:spPr>
          <a:xfrm>
            <a:off x="865694" y="2373536"/>
            <a:ext cx="10583356" cy="636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F06F4B-BFB8-1BD6-783C-29AE0DD0217F}"/>
              </a:ext>
            </a:extLst>
          </p:cNvPr>
          <p:cNvSpPr/>
          <p:nvPr/>
        </p:nvSpPr>
        <p:spPr>
          <a:xfrm>
            <a:off x="865694" y="4154711"/>
            <a:ext cx="10583356" cy="636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875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1050290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Elaboration du « document-cadre »</a:t>
            </a: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/>
              <a:t>Terrains qui seront d’office dans le document-cadre</a:t>
            </a:r>
            <a:endParaRPr lang="fr-FR" sz="2000" dirty="0"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41D106-39A7-FFF9-598C-5F1810A32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1" y="2186822"/>
            <a:ext cx="9193799" cy="40258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F06F4B-BFB8-1BD6-783C-29AE0DD0217F}"/>
              </a:ext>
            </a:extLst>
          </p:cNvPr>
          <p:cNvSpPr/>
          <p:nvPr/>
        </p:nvSpPr>
        <p:spPr>
          <a:xfrm>
            <a:off x="912226" y="3735070"/>
            <a:ext cx="2526299" cy="3714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14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1050290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Elaboration du « document-cadre »</a:t>
            </a: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endParaRPr lang="fr-FR" sz="20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/>
              <a:t>Terrains qui </a:t>
            </a:r>
            <a:r>
              <a:rPr lang="fr-FR" sz="2000" b="1" u="sng" dirty="0"/>
              <a:t>ne pourront pas être </a:t>
            </a:r>
            <a:r>
              <a:rPr lang="fr-FR" sz="2000" b="1" dirty="0"/>
              <a:t>dans le document-cadre</a:t>
            </a:r>
            <a:endParaRPr lang="fr-FR" sz="2000" dirty="0"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5F497A-D812-2F07-A9A5-2985E49E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41" y="2314462"/>
            <a:ext cx="9342383" cy="39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41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606721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Les installations photovoltaïque « </a:t>
            </a:r>
            <a:r>
              <a:rPr lang="fr-FR" sz="2000" dirty="0" err="1"/>
              <a:t>agricompatibles</a:t>
            </a:r>
            <a:r>
              <a:rPr lang="fr-FR" sz="2000" dirty="0"/>
              <a:t> » ne doivent pas affecter durablement les fonctions écologiques du sol et notamment, ses fonctions biologiques, hydriques, climatiques et son potentiel agronomique.</a:t>
            </a:r>
          </a:p>
          <a:p>
            <a:pPr marL="0" indent="0">
              <a:buNone/>
            </a:pPr>
            <a:r>
              <a:rPr lang="fr-FR" sz="2000" dirty="0"/>
              <a:t>Elles ne sont pas incompatibles avec l’exercice d’une activité agricole, pastorale ou forestière</a:t>
            </a:r>
          </a:p>
          <a:p>
            <a:pPr marL="0" indent="0">
              <a:buNone/>
            </a:pPr>
            <a:endParaRPr lang="fr-FR" sz="8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000" dirty="0"/>
              <a:t>Pour être considérées comme non consommatrice d’espaces NAF, elles doivent respecter les caractéristiques suivantes:</a:t>
            </a: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olidFill>
                <a:srgbClr val="FF0000"/>
              </a:solidFill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87A284-1E73-5401-10C4-49BB47D7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51" y="2525897"/>
            <a:ext cx="7042460" cy="406762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DCB05FC-AF32-30F2-C93B-77049F3608E7}"/>
              </a:ext>
            </a:extLst>
          </p:cNvPr>
          <p:cNvSpPr txBox="1"/>
          <p:nvPr/>
        </p:nvSpPr>
        <p:spPr>
          <a:xfrm>
            <a:off x="426952" y="3676650"/>
            <a:ext cx="3441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Info: un projet d’arrêté prévoit que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Pour ne pas être considérées comme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 consommatrices d’espaces NAF, les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Centrales agrivoltaïques pourraient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Avoir des conditions un peu différentes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de celles-ci</a:t>
            </a:r>
          </a:p>
        </p:txBody>
      </p:sp>
    </p:spTree>
    <p:extLst>
      <p:ext uri="{BB962C8B-B14F-4D97-AF65-F5344CB8AC3E}">
        <p14:creationId xmlns:p14="http://schemas.microsoft.com/office/powerpoint/2010/main" val="3735227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901996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000" b="1" dirty="0">
                <a:sym typeface="Wingdings 3" panose="05040102010807070707" pitchFamily="18" charset="2"/>
              </a:rPr>
              <a:t> </a:t>
            </a:r>
            <a:r>
              <a:rPr lang="fr-FR" sz="2000" b="1" dirty="0"/>
              <a:t>Contrôles de suivi</a:t>
            </a: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olidFill>
                <a:srgbClr val="FF0000"/>
              </a:solidFill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A65BB1-5936-7FAD-1659-F4817821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85" y="1954498"/>
            <a:ext cx="9452965" cy="12682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E451C0-FD27-10DA-0C4A-B54F31DB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5" y="3436967"/>
            <a:ext cx="10237755" cy="13064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1BEBE2-08B1-928F-5364-16B676189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85" y="5018077"/>
            <a:ext cx="10341780" cy="83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65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901996"/>
            <a:ext cx="11456153" cy="5369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sz="8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>
                <a:sym typeface="Wingdings 3" panose="05040102010807070707" pitchFamily="18" charset="2"/>
              </a:rPr>
              <a:t>Projet d’arrêté pour précisant les contenus des contrôle:</a:t>
            </a:r>
          </a:p>
          <a:p>
            <a:pPr>
              <a:buFont typeface="Wingdings 3" panose="05040102010807070707" pitchFamily="18" charset="2"/>
              <a:buChar char=""/>
            </a:pPr>
            <a:endParaRPr lang="fr-FR" sz="800" b="1" dirty="0">
              <a:sym typeface="Wingdings 3" panose="05040102010807070707" pitchFamily="18" charset="2"/>
            </a:endParaRPr>
          </a:p>
          <a:p>
            <a:pPr lvl="1"/>
            <a:r>
              <a:rPr lang="fr-FR" sz="1800" b="1" dirty="0"/>
              <a:t>Pour le contrôle préalable à la mise en service de l’installation photovoltaïque</a:t>
            </a:r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r>
              <a:rPr lang="fr-FR" sz="1800" b="1" dirty="0"/>
              <a:t>Pour le contrôle de l’année 6</a:t>
            </a:r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olidFill>
                <a:srgbClr val="FF0000"/>
              </a:solidFill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  <a:sym typeface="Wingdings 3" panose="05040102010807070707" pitchFamily="18" charset="2"/>
              </a:rPr>
              <a:t></a:t>
            </a:r>
            <a:r>
              <a:rPr lang="fr-FR" sz="2000" dirty="0">
                <a:solidFill>
                  <a:srgbClr val="FF0000"/>
                </a:solidFill>
              </a:rPr>
              <a:t>On est sur la logique d’un projet qui laisse la possibilité d’avoir une activité agricole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67BF46-13AA-9702-7D7C-0DB46501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21" y="1924424"/>
            <a:ext cx="9799598" cy="13617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79F5B57-DF78-9935-0238-708CA985D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54" y="3927457"/>
            <a:ext cx="9799598" cy="1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00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46" y="901996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8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000" b="1" dirty="0">
                <a:sym typeface="Wingdings 3" panose="05040102010807070707" pitchFamily="18" charset="2"/>
              </a:rPr>
              <a:t>Application de ce régime « </a:t>
            </a:r>
            <a:r>
              <a:rPr lang="fr-FR" sz="2000" b="1" dirty="0" err="1">
                <a:sym typeface="Wingdings 3" panose="05040102010807070707" pitchFamily="18" charset="2"/>
              </a:rPr>
              <a:t>agricompatible</a:t>
            </a:r>
            <a:r>
              <a:rPr lang="fr-FR" sz="2000" b="1" dirty="0">
                <a:sym typeface="Wingdings 3" panose="05040102010807070707" pitchFamily="18" charset="2"/>
              </a:rPr>
              <a:t> »</a:t>
            </a:r>
          </a:p>
          <a:p>
            <a:pPr>
              <a:buFont typeface="Wingdings 3" panose="05040102010807070707" pitchFamily="18" charset="2"/>
              <a:buChar char=""/>
            </a:pPr>
            <a:endParaRPr lang="fr-FR" sz="800" b="1" dirty="0">
              <a:sym typeface="Wingdings 3" panose="05040102010807070707" pitchFamily="18" charset="2"/>
            </a:endParaRPr>
          </a:p>
          <a:p>
            <a:pPr lvl="1"/>
            <a:r>
              <a:rPr lang="fr-FR" sz="1800" b="1" dirty="0"/>
              <a:t>Théoriquement à partir du 09/05/24 mais dans les faits</a:t>
            </a:r>
            <a:r>
              <a:rPr lang="fr-FR" sz="1800" b="1" u="sng" dirty="0"/>
              <a:t>, pas avant la publication des arrêtés « document-cadre ».</a:t>
            </a:r>
          </a:p>
          <a:p>
            <a:pPr lvl="1"/>
            <a:endParaRPr lang="fr-FR" sz="1800" b="1" u="sng" dirty="0"/>
          </a:p>
          <a:p>
            <a:pPr lvl="1"/>
            <a:r>
              <a:rPr lang="fr-FR" sz="1800" b="1" dirty="0"/>
              <a:t>Attention, certaines administrations pourraient refuser la mise en place de projets « </a:t>
            </a:r>
            <a:r>
              <a:rPr lang="fr-FR" sz="1800" b="1" dirty="0" err="1"/>
              <a:t>agricompatibles</a:t>
            </a:r>
            <a:r>
              <a:rPr lang="fr-FR" sz="1800" b="1" dirty="0"/>
              <a:t> » tant que les arrêtés « document-cadre » ne sont pas publiés.</a:t>
            </a:r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 lvl="1"/>
            <a:endParaRPr lang="fr-FR" sz="1800" b="1" dirty="0"/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olidFill>
                <a:srgbClr val="FF0000"/>
              </a:solidFill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8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AGRICOMPATIBLE</a:t>
            </a:r>
          </a:p>
        </p:txBody>
      </p:sp>
    </p:spTree>
    <p:extLst>
      <p:ext uri="{BB962C8B-B14F-4D97-AF65-F5344CB8AC3E}">
        <p14:creationId xmlns:p14="http://schemas.microsoft.com/office/powerpoint/2010/main" val="4247562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46" y="1016296"/>
            <a:ext cx="11456153" cy="5369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N.B: globalement va se poser la question de la légalité juridique de certains PLU qui rejettent le solaire photovoltaïque au sol </a:t>
            </a:r>
            <a:r>
              <a:rPr lang="fr-FR" sz="2000" dirty="0">
                <a:sym typeface="Wingdings 3" panose="05040102010807070707" pitchFamily="18" charset="2"/>
              </a:rPr>
              <a:t> l</a:t>
            </a:r>
            <a:r>
              <a:rPr lang="fr-FR" sz="2000" dirty="0"/>
              <a:t>es juges devront trancher.</a:t>
            </a:r>
          </a:p>
          <a:p>
            <a:pPr>
              <a:buFont typeface="Wingdings 3" panose="05040102010807070707" pitchFamily="18" charset="2"/>
              <a:buChar char=""/>
            </a:pPr>
            <a:endParaRPr lang="fr-FR" sz="2000" dirty="0">
              <a:solidFill>
                <a:srgbClr val="FF0000"/>
              </a:solidFill>
            </a:endParaRPr>
          </a:p>
          <a:p>
            <a:pPr>
              <a:buFont typeface="Wingdings 3" panose="05040102010807070707" pitchFamily="18" charset="2"/>
              <a:buChar char=""/>
            </a:pPr>
            <a:endParaRPr lang="fr-FR" sz="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fr-FR" sz="2000" dirty="0">
              <a:solidFill>
                <a:srgbClr val="FF0000"/>
              </a:solidFill>
              <a:sym typeface="Wingdings 3" panose="05040102010807070707" pitchFamily="18" charset="2"/>
            </a:endParaRPr>
          </a:p>
          <a:p>
            <a:pPr>
              <a:buFontTx/>
              <a:buChar char="-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1800" i="1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0EC327-5666-6582-34DB-1A237A9397D6}"/>
              </a:ext>
            </a:extLst>
          </p:cNvPr>
          <p:cNvSpPr txBox="1"/>
          <p:nvPr/>
        </p:nvSpPr>
        <p:spPr>
          <a:xfrm>
            <a:off x="6472486" y="53340"/>
            <a:ext cx="5583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 / AGRICOMPATIBLE</a:t>
            </a:r>
          </a:p>
        </p:txBody>
      </p:sp>
    </p:spTree>
    <p:extLst>
      <p:ext uri="{BB962C8B-B14F-4D97-AF65-F5344CB8AC3E}">
        <p14:creationId xmlns:p14="http://schemas.microsoft.com/office/powerpoint/2010/main" val="295190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45" y="11836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Structure du Décret du 08 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6472486" y="53340"/>
            <a:ext cx="5583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 / AGRICOMPATIBLE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4EC7A-6DBE-A46D-7E32-84A331BCC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57" y="1904960"/>
            <a:ext cx="9906259" cy="30480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48BF413-0675-8681-978D-94FAD3038554}"/>
              </a:ext>
            </a:extLst>
          </p:cNvPr>
          <p:cNvSpPr txBox="1"/>
          <p:nvPr/>
        </p:nvSpPr>
        <p:spPr>
          <a:xfrm>
            <a:off x="3268980" y="2720340"/>
            <a:ext cx="337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= Installations « </a:t>
            </a:r>
            <a:r>
              <a:rPr lang="fr-FR" dirty="0" err="1">
                <a:solidFill>
                  <a:srgbClr val="FF0000"/>
                </a:solidFill>
              </a:rPr>
              <a:t>agricompatibles</a:t>
            </a:r>
            <a:r>
              <a:rPr lang="fr-FR" dirty="0">
                <a:solidFill>
                  <a:srgbClr val="FF0000"/>
                </a:solidFill>
              </a:rPr>
              <a:t>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EF49E-9957-4ADC-6716-09CFC10315CB}"/>
              </a:ext>
            </a:extLst>
          </p:cNvPr>
          <p:cNvSpPr txBox="1"/>
          <p:nvPr/>
        </p:nvSpPr>
        <p:spPr>
          <a:xfrm>
            <a:off x="805557" y="5219700"/>
            <a:ext cx="1005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 3" panose="05040102010807070707" pitchFamily="18" charset="2"/>
              </a:rPr>
              <a:t> </a:t>
            </a:r>
            <a:r>
              <a:rPr lang="fr-FR" b="1" dirty="0">
                <a:solidFill>
                  <a:srgbClr val="FF0000"/>
                </a:solidFill>
              </a:rPr>
              <a:t>Ce nouveau régime s’applique à tous les projets dont le PC ou la DP sera déposé à partir du 09/05/24</a:t>
            </a:r>
          </a:p>
        </p:txBody>
      </p:sp>
    </p:spTree>
    <p:extLst>
      <p:ext uri="{BB962C8B-B14F-4D97-AF65-F5344CB8AC3E}">
        <p14:creationId xmlns:p14="http://schemas.microsoft.com/office/powerpoint/2010/main" val="277487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3871912" y="2491739"/>
            <a:ext cx="4448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AGRIVOLTAISME</a:t>
            </a:r>
          </a:p>
        </p:txBody>
      </p:sp>
    </p:spTree>
    <p:extLst>
      <p:ext uri="{BB962C8B-B14F-4D97-AF65-F5344CB8AC3E}">
        <p14:creationId xmlns:p14="http://schemas.microsoft.com/office/powerpoint/2010/main" val="151381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114044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/>
              <a:t>Cadre juridique des installations agrivoltaïque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800" dirty="0">
                <a:sym typeface="Wingdings 3" panose="05040102010807070707" pitchFamily="18" charset="2"/>
              </a:rPr>
              <a:t></a:t>
            </a:r>
            <a:r>
              <a:rPr lang="fr-FR" sz="1800" b="1" dirty="0">
                <a:sym typeface="Wingdings 3" panose="05040102010807070707" pitchFamily="18" charset="2"/>
              </a:rPr>
              <a:t> </a:t>
            </a:r>
            <a:r>
              <a:rPr lang="fr-FR" sz="1800" b="1" dirty="0"/>
              <a:t>Le Décret du 08/04/24 apporte des précisions sur chaque notion contenu dans cet article du code de l’énergie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1- Pour qu’une installation soit qualifié d’agrivoltaïque (l’article L.314.36 II du code de l’énergie), il faut:</a:t>
            </a:r>
          </a:p>
          <a:p>
            <a:pPr lvl="2"/>
            <a:r>
              <a:rPr lang="fr-FR" sz="1600" dirty="0"/>
              <a:t>Une parcelle agricole et un agriculteur actif</a:t>
            </a:r>
          </a:p>
          <a:p>
            <a:pPr lvl="2"/>
            <a:r>
              <a:rPr lang="fr-FR" sz="1600" dirty="0"/>
              <a:t>Des services apportés à cette parcelle agricole</a:t>
            </a:r>
          </a:p>
          <a:p>
            <a:pPr lvl="2"/>
            <a:r>
              <a:rPr lang="fr-FR" sz="1600" dirty="0"/>
              <a:t>Une production agricole significative qui permette de sortir un revenu durable pour l’agriculteur actif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Par contre l’installation PV ne doit pas: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837F59F-D8BB-EA80-6E86-80CB0B9A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29" y="4393561"/>
            <a:ext cx="8328289" cy="975386"/>
          </a:xfrm>
          <a:prstGeom prst="rect">
            <a:avLst/>
          </a:prstGeom>
        </p:spPr>
      </p:pic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3DE56743-EA60-28F8-95D4-1207F32521E5}"/>
              </a:ext>
            </a:extLst>
          </p:cNvPr>
          <p:cNvCxnSpPr>
            <a:cxnSpLocks/>
          </p:cNvCxnSpPr>
          <p:nvPr/>
        </p:nvCxnSpPr>
        <p:spPr>
          <a:xfrm rot="10800000">
            <a:off x="5848350" y="2762250"/>
            <a:ext cx="4381500" cy="1714500"/>
          </a:xfrm>
          <a:prstGeom prst="bentConnector3">
            <a:avLst>
              <a:gd name="adj1" fmla="val -193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75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50266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Notion de parcelle agricole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>
              <a:buFont typeface="Wingdings 3" panose="05040102010807070707" pitchFamily="18" charset="2"/>
              <a:buChar char=""/>
            </a:pPr>
            <a:r>
              <a:rPr lang="fr-FR" sz="2100" dirty="0">
                <a:solidFill>
                  <a:srgbClr val="FF0000"/>
                </a:solidFill>
              </a:rPr>
              <a:t>La définition de la parcelle agricole dans Décret du 08/04/24 n’est pas la même que celle du cadastre ni du code rural, </a:t>
            </a:r>
            <a:r>
              <a:rPr lang="fr-FR" sz="2100" u="sng" dirty="0">
                <a:solidFill>
                  <a:srgbClr val="FF0000"/>
                </a:solidFill>
              </a:rPr>
              <a:t>on pourra donc avoir des surfaces différentes de celles du cadastre</a:t>
            </a:r>
            <a:r>
              <a:rPr lang="fr-FR" sz="2100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 3" panose="05040102010807070707" pitchFamily="18" charset="2"/>
              <a:buChar char=""/>
            </a:pPr>
            <a:r>
              <a:rPr lang="fr-FR" sz="2100" dirty="0">
                <a:solidFill>
                  <a:srgbClr val="FF0000"/>
                </a:solidFill>
              </a:rPr>
              <a:t>La surface de la « parcelle agricole » dans ce type de projet va bien au-delà de la surface sur laquelle se trouve les panneaux car sinon le taux de couverture ne sera pas respecté. C’est bien la surface avec les panneaux + la surface agricole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1800" i="1" dirty="0"/>
              <a:t>N.B: si on est en zone urbanisée ou à urbaniser, même s’il y a une activité agricole, les critères à respecter seraient normalement ceux de la zone U ou AU et les critères de l’</a:t>
            </a:r>
            <a:r>
              <a:rPr lang="fr-FR" sz="1800" i="1" dirty="0" err="1"/>
              <a:t>agrivoltaïsme</a:t>
            </a:r>
            <a:r>
              <a:rPr lang="fr-FR" sz="1800" i="1" dirty="0"/>
              <a:t> ne serait pas forcément à respecter (sous réserve interprétation des services de l’Etat).</a:t>
            </a: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704DB90-A1A6-A014-1135-B380F825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08" y="1424905"/>
            <a:ext cx="11035505" cy="13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3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544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Notion de production agricole principale de la parcelle avec </a:t>
            </a:r>
            <a:r>
              <a:rPr lang="fr-FR" b="1" dirty="0" err="1">
                <a:solidFill>
                  <a:srgbClr val="0070C0"/>
                </a:solidFill>
              </a:rPr>
              <a:t>agriPV</a:t>
            </a:r>
            <a:endParaRPr lang="fr-F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800" b="1" dirty="0"/>
          </a:p>
          <a:p>
            <a:pPr marL="0" indent="0">
              <a:buNone/>
            </a:pPr>
            <a:r>
              <a:rPr lang="fr-FR" sz="2100" dirty="0"/>
              <a:t>Les conditions pour que soit reconnue l’activité agricole comme « principale » sur la parcelle :</a:t>
            </a:r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Par contre pas de taux de couverture indiqué pour les centrales hors technologies éprouvées et &lt; 10 </a:t>
            </a:r>
            <a:r>
              <a:rPr lang="fr-FR" sz="1800" dirty="0" err="1">
                <a:solidFill>
                  <a:srgbClr val="FF0000"/>
                </a:solidFill>
              </a:rPr>
              <a:t>MWc</a:t>
            </a:r>
            <a:r>
              <a:rPr lang="fr-FR" sz="1800" dirty="0">
                <a:solidFill>
                  <a:srgbClr val="FF0000"/>
                </a:solidFill>
              </a:rPr>
              <a:t>. Si on est sur un taux de couverture &gt; à 40%, il va falloir argumenter notamment auprès de la CDPENAF sinon risque de remise en cause du critère d’activité agricole principale.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9B5C7B-3105-C47C-832F-E998972F5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34" y="2107672"/>
            <a:ext cx="10936166" cy="20261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1FE0E6-74DA-9FBA-8F95-3F077FF6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4" y="4141156"/>
            <a:ext cx="10936166" cy="656609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B501729-AC02-5E33-38AF-52A17881DB0F}"/>
              </a:ext>
            </a:extLst>
          </p:cNvPr>
          <p:cNvSpPr/>
          <p:nvPr/>
        </p:nvSpPr>
        <p:spPr>
          <a:xfrm>
            <a:off x="384077" y="5282725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03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32B58-0854-532C-4942-45974AE8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812165"/>
            <a:ext cx="10850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Notion d’activité agricole principale de la parcelle: taux de couverture</a:t>
            </a:r>
          </a:p>
          <a:p>
            <a:pPr marL="0" indent="0">
              <a:buNone/>
            </a:pPr>
            <a:endParaRPr lang="fr-FR" sz="800" b="1" dirty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Même pour les trackers la surface à prendre en compte est celle des panneaux projetée au sol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3FC747-A56C-9954-2C66-871E0296EB79}"/>
              </a:ext>
            </a:extLst>
          </p:cNvPr>
          <p:cNvSpPr txBox="1"/>
          <p:nvPr/>
        </p:nvSpPr>
        <p:spPr>
          <a:xfrm>
            <a:off x="9147106" y="83501"/>
            <a:ext cx="262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AGRIVOLTAISME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C70C87-CB71-F45A-88E1-06154EB08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5" y="2113597"/>
            <a:ext cx="10887329" cy="1553528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7DC216BD-998F-DF85-3E65-C7AE307476AD}"/>
              </a:ext>
            </a:extLst>
          </p:cNvPr>
          <p:cNvSpPr/>
          <p:nvPr/>
        </p:nvSpPr>
        <p:spPr>
          <a:xfrm>
            <a:off x="426720" y="4473100"/>
            <a:ext cx="228600" cy="111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657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1437</Words>
  <Application>Microsoft Office PowerPoint</Application>
  <PresentationFormat>Grand écran</PresentationFormat>
  <Paragraphs>392</Paragraphs>
  <Slides>39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 3</vt:lpstr>
      <vt:lpstr>Thème Office</vt:lpstr>
      <vt:lpstr>AGRIVOTAISME  &amp;  installations photovoltaïques « agri compatibles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HASCOET</dc:creator>
  <cp:lastModifiedBy>Isabelle HASCOET</cp:lastModifiedBy>
  <cp:revision>46</cp:revision>
  <dcterms:created xsi:type="dcterms:W3CDTF">2024-04-18T12:08:29Z</dcterms:created>
  <dcterms:modified xsi:type="dcterms:W3CDTF">2024-04-19T13:16:06Z</dcterms:modified>
</cp:coreProperties>
</file>