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351" r:id="rId4"/>
    <p:sldId id="258" r:id="rId5"/>
    <p:sldId id="331" r:id="rId6"/>
    <p:sldId id="332" r:id="rId7"/>
    <p:sldId id="334" r:id="rId8"/>
    <p:sldId id="335" r:id="rId9"/>
    <p:sldId id="333" r:id="rId10"/>
    <p:sldId id="337" r:id="rId11"/>
    <p:sldId id="353" r:id="rId12"/>
    <p:sldId id="336" r:id="rId13"/>
    <p:sldId id="339" r:id="rId14"/>
    <p:sldId id="355" r:id="rId15"/>
    <p:sldId id="338" r:id="rId16"/>
    <p:sldId id="352" r:id="rId17"/>
    <p:sldId id="347" r:id="rId18"/>
    <p:sldId id="348" r:id="rId19"/>
    <p:sldId id="349" r:id="rId20"/>
    <p:sldId id="350" r:id="rId21"/>
    <p:sldId id="341" r:id="rId22"/>
    <p:sldId id="345" r:id="rId23"/>
    <p:sldId id="342" r:id="rId24"/>
    <p:sldId id="35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ADF83-9804-420C-8BE1-0A4A45B38E5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57A2E92F-450E-486B-B7B7-3A66688525D7}">
      <dgm:prSet phldrT="[Texte]" custT="1"/>
      <dgm:spPr/>
      <dgm:t>
        <a:bodyPr/>
        <a:lstStyle/>
        <a:p>
          <a:r>
            <a:rPr lang="fr-FR" sz="2000" b="0" i="0" baseline="0" dirty="0">
              <a:latin typeface="Arial" panose="020B0604020202020204" pitchFamily="34" charset="0"/>
              <a:cs typeface="Calibri" panose="020F0502020204030204" pitchFamily="34" charset="0"/>
            </a:rPr>
            <a:t>Mot d’accueil, de bienvenue</a:t>
          </a:r>
          <a:endParaRPr lang="fr-FR" sz="2000" b="0" i="0" baseline="0" dirty="0">
            <a:latin typeface="Arial" panose="020B0604020202020204" pitchFamily="34" charset="0"/>
          </a:endParaRPr>
        </a:p>
      </dgm:t>
    </dgm:pt>
    <dgm:pt modelId="{FDE1041C-8D0C-459B-8DED-03004DDFA4D0}" type="parTrans" cxnId="{A768642C-2A7B-464C-9E42-5C04EE601308}">
      <dgm:prSet/>
      <dgm:spPr/>
      <dgm:t>
        <a:bodyPr/>
        <a:lstStyle/>
        <a:p>
          <a:endParaRPr lang="fr-FR"/>
        </a:p>
      </dgm:t>
    </dgm:pt>
    <dgm:pt modelId="{9AF97BC4-0E96-462F-A5D4-20474CCF9218}" type="sibTrans" cxnId="{A768642C-2A7B-464C-9E42-5C04EE601308}">
      <dgm:prSet/>
      <dgm:spPr/>
      <dgm:t>
        <a:bodyPr/>
        <a:lstStyle/>
        <a:p>
          <a:endParaRPr lang="fr-FR"/>
        </a:p>
      </dgm:t>
    </dgm:pt>
    <dgm:pt modelId="{980CA478-1571-49BD-8394-FA1B2BBD6C51}">
      <dgm:prSet phldrT="[Texte]" custT="1"/>
      <dgm:spPr/>
      <dgm:t>
        <a:bodyPr/>
        <a:lstStyle/>
        <a:p>
          <a:r>
            <a:rPr lang="fr-FR" sz="2000" b="0" i="0" baseline="0" dirty="0">
              <a:latin typeface="Arial" panose="020B0604020202020204" pitchFamily="34" charset="0"/>
            </a:rPr>
            <a:t>Gouvernance de l’ANR – Résultat du vote</a:t>
          </a:r>
          <a:endParaRPr lang="fr-FR" sz="2000" b="0" i="0" baseline="0" dirty="0">
            <a:latin typeface="Arial" panose="020B0604020202020204" pitchFamily="34" charset="0"/>
            <a:cs typeface="Calibri" panose="020F0502020204030204" pitchFamily="34" charset="0"/>
          </a:endParaRPr>
        </a:p>
      </dgm:t>
    </dgm:pt>
    <dgm:pt modelId="{19E8617A-7730-4B81-B48D-767ACDC7F882}" type="parTrans" cxnId="{244BC39B-72AA-469A-99D8-4C14567C7BFE}">
      <dgm:prSet/>
      <dgm:spPr/>
      <dgm:t>
        <a:bodyPr/>
        <a:lstStyle/>
        <a:p>
          <a:endParaRPr lang="fr-FR"/>
        </a:p>
      </dgm:t>
    </dgm:pt>
    <dgm:pt modelId="{D825C883-210B-45B7-AC88-D6019492FF01}" type="sibTrans" cxnId="{244BC39B-72AA-469A-99D8-4C14567C7BFE}">
      <dgm:prSet/>
      <dgm:spPr/>
      <dgm:t>
        <a:bodyPr/>
        <a:lstStyle/>
        <a:p>
          <a:endParaRPr lang="fr-FR"/>
        </a:p>
      </dgm:t>
    </dgm:pt>
    <dgm:pt modelId="{AF94E3A2-0A96-4BDC-AB41-8AC7DE970069}">
      <dgm:prSet phldrT="[Texte]" custT="1"/>
      <dgm:spPr/>
      <dgm:t>
        <a:bodyPr/>
        <a:lstStyle/>
        <a:p>
          <a:r>
            <a:rPr lang="fr-FR" sz="2000" b="0" i="0" baseline="0" dirty="0">
              <a:latin typeface="Arial" panose="020B0604020202020204" pitchFamily="34" charset="0"/>
              <a:cs typeface="Calibri" panose="020F0502020204030204" pitchFamily="34" charset="0"/>
            </a:rPr>
            <a:t>Vote du Président par le Conseil</a:t>
          </a:r>
        </a:p>
      </dgm:t>
    </dgm:pt>
    <dgm:pt modelId="{E514B3ED-C773-45CE-82DE-A7A753DEF117}" type="parTrans" cxnId="{5AAADE8F-D861-4CA5-A3E4-D674F27B0199}">
      <dgm:prSet/>
      <dgm:spPr/>
      <dgm:t>
        <a:bodyPr/>
        <a:lstStyle/>
        <a:p>
          <a:endParaRPr lang="fr-FR"/>
        </a:p>
      </dgm:t>
    </dgm:pt>
    <dgm:pt modelId="{D35198BF-2B39-4591-B82C-041BA24276C5}" type="sibTrans" cxnId="{5AAADE8F-D861-4CA5-A3E4-D674F27B0199}">
      <dgm:prSet/>
      <dgm:spPr/>
      <dgm:t>
        <a:bodyPr/>
        <a:lstStyle/>
        <a:p>
          <a:endParaRPr lang="fr-FR"/>
        </a:p>
      </dgm:t>
    </dgm:pt>
    <dgm:pt modelId="{7B30391F-7497-41F5-AA8F-DA34E465512A}">
      <dgm:prSet custT="1"/>
      <dgm:spPr/>
      <dgm:t>
        <a:bodyPr/>
        <a:lstStyle/>
        <a:p>
          <a:r>
            <a:rPr lang="fr-FR" sz="2000" b="0" i="0" baseline="0" dirty="0">
              <a:latin typeface="Arial" panose="020B0604020202020204" pitchFamily="34" charset="0"/>
              <a:cs typeface="Calibri" panose="020F0502020204030204" pitchFamily="34" charset="0"/>
            </a:rPr>
            <a:t>Délégués Régionaux, leurs rôles</a:t>
          </a:r>
        </a:p>
      </dgm:t>
    </dgm:pt>
    <dgm:pt modelId="{05A89B08-17BA-4B26-A113-E2085515F467}" type="parTrans" cxnId="{D3173127-B182-468E-A436-076FBF86C16A}">
      <dgm:prSet/>
      <dgm:spPr/>
      <dgm:t>
        <a:bodyPr/>
        <a:lstStyle/>
        <a:p>
          <a:endParaRPr lang="fr-FR"/>
        </a:p>
      </dgm:t>
    </dgm:pt>
    <dgm:pt modelId="{570DA089-0267-4F06-9FB0-41F23D49FB54}" type="sibTrans" cxnId="{D3173127-B182-468E-A436-076FBF86C16A}">
      <dgm:prSet/>
      <dgm:spPr/>
      <dgm:t>
        <a:bodyPr/>
        <a:lstStyle/>
        <a:p>
          <a:endParaRPr lang="fr-FR"/>
        </a:p>
      </dgm:t>
    </dgm:pt>
    <dgm:pt modelId="{4E94293C-4A45-488C-8C1E-5408306D7481}">
      <dgm:prSet custT="1"/>
      <dgm:spPr/>
      <dgm:t>
        <a:bodyPr/>
        <a:lstStyle/>
        <a:p>
          <a:r>
            <a:rPr lang="fr-FR" sz="2000" b="0" i="0" baseline="0" dirty="0">
              <a:latin typeface="Arial" panose="020B0604020202020204" pitchFamily="34" charset="0"/>
              <a:cs typeface="Calibri" panose="020F0502020204030204" pitchFamily="34" charset="0"/>
            </a:rPr>
            <a:t>Chiffres des régions à Avril 2023</a:t>
          </a:r>
        </a:p>
      </dgm:t>
    </dgm:pt>
    <dgm:pt modelId="{4C42B56D-E022-46E1-B49D-122FC7CB5D61}" type="parTrans" cxnId="{E55C7C92-0F6E-42E2-AB18-F9356C61AFDB}">
      <dgm:prSet/>
      <dgm:spPr/>
      <dgm:t>
        <a:bodyPr/>
        <a:lstStyle/>
        <a:p>
          <a:endParaRPr lang="fr-FR"/>
        </a:p>
      </dgm:t>
    </dgm:pt>
    <dgm:pt modelId="{EE082BD4-1C9E-4F20-9BB3-DD0426845066}" type="sibTrans" cxnId="{E55C7C92-0F6E-42E2-AB18-F9356C61AFDB}">
      <dgm:prSet/>
      <dgm:spPr/>
      <dgm:t>
        <a:bodyPr/>
        <a:lstStyle/>
        <a:p>
          <a:endParaRPr lang="fr-FR"/>
        </a:p>
      </dgm:t>
    </dgm:pt>
    <dgm:pt modelId="{C1A7F0CC-990E-4261-BBF5-0D00B17B42A5}">
      <dgm:prSet custT="1"/>
      <dgm:spPr/>
      <dgm:t>
        <a:bodyPr/>
        <a:lstStyle/>
        <a:p>
          <a:r>
            <a:rPr lang="fr-FR" sz="2000" b="0" i="0" baseline="0" dirty="0">
              <a:latin typeface="Arial" panose="020B0604020202020204" pitchFamily="34" charset="0"/>
              <a:cs typeface="Calibri" panose="020F0502020204030204" pitchFamily="34" charset="0"/>
            </a:rPr>
            <a:t>Communication</a:t>
          </a:r>
        </a:p>
      </dgm:t>
    </dgm:pt>
    <dgm:pt modelId="{C5F0E581-5D2E-49A6-80FE-C94308017EBF}" type="parTrans" cxnId="{79EB165A-EBE7-417A-93A8-2C1BCAF6606F}">
      <dgm:prSet/>
      <dgm:spPr/>
      <dgm:t>
        <a:bodyPr/>
        <a:lstStyle/>
        <a:p>
          <a:endParaRPr lang="fr-FR"/>
        </a:p>
      </dgm:t>
    </dgm:pt>
    <dgm:pt modelId="{5DB60B8F-2088-4236-8AB0-4BCEBC7BA822}" type="sibTrans" cxnId="{79EB165A-EBE7-417A-93A8-2C1BCAF6606F}">
      <dgm:prSet/>
      <dgm:spPr/>
      <dgm:t>
        <a:bodyPr/>
        <a:lstStyle/>
        <a:p>
          <a:endParaRPr lang="fr-FR"/>
        </a:p>
      </dgm:t>
    </dgm:pt>
    <dgm:pt modelId="{1483AF59-3D60-4642-9A8E-B69F4D00BDDD}">
      <dgm:prSet phldrT="[Texte]" custT="1"/>
      <dgm:spPr/>
      <dgm:t>
        <a:bodyPr/>
        <a:lstStyle/>
        <a:p>
          <a:r>
            <a:rPr lang="fr-FR" sz="2000" b="0" i="0" baseline="0">
              <a:latin typeface="Arial" panose="020B0604020202020204" pitchFamily="34" charset="0"/>
              <a:cs typeface="Calibri" panose="020F0502020204030204" pitchFamily="34" charset="0"/>
            </a:rPr>
            <a:t>Constitution </a:t>
          </a:r>
          <a:r>
            <a:rPr lang="fr-FR" sz="2000" b="0" i="0" baseline="0" dirty="0">
              <a:latin typeface="Arial" panose="020B0604020202020204" pitchFamily="34" charset="0"/>
              <a:cs typeface="Calibri" panose="020F0502020204030204" pitchFamily="34" charset="0"/>
            </a:rPr>
            <a:t>du Bureau et des instances</a:t>
          </a:r>
        </a:p>
      </dgm:t>
    </dgm:pt>
    <dgm:pt modelId="{855ECC0F-FCB4-4AAF-9A74-1B6F43FD8C74}" type="parTrans" cxnId="{4F522676-539F-4492-A6D0-16024E7E22F8}">
      <dgm:prSet/>
      <dgm:spPr/>
      <dgm:t>
        <a:bodyPr/>
        <a:lstStyle/>
        <a:p>
          <a:endParaRPr lang="fr-FR"/>
        </a:p>
      </dgm:t>
    </dgm:pt>
    <dgm:pt modelId="{F5542369-D5C1-4897-B9B5-354501938D05}" type="sibTrans" cxnId="{4F522676-539F-4492-A6D0-16024E7E22F8}">
      <dgm:prSet/>
      <dgm:spPr/>
      <dgm:t>
        <a:bodyPr/>
        <a:lstStyle/>
        <a:p>
          <a:endParaRPr lang="fr-FR"/>
        </a:p>
      </dgm:t>
    </dgm:pt>
    <dgm:pt modelId="{5E81C5A9-1C7D-492E-976E-6026B15B977D}" type="pres">
      <dgm:prSet presAssocID="{4A9ADF83-9804-420C-8BE1-0A4A45B38E5F}" presName="Name0" presStyleCnt="0">
        <dgm:presLayoutVars>
          <dgm:chMax val="7"/>
          <dgm:chPref val="7"/>
          <dgm:dir/>
        </dgm:presLayoutVars>
      </dgm:prSet>
      <dgm:spPr/>
    </dgm:pt>
    <dgm:pt modelId="{D7AEBB54-471A-4EB2-A7A1-DABCA2029F4E}" type="pres">
      <dgm:prSet presAssocID="{4A9ADF83-9804-420C-8BE1-0A4A45B38E5F}" presName="Name1" presStyleCnt="0"/>
      <dgm:spPr/>
    </dgm:pt>
    <dgm:pt modelId="{2890A6F7-B19A-4751-8FAA-04A90F7CCED6}" type="pres">
      <dgm:prSet presAssocID="{4A9ADF83-9804-420C-8BE1-0A4A45B38E5F}" presName="cycle" presStyleCnt="0"/>
      <dgm:spPr/>
    </dgm:pt>
    <dgm:pt modelId="{CC619947-6F94-46EA-B5BD-93297E61E6EE}" type="pres">
      <dgm:prSet presAssocID="{4A9ADF83-9804-420C-8BE1-0A4A45B38E5F}" presName="srcNode" presStyleLbl="node1" presStyleIdx="0" presStyleCnt="7"/>
      <dgm:spPr/>
    </dgm:pt>
    <dgm:pt modelId="{BCD4C5E1-2415-4516-A266-C3B804B0CBE9}" type="pres">
      <dgm:prSet presAssocID="{4A9ADF83-9804-420C-8BE1-0A4A45B38E5F}" presName="conn" presStyleLbl="parChTrans1D2" presStyleIdx="0" presStyleCnt="1"/>
      <dgm:spPr/>
    </dgm:pt>
    <dgm:pt modelId="{E21C75A5-D2CD-484B-AD4C-8BAE34A54468}" type="pres">
      <dgm:prSet presAssocID="{4A9ADF83-9804-420C-8BE1-0A4A45B38E5F}" presName="extraNode" presStyleLbl="node1" presStyleIdx="0" presStyleCnt="7"/>
      <dgm:spPr/>
    </dgm:pt>
    <dgm:pt modelId="{B3B23EF7-A42F-421B-BBD8-4DE54D9AB02B}" type="pres">
      <dgm:prSet presAssocID="{4A9ADF83-9804-420C-8BE1-0A4A45B38E5F}" presName="dstNode" presStyleLbl="node1" presStyleIdx="0" presStyleCnt="7"/>
      <dgm:spPr/>
    </dgm:pt>
    <dgm:pt modelId="{50C2D398-121F-4825-949D-3D7638A71C7F}" type="pres">
      <dgm:prSet presAssocID="{57A2E92F-450E-486B-B7B7-3A66688525D7}" presName="text_1" presStyleLbl="node1" presStyleIdx="0" presStyleCnt="7">
        <dgm:presLayoutVars>
          <dgm:bulletEnabled val="1"/>
        </dgm:presLayoutVars>
      </dgm:prSet>
      <dgm:spPr/>
    </dgm:pt>
    <dgm:pt modelId="{76FB990D-7F37-4738-934F-0295E9F78931}" type="pres">
      <dgm:prSet presAssocID="{57A2E92F-450E-486B-B7B7-3A66688525D7}" presName="accent_1" presStyleCnt="0"/>
      <dgm:spPr/>
    </dgm:pt>
    <dgm:pt modelId="{D6E5A27F-A8E0-4AC1-AA85-3FE2F505E366}" type="pres">
      <dgm:prSet presAssocID="{57A2E92F-450E-486B-B7B7-3A66688525D7}" presName="accentRepeatNode" presStyleLbl="solidFgAcc1" presStyleIdx="0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684D660-09FA-4E61-9FE4-DB9989817746}" type="pres">
      <dgm:prSet presAssocID="{980CA478-1571-49BD-8394-FA1B2BBD6C51}" presName="text_2" presStyleLbl="node1" presStyleIdx="1" presStyleCnt="7">
        <dgm:presLayoutVars>
          <dgm:bulletEnabled val="1"/>
        </dgm:presLayoutVars>
      </dgm:prSet>
      <dgm:spPr/>
    </dgm:pt>
    <dgm:pt modelId="{1A2416EF-75EF-40A7-93E9-1379AC3A4779}" type="pres">
      <dgm:prSet presAssocID="{980CA478-1571-49BD-8394-FA1B2BBD6C51}" presName="accent_2" presStyleCnt="0"/>
      <dgm:spPr/>
    </dgm:pt>
    <dgm:pt modelId="{619A3443-D543-4F73-B266-22B93DADF209}" type="pres">
      <dgm:prSet presAssocID="{980CA478-1571-49BD-8394-FA1B2BBD6C51}" presName="accentRepeatNode" presStyleLbl="solidFgAcc1" presStyleIdx="1" presStyleCnt="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33FC983-99DF-49C6-BC50-CF5C80B875FA}" type="pres">
      <dgm:prSet presAssocID="{AF94E3A2-0A96-4BDC-AB41-8AC7DE970069}" presName="text_3" presStyleLbl="node1" presStyleIdx="2" presStyleCnt="7">
        <dgm:presLayoutVars>
          <dgm:bulletEnabled val="1"/>
        </dgm:presLayoutVars>
      </dgm:prSet>
      <dgm:spPr/>
    </dgm:pt>
    <dgm:pt modelId="{028F6715-A138-4A5D-BFBF-B85109D58280}" type="pres">
      <dgm:prSet presAssocID="{AF94E3A2-0A96-4BDC-AB41-8AC7DE970069}" presName="accent_3" presStyleCnt="0"/>
      <dgm:spPr/>
    </dgm:pt>
    <dgm:pt modelId="{59B7C543-70FE-4635-8361-C4C86F11647C}" type="pres">
      <dgm:prSet presAssocID="{AF94E3A2-0A96-4BDC-AB41-8AC7DE970069}" presName="accentRepeatNode" presStyleLbl="solidFgAcc1" presStyleIdx="2" presStyleCnt="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933D23F-24F9-4F83-AC80-63111D0849E5}" type="pres">
      <dgm:prSet presAssocID="{1483AF59-3D60-4642-9A8E-B69F4D00BDDD}" presName="text_4" presStyleLbl="node1" presStyleIdx="3" presStyleCnt="7">
        <dgm:presLayoutVars>
          <dgm:bulletEnabled val="1"/>
        </dgm:presLayoutVars>
      </dgm:prSet>
      <dgm:spPr/>
    </dgm:pt>
    <dgm:pt modelId="{6278C708-7958-45E0-BB95-FE1D21E477C7}" type="pres">
      <dgm:prSet presAssocID="{1483AF59-3D60-4642-9A8E-B69F4D00BDDD}" presName="accent_4" presStyleCnt="0"/>
      <dgm:spPr/>
    </dgm:pt>
    <dgm:pt modelId="{B6D13275-1EA4-4DEE-86AB-BB183373D70A}" type="pres">
      <dgm:prSet presAssocID="{1483AF59-3D60-4642-9A8E-B69F4D00BDDD}" presName="accentRepeatNode" presStyleLbl="solidFgAcc1" presStyleIdx="3" presStyleCnt="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84C78FC-B2CA-4748-8510-01D5657B19DC}" type="pres">
      <dgm:prSet presAssocID="{7B30391F-7497-41F5-AA8F-DA34E465512A}" presName="text_5" presStyleLbl="node1" presStyleIdx="4" presStyleCnt="7">
        <dgm:presLayoutVars>
          <dgm:bulletEnabled val="1"/>
        </dgm:presLayoutVars>
      </dgm:prSet>
      <dgm:spPr/>
    </dgm:pt>
    <dgm:pt modelId="{838BDA28-AE9A-48A7-99A0-4F241F54D606}" type="pres">
      <dgm:prSet presAssocID="{7B30391F-7497-41F5-AA8F-DA34E465512A}" presName="accent_5" presStyleCnt="0"/>
      <dgm:spPr/>
    </dgm:pt>
    <dgm:pt modelId="{4944B652-A671-4C12-AE8C-52347994C3E2}" type="pres">
      <dgm:prSet presAssocID="{7B30391F-7497-41F5-AA8F-DA34E465512A}" presName="accentRepeatNode" presStyleLbl="solidFgAcc1" presStyleIdx="4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67BA3BC-626F-4B29-8E4E-DBE0B5DB0812}" type="pres">
      <dgm:prSet presAssocID="{4E94293C-4A45-488C-8C1E-5408306D7481}" presName="text_6" presStyleLbl="node1" presStyleIdx="5" presStyleCnt="7">
        <dgm:presLayoutVars>
          <dgm:bulletEnabled val="1"/>
        </dgm:presLayoutVars>
      </dgm:prSet>
      <dgm:spPr/>
    </dgm:pt>
    <dgm:pt modelId="{24582EAA-4A5F-4816-BD62-127AADF6E54D}" type="pres">
      <dgm:prSet presAssocID="{4E94293C-4A45-488C-8C1E-5408306D7481}" presName="accent_6" presStyleCnt="0"/>
      <dgm:spPr/>
    </dgm:pt>
    <dgm:pt modelId="{1E95F0A9-BB12-4949-8A08-1CB55384DB99}" type="pres">
      <dgm:prSet presAssocID="{4E94293C-4A45-488C-8C1E-5408306D7481}" presName="accentRepeatNode" presStyleLbl="solidFgAcc1" presStyleIdx="5" presStyleCnt="7" custAng="19140740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C92AA80-7F7B-471F-B276-DECA8226ADF6}" type="pres">
      <dgm:prSet presAssocID="{C1A7F0CC-990E-4261-BBF5-0D00B17B42A5}" presName="text_7" presStyleLbl="node1" presStyleIdx="6" presStyleCnt="7">
        <dgm:presLayoutVars>
          <dgm:bulletEnabled val="1"/>
        </dgm:presLayoutVars>
      </dgm:prSet>
      <dgm:spPr/>
    </dgm:pt>
    <dgm:pt modelId="{0A0BE975-65F7-46E8-93EC-F09484D5D67D}" type="pres">
      <dgm:prSet presAssocID="{C1A7F0CC-990E-4261-BBF5-0D00B17B42A5}" presName="accent_7" presStyleCnt="0"/>
      <dgm:spPr/>
    </dgm:pt>
    <dgm:pt modelId="{088CE04C-CAB6-4330-BB18-0F5D220566ED}" type="pres">
      <dgm:prSet presAssocID="{C1A7F0CC-990E-4261-BBF5-0D00B17B42A5}" presName="accentRepeatNode" presStyleLbl="solidFgAcc1" presStyleIdx="6" presStyleCnt="7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D3173127-B182-468E-A436-076FBF86C16A}" srcId="{4A9ADF83-9804-420C-8BE1-0A4A45B38E5F}" destId="{7B30391F-7497-41F5-AA8F-DA34E465512A}" srcOrd="4" destOrd="0" parTransId="{05A89B08-17BA-4B26-A113-E2085515F467}" sibTransId="{570DA089-0267-4F06-9FB0-41F23D49FB54}"/>
    <dgm:cxn modelId="{041B462B-398E-4334-B142-D2EDFF151A29}" type="presOf" srcId="{57A2E92F-450E-486B-B7B7-3A66688525D7}" destId="{50C2D398-121F-4825-949D-3D7638A71C7F}" srcOrd="0" destOrd="0" presId="urn:microsoft.com/office/officeart/2008/layout/VerticalCurvedList"/>
    <dgm:cxn modelId="{A768642C-2A7B-464C-9E42-5C04EE601308}" srcId="{4A9ADF83-9804-420C-8BE1-0A4A45B38E5F}" destId="{57A2E92F-450E-486B-B7B7-3A66688525D7}" srcOrd="0" destOrd="0" parTransId="{FDE1041C-8D0C-459B-8DED-03004DDFA4D0}" sibTransId="{9AF97BC4-0E96-462F-A5D4-20474CCF9218}"/>
    <dgm:cxn modelId="{A1819B41-4585-42F1-AD58-A977937A3EED}" type="presOf" srcId="{C1A7F0CC-990E-4261-BBF5-0D00B17B42A5}" destId="{9C92AA80-7F7B-471F-B276-DECA8226ADF6}" srcOrd="0" destOrd="0" presId="urn:microsoft.com/office/officeart/2008/layout/VerticalCurvedList"/>
    <dgm:cxn modelId="{DDB88369-4CC7-4C32-9899-00B28E75A84C}" type="presOf" srcId="{7B30391F-7497-41F5-AA8F-DA34E465512A}" destId="{C84C78FC-B2CA-4748-8510-01D5657B19DC}" srcOrd="0" destOrd="0" presId="urn:microsoft.com/office/officeart/2008/layout/VerticalCurvedList"/>
    <dgm:cxn modelId="{CD55CC49-5469-4A9B-B694-09A04DDB5B9A}" type="presOf" srcId="{4A9ADF83-9804-420C-8BE1-0A4A45B38E5F}" destId="{5E81C5A9-1C7D-492E-976E-6026B15B977D}" srcOrd="0" destOrd="0" presId="urn:microsoft.com/office/officeart/2008/layout/VerticalCurvedList"/>
    <dgm:cxn modelId="{4F522676-539F-4492-A6D0-16024E7E22F8}" srcId="{4A9ADF83-9804-420C-8BE1-0A4A45B38E5F}" destId="{1483AF59-3D60-4642-9A8E-B69F4D00BDDD}" srcOrd="3" destOrd="0" parTransId="{855ECC0F-FCB4-4AAF-9A74-1B6F43FD8C74}" sibTransId="{F5542369-D5C1-4897-B9B5-354501938D05}"/>
    <dgm:cxn modelId="{267CB056-1B81-42F6-942C-8D6DB5217CC9}" type="presOf" srcId="{AF94E3A2-0A96-4BDC-AB41-8AC7DE970069}" destId="{D33FC983-99DF-49C6-BC50-CF5C80B875FA}" srcOrd="0" destOrd="0" presId="urn:microsoft.com/office/officeart/2008/layout/VerticalCurvedList"/>
    <dgm:cxn modelId="{79EB165A-EBE7-417A-93A8-2C1BCAF6606F}" srcId="{4A9ADF83-9804-420C-8BE1-0A4A45B38E5F}" destId="{C1A7F0CC-990E-4261-BBF5-0D00B17B42A5}" srcOrd="6" destOrd="0" parTransId="{C5F0E581-5D2E-49A6-80FE-C94308017EBF}" sibTransId="{5DB60B8F-2088-4236-8AB0-4BCEBC7BA822}"/>
    <dgm:cxn modelId="{32E2947F-A8F7-4773-9820-8C2E49D4D6E4}" type="presOf" srcId="{980CA478-1571-49BD-8394-FA1B2BBD6C51}" destId="{7684D660-09FA-4E61-9FE4-DB9989817746}" srcOrd="0" destOrd="0" presId="urn:microsoft.com/office/officeart/2008/layout/VerticalCurvedList"/>
    <dgm:cxn modelId="{5AAADE8F-D861-4CA5-A3E4-D674F27B0199}" srcId="{4A9ADF83-9804-420C-8BE1-0A4A45B38E5F}" destId="{AF94E3A2-0A96-4BDC-AB41-8AC7DE970069}" srcOrd="2" destOrd="0" parTransId="{E514B3ED-C773-45CE-82DE-A7A753DEF117}" sibTransId="{D35198BF-2B39-4591-B82C-041BA24276C5}"/>
    <dgm:cxn modelId="{E55C7C92-0F6E-42E2-AB18-F9356C61AFDB}" srcId="{4A9ADF83-9804-420C-8BE1-0A4A45B38E5F}" destId="{4E94293C-4A45-488C-8C1E-5408306D7481}" srcOrd="5" destOrd="0" parTransId="{4C42B56D-E022-46E1-B49D-122FC7CB5D61}" sibTransId="{EE082BD4-1C9E-4F20-9BB3-DD0426845066}"/>
    <dgm:cxn modelId="{244BC39B-72AA-469A-99D8-4C14567C7BFE}" srcId="{4A9ADF83-9804-420C-8BE1-0A4A45B38E5F}" destId="{980CA478-1571-49BD-8394-FA1B2BBD6C51}" srcOrd="1" destOrd="0" parTransId="{19E8617A-7730-4B81-B48D-767ACDC7F882}" sibTransId="{D825C883-210B-45B7-AC88-D6019492FF01}"/>
    <dgm:cxn modelId="{6AAEF3E1-8105-4728-8956-CA671AD1832E}" type="presOf" srcId="{1483AF59-3D60-4642-9A8E-B69F4D00BDDD}" destId="{6933D23F-24F9-4F83-AC80-63111D0849E5}" srcOrd="0" destOrd="0" presId="urn:microsoft.com/office/officeart/2008/layout/VerticalCurvedList"/>
    <dgm:cxn modelId="{B27211E9-64A9-435F-ABD5-6AA266A4061C}" type="presOf" srcId="{9AF97BC4-0E96-462F-A5D4-20474CCF9218}" destId="{BCD4C5E1-2415-4516-A266-C3B804B0CBE9}" srcOrd="0" destOrd="0" presId="urn:microsoft.com/office/officeart/2008/layout/VerticalCurvedList"/>
    <dgm:cxn modelId="{810771E9-4A79-4E9A-A996-F96F073F9D1D}" type="presOf" srcId="{4E94293C-4A45-488C-8C1E-5408306D7481}" destId="{267BA3BC-626F-4B29-8E4E-DBE0B5DB0812}" srcOrd="0" destOrd="0" presId="urn:microsoft.com/office/officeart/2008/layout/VerticalCurvedList"/>
    <dgm:cxn modelId="{E143AFE5-F367-47EA-B793-2D2AD91C7541}" type="presParOf" srcId="{5E81C5A9-1C7D-492E-976E-6026B15B977D}" destId="{D7AEBB54-471A-4EB2-A7A1-DABCA2029F4E}" srcOrd="0" destOrd="0" presId="urn:microsoft.com/office/officeart/2008/layout/VerticalCurvedList"/>
    <dgm:cxn modelId="{A2171A4D-19B9-40C8-9294-93B5EACF057C}" type="presParOf" srcId="{D7AEBB54-471A-4EB2-A7A1-DABCA2029F4E}" destId="{2890A6F7-B19A-4751-8FAA-04A90F7CCED6}" srcOrd="0" destOrd="0" presId="urn:microsoft.com/office/officeart/2008/layout/VerticalCurvedList"/>
    <dgm:cxn modelId="{29EE48AB-B553-44F6-8DCB-D6807AB458AF}" type="presParOf" srcId="{2890A6F7-B19A-4751-8FAA-04A90F7CCED6}" destId="{CC619947-6F94-46EA-B5BD-93297E61E6EE}" srcOrd="0" destOrd="0" presId="urn:microsoft.com/office/officeart/2008/layout/VerticalCurvedList"/>
    <dgm:cxn modelId="{DB1436FB-879F-4104-A627-FE140E1BBAA9}" type="presParOf" srcId="{2890A6F7-B19A-4751-8FAA-04A90F7CCED6}" destId="{BCD4C5E1-2415-4516-A266-C3B804B0CBE9}" srcOrd="1" destOrd="0" presId="urn:microsoft.com/office/officeart/2008/layout/VerticalCurvedList"/>
    <dgm:cxn modelId="{CAB98332-EAA5-409B-A96C-69897AAFFCC9}" type="presParOf" srcId="{2890A6F7-B19A-4751-8FAA-04A90F7CCED6}" destId="{E21C75A5-D2CD-484B-AD4C-8BAE34A54468}" srcOrd="2" destOrd="0" presId="urn:microsoft.com/office/officeart/2008/layout/VerticalCurvedList"/>
    <dgm:cxn modelId="{19521A05-D950-4709-9590-3E70D78E5F99}" type="presParOf" srcId="{2890A6F7-B19A-4751-8FAA-04A90F7CCED6}" destId="{B3B23EF7-A42F-421B-BBD8-4DE54D9AB02B}" srcOrd="3" destOrd="0" presId="urn:microsoft.com/office/officeart/2008/layout/VerticalCurvedList"/>
    <dgm:cxn modelId="{60FD8AA0-A6E4-4B37-95C7-0E0B7C067F61}" type="presParOf" srcId="{D7AEBB54-471A-4EB2-A7A1-DABCA2029F4E}" destId="{50C2D398-121F-4825-949D-3D7638A71C7F}" srcOrd="1" destOrd="0" presId="urn:microsoft.com/office/officeart/2008/layout/VerticalCurvedList"/>
    <dgm:cxn modelId="{E217A3CE-803B-4D05-8295-F070CCDF0CD5}" type="presParOf" srcId="{D7AEBB54-471A-4EB2-A7A1-DABCA2029F4E}" destId="{76FB990D-7F37-4738-934F-0295E9F78931}" srcOrd="2" destOrd="0" presId="urn:microsoft.com/office/officeart/2008/layout/VerticalCurvedList"/>
    <dgm:cxn modelId="{50391D89-0B18-4690-A611-F96D4DEA2E09}" type="presParOf" srcId="{76FB990D-7F37-4738-934F-0295E9F78931}" destId="{D6E5A27F-A8E0-4AC1-AA85-3FE2F505E366}" srcOrd="0" destOrd="0" presId="urn:microsoft.com/office/officeart/2008/layout/VerticalCurvedList"/>
    <dgm:cxn modelId="{024CCA87-6AB2-4DAA-BDE1-696F1A02F6C0}" type="presParOf" srcId="{D7AEBB54-471A-4EB2-A7A1-DABCA2029F4E}" destId="{7684D660-09FA-4E61-9FE4-DB9989817746}" srcOrd="3" destOrd="0" presId="urn:microsoft.com/office/officeart/2008/layout/VerticalCurvedList"/>
    <dgm:cxn modelId="{FA4A18DE-A057-4D73-91A7-D52110E8A895}" type="presParOf" srcId="{D7AEBB54-471A-4EB2-A7A1-DABCA2029F4E}" destId="{1A2416EF-75EF-40A7-93E9-1379AC3A4779}" srcOrd="4" destOrd="0" presId="urn:microsoft.com/office/officeart/2008/layout/VerticalCurvedList"/>
    <dgm:cxn modelId="{170290DB-40C1-4C88-968D-F92F6229FB91}" type="presParOf" srcId="{1A2416EF-75EF-40A7-93E9-1379AC3A4779}" destId="{619A3443-D543-4F73-B266-22B93DADF209}" srcOrd="0" destOrd="0" presId="urn:microsoft.com/office/officeart/2008/layout/VerticalCurvedList"/>
    <dgm:cxn modelId="{0F528256-3CC6-4D06-A888-468D8BB842B7}" type="presParOf" srcId="{D7AEBB54-471A-4EB2-A7A1-DABCA2029F4E}" destId="{D33FC983-99DF-49C6-BC50-CF5C80B875FA}" srcOrd="5" destOrd="0" presId="urn:microsoft.com/office/officeart/2008/layout/VerticalCurvedList"/>
    <dgm:cxn modelId="{D7DB12E6-F9EE-471E-9890-EE7E459F81AA}" type="presParOf" srcId="{D7AEBB54-471A-4EB2-A7A1-DABCA2029F4E}" destId="{028F6715-A138-4A5D-BFBF-B85109D58280}" srcOrd="6" destOrd="0" presId="urn:microsoft.com/office/officeart/2008/layout/VerticalCurvedList"/>
    <dgm:cxn modelId="{C296F6D9-ACE6-463A-88F8-20AFA7C6E255}" type="presParOf" srcId="{028F6715-A138-4A5D-BFBF-B85109D58280}" destId="{59B7C543-70FE-4635-8361-C4C86F11647C}" srcOrd="0" destOrd="0" presId="urn:microsoft.com/office/officeart/2008/layout/VerticalCurvedList"/>
    <dgm:cxn modelId="{147741E0-E94A-426C-8C2F-2942A99DEDD5}" type="presParOf" srcId="{D7AEBB54-471A-4EB2-A7A1-DABCA2029F4E}" destId="{6933D23F-24F9-4F83-AC80-63111D0849E5}" srcOrd="7" destOrd="0" presId="urn:microsoft.com/office/officeart/2008/layout/VerticalCurvedList"/>
    <dgm:cxn modelId="{52E4E78F-2982-4D8A-AFFF-BB3539BDACA0}" type="presParOf" srcId="{D7AEBB54-471A-4EB2-A7A1-DABCA2029F4E}" destId="{6278C708-7958-45E0-BB95-FE1D21E477C7}" srcOrd="8" destOrd="0" presId="urn:microsoft.com/office/officeart/2008/layout/VerticalCurvedList"/>
    <dgm:cxn modelId="{8D494C3E-6618-4AD3-B47C-07FACFBADB17}" type="presParOf" srcId="{6278C708-7958-45E0-BB95-FE1D21E477C7}" destId="{B6D13275-1EA4-4DEE-86AB-BB183373D70A}" srcOrd="0" destOrd="0" presId="urn:microsoft.com/office/officeart/2008/layout/VerticalCurvedList"/>
    <dgm:cxn modelId="{0813F16D-1EB8-40EA-A5B4-5C987401AED1}" type="presParOf" srcId="{D7AEBB54-471A-4EB2-A7A1-DABCA2029F4E}" destId="{C84C78FC-B2CA-4748-8510-01D5657B19DC}" srcOrd="9" destOrd="0" presId="urn:microsoft.com/office/officeart/2008/layout/VerticalCurvedList"/>
    <dgm:cxn modelId="{90BF001E-0F7D-4E80-842F-8E467E6DDD99}" type="presParOf" srcId="{D7AEBB54-471A-4EB2-A7A1-DABCA2029F4E}" destId="{838BDA28-AE9A-48A7-99A0-4F241F54D606}" srcOrd="10" destOrd="0" presId="urn:microsoft.com/office/officeart/2008/layout/VerticalCurvedList"/>
    <dgm:cxn modelId="{EA613D49-7574-48BF-83AF-2E3403964220}" type="presParOf" srcId="{838BDA28-AE9A-48A7-99A0-4F241F54D606}" destId="{4944B652-A671-4C12-AE8C-52347994C3E2}" srcOrd="0" destOrd="0" presId="urn:microsoft.com/office/officeart/2008/layout/VerticalCurvedList"/>
    <dgm:cxn modelId="{8CFED4D7-9730-4CC6-AF5B-C267B6BCFE2B}" type="presParOf" srcId="{D7AEBB54-471A-4EB2-A7A1-DABCA2029F4E}" destId="{267BA3BC-626F-4B29-8E4E-DBE0B5DB0812}" srcOrd="11" destOrd="0" presId="urn:microsoft.com/office/officeart/2008/layout/VerticalCurvedList"/>
    <dgm:cxn modelId="{7DDD891F-8967-42F5-AABB-84C8731A4A44}" type="presParOf" srcId="{D7AEBB54-471A-4EB2-A7A1-DABCA2029F4E}" destId="{24582EAA-4A5F-4816-BD62-127AADF6E54D}" srcOrd="12" destOrd="0" presId="urn:microsoft.com/office/officeart/2008/layout/VerticalCurvedList"/>
    <dgm:cxn modelId="{239F1661-F9AF-4012-901B-0CC2A7F6200E}" type="presParOf" srcId="{24582EAA-4A5F-4816-BD62-127AADF6E54D}" destId="{1E95F0A9-BB12-4949-8A08-1CB55384DB99}" srcOrd="0" destOrd="0" presId="urn:microsoft.com/office/officeart/2008/layout/VerticalCurvedList"/>
    <dgm:cxn modelId="{ACB667BB-E80A-4067-99E4-EAAAC79E12E2}" type="presParOf" srcId="{D7AEBB54-471A-4EB2-A7A1-DABCA2029F4E}" destId="{9C92AA80-7F7B-471F-B276-DECA8226ADF6}" srcOrd="13" destOrd="0" presId="urn:microsoft.com/office/officeart/2008/layout/VerticalCurvedList"/>
    <dgm:cxn modelId="{3899A554-D4C5-4FE6-837E-5CEDCB9E1EEC}" type="presParOf" srcId="{D7AEBB54-471A-4EB2-A7A1-DABCA2029F4E}" destId="{0A0BE975-65F7-46E8-93EC-F09484D5D67D}" srcOrd="14" destOrd="0" presId="urn:microsoft.com/office/officeart/2008/layout/VerticalCurvedList"/>
    <dgm:cxn modelId="{B676F79D-058B-49B0-A7AB-B25669B2AE32}" type="presParOf" srcId="{0A0BE975-65F7-46E8-93EC-F09484D5D67D}" destId="{088CE04C-CAB6-4330-BB18-0F5D220566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CE332-AABC-488D-97A6-5A5818D762B2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E41E8CF-8922-4F63-87DA-A73CFEC3C37A}">
      <dgm:prSet/>
      <dgm:spPr/>
      <dgm:t>
        <a:bodyPr/>
        <a:lstStyle/>
        <a:p>
          <a:r>
            <a:rPr lang="en-US" b="1"/>
            <a:t>Les moyens de communication actuels de l’ANR vis-à-vis de nos adhérents</a:t>
          </a:r>
          <a:endParaRPr lang="en-US"/>
        </a:p>
      </dgm:t>
    </dgm:pt>
    <dgm:pt modelId="{B905476D-D9EC-4EC1-B664-E3507AC69BDB}" type="parTrans" cxnId="{68A778CD-CFE5-49DA-84EB-D5B24C9E48B1}">
      <dgm:prSet/>
      <dgm:spPr/>
      <dgm:t>
        <a:bodyPr/>
        <a:lstStyle/>
        <a:p>
          <a:endParaRPr lang="en-US"/>
        </a:p>
      </dgm:t>
    </dgm:pt>
    <dgm:pt modelId="{CA20F61D-110C-407D-B1A0-16C29EFB9B48}" type="sibTrans" cxnId="{68A778CD-CFE5-49DA-84EB-D5B24C9E48B1}">
      <dgm:prSet/>
      <dgm:spPr/>
      <dgm:t>
        <a:bodyPr/>
        <a:lstStyle/>
        <a:p>
          <a:endParaRPr lang="en-US"/>
        </a:p>
      </dgm:t>
    </dgm:pt>
    <dgm:pt modelId="{EA2FCCF0-86E7-4372-B3BE-F97DD21C3E8B}">
      <dgm:prSet/>
      <dgm:spPr/>
      <dgm:t>
        <a:bodyPr/>
        <a:lstStyle/>
        <a:p>
          <a:r>
            <a:rPr lang="en-US" b="1"/>
            <a:t>Site internet </a:t>
          </a:r>
          <a:endParaRPr lang="en-US"/>
        </a:p>
      </dgm:t>
    </dgm:pt>
    <dgm:pt modelId="{388621A1-6A8E-4E08-8D5B-6CCE6FE2700E}" type="parTrans" cxnId="{F4810448-9925-451E-A7A6-B7FAD3F2182A}">
      <dgm:prSet/>
      <dgm:spPr/>
      <dgm:t>
        <a:bodyPr/>
        <a:lstStyle/>
        <a:p>
          <a:endParaRPr lang="en-US"/>
        </a:p>
      </dgm:t>
    </dgm:pt>
    <dgm:pt modelId="{401A1586-28A4-400C-9DD1-1E94369FBA27}" type="sibTrans" cxnId="{F4810448-9925-451E-A7A6-B7FAD3F2182A}">
      <dgm:prSet/>
      <dgm:spPr/>
      <dgm:t>
        <a:bodyPr/>
        <a:lstStyle/>
        <a:p>
          <a:endParaRPr lang="en-US"/>
        </a:p>
      </dgm:t>
    </dgm:pt>
    <dgm:pt modelId="{7169FCA9-CDC2-4C75-8E85-8BBCF7C2A5A9}">
      <dgm:prSet/>
      <dgm:spPr/>
      <dgm:t>
        <a:bodyPr/>
        <a:lstStyle/>
        <a:p>
          <a:r>
            <a:rPr lang="en-US" b="1"/>
            <a:t>Les mails</a:t>
          </a:r>
          <a:endParaRPr lang="en-US"/>
        </a:p>
      </dgm:t>
    </dgm:pt>
    <dgm:pt modelId="{BDC1F23A-EF8B-4EE4-BEB0-020D6E738DF4}" type="parTrans" cxnId="{FF520441-A4A1-4340-AEAA-2F0C4A8B98A9}">
      <dgm:prSet/>
      <dgm:spPr/>
      <dgm:t>
        <a:bodyPr/>
        <a:lstStyle/>
        <a:p>
          <a:endParaRPr lang="en-US"/>
        </a:p>
      </dgm:t>
    </dgm:pt>
    <dgm:pt modelId="{49DA0A47-1CEF-4234-94FC-A0425DFC02DA}" type="sibTrans" cxnId="{FF520441-A4A1-4340-AEAA-2F0C4A8B98A9}">
      <dgm:prSet/>
      <dgm:spPr/>
      <dgm:t>
        <a:bodyPr/>
        <a:lstStyle/>
        <a:p>
          <a:endParaRPr lang="en-US"/>
        </a:p>
      </dgm:t>
    </dgm:pt>
    <dgm:pt modelId="{CFB1E09D-4408-43A8-B2B4-E55F7211AC88}">
      <dgm:prSet/>
      <dgm:spPr/>
      <dgm:t>
        <a:bodyPr/>
        <a:lstStyle/>
        <a:p>
          <a:r>
            <a:rPr lang="en-US" b="1"/>
            <a:t>La revue Contacts </a:t>
          </a:r>
          <a:endParaRPr lang="en-US"/>
        </a:p>
      </dgm:t>
    </dgm:pt>
    <dgm:pt modelId="{C40B7A3A-625A-4A29-BBC2-6F86927FD117}" type="parTrans" cxnId="{DD989FE5-D23E-469A-A200-477EE192D5BB}">
      <dgm:prSet/>
      <dgm:spPr/>
      <dgm:t>
        <a:bodyPr/>
        <a:lstStyle/>
        <a:p>
          <a:endParaRPr lang="en-US"/>
        </a:p>
      </dgm:t>
    </dgm:pt>
    <dgm:pt modelId="{88FBF74D-1E40-40E2-8DD7-307C1EFF0E66}" type="sibTrans" cxnId="{DD989FE5-D23E-469A-A200-477EE192D5BB}">
      <dgm:prSet/>
      <dgm:spPr/>
      <dgm:t>
        <a:bodyPr/>
        <a:lstStyle/>
        <a:p>
          <a:endParaRPr lang="en-US"/>
        </a:p>
      </dgm:t>
    </dgm:pt>
    <dgm:pt modelId="{34ECF489-6252-4F2C-8A5E-3A8BE3536ED3}">
      <dgm:prSet/>
      <dgm:spPr/>
      <dgm:t>
        <a:bodyPr/>
        <a:lstStyle/>
        <a:p>
          <a:r>
            <a:rPr lang="en-US" b="1"/>
            <a:t>Vis-à-vis de nos partenaires extérieurs dont l’Afpa</a:t>
          </a:r>
          <a:endParaRPr lang="en-US"/>
        </a:p>
      </dgm:t>
    </dgm:pt>
    <dgm:pt modelId="{836870EA-F5C0-48A6-9CDD-232DED4279BF}" type="parTrans" cxnId="{333261F8-995B-4DB8-8ACD-85672D500282}">
      <dgm:prSet/>
      <dgm:spPr/>
      <dgm:t>
        <a:bodyPr/>
        <a:lstStyle/>
        <a:p>
          <a:endParaRPr lang="en-US"/>
        </a:p>
      </dgm:t>
    </dgm:pt>
    <dgm:pt modelId="{47238D7C-9BA5-4EDA-833F-2A7ECFA69644}" type="sibTrans" cxnId="{333261F8-995B-4DB8-8ACD-85672D500282}">
      <dgm:prSet/>
      <dgm:spPr/>
      <dgm:t>
        <a:bodyPr/>
        <a:lstStyle/>
        <a:p>
          <a:endParaRPr lang="en-US"/>
        </a:p>
      </dgm:t>
    </dgm:pt>
    <dgm:pt modelId="{EFDB4D36-F5AF-4BFA-83BF-84D368B8D4DE}">
      <dgm:prSet/>
      <dgm:spPr/>
      <dgm:t>
        <a:bodyPr/>
        <a:lstStyle/>
        <a:p>
          <a:r>
            <a:rPr lang="en-US" b="1"/>
            <a:t>La revue Contacts</a:t>
          </a:r>
          <a:endParaRPr lang="en-US"/>
        </a:p>
      </dgm:t>
    </dgm:pt>
    <dgm:pt modelId="{8CF9CD73-86D8-420A-B687-0F43F4987D7D}" type="parTrans" cxnId="{469DB68F-4353-4E49-8E3A-721ADCABCCF5}">
      <dgm:prSet/>
      <dgm:spPr/>
      <dgm:t>
        <a:bodyPr/>
        <a:lstStyle/>
        <a:p>
          <a:endParaRPr lang="en-US"/>
        </a:p>
      </dgm:t>
    </dgm:pt>
    <dgm:pt modelId="{59BA3AA9-4B94-49D5-A55B-31ADEBF57CEB}" type="sibTrans" cxnId="{469DB68F-4353-4E49-8E3A-721ADCABCCF5}">
      <dgm:prSet/>
      <dgm:spPr/>
      <dgm:t>
        <a:bodyPr/>
        <a:lstStyle/>
        <a:p>
          <a:endParaRPr lang="en-US"/>
        </a:p>
      </dgm:t>
    </dgm:pt>
    <dgm:pt modelId="{6D185A4B-3970-40CC-9301-D0C3456E26C3}">
      <dgm:prSet/>
      <dgm:spPr/>
      <dgm:t>
        <a:bodyPr/>
        <a:lstStyle/>
        <a:p>
          <a:r>
            <a:rPr lang="en-US" b="1"/>
            <a:t>Le triptyque </a:t>
          </a:r>
          <a:endParaRPr lang="en-US"/>
        </a:p>
      </dgm:t>
    </dgm:pt>
    <dgm:pt modelId="{77034F48-6C8C-46B7-A11F-5BA2698E97A5}" type="parTrans" cxnId="{6DE31A4F-423D-434D-B544-F8430E287D75}">
      <dgm:prSet/>
      <dgm:spPr/>
      <dgm:t>
        <a:bodyPr/>
        <a:lstStyle/>
        <a:p>
          <a:endParaRPr lang="en-US"/>
        </a:p>
      </dgm:t>
    </dgm:pt>
    <dgm:pt modelId="{BBE0F957-8CAB-4175-8CD7-5F640B76F722}" type="sibTrans" cxnId="{6DE31A4F-423D-434D-B544-F8430E287D75}">
      <dgm:prSet/>
      <dgm:spPr/>
      <dgm:t>
        <a:bodyPr/>
        <a:lstStyle/>
        <a:p>
          <a:endParaRPr lang="en-US"/>
        </a:p>
      </dgm:t>
    </dgm:pt>
    <dgm:pt modelId="{64855501-390E-46A0-9BDC-BFE530C7D4CF}" type="pres">
      <dgm:prSet presAssocID="{DEDCE332-AABC-488D-97A6-5A5818D762B2}" presName="Name0" presStyleCnt="0">
        <dgm:presLayoutVars>
          <dgm:dir/>
          <dgm:animLvl val="lvl"/>
          <dgm:resizeHandles val="exact"/>
        </dgm:presLayoutVars>
      </dgm:prSet>
      <dgm:spPr/>
    </dgm:pt>
    <dgm:pt modelId="{76D4A048-A454-418A-A5E1-75A2EF851834}" type="pres">
      <dgm:prSet presAssocID="{5E41E8CF-8922-4F63-87DA-A73CFEC3C37A}" presName="linNode" presStyleCnt="0"/>
      <dgm:spPr/>
    </dgm:pt>
    <dgm:pt modelId="{37CDA2AB-E045-4C00-847D-26DCFA3F42F2}" type="pres">
      <dgm:prSet presAssocID="{5E41E8CF-8922-4F63-87DA-A73CFEC3C37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0A2B648-3F1F-4C14-92D0-D3B21C453B7E}" type="pres">
      <dgm:prSet presAssocID="{5E41E8CF-8922-4F63-87DA-A73CFEC3C37A}" presName="descendantText" presStyleLbl="alignAccFollowNode1" presStyleIdx="0" presStyleCnt="2">
        <dgm:presLayoutVars>
          <dgm:bulletEnabled val="1"/>
        </dgm:presLayoutVars>
      </dgm:prSet>
      <dgm:spPr/>
    </dgm:pt>
    <dgm:pt modelId="{CEC841E2-3C17-4C95-A579-54B04DDABF71}" type="pres">
      <dgm:prSet presAssocID="{CA20F61D-110C-407D-B1A0-16C29EFB9B48}" presName="sp" presStyleCnt="0"/>
      <dgm:spPr/>
    </dgm:pt>
    <dgm:pt modelId="{F5ADE04D-5A04-4A75-B20A-A210C52BE34C}" type="pres">
      <dgm:prSet presAssocID="{34ECF489-6252-4F2C-8A5E-3A8BE3536ED3}" presName="linNode" presStyleCnt="0"/>
      <dgm:spPr/>
    </dgm:pt>
    <dgm:pt modelId="{DBC2E97C-736B-4285-A0BB-CC9B23086677}" type="pres">
      <dgm:prSet presAssocID="{34ECF489-6252-4F2C-8A5E-3A8BE3536ED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1A1737F-C830-4326-B4FB-41BD319FD11C}" type="pres">
      <dgm:prSet presAssocID="{34ECF489-6252-4F2C-8A5E-3A8BE3536ED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B96D60B-00C0-40B1-A10F-D70E5C7A7DB1}" type="presOf" srcId="{EFDB4D36-F5AF-4BFA-83BF-84D368B8D4DE}" destId="{C1A1737F-C830-4326-B4FB-41BD319FD11C}" srcOrd="0" destOrd="0" presId="urn:microsoft.com/office/officeart/2005/8/layout/vList5"/>
    <dgm:cxn modelId="{4FE13029-AEE7-4D85-9BE5-58D21FDAECAA}" type="presOf" srcId="{7169FCA9-CDC2-4C75-8E85-8BBCF7C2A5A9}" destId="{C0A2B648-3F1F-4C14-92D0-D3B21C453B7E}" srcOrd="0" destOrd="1" presId="urn:microsoft.com/office/officeart/2005/8/layout/vList5"/>
    <dgm:cxn modelId="{E9642036-59E9-47A7-88BE-253C34D6A7E6}" type="presOf" srcId="{CFB1E09D-4408-43A8-B2B4-E55F7211AC88}" destId="{C0A2B648-3F1F-4C14-92D0-D3B21C453B7E}" srcOrd="0" destOrd="2" presId="urn:microsoft.com/office/officeart/2005/8/layout/vList5"/>
    <dgm:cxn modelId="{0028D73B-533C-432B-9420-9BFE3235A69B}" type="presOf" srcId="{DEDCE332-AABC-488D-97A6-5A5818D762B2}" destId="{64855501-390E-46A0-9BDC-BFE530C7D4CF}" srcOrd="0" destOrd="0" presId="urn:microsoft.com/office/officeart/2005/8/layout/vList5"/>
    <dgm:cxn modelId="{FF520441-A4A1-4340-AEAA-2F0C4A8B98A9}" srcId="{5E41E8CF-8922-4F63-87DA-A73CFEC3C37A}" destId="{7169FCA9-CDC2-4C75-8E85-8BBCF7C2A5A9}" srcOrd="1" destOrd="0" parTransId="{BDC1F23A-EF8B-4EE4-BEB0-020D6E738DF4}" sibTransId="{49DA0A47-1CEF-4234-94FC-A0425DFC02DA}"/>
    <dgm:cxn modelId="{F4810448-9925-451E-A7A6-B7FAD3F2182A}" srcId="{5E41E8CF-8922-4F63-87DA-A73CFEC3C37A}" destId="{EA2FCCF0-86E7-4372-B3BE-F97DD21C3E8B}" srcOrd="0" destOrd="0" parTransId="{388621A1-6A8E-4E08-8D5B-6CCE6FE2700E}" sibTransId="{401A1586-28A4-400C-9DD1-1E94369FBA27}"/>
    <dgm:cxn modelId="{6DE31A4F-423D-434D-B544-F8430E287D75}" srcId="{34ECF489-6252-4F2C-8A5E-3A8BE3536ED3}" destId="{6D185A4B-3970-40CC-9301-D0C3456E26C3}" srcOrd="1" destOrd="0" parTransId="{77034F48-6C8C-46B7-A11F-5BA2698E97A5}" sibTransId="{BBE0F957-8CAB-4175-8CD7-5F640B76F722}"/>
    <dgm:cxn modelId="{469DB68F-4353-4E49-8E3A-721ADCABCCF5}" srcId="{34ECF489-6252-4F2C-8A5E-3A8BE3536ED3}" destId="{EFDB4D36-F5AF-4BFA-83BF-84D368B8D4DE}" srcOrd="0" destOrd="0" parTransId="{8CF9CD73-86D8-420A-B687-0F43F4987D7D}" sibTransId="{59BA3AA9-4B94-49D5-A55B-31ADEBF57CEB}"/>
    <dgm:cxn modelId="{000E97B0-4BB2-46F9-8DE2-96B3C5B19B33}" type="presOf" srcId="{EA2FCCF0-86E7-4372-B3BE-F97DD21C3E8B}" destId="{C0A2B648-3F1F-4C14-92D0-D3B21C453B7E}" srcOrd="0" destOrd="0" presId="urn:microsoft.com/office/officeart/2005/8/layout/vList5"/>
    <dgm:cxn modelId="{474230C1-6F91-4983-B592-91D27D9A081C}" type="presOf" srcId="{6D185A4B-3970-40CC-9301-D0C3456E26C3}" destId="{C1A1737F-C830-4326-B4FB-41BD319FD11C}" srcOrd="0" destOrd="1" presId="urn:microsoft.com/office/officeart/2005/8/layout/vList5"/>
    <dgm:cxn modelId="{CC7B8CC9-08B9-4124-975F-FCBFCBE03B85}" type="presOf" srcId="{34ECF489-6252-4F2C-8A5E-3A8BE3536ED3}" destId="{DBC2E97C-736B-4285-A0BB-CC9B23086677}" srcOrd="0" destOrd="0" presId="urn:microsoft.com/office/officeart/2005/8/layout/vList5"/>
    <dgm:cxn modelId="{68A778CD-CFE5-49DA-84EB-D5B24C9E48B1}" srcId="{DEDCE332-AABC-488D-97A6-5A5818D762B2}" destId="{5E41E8CF-8922-4F63-87DA-A73CFEC3C37A}" srcOrd="0" destOrd="0" parTransId="{B905476D-D9EC-4EC1-B664-E3507AC69BDB}" sibTransId="{CA20F61D-110C-407D-B1A0-16C29EFB9B48}"/>
    <dgm:cxn modelId="{7DADD6DF-2715-4905-B28F-5AC6D6F70C1F}" type="presOf" srcId="{5E41E8CF-8922-4F63-87DA-A73CFEC3C37A}" destId="{37CDA2AB-E045-4C00-847D-26DCFA3F42F2}" srcOrd="0" destOrd="0" presId="urn:microsoft.com/office/officeart/2005/8/layout/vList5"/>
    <dgm:cxn modelId="{DD989FE5-D23E-469A-A200-477EE192D5BB}" srcId="{5E41E8CF-8922-4F63-87DA-A73CFEC3C37A}" destId="{CFB1E09D-4408-43A8-B2B4-E55F7211AC88}" srcOrd="2" destOrd="0" parTransId="{C40B7A3A-625A-4A29-BBC2-6F86927FD117}" sibTransId="{88FBF74D-1E40-40E2-8DD7-307C1EFF0E66}"/>
    <dgm:cxn modelId="{333261F8-995B-4DB8-8ACD-85672D500282}" srcId="{DEDCE332-AABC-488D-97A6-5A5818D762B2}" destId="{34ECF489-6252-4F2C-8A5E-3A8BE3536ED3}" srcOrd="1" destOrd="0" parTransId="{836870EA-F5C0-48A6-9CDD-232DED4279BF}" sibTransId="{47238D7C-9BA5-4EDA-833F-2A7ECFA69644}"/>
    <dgm:cxn modelId="{16766641-AB8D-46A7-ABFE-783CF65C0CCB}" type="presParOf" srcId="{64855501-390E-46A0-9BDC-BFE530C7D4CF}" destId="{76D4A048-A454-418A-A5E1-75A2EF851834}" srcOrd="0" destOrd="0" presId="urn:microsoft.com/office/officeart/2005/8/layout/vList5"/>
    <dgm:cxn modelId="{B2244A90-36EE-4B24-A092-CF4CFB811B0A}" type="presParOf" srcId="{76D4A048-A454-418A-A5E1-75A2EF851834}" destId="{37CDA2AB-E045-4C00-847D-26DCFA3F42F2}" srcOrd="0" destOrd="0" presId="urn:microsoft.com/office/officeart/2005/8/layout/vList5"/>
    <dgm:cxn modelId="{2C6C35F6-97D2-4D30-8585-08AF3140486B}" type="presParOf" srcId="{76D4A048-A454-418A-A5E1-75A2EF851834}" destId="{C0A2B648-3F1F-4C14-92D0-D3B21C453B7E}" srcOrd="1" destOrd="0" presId="urn:microsoft.com/office/officeart/2005/8/layout/vList5"/>
    <dgm:cxn modelId="{2320226D-5D99-45FA-80CA-F1B68397435F}" type="presParOf" srcId="{64855501-390E-46A0-9BDC-BFE530C7D4CF}" destId="{CEC841E2-3C17-4C95-A579-54B04DDABF71}" srcOrd="1" destOrd="0" presId="urn:microsoft.com/office/officeart/2005/8/layout/vList5"/>
    <dgm:cxn modelId="{BAEF7557-7EDA-4AAD-A6D4-3E4E3F24652A}" type="presParOf" srcId="{64855501-390E-46A0-9BDC-BFE530C7D4CF}" destId="{F5ADE04D-5A04-4A75-B20A-A210C52BE34C}" srcOrd="2" destOrd="0" presId="urn:microsoft.com/office/officeart/2005/8/layout/vList5"/>
    <dgm:cxn modelId="{814FEBC5-3D96-40A1-83EF-DC08C5F1C249}" type="presParOf" srcId="{F5ADE04D-5A04-4A75-B20A-A210C52BE34C}" destId="{DBC2E97C-736B-4285-A0BB-CC9B23086677}" srcOrd="0" destOrd="0" presId="urn:microsoft.com/office/officeart/2005/8/layout/vList5"/>
    <dgm:cxn modelId="{38424C33-085D-47BC-80C4-45C01EF782C9}" type="presParOf" srcId="{F5ADE04D-5A04-4A75-B20A-A210C52BE34C}" destId="{C1A1737F-C830-4326-B4FB-41BD319FD1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A1614-0783-4D3B-9D8D-77883B0A99A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189CA9-7955-45AC-81EB-F142B0567C4B}">
      <dgm:prSet/>
      <dgm:spPr/>
      <dgm:t>
        <a:bodyPr/>
        <a:lstStyle/>
        <a:p>
          <a:r>
            <a:rPr lang="fr-FR" noProof="0" dirty="0"/>
            <a:t>Création d’une newsletter permettant des renvois vers le site internet au moyen de liens hypertexte</a:t>
          </a:r>
        </a:p>
      </dgm:t>
    </dgm:pt>
    <dgm:pt modelId="{51E43DF7-DFBB-4E6A-AD74-5D316CBDA1EB}" type="parTrans" cxnId="{D1EF03FF-EB86-4EB9-A51B-C1EDF68F1FAC}">
      <dgm:prSet/>
      <dgm:spPr/>
      <dgm:t>
        <a:bodyPr/>
        <a:lstStyle/>
        <a:p>
          <a:endParaRPr lang="en-US"/>
        </a:p>
      </dgm:t>
    </dgm:pt>
    <dgm:pt modelId="{1F7DA0FB-5F54-4707-A1FF-1020717423C7}" type="sibTrans" cxnId="{D1EF03FF-EB86-4EB9-A51B-C1EDF68F1FAC}">
      <dgm:prSet/>
      <dgm:spPr/>
      <dgm:t>
        <a:bodyPr/>
        <a:lstStyle/>
        <a:p>
          <a:endParaRPr lang="en-US"/>
        </a:p>
      </dgm:t>
    </dgm:pt>
    <dgm:pt modelId="{BB7101F1-20F5-4FBC-9E67-8151EB84961A}">
      <dgm:prSet/>
      <dgm:spPr/>
      <dgm:t>
        <a:bodyPr/>
        <a:lstStyle/>
        <a:p>
          <a:r>
            <a:rPr lang="fr-FR" noProof="0" dirty="0"/>
            <a:t>Création d’un flyer : support de communication petit format (tract) </a:t>
          </a:r>
        </a:p>
      </dgm:t>
    </dgm:pt>
    <dgm:pt modelId="{1693FE4A-166D-40F9-B157-41EF3C588AA7}" type="parTrans" cxnId="{15E06276-0214-432D-88D6-615919E3E23F}">
      <dgm:prSet/>
      <dgm:spPr/>
      <dgm:t>
        <a:bodyPr/>
        <a:lstStyle/>
        <a:p>
          <a:endParaRPr lang="en-US"/>
        </a:p>
      </dgm:t>
    </dgm:pt>
    <dgm:pt modelId="{6C3BBC44-B2B9-44B3-B243-8CE42D49E817}" type="sibTrans" cxnId="{15E06276-0214-432D-88D6-615919E3E23F}">
      <dgm:prSet/>
      <dgm:spPr/>
      <dgm:t>
        <a:bodyPr/>
        <a:lstStyle/>
        <a:p>
          <a:endParaRPr lang="en-US"/>
        </a:p>
      </dgm:t>
    </dgm:pt>
    <dgm:pt modelId="{4285BD35-27F6-474C-B435-B6A6C858F184}" type="pres">
      <dgm:prSet presAssocID="{241A1614-0783-4D3B-9D8D-77883B0A99A3}" presName="linear" presStyleCnt="0">
        <dgm:presLayoutVars>
          <dgm:animLvl val="lvl"/>
          <dgm:resizeHandles val="exact"/>
        </dgm:presLayoutVars>
      </dgm:prSet>
      <dgm:spPr/>
    </dgm:pt>
    <dgm:pt modelId="{E660C0AC-C2EE-4EE3-A4B6-A74648668A94}" type="pres">
      <dgm:prSet presAssocID="{E1189CA9-7955-45AC-81EB-F142B0567C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A0D271-08B0-41D4-9507-404A80CB383C}" type="pres">
      <dgm:prSet presAssocID="{1F7DA0FB-5F54-4707-A1FF-1020717423C7}" presName="spacer" presStyleCnt="0"/>
      <dgm:spPr/>
    </dgm:pt>
    <dgm:pt modelId="{92FD1D7D-F573-4E86-9277-9DD191726AE3}" type="pres">
      <dgm:prSet presAssocID="{BB7101F1-20F5-4FBC-9E67-8151EB84961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061A16F-2FF0-4D0D-9F68-D32C201BD658}" type="presOf" srcId="{BB7101F1-20F5-4FBC-9E67-8151EB84961A}" destId="{92FD1D7D-F573-4E86-9277-9DD191726AE3}" srcOrd="0" destOrd="0" presId="urn:microsoft.com/office/officeart/2005/8/layout/vList2"/>
    <dgm:cxn modelId="{15E06276-0214-432D-88D6-615919E3E23F}" srcId="{241A1614-0783-4D3B-9D8D-77883B0A99A3}" destId="{BB7101F1-20F5-4FBC-9E67-8151EB84961A}" srcOrd="1" destOrd="0" parTransId="{1693FE4A-166D-40F9-B157-41EF3C588AA7}" sibTransId="{6C3BBC44-B2B9-44B3-B243-8CE42D49E817}"/>
    <dgm:cxn modelId="{700112C9-800C-4564-90CA-2D2C1181D386}" type="presOf" srcId="{E1189CA9-7955-45AC-81EB-F142B0567C4B}" destId="{E660C0AC-C2EE-4EE3-A4B6-A74648668A94}" srcOrd="0" destOrd="0" presId="urn:microsoft.com/office/officeart/2005/8/layout/vList2"/>
    <dgm:cxn modelId="{6AED1BD9-A09B-4B71-B880-0E462ACC9647}" type="presOf" srcId="{241A1614-0783-4D3B-9D8D-77883B0A99A3}" destId="{4285BD35-27F6-474C-B435-B6A6C858F184}" srcOrd="0" destOrd="0" presId="urn:microsoft.com/office/officeart/2005/8/layout/vList2"/>
    <dgm:cxn modelId="{D1EF03FF-EB86-4EB9-A51B-C1EDF68F1FAC}" srcId="{241A1614-0783-4D3B-9D8D-77883B0A99A3}" destId="{E1189CA9-7955-45AC-81EB-F142B0567C4B}" srcOrd="0" destOrd="0" parTransId="{51E43DF7-DFBB-4E6A-AD74-5D316CBDA1EB}" sibTransId="{1F7DA0FB-5F54-4707-A1FF-1020717423C7}"/>
    <dgm:cxn modelId="{E8D891AF-2FD9-40D2-A592-9AB0C453DA9E}" type="presParOf" srcId="{4285BD35-27F6-474C-B435-B6A6C858F184}" destId="{E660C0AC-C2EE-4EE3-A4B6-A74648668A94}" srcOrd="0" destOrd="0" presId="urn:microsoft.com/office/officeart/2005/8/layout/vList2"/>
    <dgm:cxn modelId="{4F2736E7-7AC7-4705-BE8E-3408BFC8EBE4}" type="presParOf" srcId="{4285BD35-27F6-474C-B435-B6A6C858F184}" destId="{B9A0D271-08B0-41D4-9507-404A80CB383C}" srcOrd="1" destOrd="0" presId="urn:microsoft.com/office/officeart/2005/8/layout/vList2"/>
    <dgm:cxn modelId="{0ACDADE8-503D-4263-BF76-F947B66C1A6B}" type="presParOf" srcId="{4285BD35-27F6-474C-B435-B6A6C858F184}" destId="{92FD1D7D-F573-4E86-9277-9DD191726AE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4C5E1-2415-4516-A266-C3B804B0CBE9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2D398-121F-4825-949D-3D7638A71C7F}">
      <dsp:nvSpPr>
        <dsp:cNvPr id="0" name=""/>
        <dsp:cNvSpPr/>
      </dsp:nvSpPr>
      <dsp:spPr>
        <a:xfrm>
          <a:off x="380119" y="246332"/>
          <a:ext cx="875343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baseline="0" dirty="0">
              <a:latin typeface="Arial" panose="020B0604020202020204" pitchFamily="34" charset="0"/>
              <a:cs typeface="Calibri" panose="020F0502020204030204" pitchFamily="34" charset="0"/>
            </a:rPr>
            <a:t>Mot d’accueil, de bienvenue</a:t>
          </a:r>
          <a:endParaRPr lang="fr-FR" sz="2000" b="0" i="0" kern="1200" baseline="0" dirty="0">
            <a:latin typeface="Arial" panose="020B0604020202020204" pitchFamily="34" charset="0"/>
          </a:endParaRPr>
        </a:p>
      </dsp:txBody>
      <dsp:txXfrm>
        <a:off x="380119" y="246332"/>
        <a:ext cx="8753431" cy="492448"/>
      </dsp:txXfrm>
    </dsp:sp>
    <dsp:sp modelId="{D6E5A27F-A8E0-4AC1-AA85-3FE2F505E366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4D660-09FA-4E61-9FE4-DB9989817746}">
      <dsp:nvSpPr>
        <dsp:cNvPr id="0" name=""/>
        <dsp:cNvSpPr/>
      </dsp:nvSpPr>
      <dsp:spPr>
        <a:xfrm>
          <a:off x="826075" y="985438"/>
          <a:ext cx="830747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baseline="0" dirty="0">
              <a:latin typeface="Arial" panose="020B0604020202020204" pitchFamily="34" charset="0"/>
            </a:rPr>
            <a:t>Gouvernance de l’ANR – Résultat du vote</a:t>
          </a:r>
          <a:endParaRPr lang="fr-FR" sz="2000" b="0" i="0" kern="1200" baseline="0" dirty="0">
            <a:latin typeface="Arial" panose="020B0604020202020204" pitchFamily="34" charset="0"/>
            <a:cs typeface="Calibri" panose="020F0502020204030204" pitchFamily="34" charset="0"/>
          </a:endParaRPr>
        </a:p>
      </dsp:txBody>
      <dsp:txXfrm>
        <a:off x="826075" y="985438"/>
        <a:ext cx="8307475" cy="492448"/>
      </dsp:txXfrm>
    </dsp:sp>
    <dsp:sp modelId="{619A3443-D543-4F73-B266-22B93DADF209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FC983-99DF-49C6-BC50-CF5C80B875FA}">
      <dsp:nvSpPr>
        <dsp:cNvPr id="0" name=""/>
        <dsp:cNvSpPr/>
      </dsp:nvSpPr>
      <dsp:spPr>
        <a:xfrm>
          <a:off x="1070457" y="1724003"/>
          <a:ext cx="806309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baseline="0" dirty="0">
              <a:latin typeface="Arial" panose="020B0604020202020204" pitchFamily="34" charset="0"/>
              <a:cs typeface="Calibri" panose="020F0502020204030204" pitchFamily="34" charset="0"/>
            </a:rPr>
            <a:t>Vote du Président par le Conseil</a:t>
          </a:r>
        </a:p>
      </dsp:txBody>
      <dsp:txXfrm>
        <a:off x="1070457" y="1724003"/>
        <a:ext cx="8063093" cy="492448"/>
      </dsp:txXfrm>
    </dsp:sp>
    <dsp:sp modelId="{59B7C543-70FE-4635-8361-C4C86F11647C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3D23F-24F9-4F83-AC80-63111D0849E5}">
      <dsp:nvSpPr>
        <dsp:cNvPr id="0" name=""/>
        <dsp:cNvSpPr/>
      </dsp:nvSpPr>
      <dsp:spPr>
        <a:xfrm>
          <a:off x="1148486" y="2463109"/>
          <a:ext cx="798506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baseline="0">
              <a:latin typeface="Arial" panose="020B0604020202020204" pitchFamily="34" charset="0"/>
              <a:cs typeface="Calibri" panose="020F0502020204030204" pitchFamily="34" charset="0"/>
            </a:rPr>
            <a:t>Constitution </a:t>
          </a:r>
          <a:r>
            <a:rPr lang="fr-FR" sz="2000" b="0" i="0" kern="1200" baseline="0" dirty="0">
              <a:latin typeface="Arial" panose="020B0604020202020204" pitchFamily="34" charset="0"/>
              <a:cs typeface="Calibri" panose="020F0502020204030204" pitchFamily="34" charset="0"/>
            </a:rPr>
            <a:t>du Bureau et des instances</a:t>
          </a:r>
        </a:p>
      </dsp:txBody>
      <dsp:txXfrm>
        <a:off x="1148486" y="2463109"/>
        <a:ext cx="7985064" cy="492448"/>
      </dsp:txXfrm>
    </dsp:sp>
    <dsp:sp modelId="{B6D13275-1EA4-4DEE-86AB-BB183373D70A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C78FC-B2CA-4748-8510-01D5657B19DC}">
      <dsp:nvSpPr>
        <dsp:cNvPr id="0" name=""/>
        <dsp:cNvSpPr/>
      </dsp:nvSpPr>
      <dsp:spPr>
        <a:xfrm>
          <a:off x="1070457" y="3202215"/>
          <a:ext cx="806309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baseline="0" dirty="0">
              <a:latin typeface="Arial" panose="020B0604020202020204" pitchFamily="34" charset="0"/>
              <a:cs typeface="Calibri" panose="020F0502020204030204" pitchFamily="34" charset="0"/>
            </a:rPr>
            <a:t>Délégués Régionaux, leurs rôles</a:t>
          </a:r>
        </a:p>
      </dsp:txBody>
      <dsp:txXfrm>
        <a:off x="1070457" y="3202215"/>
        <a:ext cx="8063093" cy="492448"/>
      </dsp:txXfrm>
    </dsp:sp>
    <dsp:sp modelId="{4944B652-A671-4C12-AE8C-52347994C3E2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BA3BC-626F-4B29-8E4E-DBE0B5DB0812}">
      <dsp:nvSpPr>
        <dsp:cNvPr id="0" name=""/>
        <dsp:cNvSpPr/>
      </dsp:nvSpPr>
      <dsp:spPr>
        <a:xfrm>
          <a:off x="826075" y="3940779"/>
          <a:ext cx="830747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baseline="0" dirty="0">
              <a:latin typeface="Arial" panose="020B0604020202020204" pitchFamily="34" charset="0"/>
              <a:cs typeface="Calibri" panose="020F0502020204030204" pitchFamily="34" charset="0"/>
            </a:rPr>
            <a:t>Chiffres des régions à Avril 2023</a:t>
          </a:r>
        </a:p>
      </dsp:txBody>
      <dsp:txXfrm>
        <a:off x="826075" y="3940779"/>
        <a:ext cx="8307475" cy="492448"/>
      </dsp:txXfrm>
    </dsp:sp>
    <dsp:sp modelId="{1E95F0A9-BB12-4949-8A08-1CB55384DB99}">
      <dsp:nvSpPr>
        <dsp:cNvPr id="0" name=""/>
        <dsp:cNvSpPr/>
      </dsp:nvSpPr>
      <dsp:spPr>
        <a:xfrm rot="19140740">
          <a:off x="518295" y="3879223"/>
          <a:ext cx="615560" cy="615560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AA80-7F7B-471F-B276-DECA8226ADF6}">
      <dsp:nvSpPr>
        <dsp:cNvPr id="0" name=""/>
        <dsp:cNvSpPr/>
      </dsp:nvSpPr>
      <dsp:spPr>
        <a:xfrm>
          <a:off x="380119" y="4679885"/>
          <a:ext cx="875343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baseline="0" dirty="0">
              <a:latin typeface="Arial" panose="020B0604020202020204" pitchFamily="34" charset="0"/>
              <a:cs typeface="Calibri" panose="020F0502020204030204" pitchFamily="34" charset="0"/>
            </a:rPr>
            <a:t>Communication</a:t>
          </a:r>
        </a:p>
      </dsp:txBody>
      <dsp:txXfrm>
        <a:off x="380119" y="4679885"/>
        <a:ext cx="8753431" cy="492448"/>
      </dsp:txXfrm>
    </dsp:sp>
    <dsp:sp modelId="{088CE04C-CAB6-4330-BB18-0F5D220566ED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2B648-3F1F-4C14-92D0-D3B21C453B7E}">
      <dsp:nvSpPr>
        <dsp:cNvPr id="0" name=""/>
        <dsp:cNvSpPr/>
      </dsp:nvSpPr>
      <dsp:spPr>
        <a:xfrm rot="5400000">
          <a:off x="2049086" y="-389741"/>
          <a:ext cx="1474157" cy="262227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Site internet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Les mails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La revue Contacts </a:t>
          </a:r>
          <a:endParaRPr lang="en-US" sz="2300" kern="1200"/>
        </a:p>
      </dsp:txBody>
      <dsp:txXfrm rot="-5400000">
        <a:off x="1475028" y="256279"/>
        <a:ext cx="2550311" cy="1330233"/>
      </dsp:txXfrm>
    </dsp:sp>
    <dsp:sp modelId="{37CDA2AB-E045-4C00-847D-26DCFA3F42F2}">
      <dsp:nvSpPr>
        <dsp:cNvPr id="0" name=""/>
        <dsp:cNvSpPr/>
      </dsp:nvSpPr>
      <dsp:spPr>
        <a:xfrm>
          <a:off x="0" y="46"/>
          <a:ext cx="1475028" cy="18426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Les moyens de communication actuels de l’ANR vis-à-vis de nos adhérents</a:t>
          </a:r>
          <a:endParaRPr lang="en-US" sz="1400" kern="1200"/>
        </a:p>
      </dsp:txBody>
      <dsp:txXfrm>
        <a:off x="72005" y="72051"/>
        <a:ext cx="1331018" cy="1698687"/>
      </dsp:txXfrm>
    </dsp:sp>
    <dsp:sp modelId="{C1A1737F-C830-4326-B4FB-41BD319FD11C}">
      <dsp:nvSpPr>
        <dsp:cNvPr id="0" name=""/>
        <dsp:cNvSpPr/>
      </dsp:nvSpPr>
      <dsp:spPr>
        <a:xfrm rot="5400000">
          <a:off x="2049086" y="1545090"/>
          <a:ext cx="1474157" cy="262227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La revue Contacts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Le triptyque </a:t>
          </a:r>
          <a:endParaRPr lang="en-US" sz="2300" kern="1200"/>
        </a:p>
      </dsp:txBody>
      <dsp:txXfrm rot="-5400000">
        <a:off x="1475028" y="2191110"/>
        <a:ext cx="2550311" cy="1330233"/>
      </dsp:txXfrm>
    </dsp:sp>
    <dsp:sp modelId="{DBC2E97C-736B-4285-A0BB-CC9B23086677}">
      <dsp:nvSpPr>
        <dsp:cNvPr id="0" name=""/>
        <dsp:cNvSpPr/>
      </dsp:nvSpPr>
      <dsp:spPr>
        <a:xfrm>
          <a:off x="0" y="1934878"/>
          <a:ext cx="1475028" cy="18426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Vis-à-vis de nos partenaires extérieurs dont l’Afpa</a:t>
          </a:r>
          <a:endParaRPr lang="en-US" sz="1400" kern="1200"/>
        </a:p>
      </dsp:txBody>
      <dsp:txXfrm>
        <a:off x="72005" y="2006883"/>
        <a:ext cx="1331018" cy="1698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0C0AC-C2EE-4EE3-A4B6-A74648668A94}">
      <dsp:nvSpPr>
        <dsp:cNvPr id="0" name=""/>
        <dsp:cNvSpPr/>
      </dsp:nvSpPr>
      <dsp:spPr>
        <a:xfrm>
          <a:off x="0" y="132186"/>
          <a:ext cx="3650278" cy="1712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noProof="0" dirty="0"/>
            <a:t>Création d’une newsletter permettant des renvois vers le site internet au moyen de liens hypertexte</a:t>
          </a:r>
        </a:p>
      </dsp:txBody>
      <dsp:txXfrm>
        <a:off x="83616" y="215802"/>
        <a:ext cx="3483046" cy="1545648"/>
      </dsp:txXfrm>
    </dsp:sp>
    <dsp:sp modelId="{92FD1D7D-F573-4E86-9277-9DD191726AE3}">
      <dsp:nvSpPr>
        <dsp:cNvPr id="0" name=""/>
        <dsp:cNvSpPr/>
      </dsp:nvSpPr>
      <dsp:spPr>
        <a:xfrm>
          <a:off x="0" y="1914186"/>
          <a:ext cx="3650278" cy="1712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noProof="0" dirty="0"/>
            <a:t>Création d’un flyer : support de communication petit format (tract) </a:t>
          </a:r>
        </a:p>
      </dsp:txBody>
      <dsp:txXfrm>
        <a:off x="83616" y="1997802"/>
        <a:ext cx="3483046" cy="1545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59165-1004-6C3F-4972-52C1768B9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DC6F86-34FA-14C0-2983-5C71174CA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259497-60CE-286A-8FCB-AD824C40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00EE14-83B5-55DE-E1C7-5137DC18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7EB2D7-FB0A-919B-8A45-F5C59DCD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03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582AC-45F1-0656-65EB-A6A1479B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61132A-DA0D-7CBB-00B9-DDE7C0E7C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15407-F2DB-9488-1AC1-E6F042C2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236DFE-88D2-BD07-D34F-3C83C050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0CD4AA-2FAC-DEF9-3F4D-CE985F0F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77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94AADBC-93E1-9895-5BFB-8E62501CF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B788E1-A368-877D-03F0-F18BD99D1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52CE5A-341E-B8F3-3667-F969B8A7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878FD1-AFA9-2807-D950-A51AC104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59B572-DC0C-2469-07EE-AB4686ED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358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10972800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BA426-A88D-5177-A59D-98180B4C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195AA9-A273-4EF4-A6EB-8578FDD4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B2DD80-7CD9-8E54-9C14-07698C78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D8F5F5-1D59-C6BC-64E2-F95149F7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E00D2D-5037-777F-07DD-02CC198F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5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3B89F-3E37-6E06-4580-D17EE460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F6D0AB-3CD2-3E32-39CA-F5E0E09F7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CE3FF6-6890-3099-7727-7F57393F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BDAD9-410E-64BD-6CA9-69BB1AD8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010196-BF34-A2E7-06E0-02062A27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61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B31E98-BDAD-5200-C71B-136FF539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552014-27BF-497A-A219-1A6931983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219B87-0B14-0327-C2C3-920020BF9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F0A5AF-909F-2DF8-0231-A07A600A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DBC471-F9E7-7041-0E27-44550F41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8C9DB0-D434-76EB-1DA4-B2AC0759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46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09084-CAE2-FB53-1F77-DD180D9B7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E4BBF7-6A24-0C6E-CE7B-FE0B0B686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E943A1-295C-E506-A150-AC18BE2D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EE307F-B158-D0E3-A3B7-94B46FFF2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1632AA-D509-8542-5AA7-526C0067C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CD1921-2E28-EF9D-F175-D117018A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D77D42-DC27-2A64-E561-37489A6D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491C04-14F4-9DE8-E338-464FECF3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82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88CD9B-7710-F0D4-95D6-B3D882B1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752E9D-1DD1-E526-21DA-0C32B6F7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0A995E-7160-CF37-2885-2782FE0A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F5433E-0802-DB19-E1B1-6EC26FBF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36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499695-C644-E6B3-42B1-30856833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BD9FE0-EAC8-5A9B-A01D-D6785102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8C4B5A-7D57-3C2E-101C-42C200F8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10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D0747-81C5-6C5C-1B62-280BC579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627901-3A32-0DBD-0864-B74380BC7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03CD8C-BD92-D026-3483-D5BFC0B6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51F568-F756-A0DD-2D6E-1262013E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403E47-CB01-152C-032E-BC522F86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EEE218-EF25-7C7F-6CC2-28B0F120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70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15214-2A62-E7DB-0E2C-ED8DF4F6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84E3E4C-6474-171D-64AF-3CF0BB23C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7D40BF-4814-3716-1916-126AACFBB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207434-86F8-49F5-9F7A-1C341A36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4AD8-31CB-47EA-8A46-483225870C97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2CA150-9AAC-E287-4969-EE6FF8DB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35730F-B856-736F-E451-F9910FC3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43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787985-3DE0-7994-F751-894BFC920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EE930C-0E81-C549-AEE8-4280482ED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3B7F87-9422-9980-1FC1-1DD2B87C0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4AD8-31CB-47EA-8A46-483225870C97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67A64-9D52-0288-B521-9241F82F6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BF4F7-0846-AC49-8E1C-BBFC97BF6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E800-AC2A-4D26-B1BA-3B5E04335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51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2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1.jpeg"/><Relationship Id="rId5" Type="http://schemas.openxmlformats.org/officeDocument/2006/relationships/image" Target="../media/image56.jpeg"/><Relationship Id="rId10" Type="http://schemas.openxmlformats.org/officeDocument/2006/relationships/image" Target="../media/image52.JP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4.pn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4.jpeg"/><Relationship Id="rId3" Type="http://schemas.openxmlformats.org/officeDocument/2006/relationships/image" Target="../media/image15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3.jpeg"/><Relationship Id="rId2" Type="http://schemas.openxmlformats.org/officeDocument/2006/relationships/image" Target="../media/image14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38.jpeg"/><Relationship Id="rId5" Type="http://schemas.openxmlformats.org/officeDocument/2006/relationships/image" Target="../media/image17.jpeg"/><Relationship Id="rId15" Type="http://schemas.openxmlformats.org/officeDocument/2006/relationships/image" Target="../media/image26.jpg"/><Relationship Id="rId10" Type="http://schemas.openxmlformats.org/officeDocument/2006/relationships/image" Target="../media/image37.jpeg"/><Relationship Id="rId19" Type="http://schemas.openxmlformats.org/officeDocument/2006/relationships/image" Target="../media/image4.jpeg"/><Relationship Id="rId4" Type="http://schemas.openxmlformats.org/officeDocument/2006/relationships/image" Target="../media/image16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D7E97-F251-4653-8CBB-4CA4207CA8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7C01A3-8BD7-A776-634B-9CE11EAC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8779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</a:rPr>
              <a:t>Conseil Administration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B34910-8318-E367-7CCD-DEC7814AB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7370" y="5994400"/>
            <a:ext cx="5820228" cy="64225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Election du conseil 2023/2024</a:t>
            </a:r>
          </a:p>
        </p:txBody>
      </p:sp>
    </p:spTree>
    <p:extLst>
      <p:ext uri="{BB962C8B-B14F-4D97-AF65-F5344CB8AC3E}">
        <p14:creationId xmlns:p14="http://schemas.microsoft.com/office/powerpoint/2010/main" val="3413857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3673DD-DD7A-F6AF-7436-1B649DDE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7288080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Election Président</a:t>
            </a:r>
          </a:p>
        </p:txBody>
      </p:sp>
    </p:spTree>
    <p:extLst>
      <p:ext uri="{BB962C8B-B14F-4D97-AF65-F5344CB8AC3E}">
        <p14:creationId xmlns:p14="http://schemas.microsoft.com/office/powerpoint/2010/main" val="69166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7A804B-DBFE-2AE5-551B-C0E6ACF0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1599397"/>
            <a:ext cx="5242125" cy="171330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Bureau </a:t>
            </a:r>
            <a:r>
              <a:rPr lang="fr-FR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proposé</a:t>
            </a:r>
            <a:r>
              <a:rPr lang="en-US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fr-FR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nos</a:t>
            </a:r>
            <a:r>
              <a:rPr lang="en-US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Instances</a:t>
            </a:r>
          </a:p>
        </p:txBody>
      </p:sp>
    </p:spTree>
    <p:extLst>
      <p:ext uri="{BB962C8B-B14F-4D97-AF65-F5344CB8AC3E}">
        <p14:creationId xmlns:p14="http://schemas.microsoft.com/office/powerpoint/2010/main" val="156359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personne, Visage humain, plein air&#10;&#10;Description générée automatiquement">
            <a:extLst>
              <a:ext uri="{FF2B5EF4-FFF2-40B4-BE49-F238E27FC236}">
                <a16:creationId xmlns:a16="http://schemas.microsoft.com/office/drawing/2014/main" id="{66BE90F2-1F34-B16B-D491-3DA80F8F89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49" y="303277"/>
            <a:ext cx="1696757" cy="226234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95E20C-752F-5D28-C874-8B8C5D9A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50" y="188686"/>
            <a:ext cx="3103808" cy="100152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Présentation</a:t>
            </a:r>
            <a:br>
              <a:rPr lang="fr-FR" dirty="0"/>
            </a:br>
            <a:r>
              <a:rPr lang="fr-FR" dirty="0"/>
              <a:t> Bureau</a:t>
            </a:r>
          </a:p>
        </p:txBody>
      </p:sp>
      <p:pic>
        <p:nvPicPr>
          <p:cNvPr id="7" name="Image 6" descr="Une image contenant plein air, arbre, personne, pose&#10;&#10;Description générée automatiquement">
            <a:extLst>
              <a:ext uri="{FF2B5EF4-FFF2-40B4-BE49-F238E27FC236}">
                <a16:creationId xmlns:a16="http://schemas.microsoft.com/office/drawing/2014/main" id="{4F974071-AF74-0F44-D44F-A3E42E9AC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728" y="365125"/>
            <a:ext cx="1760227" cy="2203062"/>
          </a:xfrm>
          <a:prstGeom prst="rect">
            <a:avLst/>
          </a:prstGeom>
        </p:spPr>
      </p:pic>
      <p:pic>
        <p:nvPicPr>
          <p:cNvPr id="9" name="Image 8" descr="Une image contenant homme, personne, intérieur&#10;&#10;Description générée automatiquement">
            <a:extLst>
              <a:ext uri="{FF2B5EF4-FFF2-40B4-BE49-F238E27FC236}">
                <a16:creationId xmlns:a16="http://schemas.microsoft.com/office/drawing/2014/main" id="{6E8E83EF-6CD4-3FB2-B26C-B45A7490F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570" y="365125"/>
            <a:ext cx="1755336" cy="2367662"/>
          </a:xfrm>
          <a:prstGeom prst="rect">
            <a:avLst/>
          </a:prstGeom>
        </p:spPr>
      </p:pic>
      <p:pic>
        <p:nvPicPr>
          <p:cNvPr id="11" name="Image 10" descr="Une image contenant personne, homme, verres, plein air&#10;&#10;Description générée automatiquement">
            <a:extLst>
              <a:ext uri="{FF2B5EF4-FFF2-40B4-BE49-F238E27FC236}">
                <a16:creationId xmlns:a16="http://schemas.microsoft.com/office/drawing/2014/main" id="{AFD45157-AA06-F9C2-D639-E5BCDF0C4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801" y="3541943"/>
            <a:ext cx="2064116" cy="2367662"/>
          </a:xfrm>
          <a:prstGeom prst="rect">
            <a:avLst/>
          </a:prstGeom>
        </p:spPr>
      </p:pic>
      <p:pic>
        <p:nvPicPr>
          <p:cNvPr id="13" name="Image 12" descr="Une image contenant personne, verres, sourire&#10;&#10;Description générée automatiquement">
            <a:extLst>
              <a:ext uri="{FF2B5EF4-FFF2-40B4-BE49-F238E27FC236}">
                <a16:creationId xmlns:a16="http://schemas.microsoft.com/office/drawing/2014/main" id="{1BBF414E-8661-EE2A-0EA4-7DE228D0D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312" y="461783"/>
            <a:ext cx="1849666" cy="2232355"/>
          </a:xfrm>
          <a:prstGeom prst="rect">
            <a:avLst/>
          </a:prstGeom>
        </p:spPr>
      </p:pic>
      <p:pic>
        <p:nvPicPr>
          <p:cNvPr id="15" name="Image 14" descr="Une image contenant personne, sourire, pose&#10;&#10;Description générée automatiquement">
            <a:extLst>
              <a:ext uri="{FF2B5EF4-FFF2-40B4-BE49-F238E27FC236}">
                <a16:creationId xmlns:a16="http://schemas.microsoft.com/office/drawing/2014/main" id="{B87CB594-0AB9-E201-E93B-2998843F7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751" y="3517529"/>
            <a:ext cx="1770705" cy="2416491"/>
          </a:xfrm>
          <a:prstGeom prst="rect">
            <a:avLst/>
          </a:prstGeom>
        </p:spPr>
      </p:pic>
      <p:pic>
        <p:nvPicPr>
          <p:cNvPr id="17" name="Image 16" descr="Une image contenant homme, personne, verres, plein air&#10;&#10;Description générée automatiquement">
            <a:extLst>
              <a:ext uri="{FF2B5EF4-FFF2-40B4-BE49-F238E27FC236}">
                <a16:creationId xmlns:a16="http://schemas.microsoft.com/office/drawing/2014/main" id="{1DE38ADC-B4BA-D5A2-4123-B17E3F86C95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4" y="3480081"/>
            <a:ext cx="1421797" cy="236766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FAA854-D28F-4EBC-3B70-41D45F7F5010}"/>
              </a:ext>
            </a:extLst>
          </p:cNvPr>
          <p:cNvSpPr/>
          <p:nvPr/>
        </p:nvSpPr>
        <p:spPr>
          <a:xfrm>
            <a:off x="7714445" y="2782668"/>
            <a:ext cx="4288868" cy="646331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6BF840-F832-271D-5E4F-2AF0547038B5}"/>
              </a:ext>
            </a:extLst>
          </p:cNvPr>
          <p:cNvSpPr/>
          <p:nvPr/>
        </p:nvSpPr>
        <p:spPr>
          <a:xfrm>
            <a:off x="70269" y="6036387"/>
            <a:ext cx="4965370" cy="726665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54EA244-609D-C1A4-E234-7A8B4C71AF72}"/>
              </a:ext>
            </a:extLst>
          </p:cNvPr>
          <p:cNvSpPr txBox="1"/>
          <p:nvPr/>
        </p:nvSpPr>
        <p:spPr>
          <a:xfrm>
            <a:off x="9955751" y="2732787"/>
            <a:ext cx="1944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4183D7"/>
                </a:solidFill>
                <a:effectLst/>
              </a:rPr>
              <a:t>Vice-présidente</a:t>
            </a:r>
            <a:br>
              <a:rPr lang="fr-FR" dirty="0"/>
            </a:br>
            <a:r>
              <a:rPr lang="fr-FR" dirty="0">
                <a:effectLst/>
              </a:rPr>
              <a:t>Jocelyne LAPLACE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8DD660F-DD05-9189-7D8F-FC63D3F08770}"/>
              </a:ext>
            </a:extLst>
          </p:cNvPr>
          <p:cNvSpPr txBox="1"/>
          <p:nvPr/>
        </p:nvSpPr>
        <p:spPr>
          <a:xfrm>
            <a:off x="7935153" y="2757727"/>
            <a:ext cx="1671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4183D7"/>
                </a:solidFill>
                <a:effectLst/>
              </a:rPr>
              <a:t>Vice-président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Bruno LE BIHAN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CC40F26-E844-86D4-2391-24C9A8859B44}"/>
              </a:ext>
            </a:extLst>
          </p:cNvPr>
          <p:cNvSpPr txBox="1"/>
          <p:nvPr/>
        </p:nvSpPr>
        <p:spPr>
          <a:xfrm>
            <a:off x="70270" y="6137402"/>
            <a:ext cx="2064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4183D7"/>
                </a:solidFill>
                <a:effectLst/>
              </a:rPr>
              <a:t>Secrétaire général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Denis LE CAPITAINE</a:t>
            </a:r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F649CAA-7BAE-6DEE-C314-00A2CC8F1F99}"/>
              </a:ext>
            </a:extLst>
          </p:cNvPr>
          <p:cNvSpPr txBox="1"/>
          <p:nvPr/>
        </p:nvSpPr>
        <p:spPr>
          <a:xfrm>
            <a:off x="2094730" y="6134833"/>
            <a:ext cx="3103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4183D7"/>
                </a:solidFill>
                <a:effectLst/>
              </a:rPr>
              <a:t>Secrétaire générale adjointe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Corinne DECUGNERE</a:t>
            </a:r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4291044-4AB2-8D36-B49E-715433BD16D8}"/>
              </a:ext>
            </a:extLst>
          </p:cNvPr>
          <p:cNvSpPr txBox="1"/>
          <p:nvPr/>
        </p:nvSpPr>
        <p:spPr>
          <a:xfrm>
            <a:off x="415921" y="2650245"/>
            <a:ext cx="1616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4183D7"/>
                </a:solidFill>
                <a:effectLst/>
              </a:rPr>
              <a:t>Trésorière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Thérèse NOEL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D7B19AB-7E20-B9F0-6BB0-59A4F4ABE760}"/>
              </a:ext>
            </a:extLst>
          </p:cNvPr>
          <p:cNvSpPr txBox="1"/>
          <p:nvPr/>
        </p:nvSpPr>
        <p:spPr>
          <a:xfrm>
            <a:off x="2253215" y="2594580"/>
            <a:ext cx="210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183D7"/>
                </a:solidFill>
                <a:effectLst/>
              </a:rPr>
              <a:t>Trésorière adjointe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Bernadette BARBIER</a:t>
            </a:r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E47D28C-981D-6612-EB52-010427869FCD}"/>
              </a:ext>
            </a:extLst>
          </p:cNvPr>
          <p:cNvSpPr txBox="1"/>
          <p:nvPr/>
        </p:nvSpPr>
        <p:spPr>
          <a:xfrm>
            <a:off x="9678848" y="6022550"/>
            <a:ext cx="2399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4183D7"/>
                </a:solidFill>
                <a:effectLst/>
              </a:rPr>
              <a:t>Digital</a:t>
            </a:r>
            <a:br>
              <a:rPr lang="fr-FR" dirty="0"/>
            </a:br>
            <a:r>
              <a:rPr lang="fr-FR" dirty="0">
                <a:effectLst/>
              </a:rPr>
              <a:t>Mohamed HAMROUNI</a:t>
            </a:r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8CB0A49-C803-8782-6CCB-44FF7A30BB83}"/>
              </a:ext>
            </a:extLst>
          </p:cNvPr>
          <p:cNvSpPr/>
          <p:nvPr/>
        </p:nvSpPr>
        <p:spPr>
          <a:xfrm>
            <a:off x="7156363" y="5997609"/>
            <a:ext cx="4854383" cy="646331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BBC0A5F-117A-1F29-B9A3-84B75846906A}"/>
              </a:ext>
            </a:extLst>
          </p:cNvPr>
          <p:cNvSpPr txBox="1"/>
          <p:nvPr/>
        </p:nvSpPr>
        <p:spPr>
          <a:xfrm>
            <a:off x="7196590" y="5971463"/>
            <a:ext cx="2399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4183D7"/>
                </a:solidFill>
                <a:effectLst/>
              </a:rPr>
              <a:t>Gestion des adhérents 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 Bernard FIAT</a:t>
            </a:r>
            <a:endParaRPr lang="fr-FR" dirty="0"/>
          </a:p>
        </p:txBody>
      </p:sp>
      <p:pic>
        <p:nvPicPr>
          <p:cNvPr id="42" name="Image 41" descr="Une image contenant eau, plein air, personne, homme&#10;&#10;Description générée automatiquement">
            <a:extLst>
              <a:ext uri="{FF2B5EF4-FFF2-40B4-BE49-F238E27FC236}">
                <a16:creationId xmlns:a16="http://schemas.microsoft.com/office/drawing/2014/main" id="{137A39B9-241B-3399-2CCA-E6B581414D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77" y="3541943"/>
            <a:ext cx="1914637" cy="240442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755CC9C-418B-E6AB-046A-78D33C46EC42}"/>
              </a:ext>
            </a:extLst>
          </p:cNvPr>
          <p:cNvSpPr/>
          <p:nvPr/>
        </p:nvSpPr>
        <p:spPr>
          <a:xfrm>
            <a:off x="152422" y="2568187"/>
            <a:ext cx="4221392" cy="725820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66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F6EDF1A5-7ED3-A20D-FB94-5978266D5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437" y="536054"/>
            <a:ext cx="1387010" cy="18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23BBA68-6C4E-B4DF-C12C-2A457FBCE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168" y="394540"/>
            <a:ext cx="1525451" cy="202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0903E68-E58E-58A7-36EB-8C5D3DAB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610" y="3634905"/>
            <a:ext cx="1475213" cy="196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20433CC6-3F79-F319-8158-F65A7708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262" y="3597144"/>
            <a:ext cx="1412824" cy="18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0749EB35-4712-D324-7DA2-CD5F46883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582" y="3634905"/>
            <a:ext cx="1387010" cy="18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CB6CA5CD-2444-F6A4-4D44-8AABA3E5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318" y="3634905"/>
            <a:ext cx="1387010" cy="184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04799AE8-1EFE-F05E-2B69-818A4BBC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50" y="528763"/>
            <a:ext cx="1397979" cy="185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5D047A23-F160-0C7C-1994-89D11B117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646" y="421089"/>
            <a:ext cx="1427697" cy="189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329E8BC-AA60-7394-8D4F-703A2FBB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807" y="456482"/>
            <a:ext cx="3103808" cy="100152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Chargé de Mission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BB1231-2279-4D65-F8E1-9A843AA40E4B}"/>
              </a:ext>
            </a:extLst>
          </p:cNvPr>
          <p:cNvSpPr txBox="1"/>
          <p:nvPr/>
        </p:nvSpPr>
        <p:spPr>
          <a:xfrm>
            <a:off x="1772051" y="2535720"/>
            <a:ext cx="12734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</a:rPr>
              <a:t>Yves BRIEX</a:t>
            </a:r>
            <a:r>
              <a:rPr lang="fr-FR" sz="1800" dirty="0"/>
              <a:t> </a:t>
            </a:r>
            <a:r>
              <a:rPr lang="fr-FR" sz="1800" dirty="0">
                <a:solidFill>
                  <a:srgbClr val="4183D7"/>
                </a:solidFill>
                <a:effectLst/>
              </a:rPr>
              <a:t>Auprès du président </a:t>
            </a:r>
            <a:endParaRPr lang="fr-FR" sz="1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905AA2-4861-0BFA-1ABA-D38E78F40B9C}"/>
              </a:ext>
            </a:extLst>
          </p:cNvPr>
          <p:cNvSpPr txBox="1"/>
          <p:nvPr/>
        </p:nvSpPr>
        <p:spPr>
          <a:xfrm>
            <a:off x="108767" y="2576439"/>
            <a:ext cx="17266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</a:rPr>
              <a:t>Daniel THOMAS</a:t>
            </a:r>
            <a:r>
              <a:rPr lang="en-US" sz="1800" dirty="0"/>
              <a:t> </a:t>
            </a:r>
            <a:endParaRPr lang="fr-FR" dirty="0"/>
          </a:p>
          <a:p>
            <a:pPr algn="ctr"/>
            <a:r>
              <a:rPr lang="fr-FR" sz="1800" dirty="0">
                <a:solidFill>
                  <a:srgbClr val="4183D7"/>
                </a:solidFill>
                <a:effectLst/>
              </a:rPr>
              <a:t>Relations avec l’UFR et CFR 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CF9CC60-53E3-89F3-B749-32D350D45696}"/>
              </a:ext>
            </a:extLst>
          </p:cNvPr>
          <p:cNvSpPr txBox="1"/>
          <p:nvPr/>
        </p:nvSpPr>
        <p:spPr>
          <a:xfrm>
            <a:off x="70964" y="5571904"/>
            <a:ext cx="1657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 dirty="0">
                <a:effectLst/>
              </a:rPr>
              <a:t>Bernard FIAT</a:t>
            </a:r>
            <a:endParaRPr lang="sv-SE" sz="1800" dirty="0"/>
          </a:p>
          <a:p>
            <a:pPr algn="ctr"/>
            <a:r>
              <a:rPr lang="fr-FR" sz="1800" dirty="0">
                <a:solidFill>
                  <a:srgbClr val="4183D7"/>
                </a:solidFill>
                <a:effectLst/>
              </a:rPr>
              <a:t>Administration du site ANR </a:t>
            </a:r>
            <a:endParaRPr lang="fr-FR" dirty="0"/>
          </a:p>
        </p:txBody>
      </p:sp>
      <p:pic>
        <p:nvPicPr>
          <p:cNvPr id="14" name="Image 13" descr="Une image contenant eau, plein air, personne, homme&#10;&#10;Description générée automatiquement">
            <a:extLst>
              <a:ext uri="{FF2B5EF4-FFF2-40B4-BE49-F238E27FC236}">
                <a16:creationId xmlns:a16="http://schemas.microsoft.com/office/drawing/2014/main" id="{E7F06E28-F8DC-A45A-368D-EB2146B33B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39" y="3580291"/>
            <a:ext cx="1482790" cy="18621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90FD43C-E97D-51A2-89DB-EEBB5EA9F594}"/>
              </a:ext>
            </a:extLst>
          </p:cNvPr>
          <p:cNvSpPr txBox="1"/>
          <p:nvPr/>
        </p:nvSpPr>
        <p:spPr>
          <a:xfrm>
            <a:off x="9311425" y="2526908"/>
            <a:ext cx="2771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</a:rPr>
              <a:t>Jocelyne LAPLACE</a:t>
            </a:r>
            <a:r>
              <a:rPr lang="fr-FR" sz="1800" dirty="0"/>
              <a:t> </a:t>
            </a:r>
            <a:endParaRPr lang="fr-FR" dirty="0"/>
          </a:p>
          <a:p>
            <a:pPr algn="ctr"/>
            <a:r>
              <a:rPr lang="fr-FR" sz="1800" dirty="0">
                <a:solidFill>
                  <a:srgbClr val="4183D7"/>
                </a:solidFill>
                <a:effectLst/>
              </a:rPr>
              <a:t>Coordination éditoriale de Contacts</a:t>
            </a:r>
            <a:br>
              <a:rPr lang="fr-FR" sz="1800" dirty="0">
                <a:solidFill>
                  <a:srgbClr val="4183D7"/>
                </a:solidFill>
                <a:effectLst/>
              </a:rPr>
            </a:br>
            <a:r>
              <a:rPr lang="fr-FR" sz="1800" dirty="0">
                <a:solidFill>
                  <a:srgbClr val="4183D7"/>
                </a:solidFill>
                <a:effectLst/>
              </a:rPr>
              <a:t>Voyages à l’étranger  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4FCE28F-A76D-E802-BCFA-9D1287780F49}"/>
              </a:ext>
            </a:extLst>
          </p:cNvPr>
          <p:cNvSpPr txBox="1"/>
          <p:nvPr/>
        </p:nvSpPr>
        <p:spPr>
          <a:xfrm>
            <a:off x="7314602" y="2550289"/>
            <a:ext cx="2214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</a:rPr>
              <a:t>Jacques CHOPINEAU</a:t>
            </a:r>
            <a:r>
              <a:rPr lang="fr-FR" sz="1800" dirty="0"/>
              <a:t> </a:t>
            </a:r>
            <a:r>
              <a:rPr lang="fr-FR" sz="1800" dirty="0">
                <a:solidFill>
                  <a:srgbClr val="4183D7"/>
                </a:solidFill>
                <a:effectLst/>
              </a:rPr>
              <a:t>Coordination voyages avec </a:t>
            </a:r>
            <a:r>
              <a:rPr lang="fr-FR" sz="1800" dirty="0" err="1">
                <a:solidFill>
                  <a:srgbClr val="4183D7"/>
                </a:solidFill>
                <a:effectLst/>
              </a:rPr>
              <a:t>ProBTP</a:t>
            </a:r>
            <a:r>
              <a:rPr lang="fr-FR" sz="1800" dirty="0">
                <a:solidFill>
                  <a:srgbClr val="4183D7"/>
                </a:solidFill>
                <a:effectLst/>
              </a:rPr>
              <a:t> 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CCA0629-3DB8-632E-BDAC-B5757E02D823}"/>
              </a:ext>
            </a:extLst>
          </p:cNvPr>
          <p:cNvSpPr txBox="1"/>
          <p:nvPr/>
        </p:nvSpPr>
        <p:spPr>
          <a:xfrm>
            <a:off x="8067572" y="5703373"/>
            <a:ext cx="2487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</a:rPr>
              <a:t>Patrick PENA</a:t>
            </a:r>
            <a:endParaRPr lang="fr-FR" sz="1800" dirty="0"/>
          </a:p>
          <a:p>
            <a:pPr algn="ctr"/>
            <a:r>
              <a:rPr lang="fr-FR" sz="1800" dirty="0">
                <a:solidFill>
                  <a:srgbClr val="4183D7"/>
                </a:solidFill>
                <a:effectLst/>
              </a:rPr>
              <a:t>Suivi des mutuelles </a:t>
            </a: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DA0AAE0-A0BE-C6A7-0516-7383E9263DEC}"/>
              </a:ext>
            </a:extLst>
          </p:cNvPr>
          <p:cNvSpPr txBox="1"/>
          <p:nvPr/>
        </p:nvSpPr>
        <p:spPr>
          <a:xfrm>
            <a:off x="3996363" y="5611884"/>
            <a:ext cx="20996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</a:rPr>
              <a:t>Martine GAILLARD</a:t>
            </a:r>
          </a:p>
          <a:p>
            <a:pPr algn="ctr"/>
            <a:r>
              <a:rPr lang="fr-FR" sz="1800" dirty="0">
                <a:solidFill>
                  <a:srgbClr val="4183D7"/>
                </a:solidFill>
                <a:effectLst/>
              </a:rPr>
              <a:t>Relations partenaires </a:t>
            </a:r>
            <a:r>
              <a:rPr lang="fr-FR" sz="1800" dirty="0"/>
              <a:t> </a:t>
            </a:r>
            <a:endParaRPr lang="fr-FR" dirty="0"/>
          </a:p>
        </p:txBody>
      </p:sp>
      <p:sp>
        <p:nvSpPr>
          <p:cNvPr id="3072" name="ZoneTexte 3071">
            <a:extLst>
              <a:ext uri="{FF2B5EF4-FFF2-40B4-BE49-F238E27FC236}">
                <a16:creationId xmlns:a16="http://schemas.microsoft.com/office/drawing/2014/main" id="{0BF09A4A-444E-A298-C7BE-7B6D8F206533}"/>
              </a:ext>
            </a:extLst>
          </p:cNvPr>
          <p:cNvSpPr txBox="1"/>
          <p:nvPr/>
        </p:nvSpPr>
        <p:spPr>
          <a:xfrm>
            <a:off x="6232047" y="5664237"/>
            <a:ext cx="19935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</a:rPr>
              <a:t>Monique GAUFFRE</a:t>
            </a:r>
            <a:br>
              <a:rPr lang="fr-FR" sz="1800" dirty="0">
                <a:effectLst/>
              </a:rPr>
            </a:br>
            <a:r>
              <a:rPr lang="fr-FR" sz="1800" dirty="0">
                <a:solidFill>
                  <a:srgbClr val="4183D7"/>
                </a:solidFill>
                <a:effectLst/>
              </a:rPr>
              <a:t>développement du partenariat avec AGIR </a:t>
            </a:r>
            <a:endParaRPr lang="fr-FR" sz="1800" dirty="0"/>
          </a:p>
        </p:txBody>
      </p:sp>
      <p:sp>
        <p:nvSpPr>
          <p:cNvPr id="3087" name="ZoneTexte 3086">
            <a:extLst>
              <a:ext uri="{FF2B5EF4-FFF2-40B4-BE49-F238E27FC236}">
                <a16:creationId xmlns:a16="http://schemas.microsoft.com/office/drawing/2014/main" id="{26F6D5BD-6A91-466A-05D0-74587B1FF101}"/>
              </a:ext>
            </a:extLst>
          </p:cNvPr>
          <p:cNvSpPr txBox="1"/>
          <p:nvPr/>
        </p:nvSpPr>
        <p:spPr>
          <a:xfrm>
            <a:off x="1848220" y="5588756"/>
            <a:ext cx="2133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effectLst/>
              </a:rPr>
              <a:t>Yves MUNSCH</a:t>
            </a:r>
            <a:br>
              <a:rPr lang="de-DE" sz="1800" dirty="0">
                <a:effectLst/>
              </a:rPr>
            </a:br>
            <a:r>
              <a:rPr lang="fr-FR" sz="1800" dirty="0">
                <a:solidFill>
                  <a:srgbClr val="4183D7"/>
                </a:solidFill>
                <a:effectLst/>
              </a:rPr>
              <a:t>Capitalisation et suivi des sessions de préparation retraite</a:t>
            </a:r>
            <a:r>
              <a:rPr lang="fr-FR" sz="1800" dirty="0">
                <a:effectLst/>
              </a:rPr>
              <a:t> </a:t>
            </a:r>
            <a:r>
              <a:rPr lang="de-DE" sz="1800" dirty="0"/>
              <a:t> </a:t>
            </a:r>
          </a:p>
        </p:txBody>
      </p:sp>
      <p:pic>
        <p:nvPicPr>
          <p:cNvPr id="3088" name="Picture 4">
            <a:extLst>
              <a:ext uri="{FF2B5EF4-FFF2-40B4-BE49-F238E27FC236}">
                <a16:creationId xmlns:a16="http://schemas.microsoft.com/office/drawing/2014/main" id="{846ECE3D-A2EC-9900-C7E2-183AC4A6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086" y="453118"/>
            <a:ext cx="1391018" cy="18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ZoneTexte 3089">
            <a:extLst>
              <a:ext uri="{FF2B5EF4-FFF2-40B4-BE49-F238E27FC236}">
                <a16:creationId xmlns:a16="http://schemas.microsoft.com/office/drawing/2014/main" id="{507146BB-33C7-0D17-3B67-6894B41D0A7D}"/>
              </a:ext>
            </a:extLst>
          </p:cNvPr>
          <p:cNvSpPr txBox="1"/>
          <p:nvPr/>
        </p:nvSpPr>
        <p:spPr>
          <a:xfrm>
            <a:off x="5260905" y="2565449"/>
            <a:ext cx="2214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</a:rPr>
              <a:t>Jean-Michel MARTIN</a:t>
            </a:r>
          </a:p>
          <a:p>
            <a:pPr algn="ctr"/>
            <a:r>
              <a:rPr lang="fr-FR" sz="1800" dirty="0">
                <a:solidFill>
                  <a:srgbClr val="4183D7"/>
                </a:solidFill>
                <a:effectLst/>
              </a:rPr>
              <a:t>Voyage en France</a:t>
            </a:r>
            <a:endParaRPr lang="fr-FR" dirty="0"/>
          </a:p>
        </p:txBody>
      </p:sp>
      <p:pic>
        <p:nvPicPr>
          <p:cNvPr id="3" name="Image 2" descr="Une image contenant personne, Visage humain, peau, Citoyen sénior&#10;&#10;Description générée automatiquement">
            <a:extLst>
              <a:ext uri="{FF2B5EF4-FFF2-40B4-BE49-F238E27FC236}">
                <a16:creationId xmlns:a16="http://schemas.microsoft.com/office/drawing/2014/main" id="{0048CDB8-B411-54C5-BC7E-58B1A843A1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613" y="3650719"/>
            <a:ext cx="1535689" cy="19769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C62BE1-B6F1-B3E6-70E2-51309399A5F1}"/>
              </a:ext>
            </a:extLst>
          </p:cNvPr>
          <p:cNvSpPr txBox="1"/>
          <p:nvPr/>
        </p:nvSpPr>
        <p:spPr>
          <a:xfrm>
            <a:off x="9988604" y="5703373"/>
            <a:ext cx="24877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</a:rPr>
              <a:t>Marie-Christine GARANDET</a:t>
            </a:r>
            <a:endParaRPr lang="fr-FR" dirty="0"/>
          </a:p>
          <a:p>
            <a:pPr algn="ctr"/>
            <a:r>
              <a:rPr lang="fr-FR" sz="1800" dirty="0">
                <a:solidFill>
                  <a:srgbClr val="4183D7"/>
                </a:solidFill>
                <a:effectLst/>
              </a:rPr>
              <a:t>Voyages à l’étranger 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53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CC3AF0-D3C1-DA6C-BAB1-3F10D1A7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83528"/>
            <a:ext cx="5421086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fr-FR" sz="7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délégués Régionaux Rôle</a:t>
            </a:r>
          </a:p>
        </p:txBody>
      </p:sp>
      <p:pic>
        <p:nvPicPr>
          <p:cNvPr id="3" name="Image 2" descr="Une image contenant personne, Visage humain, habits, collier&#10;&#10;Description générée automatiquement">
            <a:extLst>
              <a:ext uri="{FF2B5EF4-FFF2-40B4-BE49-F238E27FC236}">
                <a16:creationId xmlns:a16="http://schemas.microsoft.com/office/drawing/2014/main" id="{1CF38366-E62F-4FC9-D880-A836964D70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682" y="1401079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0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9E33AE0-C2A8-3E81-611D-A50A2E334C7F}"/>
              </a:ext>
            </a:extLst>
          </p:cNvPr>
          <p:cNvSpPr txBox="1">
            <a:spLocks/>
          </p:cNvSpPr>
          <p:nvPr/>
        </p:nvSpPr>
        <p:spPr>
          <a:xfrm>
            <a:off x="3978553" y="162929"/>
            <a:ext cx="3103808" cy="1001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Délégation Régionale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047ECD1-6AA7-381F-B526-D7C96265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74" y="255892"/>
            <a:ext cx="1042871" cy="13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C505A7CC-127D-33FE-86E2-E5DB95D64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64" y="285253"/>
            <a:ext cx="14735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AURA - AUVERGNE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Jean-Michel MARTIN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13BBF5EF-ADC4-3B5E-43D2-9AF332A02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3" y="1726208"/>
            <a:ext cx="1045414" cy="14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CB6B8D-BDFA-CD73-799B-640EBD4D7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678" y="1728621"/>
            <a:ext cx="180670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AURA -  RHONE-ALPES</a:t>
            </a:r>
            <a:b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Bruno LE BIHAN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EA5A56FA-9357-4025-5809-A6348676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45" y="3243788"/>
            <a:ext cx="1045415" cy="15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5192F1B4-E5B9-4068-E7B5-A27FC97D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31" y="5131963"/>
            <a:ext cx="1032421" cy="14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198C8822-F321-CAAF-9603-3CC31EB6E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185" y="5054920"/>
            <a:ext cx="19974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BFC - FRANCHE-COMTE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André GROSPERRIN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983DB3E9-0405-8762-7872-10644B80B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4322" y="1609155"/>
            <a:ext cx="1228708" cy="16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459799B6-E71B-A014-473B-ADC416AB9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969" y="1637851"/>
            <a:ext cx="144174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GRAND EST (Alsace, Lorraine et Champagne-Ardenne)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Régine JACQUEMIN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38" name="Picture 18">
            <a:extLst>
              <a:ext uri="{FF2B5EF4-FFF2-40B4-BE49-F238E27FC236}">
                <a16:creationId xmlns:a16="http://schemas.microsoft.com/office/drawing/2014/main" id="{58D22715-CC15-8355-0BAA-16567814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575" y="5148613"/>
            <a:ext cx="1292455" cy="12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>
            <a:extLst>
              <a:ext uri="{FF2B5EF4-FFF2-40B4-BE49-F238E27FC236}">
                <a16:creationId xmlns:a16="http://schemas.microsoft.com/office/drawing/2014/main" id="{9E951F65-BE32-0910-E3A9-76E825C3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022" y="3454864"/>
            <a:ext cx="1207099" cy="14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1">
            <a:extLst>
              <a:ext uri="{FF2B5EF4-FFF2-40B4-BE49-F238E27FC236}">
                <a16:creationId xmlns:a16="http://schemas.microsoft.com/office/drawing/2014/main" id="{E27A3D5A-7492-4A07-98B6-0B1BB1C89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8287" y="3564717"/>
            <a:ext cx="10518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NORMANDIE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Mohamed HAMROUNI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42" name="Picture 22">
            <a:extLst>
              <a:ext uri="{FF2B5EF4-FFF2-40B4-BE49-F238E27FC236}">
                <a16:creationId xmlns:a16="http://schemas.microsoft.com/office/drawing/2014/main" id="{5811888B-3492-8215-62CA-373558387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022" y="5143760"/>
            <a:ext cx="1082942" cy="14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3">
            <a:extLst>
              <a:ext uri="{FF2B5EF4-FFF2-40B4-BE49-F238E27FC236}">
                <a16:creationId xmlns:a16="http://schemas.microsoft.com/office/drawing/2014/main" id="{C17BB030-8823-5E91-F3DB-D63B5C4CD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746" y="5090446"/>
            <a:ext cx="122127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HAUTS-DE-France (Nord-Pas-de-Calais et Picardie)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Daniel THOMAS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44" name="Picture 24">
            <a:extLst>
              <a:ext uri="{FF2B5EF4-FFF2-40B4-BE49-F238E27FC236}">
                <a16:creationId xmlns:a16="http://schemas.microsoft.com/office/drawing/2014/main" id="{87EE51B8-F098-79E9-180C-49BD8E59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4473" y="255892"/>
            <a:ext cx="1172016" cy="16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5">
            <a:extLst>
              <a:ext uri="{FF2B5EF4-FFF2-40B4-BE49-F238E27FC236}">
                <a16:creationId xmlns:a16="http://schemas.microsoft.com/office/drawing/2014/main" id="{D6B0E321-31AB-2A04-40F9-3338A631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8296" y="317880"/>
            <a:ext cx="120709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OCCITANIE - LANGUEDOC-ROUSSILLON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Alain GEOFFRAY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46" name="Picture 26">
            <a:extLst>
              <a:ext uri="{FF2B5EF4-FFF2-40B4-BE49-F238E27FC236}">
                <a16:creationId xmlns:a16="http://schemas.microsoft.com/office/drawing/2014/main" id="{A80B9F44-8BA9-BB3A-F2D3-BAD3C6B6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547" y="5212088"/>
            <a:ext cx="1172016" cy="14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8EDF5C2F-0ABC-78E4-A2CC-0C6FCAA48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6950" y="5225455"/>
            <a:ext cx="14937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NOUVELLE AQUITAINE (Aquitaine, Limousin et Poitou-Charentes)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Alain ROLLÈS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48" name="Picture 28">
            <a:extLst>
              <a:ext uri="{FF2B5EF4-FFF2-40B4-BE49-F238E27FC236}">
                <a16:creationId xmlns:a16="http://schemas.microsoft.com/office/drawing/2014/main" id="{4419ADEC-8E9F-6044-A219-8DB0C2EE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0439" y="3564717"/>
            <a:ext cx="1172017" cy="155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9">
            <a:extLst>
              <a:ext uri="{FF2B5EF4-FFF2-40B4-BE49-F238E27FC236}">
                <a16:creationId xmlns:a16="http://schemas.microsoft.com/office/drawing/2014/main" id="{C6AE7CE4-7474-575F-DA1A-D1575DD8E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3657" y="3622992"/>
            <a:ext cx="11917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PACA et CORSE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Martine GAILLARD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50" name="Picture 30">
            <a:extLst>
              <a:ext uri="{FF2B5EF4-FFF2-40B4-BE49-F238E27FC236}">
                <a16:creationId xmlns:a16="http://schemas.microsoft.com/office/drawing/2014/main" id="{65964D11-91B1-FF91-41DB-8787B1693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4473" y="1922657"/>
            <a:ext cx="1172016" cy="15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1">
            <a:extLst>
              <a:ext uri="{FF2B5EF4-FFF2-40B4-BE49-F238E27FC236}">
                <a16:creationId xmlns:a16="http://schemas.microsoft.com/office/drawing/2014/main" id="{6054C478-D525-0D18-3CDE-E552A010B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8296" y="1776350"/>
            <a:ext cx="137906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b="1" dirty="0">
                <a:solidFill>
                  <a:srgbClr val="00B16A"/>
                </a:solidFill>
                <a:latin typeface="Arial" panose="020B0604020202020204" pitchFamily="34" charset="0"/>
              </a:rPr>
              <a:t>OCCITANIE - Midi-Pyrénées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Monique GAUFFRE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7CB2FE-15DA-5D6E-659A-B93F7ADA049B}"/>
              </a:ext>
            </a:extLst>
          </p:cNvPr>
          <p:cNvSpPr txBox="1"/>
          <p:nvPr/>
        </p:nvSpPr>
        <p:spPr>
          <a:xfrm>
            <a:off x="1160057" y="3254801"/>
            <a:ext cx="15403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BFC - BOURGOGNE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Daniel DE SOUZA</a:t>
            </a:r>
            <a:endParaRPr lang="fr-FR" sz="10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9109A4F-2746-44EE-7171-46C561036AB9}"/>
              </a:ext>
            </a:extLst>
          </p:cNvPr>
          <p:cNvSpPr txBox="1"/>
          <p:nvPr/>
        </p:nvSpPr>
        <p:spPr>
          <a:xfrm>
            <a:off x="4155233" y="1589961"/>
            <a:ext cx="13321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BRETAGNE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Louis HAQUIN</a:t>
            </a:r>
          </a:p>
          <a:p>
            <a:endParaRPr lang="fr-FR" sz="10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1817BB5-091C-7801-1427-363DDE5BD737}"/>
              </a:ext>
            </a:extLst>
          </p:cNvPr>
          <p:cNvSpPr txBox="1"/>
          <p:nvPr/>
        </p:nvSpPr>
        <p:spPr>
          <a:xfrm>
            <a:off x="4155233" y="3454856"/>
            <a:ext cx="15403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PAYS de la LOIRE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</a:br>
            <a:r>
              <a:rPr lang="fr-FR" sz="1000" dirty="0">
                <a:latin typeface="Arial" panose="020B0604020202020204" pitchFamily="34" charset="0"/>
              </a:rPr>
              <a:t>Isabelle LETOURNEAU</a:t>
            </a:r>
          </a:p>
        </p:txBody>
      </p:sp>
      <p:pic>
        <p:nvPicPr>
          <p:cNvPr id="30" name="Image 29" descr="Une image contenant personne, verres&#10;&#10;Description générée automatiquement">
            <a:extLst>
              <a:ext uri="{FF2B5EF4-FFF2-40B4-BE49-F238E27FC236}">
                <a16:creationId xmlns:a16="http://schemas.microsoft.com/office/drawing/2014/main" id="{E385FE75-08FA-8E29-F766-8E55B73A8F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93" y="3456344"/>
            <a:ext cx="1295661" cy="1389042"/>
          </a:xfrm>
          <a:prstGeom prst="rect">
            <a:avLst/>
          </a:prstGeom>
        </p:spPr>
      </p:pic>
      <p:sp>
        <p:nvSpPr>
          <p:cNvPr id="5120" name="ZoneTexte 5119">
            <a:extLst>
              <a:ext uri="{FF2B5EF4-FFF2-40B4-BE49-F238E27FC236}">
                <a16:creationId xmlns:a16="http://schemas.microsoft.com/office/drawing/2014/main" id="{064970DD-F7B0-4801-7C8F-64517FCAA05C}"/>
              </a:ext>
            </a:extLst>
          </p:cNvPr>
          <p:cNvSpPr txBox="1"/>
          <p:nvPr/>
        </p:nvSpPr>
        <p:spPr>
          <a:xfrm>
            <a:off x="4042340" y="5143760"/>
            <a:ext cx="145797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B16A"/>
                </a:solidFill>
                <a:effectLst/>
                <a:latin typeface="Arial" panose="020B0604020202020204" pitchFamily="34" charset="0"/>
              </a:rPr>
              <a:t>ILE DE FRANCE, CENTRE VAL-DE-LOIRE</a:t>
            </a:r>
          </a:p>
          <a:p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FATHI BARNAT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fr-FR" sz="1000" dirty="0"/>
          </a:p>
        </p:txBody>
      </p:sp>
      <p:pic>
        <p:nvPicPr>
          <p:cNvPr id="2" name="Image 1" descr="Une image contenant personne, Visage humain, habits, collier&#10;&#10;Description générée automatiquement">
            <a:extLst>
              <a:ext uri="{FF2B5EF4-FFF2-40B4-BE49-F238E27FC236}">
                <a16:creationId xmlns:a16="http://schemas.microsoft.com/office/drawing/2014/main" id="{4574AB60-BDAB-1ADE-AD5E-33CB77F28DE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190" y="1637851"/>
            <a:ext cx="1263171" cy="16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91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35E7C8-2D7D-DB3F-2A07-5B8BC0E5A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89" b="5359"/>
          <a:stretch/>
        </p:blipFill>
        <p:spPr>
          <a:xfrm>
            <a:off x="989411" y="1203803"/>
            <a:ext cx="5771459" cy="387116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E77E7DD-2550-2A15-EF5F-E90F1C506469}"/>
              </a:ext>
            </a:extLst>
          </p:cNvPr>
          <p:cNvSpPr txBox="1"/>
          <p:nvPr/>
        </p:nvSpPr>
        <p:spPr>
          <a:xfrm>
            <a:off x="7404367" y="1184016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800" b="0" i="0" kern="1200" baseline="0" dirty="0">
                <a:latin typeface="Arial" panose="020B0604020202020204" pitchFamily="34" charset="0"/>
                <a:cs typeface="Calibri" panose="020F0502020204030204" pitchFamily="34" charset="0"/>
              </a:rPr>
              <a:t>Chiffres des régions à Avril 2023</a:t>
            </a:r>
          </a:p>
        </p:txBody>
      </p:sp>
      <p:pic>
        <p:nvPicPr>
          <p:cNvPr id="4" name="Image 3" descr="Une image contenant arbre, personne, Visage humain, plein air&#10;&#10;Description générée automatiquement">
            <a:extLst>
              <a:ext uri="{FF2B5EF4-FFF2-40B4-BE49-F238E27FC236}">
                <a16:creationId xmlns:a16="http://schemas.microsoft.com/office/drawing/2014/main" id="{410660EF-B81F-F2D1-4CBF-70665AD3AC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698" y="1683765"/>
            <a:ext cx="2992664" cy="39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21F33B-CF02-D2DE-41D6-2C0F9B20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87" y="698964"/>
            <a:ext cx="6629881" cy="54565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55BEDF-3F05-49DA-4E9D-3A9A6A554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12" y="778221"/>
            <a:ext cx="2331792" cy="692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Cotisations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1CB78D-9F93-8BCF-0713-2D3649BC39D1}"/>
              </a:ext>
            </a:extLst>
          </p:cNvPr>
          <p:cNvSpPr txBox="1"/>
          <p:nvPr/>
        </p:nvSpPr>
        <p:spPr>
          <a:xfrm>
            <a:off x="7221233" y="1099460"/>
            <a:ext cx="280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% de bénévole non à jour</a:t>
            </a:r>
          </a:p>
        </p:txBody>
      </p:sp>
    </p:spTree>
    <p:extLst>
      <p:ext uri="{BB962C8B-B14F-4D97-AF65-F5344CB8AC3E}">
        <p14:creationId xmlns:p14="http://schemas.microsoft.com/office/powerpoint/2010/main" val="341693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11CFF5-6228-7BEF-AEBB-DAC00126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27" y="635327"/>
            <a:ext cx="6400801" cy="58389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66D516D-2F1F-F3E6-EFFD-447882E7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448" y="1494861"/>
            <a:ext cx="1927580" cy="49606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417873-6179-CE42-1B88-EDD656EF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63" y="635327"/>
            <a:ext cx="4453066" cy="5715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Soldes</a:t>
            </a:r>
            <a:r>
              <a:rPr lang="fr-FR" dirty="0"/>
              <a:t> disponibles</a:t>
            </a:r>
          </a:p>
        </p:txBody>
      </p:sp>
    </p:spTree>
    <p:extLst>
      <p:ext uri="{BB962C8B-B14F-4D97-AF65-F5344CB8AC3E}">
        <p14:creationId xmlns:p14="http://schemas.microsoft.com/office/powerpoint/2010/main" val="368136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A73C1-DEDB-AEDB-A5FF-7D89290B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166914"/>
            <a:ext cx="10972800" cy="1143000"/>
          </a:xfrm>
        </p:spPr>
        <p:txBody>
          <a:bodyPr/>
          <a:lstStyle/>
          <a:p>
            <a:r>
              <a:rPr lang="fr-FR" dirty="0"/>
              <a:t>Focus compte bancaire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FE8E9E-28A6-F95F-5623-5880C27C9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24" y="1730828"/>
            <a:ext cx="9846952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4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CCCEB310-21A8-4ED7-6B22-81D52AF7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10" y="154547"/>
            <a:ext cx="10515600" cy="592429"/>
          </a:xfrm>
        </p:spPr>
        <p:txBody>
          <a:bodyPr>
            <a:normAutofit fontScale="90000"/>
          </a:bodyPr>
          <a:lstStyle/>
          <a:p>
            <a:r>
              <a:rPr lang="fr-FR" dirty="0"/>
              <a:t>Conseil administration - Ordre du jour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D6CB074-247F-A675-7518-789FEE936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66509"/>
              </p:ext>
            </p:extLst>
          </p:nvPr>
        </p:nvGraphicFramePr>
        <p:xfrm>
          <a:off x="2334229" y="1004908"/>
          <a:ext cx="92058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58FE5A53-F17C-C8D0-9CBE-816B3D1CD1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77" y="2997082"/>
            <a:ext cx="904672" cy="863836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CE3796A-FA87-2970-89A0-9ABD8EC59C27}"/>
              </a:ext>
            </a:extLst>
          </p:cNvPr>
          <p:cNvSpPr/>
          <p:nvPr/>
        </p:nvSpPr>
        <p:spPr>
          <a:xfrm>
            <a:off x="1601037" y="5617676"/>
            <a:ext cx="615560" cy="615560"/>
          </a:xfrm>
          <a:prstGeom prst="ellipse">
            <a:avLst/>
          </a:prstGeom>
          <a:blipFill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998FE20-7149-793B-0BC7-E0CDD39400E9}"/>
              </a:ext>
            </a:extLst>
          </p:cNvPr>
          <p:cNvSpPr/>
          <p:nvPr/>
        </p:nvSpPr>
        <p:spPr>
          <a:xfrm>
            <a:off x="2323803" y="3406462"/>
            <a:ext cx="615560" cy="615560"/>
          </a:xfrm>
          <a:prstGeom prst="ellipse">
            <a:avLst/>
          </a:prstGeom>
          <a:blipFill rotWithShape="0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1032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62C199-6BED-952D-2CCC-1C4B02FB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57" y="1377159"/>
            <a:ext cx="5827485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Communication</a:t>
            </a:r>
          </a:p>
        </p:txBody>
      </p:sp>
      <p:pic>
        <p:nvPicPr>
          <p:cNvPr id="4" name="Image 3" descr="Une image contenant personne, verres, sourire&#10;&#10;Description générée automatiquement">
            <a:extLst>
              <a:ext uri="{FF2B5EF4-FFF2-40B4-BE49-F238E27FC236}">
                <a16:creationId xmlns:a16="http://schemas.microsoft.com/office/drawing/2014/main" id="{D034D009-C602-FAEC-07F2-1CB276989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062" y="846451"/>
            <a:ext cx="1751983" cy="2114463"/>
          </a:xfrm>
          <a:prstGeom prst="rect">
            <a:avLst/>
          </a:prstGeom>
        </p:spPr>
      </p:pic>
      <p:pic>
        <p:nvPicPr>
          <p:cNvPr id="6" name="Image 5" descr="Une image contenant personne, sourire, pose&#10;&#10;Description générée automatiquement">
            <a:extLst>
              <a:ext uri="{FF2B5EF4-FFF2-40B4-BE49-F238E27FC236}">
                <a16:creationId xmlns:a16="http://schemas.microsoft.com/office/drawing/2014/main" id="{436E2C8A-CD74-A68E-C072-6F11C9A10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819" y="868935"/>
            <a:ext cx="1584094" cy="216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21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8DB8382-1ECB-04AD-2DD0-80C090DC40F0}"/>
              </a:ext>
            </a:extLst>
          </p:cNvPr>
          <p:cNvSpPr txBox="1"/>
          <p:nvPr/>
        </p:nvSpPr>
        <p:spPr>
          <a:xfrm>
            <a:off x="0" y="0"/>
            <a:ext cx="4752304" cy="128111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7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LES SUPPORTS DE COMMUNICATION  DE L’ANR </a:t>
            </a:r>
            <a:r>
              <a:rPr lang="en-US" sz="2700" b="1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Afpa</a:t>
            </a:r>
            <a:endParaRPr lang="en-US" sz="27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35" name="Slide Number Placeholder 8">
            <a:extLst>
              <a:ext uri="{FF2B5EF4-FFF2-40B4-BE49-F238E27FC236}">
                <a16:creationId xmlns:a16="http://schemas.microsoft.com/office/drawing/2014/main" id="{F2B564A2-EFDC-DE9B-8E26-0D98F311B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fld id="{CA41BAA0-11EE-459E-A4B6-DFA0157A3F50}" type="slidenum">
              <a:rPr lang="en-US" altLang="fr-FR" sz="1900">
                <a:solidFill>
                  <a:srgbClr val="FEFFFF"/>
                </a:solidFill>
              </a:rPr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t>21</a:t>
            </a:fld>
            <a:endParaRPr lang="en-US" altLang="fr-FR" sz="1900">
              <a:solidFill>
                <a:srgbClr val="FEFFFF"/>
              </a:solidFill>
            </a:endParaRPr>
          </a:p>
        </p:txBody>
      </p:sp>
      <p:pic>
        <p:nvPicPr>
          <p:cNvPr id="18436" name="Image 6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EB6D68BC-2EFE-54F1-9BA0-5C040217F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6091238" y="0"/>
            <a:ext cx="6100762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 2" descr="Une image contenant texte, Impression, conception, alcool&#10;&#10;Description générée automatiquement">
            <a:extLst>
              <a:ext uri="{FF2B5EF4-FFF2-40B4-BE49-F238E27FC236}">
                <a16:creationId xmlns:a16="http://schemas.microsoft.com/office/drawing/2014/main" id="{70C765BF-F165-D077-8CA8-2FE21068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>
            <a:fillRect/>
          </a:stretch>
        </p:blipFill>
        <p:spPr bwMode="auto">
          <a:xfrm>
            <a:off x="6091238" y="3475038"/>
            <a:ext cx="3005137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age 10" descr="Une image contenant texte, habits, homme, capture d’écran&#10;&#10;Description générée automatiquement">
            <a:extLst>
              <a:ext uri="{FF2B5EF4-FFF2-40B4-BE49-F238E27FC236}">
                <a16:creationId xmlns:a16="http://schemas.microsoft.com/office/drawing/2014/main" id="{3711E59F-F824-3D66-55C9-91587582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450" y="3371850"/>
            <a:ext cx="30035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Date Placeholder 5">
            <a:extLst>
              <a:ext uri="{FF2B5EF4-FFF2-40B4-BE49-F238E27FC236}">
                <a16:creationId xmlns:a16="http://schemas.microsoft.com/office/drawing/2014/main" id="{FB546853-6B48-1DF5-5F4A-5AFEC040E72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9A127666-751F-40A9-965B-A008FCD0E425}" type="datetime1">
              <a:rPr lang="en-US" alt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5/6/2023</a:t>
            </a:fld>
            <a:endParaRPr lang="en-US" altLang="fr-FR">
              <a:solidFill>
                <a:srgbClr val="FFFFFF"/>
              </a:solidFill>
            </a:endParaRPr>
          </a:p>
        </p:txBody>
      </p:sp>
      <p:graphicFrame>
        <p:nvGraphicFramePr>
          <p:cNvPr id="41" name="ZoneTexte 4">
            <a:extLst>
              <a:ext uri="{FF2B5EF4-FFF2-40B4-BE49-F238E27FC236}">
                <a16:creationId xmlns:a16="http://schemas.microsoft.com/office/drawing/2014/main" id="{CE26DBEF-61F7-3EC3-2DAD-CEE21C415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737043"/>
              </p:ext>
            </p:extLst>
          </p:nvPr>
        </p:nvGraphicFramePr>
        <p:xfrm>
          <a:off x="655002" y="2159358"/>
          <a:ext cx="4097302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9718C10-DBEE-4F72-8C6C-2026A52A2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128" y="4098238"/>
            <a:ext cx="1725020" cy="200342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A280773-A71F-4FE9-BE04-A435AA14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6541"/>
            <a:ext cx="11668259" cy="785494"/>
          </a:xfrm>
        </p:spPr>
        <p:txBody>
          <a:bodyPr>
            <a:normAutofit fontScale="90000"/>
          </a:bodyPr>
          <a:lstStyle/>
          <a:p>
            <a:r>
              <a:rPr lang="fr-FR" dirty="0"/>
              <a:t>Une communication partagée et ritualisée avec L’AFPA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68071C-E174-4EB0-BA2F-C07CA53E33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97" t="30710" r="8752" b="21983"/>
          <a:stretch/>
        </p:blipFill>
        <p:spPr>
          <a:xfrm>
            <a:off x="9350063" y="1990486"/>
            <a:ext cx="2484716" cy="1165449"/>
          </a:xfrm>
          <a:prstGeom prst="rect">
            <a:avLst/>
          </a:prstGeom>
        </p:spPr>
      </p:pic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8A25A6BE-7F7E-466A-A288-3E0BA6B4B43C}"/>
              </a:ext>
            </a:extLst>
          </p:cNvPr>
          <p:cNvSpPr txBox="1">
            <a:spLocks/>
          </p:cNvSpPr>
          <p:nvPr/>
        </p:nvSpPr>
        <p:spPr>
          <a:xfrm flipV="1">
            <a:off x="4778974" y="3943064"/>
            <a:ext cx="5795320" cy="2313772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429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2pPr>
            <a:lvl3pPr marL="7159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953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04699DAC-BA56-4B9F-886D-7A754BC686A8}"/>
              </a:ext>
            </a:extLst>
          </p:cNvPr>
          <p:cNvSpPr txBox="1">
            <a:spLocks/>
          </p:cNvSpPr>
          <p:nvPr/>
        </p:nvSpPr>
        <p:spPr>
          <a:xfrm>
            <a:off x="139520" y="842287"/>
            <a:ext cx="11912959" cy="462729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429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2pPr>
            <a:lvl3pPr marL="7159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953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une communication structurelle</a:t>
            </a:r>
            <a:endParaRPr lang="fr-FR" dirty="0"/>
          </a:p>
          <a:p>
            <a:pPr lvl="1">
              <a:spcBef>
                <a:spcPts val="0"/>
              </a:spcBef>
            </a:pPr>
            <a:r>
              <a:rPr lang="fr-FR" sz="2000" dirty="0"/>
              <a:t>Mettre en lien les sites Matcha et ANR, pour partager des informations sur l’AFPA et l’ANR</a:t>
            </a:r>
          </a:p>
          <a:p>
            <a:pPr lvl="1">
              <a:spcBef>
                <a:spcPts val="0"/>
              </a:spcBef>
            </a:pPr>
            <a:r>
              <a:rPr lang="fr-FR" sz="2000" dirty="0"/>
              <a:t>Diffusion de la « Newsletter AFPA», témoignant des actions innovantes et valorisant les partenariats</a:t>
            </a:r>
          </a:p>
          <a:p>
            <a:pPr lvl="1">
              <a:spcBef>
                <a:spcPts val="0"/>
              </a:spcBef>
            </a:pPr>
            <a:r>
              <a:rPr lang="fr-FR" sz="2000" dirty="0"/>
              <a:t>Mettre en synergie les partenariats </a:t>
            </a:r>
            <a:r>
              <a:rPr lang="fr-FR" sz="1800" b="1" dirty="0"/>
              <a:t>(Restos du cœur, </a:t>
            </a:r>
            <a:r>
              <a:rPr lang="fr-FR" sz="1800" b="1" dirty="0" err="1"/>
              <a:t>ProBTP</a:t>
            </a:r>
            <a:r>
              <a:rPr lang="fr-FR" sz="1800" b="1" dirty="0"/>
              <a:t>, …)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rencontres annuelles des responsables de communication ANR/AFPA autour du comité de </a:t>
            </a:r>
            <a:r>
              <a:rPr lang="fr-FR" b="1" dirty="0"/>
              <a:t>rédaction de la Revue « Contacts »</a:t>
            </a:r>
          </a:p>
          <a:p>
            <a:pPr lvl="1">
              <a:spcBef>
                <a:spcPts val="0"/>
              </a:spcBef>
            </a:pPr>
            <a:r>
              <a:rPr lang="fr-FR" sz="2000" dirty="0"/>
              <a:t>Point éditorial et collaborations à conforter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775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 descr="&quot;&quot;">
            <a:extLst>
              <a:ext uri="{FF2B5EF4-FFF2-40B4-BE49-F238E27FC236}">
                <a16:creationId xmlns:a16="http://schemas.microsoft.com/office/drawing/2014/main" id="{F562895E-64D2-F557-6FCE-94BC0DF436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3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165745-2F3F-0B6D-F027-2B9ADC9C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644525"/>
            <a:ext cx="3649662" cy="1260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 PROJETS </a:t>
            </a:r>
          </a:p>
        </p:txBody>
      </p:sp>
      <p:sp>
        <p:nvSpPr>
          <p:cNvPr id="30" name="Rectangle 29" descr="&quot;&quot;">
            <a:extLst>
              <a:ext uri="{FF2B5EF4-FFF2-40B4-BE49-F238E27FC236}">
                <a16:creationId xmlns:a16="http://schemas.microsoft.com/office/drawing/2014/main" id="{07308461-6BDE-E77A-3D12-2EA3948EEB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461" name="Image 3" descr="Une image contenant texte, ordinateur, mammifère, Site web&#10;&#10;Description générée automatiquement">
            <a:extLst>
              <a:ext uri="{FF2B5EF4-FFF2-40B4-BE49-F238E27FC236}">
                <a16:creationId xmlns:a16="http://schemas.microsoft.com/office/drawing/2014/main" id="{A0D0329C-0D6C-1464-526A-A7D398D4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4625975" y="639763"/>
            <a:ext cx="3382963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11" descr="&quot;&quot;">
            <a:extLst>
              <a:ext uri="{FF2B5EF4-FFF2-40B4-BE49-F238E27FC236}">
                <a16:creationId xmlns:a16="http://schemas.microsoft.com/office/drawing/2014/main" id="{CEF92804-0806-D3D5-1D82-C1B8538C45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061075"/>
            <a:ext cx="1038225" cy="506413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" name="ZoneTexte 4">
            <a:extLst>
              <a:ext uri="{FF2B5EF4-FFF2-40B4-BE49-F238E27FC236}">
                <a16:creationId xmlns:a16="http://schemas.microsoft.com/office/drawing/2014/main" id="{DC85DFDE-3AF7-E2B5-1FAA-5BABDC30B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224233"/>
              </p:ext>
            </p:extLst>
          </p:nvPr>
        </p:nvGraphicFramePr>
        <p:xfrm>
          <a:off x="649225" y="2133600"/>
          <a:ext cx="3650278" cy="3759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4" name="Image 5" descr="Une image contenant texte, personne, habits, capture d’écran&#10;&#10;Description générée automatiquement">
            <a:extLst>
              <a:ext uri="{FF2B5EF4-FFF2-40B4-BE49-F238E27FC236}">
                <a16:creationId xmlns:a16="http://schemas.microsoft.com/office/drawing/2014/main" id="{E187D35C-4356-0CE8-39AF-563325A4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784225"/>
            <a:ext cx="3236913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6F847C8-7801-44D8-8CCA-CDBA7AD91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600F8C-C8F3-420C-9D3B-E1FBE7BA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62C199-6BED-952D-2CCC-1C4B02FB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25" y="1383527"/>
            <a:ext cx="3647319" cy="41751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points abordés en Assemblée Générale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A55BF2-380C-4942-8AB1-55A6A52A3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>
            <a:extLst>
              <a:ext uri="{FF2B5EF4-FFF2-40B4-BE49-F238E27FC236}">
                <a16:creationId xmlns:a16="http://schemas.microsoft.com/office/drawing/2014/main" id="{50974599-8A37-04B3-F166-6B49E8BC04F1}"/>
              </a:ext>
            </a:extLst>
          </p:cNvPr>
          <p:cNvSpPr txBox="1">
            <a:spLocks/>
          </p:cNvSpPr>
          <p:nvPr/>
        </p:nvSpPr>
        <p:spPr>
          <a:xfrm>
            <a:off x="4156430" y="1536082"/>
            <a:ext cx="3647319" cy="417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Activités prévues avec nos partenaires,</a:t>
            </a:r>
          </a:p>
          <a:p>
            <a:endParaRPr lang="fr-FR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AFPA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UFR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Autres (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AGIR,Restos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6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Point de situation sur les complémentaires SANTE</a:t>
            </a:r>
          </a:p>
          <a:p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Notre contrat groupe MUTUALE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Les autres complémentaires référencées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6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-Nos loisirs et voyages </a:t>
            </a:r>
          </a:p>
          <a:p>
            <a:endParaRPr lang="fr-FR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Voyages et séjours dans l’hexagone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Voyages à l’étranger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Voyage en coordination avec PRO-BTP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Concours Photos </a:t>
            </a:r>
          </a:p>
          <a:p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</a:p>
          <a:p>
            <a:pPr marL="285750" indent="-285750">
              <a:buFontTx/>
              <a:buChar char="-"/>
            </a:pPr>
            <a:endParaRPr lang="fr-FR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5901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3673DD-DD7A-F6AF-7436-1B649DDE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5925989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mot de Regine</a:t>
            </a:r>
          </a:p>
        </p:txBody>
      </p:sp>
      <p:pic>
        <p:nvPicPr>
          <p:cNvPr id="4" name="Image 3" descr="Une image contenant personne, Visage humain, habits, collier&#10;&#10;Description générée automatiquement">
            <a:extLst>
              <a:ext uri="{FF2B5EF4-FFF2-40B4-BE49-F238E27FC236}">
                <a16:creationId xmlns:a16="http://schemas.microsoft.com/office/drawing/2014/main" id="{A90126F2-48AF-B7E7-42A8-644DC53362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963" y="1712716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9BA8A-3353-F0FD-EAAA-1BBE0CCAB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86" r="-1" b="9880"/>
          <a:stretch/>
        </p:blipFill>
        <p:spPr>
          <a:xfrm>
            <a:off x="1218567" y="918546"/>
            <a:ext cx="7233901" cy="4979334"/>
          </a:xfrm>
          <a:prstGeom prst="rect">
            <a:avLst/>
          </a:prstGeom>
        </p:spPr>
      </p:pic>
      <p:pic>
        <p:nvPicPr>
          <p:cNvPr id="5" name="Image 4" descr="Une image contenant homme, personne, verres, plein air&#10;&#10;Description générée automatiquement">
            <a:extLst>
              <a:ext uri="{FF2B5EF4-FFF2-40B4-BE49-F238E27FC236}">
                <a16:creationId xmlns:a16="http://schemas.microsoft.com/office/drawing/2014/main" id="{6FE091A8-7807-9173-26B1-846B2E6031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123" y="918546"/>
            <a:ext cx="1711310" cy="28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7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427F22E5-751C-404D-BC45-6036138FDE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297" y="5103393"/>
            <a:ext cx="3352800" cy="1417320"/>
          </a:xfrm>
          <a:prstGeom prst="rect">
            <a:avLst/>
          </a:prstGeom>
        </p:spPr>
      </p:pic>
      <p:sp>
        <p:nvSpPr>
          <p:cNvPr id="7" name="Explosion : 14 points 6">
            <a:extLst>
              <a:ext uri="{FF2B5EF4-FFF2-40B4-BE49-F238E27FC236}">
                <a16:creationId xmlns:a16="http://schemas.microsoft.com/office/drawing/2014/main" id="{9841115A-A3B1-4FBB-B501-4ABEFD61B53B}"/>
              </a:ext>
            </a:extLst>
          </p:cNvPr>
          <p:cNvSpPr/>
          <p:nvPr/>
        </p:nvSpPr>
        <p:spPr>
          <a:xfrm>
            <a:off x="6305123" y="4240048"/>
            <a:ext cx="1718532" cy="777618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xplosion : 14 points 2">
            <a:extLst>
              <a:ext uri="{FF2B5EF4-FFF2-40B4-BE49-F238E27FC236}">
                <a16:creationId xmlns:a16="http://schemas.microsoft.com/office/drawing/2014/main" id="{71AF103E-F39F-4A50-83F3-38C3C07F003B}"/>
              </a:ext>
            </a:extLst>
          </p:cNvPr>
          <p:cNvSpPr/>
          <p:nvPr/>
        </p:nvSpPr>
        <p:spPr>
          <a:xfrm>
            <a:off x="6321599" y="2256059"/>
            <a:ext cx="1718532" cy="777618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3D72908-C309-40ED-B6E8-B6901A6B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7528"/>
          </a:xfrm>
        </p:spPr>
        <p:txBody>
          <a:bodyPr/>
          <a:lstStyle/>
          <a:p>
            <a:r>
              <a:rPr lang="fr-FR" dirty="0"/>
              <a:t>Déroulement du vote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E9DF671B-25BB-42DC-A592-AA89AD66A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792165"/>
            <a:ext cx="9144000" cy="6065837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Vote par correspondance du 14 au 24  avril 2023</a:t>
            </a:r>
          </a:p>
          <a:p>
            <a:pPr lvl="1"/>
            <a:r>
              <a:rPr lang="fr-FR" b="1" dirty="0"/>
              <a:t>23 adhérents </a:t>
            </a:r>
            <a:r>
              <a:rPr lang="fr-FR" dirty="0"/>
              <a:t>(à jour de leurs cotisations 2022 et/ou 2023) sans adresse mail ou avec adresse mail et identifiés comme  n’utilisant pas leur mail par leur délégué régional</a:t>
            </a:r>
          </a:p>
          <a:p>
            <a:pPr lvl="1"/>
            <a:r>
              <a:rPr lang="fr-FR" b="1" dirty="0"/>
              <a:t>14 </a:t>
            </a:r>
            <a:r>
              <a:rPr lang="fr-FR" dirty="0"/>
              <a:t>d’entre eux se sont exprimés soit </a:t>
            </a:r>
            <a:r>
              <a:rPr lang="fr-FR" b="1" dirty="0"/>
              <a:t>60,87 % de votants</a:t>
            </a:r>
          </a:p>
          <a:p>
            <a:endParaRPr lang="fr-FR" sz="1400" dirty="0"/>
          </a:p>
          <a:p>
            <a:r>
              <a:rPr lang="fr-FR" b="1" dirty="0">
                <a:solidFill>
                  <a:srgbClr val="0070C0"/>
                </a:solidFill>
              </a:rPr>
              <a:t>Vote électronique du  14 au 23 avril 2023</a:t>
            </a:r>
          </a:p>
          <a:p>
            <a:pPr lvl="1"/>
            <a:r>
              <a:rPr lang="fr-FR" b="1" dirty="0"/>
              <a:t>254 adhérents </a:t>
            </a:r>
            <a:r>
              <a:rPr lang="fr-FR" dirty="0"/>
              <a:t>appelés à s’exprimer (à jour de leurs cotisations 2022 et/ou 2023) validés par leur Délégué Régional</a:t>
            </a:r>
          </a:p>
          <a:p>
            <a:pPr lvl="1"/>
            <a:r>
              <a:rPr lang="fr-FR" i="1" dirty="0"/>
              <a:t>165 </a:t>
            </a:r>
            <a:r>
              <a:rPr lang="fr-FR" dirty="0"/>
              <a:t>d’entre eux se sont exprimés soit </a:t>
            </a:r>
            <a:r>
              <a:rPr lang="fr-FR" b="1" dirty="0"/>
              <a:t>64,96 % de votants</a:t>
            </a:r>
          </a:p>
          <a:p>
            <a:pPr marL="0" indent="0">
              <a:buNone/>
            </a:pPr>
            <a:endParaRPr lang="fr-FR" sz="1100" b="1" u="sng" dirty="0"/>
          </a:p>
          <a:p>
            <a:pPr marL="0" indent="0">
              <a:buNone/>
            </a:pPr>
            <a:r>
              <a:rPr lang="fr-FR" sz="4000" b="1" dirty="0">
                <a:solidFill>
                  <a:srgbClr val="0070C0"/>
                </a:solidFill>
              </a:rPr>
              <a:t>Expression globale           </a:t>
            </a:r>
            <a:r>
              <a:rPr lang="fr-FR" sz="7200" b="1" dirty="0">
                <a:solidFill>
                  <a:srgbClr val="0070C0"/>
                </a:solidFill>
              </a:rPr>
              <a:t>64,62%</a:t>
            </a:r>
            <a:endParaRPr lang="fr-FR" sz="4000" b="1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76C76F-9BF6-406A-B5BE-2E28EA1F6A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617" y="2256059"/>
            <a:ext cx="1584960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0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3D72908-C309-40ED-B6E8-B6901A6B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75" y="-8537"/>
            <a:ext cx="10515600" cy="769011"/>
          </a:xfrm>
        </p:spPr>
        <p:txBody>
          <a:bodyPr/>
          <a:lstStyle/>
          <a:p>
            <a:r>
              <a:rPr lang="fr-FR" sz="3200" dirty="0"/>
              <a:t>Résultat du vote des résolutions 2022/2023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BF96753-40BD-49B0-9DBA-8A16279F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62" y="773240"/>
            <a:ext cx="4234250" cy="42707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400" b="1" dirty="0"/>
              <a:t> 2022</a:t>
            </a:r>
          </a:p>
        </p:txBody>
      </p:sp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144A3E56-7F65-4626-A190-028BE44F58A4}"/>
              </a:ext>
            </a:extLst>
          </p:cNvPr>
          <p:cNvSpPr txBox="1">
            <a:spLocks/>
          </p:cNvSpPr>
          <p:nvPr/>
        </p:nvSpPr>
        <p:spPr>
          <a:xfrm>
            <a:off x="6564313" y="773240"/>
            <a:ext cx="4234250" cy="4270756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429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2pPr>
            <a:lvl3pPr marL="7159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953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400" b="1" dirty="0"/>
              <a:t>2023 </a:t>
            </a: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CFD29006-B02E-484C-8619-3C5E9737C15C}"/>
              </a:ext>
            </a:extLst>
          </p:cNvPr>
          <p:cNvSpPr/>
          <p:nvPr/>
        </p:nvSpPr>
        <p:spPr>
          <a:xfrm>
            <a:off x="540896" y="1353398"/>
            <a:ext cx="1674254" cy="1352282"/>
          </a:xfrm>
          <a:prstGeom prst="flowChartDocumen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extrusionH="25400">
            <a:bevelT w="1333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Rapport Moral</a:t>
            </a:r>
          </a:p>
        </p:txBody>
      </p:sp>
      <p:sp>
        <p:nvSpPr>
          <p:cNvPr id="7" name="Organigramme : Document 6">
            <a:extLst>
              <a:ext uri="{FF2B5EF4-FFF2-40B4-BE49-F238E27FC236}">
                <a16:creationId xmlns:a16="http://schemas.microsoft.com/office/drawing/2014/main" id="{B1A9AC64-A5E9-42A9-82EB-DC419664FECD}"/>
              </a:ext>
            </a:extLst>
          </p:cNvPr>
          <p:cNvSpPr/>
          <p:nvPr/>
        </p:nvSpPr>
        <p:spPr>
          <a:xfrm>
            <a:off x="540896" y="3088362"/>
            <a:ext cx="1674254" cy="1352282"/>
          </a:xfrm>
          <a:prstGeom prst="flowChartDocumen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extrusionH="25400">
            <a:bevelT w="1333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Rapport Financier</a:t>
            </a:r>
          </a:p>
        </p:txBody>
      </p:sp>
      <p:sp>
        <p:nvSpPr>
          <p:cNvPr id="10" name="Organigramme : Document 9">
            <a:extLst>
              <a:ext uri="{FF2B5EF4-FFF2-40B4-BE49-F238E27FC236}">
                <a16:creationId xmlns:a16="http://schemas.microsoft.com/office/drawing/2014/main" id="{6825EB0D-AC12-4B69-AB48-C0874D99EA52}"/>
              </a:ext>
            </a:extLst>
          </p:cNvPr>
          <p:cNvSpPr/>
          <p:nvPr/>
        </p:nvSpPr>
        <p:spPr>
          <a:xfrm>
            <a:off x="5167314" y="1353398"/>
            <a:ext cx="1674254" cy="1352282"/>
          </a:xfrm>
          <a:prstGeom prst="flowChartDocumen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extrusionH="25400">
            <a:bevelT w="1333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Plan d’Action</a:t>
            </a:r>
          </a:p>
        </p:txBody>
      </p:sp>
      <p:sp>
        <p:nvSpPr>
          <p:cNvPr id="12" name="Organigramme : Document 11">
            <a:extLst>
              <a:ext uri="{FF2B5EF4-FFF2-40B4-BE49-F238E27FC236}">
                <a16:creationId xmlns:a16="http://schemas.microsoft.com/office/drawing/2014/main" id="{9E03C6C8-EEA9-4CB4-ABE9-D65F314950F2}"/>
              </a:ext>
            </a:extLst>
          </p:cNvPr>
          <p:cNvSpPr/>
          <p:nvPr/>
        </p:nvSpPr>
        <p:spPr>
          <a:xfrm>
            <a:off x="5167314" y="3061405"/>
            <a:ext cx="1674254" cy="1352282"/>
          </a:xfrm>
          <a:prstGeom prst="flowChartDocumen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extrusionH="25400">
            <a:bevelT w="1333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Projet Financier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D98144F-A8F3-49CC-AC52-64654ABABCCF}"/>
              </a:ext>
            </a:extLst>
          </p:cNvPr>
          <p:cNvSpPr txBox="1"/>
          <p:nvPr/>
        </p:nvSpPr>
        <p:spPr>
          <a:xfrm>
            <a:off x="6834480" y="1295692"/>
            <a:ext cx="234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Exprimé	             179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Oui                      173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Non		   0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Abstention	   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01C9340-F7D7-4605-BBE7-2E620FDE875A}"/>
              </a:ext>
            </a:extLst>
          </p:cNvPr>
          <p:cNvSpPr txBox="1"/>
          <p:nvPr/>
        </p:nvSpPr>
        <p:spPr>
          <a:xfrm>
            <a:off x="6900383" y="3004774"/>
            <a:ext cx="234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Exprimé	            179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Oui                     175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Non	                0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Abstention            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33918F-88EC-4712-8336-D4D3DB1E84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082"/>
          <a:stretch/>
        </p:blipFill>
        <p:spPr>
          <a:xfrm>
            <a:off x="10129110" y="-8537"/>
            <a:ext cx="1719345" cy="179001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42D5072-82B2-435C-8E68-1A8582BD7F11}"/>
              </a:ext>
            </a:extLst>
          </p:cNvPr>
          <p:cNvSpPr txBox="1"/>
          <p:nvPr/>
        </p:nvSpPr>
        <p:spPr>
          <a:xfrm flipH="1">
            <a:off x="10265380" y="1781482"/>
            <a:ext cx="165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179 suffrages</a:t>
            </a:r>
            <a:br>
              <a:rPr lang="fr-FR" b="1" dirty="0"/>
            </a:br>
            <a:r>
              <a:rPr lang="fr-FR" b="1" dirty="0"/>
              <a:t>exprimés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AED347-BCBD-9B57-22D6-17E2D59B7F8A}"/>
              </a:ext>
            </a:extLst>
          </p:cNvPr>
          <p:cNvSpPr txBox="1"/>
          <p:nvPr/>
        </p:nvSpPr>
        <p:spPr>
          <a:xfrm>
            <a:off x="2275595" y="1289985"/>
            <a:ext cx="234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Exprimé	             179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Oui                      175 Non		   1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Abstention	   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1E676F-77D2-7DD4-5F9E-A18FBE8C8CBC}"/>
              </a:ext>
            </a:extLst>
          </p:cNvPr>
          <p:cNvSpPr txBox="1"/>
          <p:nvPr/>
        </p:nvSpPr>
        <p:spPr>
          <a:xfrm>
            <a:off x="2263548" y="3049981"/>
            <a:ext cx="225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Exprimé	          179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Oui                   176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Non	              0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Abstention          3</a:t>
            </a:r>
          </a:p>
        </p:txBody>
      </p:sp>
      <p:sp>
        <p:nvSpPr>
          <p:cNvPr id="15" name="Organigramme : Document 14">
            <a:extLst>
              <a:ext uri="{FF2B5EF4-FFF2-40B4-BE49-F238E27FC236}">
                <a16:creationId xmlns:a16="http://schemas.microsoft.com/office/drawing/2014/main" id="{719B1333-9BA2-4EBA-208D-E04839D1AAC8}"/>
              </a:ext>
            </a:extLst>
          </p:cNvPr>
          <p:cNvSpPr/>
          <p:nvPr/>
        </p:nvSpPr>
        <p:spPr>
          <a:xfrm>
            <a:off x="540896" y="4918831"/>
            <a:ext cx="1674254" cy="1352282"/>
          </a:xfrm>
          <a:prstGeom prst="flowChartDocumen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extrusionH="25400">
            <a:bevelT w="1333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Règlement Intérieur</a:t>
            </a:r>
          </a:p>
        </p:txBody>
      </p:sp>
      <p:sp>
        <p:nvSpPr>
          <p:cNvPr id="19" name="Organigramme : Document 18">
            <a:extLst>
              <a:ext uri="{FF2B5EF4-FFF2-40B4-BE49-F238E27FC236}">
                <a16:creationId xmlns:a16="http://schemas.microsoft.com/office/drawing/2014/main" id="{84507BE7-1070-2EA8-2202-B7CBDD6970D1}"/>
              </a:ext>
            </a:extLst>
          </p:cNvPr>
          <p:cNvSpPr/>
          <p:nvPr/>
        </p:nvSpPr>
        <p:spPr>
          <a:xfrm>
            <a:off x="5167314" y="4891874"/>
            <a:ext cx="1674254" cy="1352282"/>
          </a:xfrm>
          <a:prstGeom prst="flowChartDocumen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extrusionH="25400">
            <a:bevelT w="1333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Statut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F3719F6-3994-3CA3-3966-8C9AE17F5A63}"/>
              </a:ext>
            </a:extLst>
          </p:cNvPr>
          <p:cNvSpPr txBox="1"/>
          <p:nvPr/>
        </p:nvSpPr>
        <p:spPr>
          <a:xfrm>
            <a:off x="6900383" y="4835243"/>
            <a:ext cx="234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Exprimé	            179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Oui                     172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Non	                0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Abstention            7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2C010D2-9477-B8D8-B49D-A35A94E69C56}"/>
              </a:ext>
            </a:extLst>
          </p:cNvPr>
          <p:cNvSpPr txBox="1"/>
          <p:nvPr/>
        </p:nvSpPr>
        <p:spPr>
          <a:xfrm>
            <a:off x="2263548" y="4880450"/>
            <a:ext cx="225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Exprimé	          179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Oui                   172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Non	              0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Abstention          7</a:t>
            </a:r>
          </a:p>
        </p:txBody>
      </p:sp>
    </p:spTree>
    <p:extLst>
      <p:ext uri="{BB962C8B-B14F-4D97-AF65-F5344CB8AC3E}">
        <p14:creationId xmlns:p14="http://schemas.microsoft.com/office/powerpoint/2010/main" val="156477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B970AA1-E024-6E22-D504-738C62D6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31" y="0"/>
            <a:ext cx="10515600" cy="571611"/>
          </a:xfrm>
        </p:spPr>
        <p:txBody>
          <a:bodyPr/>
          <a:lstStyle/>
          <a:p>
            <a:r>
              <a:rPr lang="fr-FR" sz="3200" dirty="0"/>
              <a:t>Candidats 2022/2023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A1BC539-B162-4B0C-B1CD-ACAD2B8627DD}"/>
              </a:ext>
            </a:extLst>
          </p:cNvPr>
          <p:cNvSpPr/>
          <p:nvPr/>
        </p:nvSpPr>
        <p:spPr>
          <a:xfrm>
            <a:off x="848346" y="1416394"/>
            <a:ext cx="615950" cy="685800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61ED902-BAF6-49A6-A24E-027C2783B43D}"/>
              </a:ext>
            </a:extLst>
          </p:cNvPr>
          <p:cNvSpPr/>
          <p:nvPr/>
        </p:nvSpPr>
        <p:spPr>
          <a:xfrm>
            <a:off x="857871" y="2121244"/>
            <a:ext cx="615950" cy="68580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4E98164-9380-4014-A277-8F0BF0A49715}"/>
              </a:ext>
            </a:extLst>
          </p:cNvPr>
          <p:cNvSpPr/>
          <p:nvPr/>
        </p:nvSpPr>
        <p:spPr>
          <a:xfrm>
            <a:off x="848346" y="2835619"/>
            <a:ext cx="615950" cy="676275"/>
          </a:xfrm>
          <a:prstGeom prst="ellipse">
            <a:avLst/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FA429C1-A580-43CE-A3C5-48F3E5201435}"/>
              </a:ext>
            </a:extLst>
          </p:cNvPr>
          <p:cNvSpPr/>
          <p:nvPr/>
        </p:nvSpPr>
        <p:spPr>
          <a:xfrm>
            <a:off x="844411" y="3508264"/>
            <a:ext cx="615950" cy="666750"/>
          </a:xfrm>
          <a:prstGeom prst="ellipse">
            <a:avLst/>
          </a:prstGeom>
          <a:blipFill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B31178F-FC4B-4200-B7C7-ABAD6FB45ED7}"/>
              </a:ext>
            </a:extLst>
          </p:cNvPr>
          <p:cNvSpPr/>
          <p:nvPr/>
        </p:nvSpPr>
        <p:spPr>
          <a:xfrm>
            <a:off x="806847" y="4175014"/>
            <a:ext cx="615950" cy="676275"/>
          </a:xfrm>
          <a:prstGeom prst="ellipse">
            <a:avLst/>
          </a:prstGeom>
          <a:blipFill rotWithShape="0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85CD3A0-7299-42AD-8D4A-D6B4B2E8BC70}"/>
              </a:ext>
            </a:extLst>
          </p:cNvPr>
          <p:cNvSpPr/>
          <p:nvPr/>
        </p:nvSpPr>
        <p:spPr>
          <a:xfrm>
            <a:off x="810246" y="4931637"/>
            <a:ext cx="615950" cy="695325"/>
          </a:xfrm>
          <a:prstGeom prst="ellipse">
            <a:avLst/>
          </a:prstGeom>
          <a:blipFill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25D8194-2729-45BB-A282-015BE1375707}"/>
              </a:ext>
            </a:extLst>
          </p:cNvPr>
          <p:cNvSpPr/>
          <p:nvPr/>
        </p:nvSpPr>
        <p:spPr>
          <a:xfrm>
            <a:off x="810246" y="5722731"/>
            <a:ext cx="615950" cy="638175"/>
          </a:xfrm>
          <a:prstGeom prst="ellipse">
            <a:avLst/>
          </a:prstGeom>
          <a:blipFill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2906677-1E99-D425-E901-1163BB4AF3EB}"/>
              </a:ext>
            </a:extLst>
          </p:cNvPr>
          <p:cNvSpPr/>
          <p:nvPr/>
        </p:nvSpPr>
        <p:spPr>
          <a:xfrm rot="18611167">
            <a:off x="858066" y="697562"/>
            <a:ext cx="615560" cy="615560"/>
          </a:xfrm>
          <a:prstGeom prst="ellipse">
            <a:avLst/>
          </a:prstGeom>
          <a:blipFill rotWithShape="0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0227926-0887-8E9A-3959-54640084B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24144"/>
              </p:ext>
            </p:extLst>
          </p:nvPr>
        </p:nvGraphicFramePr>
        <p:xfrm>
          <a:off x="1604409" y="714898"/>
          <a:ext cx="8983182" cy="5670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24084">
                  <a:extLst>
                    <a:ext uri="{9D8B030D-6E8A-4147-A177-3AD203B41FA5}">
                      <a16:colId xmlns:a16="http://schemas.microsoft.com/office/drawing/2014/main" val="345405116"/>
                    </a:ext>
                  </a:extLst>
                </a:gridCol>
                <a:gridCol w="1159098">
                  <a:extLst>
                    <a:ext uri="{9D8B030D-6E8A-4147-A177-3AD203B41FA5}">
                      <a16:colId xmlns:a16="http://schemas.microsoft.com/office/drawing/2014/main" val="1578195785"/>
                    </a:ext>
                  </a:extLst>
                </a:gridCol>
              </a:tblGrid>
              <a:tr h="408123">
                <a:tc>
                  <a:txBody>
                    <a:bodyPr/>
                    <a:lstStyle/>
                    <a:p>
                      <a:pPr algn="l" fontAlgn="b"/>
                      <a:endParaRPr lang="fr-FR" sz="20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Thérèse Noël     candidate Trésorière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158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057"/>
                  </a:ext>
                </a:extLst>
              </a:tr>
              <a:tr h="738702">
                <a:tc>
                  <a:txBody>
                    <a:bodyPr/>
                    <a:lstStyle/>
                    <a:p>
                      <a:pPr algn="l" fontAlgn="b"/>
                      <a:endParaRPr lang="fr-FR" sz="20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Bernadette Barbier candidate Trésorière Adjointe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129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8839023"/>
                  </a:ext>
                </a:extLst>
              </a:tr>
              <a:tr h="73870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Corinne Decuignière candidate Secrétaire Adjointe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144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593267"/>
                  </a:ext>
                </a:extLst>
              </a:tr>
              <a:tr h="73870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Yves Munsch candidat animateur sessions de préparation à la retraite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146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5126423"/>
                  </a:ext>
                </a:extLst>
              </a:tr>
              <a:tr h="73870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Monique Gauffre    candidate Administrateur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134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3340611"/>
                  </a:ext>
                </a:extLst>
              </a:tr>
              <a:tr h="408123">
                <a:tc>
                  <a:txBody>
                    <a:bodyPr/>
                    <a:lstStyle/>
                    <a:p>
                      <a:pPr algn="l" fontAlgn="b"/>
                      <a:endParaRPr lang="fr-FR" sz="20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Martine Gaillard candidate Administrateur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122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02566"/>
                  </a:ext>
                </a:extLst>
              </a:tr>
              <a:tr h="73870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Isabelle Letourneau candidate Administrateur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81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4100267"/>
                  </a:ext>
                </a:extLst>
              </a:tr>
              <a:tr h="73870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Marie-Christine </a:t>
                      </a:r>
                      <a:r>
                        <a:rPr lang="fr-FR" sz="2000" u="none" strike="noStrike" dirty="0" err="1">
                          <a:effectLst/>
                        </a:rPr>
                        <a:t>Garandet</a:t>
                      </a:r>
                      <a:r>
                        <a:rPr lang="fr-FR" sz="2000" u="none" strike="noStrike" dirty="0">
                          <a:effectLst/>
                        </a:rPr>
                        <a:t> Candidate Administrateur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70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9795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20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2D283-A0BC-A3DD-D673-C4A7AFCE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4818743" cy="694418"/>
          </a:xfrm>
        </p:spPr>
        <p:txBody>
          <a:bodyPr>
            <a:normAutofit fontScale="90000"/>
          </a:bodyPr>
          <a:lstStyle/>
          <a:p>
            <a:r>
              <a:rPr lang="fr-FR" dirty="0"/>
              <a:t>Vote par délégation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5191EE-71B5-2A3E-1744-9F419C3DA813}"/>
              </a:ext>
            </a:extLst>
          </p:cNvPr>
          <p:cNvSpPr/>
          <p:nvPr/>
        </p:nvSpPr>
        <p:spPr>
          <a:xfrm rot="18678205">
            <a:off x="346710" y="2023026"/>
            <a:ext cx="615950" cy="685800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149219A-D85F-B973-9AE4-8F0AAC16822C}"/>
              </a:ext>
            </a:extLst>
          </p:cNvPr>
          <p:cNvSpPr/>
          <p:nvPr/>
        </p:nvSpPr>
        <p:spPr>
          <a:xfrm rot="18678205">
            <a:off x="337185" y="2737401"/>
            <a:ext cx="615950" cy="676275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5A1128C-C2DF-556D-BBDA-99E4A33F42D0}"/>
              </a:ext>
            </a:extLst>
          </p:cNvPr>
          <p:cNvSpPr/>
          <p:nvPr/>
        </p:nvSpPr>
        <p:spPr>
          <a:xfrm rot="18678205">
            <a:off x="299085" y="3385101"/>
            <a:ext cx="615950" cy="666750"/>
          </a:xfrm>
          <a:prstGeom prst="ellipse">
            <a:avLst/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BDFD938-19E0-E793-1645-7A1D6449A5AA}"/>
              </a:ext>
            </a:extLst>
          </p:cNvPr>
          <p:cNvSpPr/>
          <p:nvPr/>
        </p:nvSpPr>
        <p:spPr>
          <a:xfrm rot="18678205">
            <a:off x="322875" y="4073496"/>
            <a:ext cx="615950" cy="676275"/>
          </a:xfrm>
          <a:prstGeom prst="ellipse">
            <a:avLst/>
          </a:prstGeom>
          <a:blipFill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3025E7-3D09-8D6C-BEA5-630AEB1584E4}"/>
              </a:ext>
            </a:extLst>
          </p:cNvPr>
          <p:cNvSpPr/>
          <p:nvPr/>
        </p:nvSpPr>
        <p:spPr>
          <a:xfrm rot="18678205">
            <a:off x="315718" y="4792706"/>
            <a:ext cx="615950" cy="695325"/>
          </a:xfrm>
          <a:prstGeom prst="ellipse">
            <a:avLst/>
          </a:prstGeom>
          <a:blipFill rotWithShape="0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7A9B6B3-80B9-BE51-F6BF-0036FBE1BB90}"/>
              </a:ext>
            </a:extLst>
          </p:cNvPr>
          <p:cNvSpPr/>
          <p:nvPr/>
        </p:nvSpPr>
        <p:spPr>
          <a:xfrm rot="18678205">
            <a:off x="337184" y="5683969"/>
            <a:ext cx="615950" cy="638175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5D7C6FD-C0FB-9A92-BA7D-46377CE293E8}"/>
              </a:ext>
            </a:extLst>
          </p:cNvPr>
          <p:cNvSpPr/>
          <p:nvPr/>
        </p:nvSpPr>
        <p:spPr>
          <a:xfrm rot="18678205">
            <a:off x="346711" y="1317031"/>
            <a:ext cx="615950" cy="685800"/>
          </a:xfrm>
          <a:prstGeom prst="ellipse">
            <a:avLst/>
          </a:prstGeom>
          <a:blipFill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87F33F4A-4AD6-36DA-4214-3564F2896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0937"/>
              </p:ext>
            </p:extLst>
          </p:nvPr>
        </p:nvGraphicFramePr>
        <p:xfrm>
          <a:off x="1249135" y="1305822"/>
          <a:ext cx="4600123" cy="5139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3322">
                  <a:extLst>
                    <a:ext uri="{9D8B030D-6E8A-4147-A177-3AD203B41FA5}">
                      <a16:colId xmlns:a16="http://schemas.microsoft.com/office/drawing/2014/main" val="608092994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97787292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701039180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778202656"/>
                    </a:ext>
                  </a:extLst>
                </a:gridCol>
              </a:tblGrid>
              <a:tr h="7842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AUVE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100,00%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2713383"/>
                  </a:ext>
                </a:extLst>
              </a:tr>
              <a:tr h="61783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RALP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31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26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83,87%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6010454"/>
                  </a:ext>
                </a:extLst>
              </a:tr>
              <a:tr h="61783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BOUR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50,00%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7499366"/>
                  </a:ext>
                </a:extLst>
              </a:tr>
              <a:tr h="61783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FCTE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66,67%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7967335"/>
                  </a:ext>
                </a:extLst>
              </a:tr>
              <a:tr h="730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BRET - LOIR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24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13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54,17%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940784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IDFR - CENT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42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21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50,00%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5167703"/>
                  </a:ext>
                </a:extLst>
              </a:tr>
              <a:tr h="111828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ALSA - CHAM- LORR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46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44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95,65%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6855876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50D2159B-AD9D-08D5-6C0D-2D0261579BE3}"/>
              </a:ext>
            </a:extLst>
          </p:cNvPr>
          <p:cNvSpPr txBox="1"/>
          <p:nvPr/>
        </p:nvSpPr>
        <p:spPr>
          <a:xfrm>
            <a:off x="3445329" y="747329"/>
            <a:ext cx="2403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inscrits Votants  </a:t>
            </a:r>
            <a:r>
              <a:rPr lang="fr-FR" dirty="0"/>
              <a:t>    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% </a:t>
            </a:r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D6C00D1-5C66-B0AC-1E89-7CF6E785438C}"/>
              </a:ext>
            </a:extLst>
          </p:cNvPr>
          <p:cNvSpPr/>
          <p:nvPr/>
        </p:nvSpPr>
        <p:spPr>
          <a:xfrm rot="18678205">
            <a:off x="6254852" y="2292543"/>
            <a:ext cx="615950" cy="685800"/>
          </a:xfrm>
          <a:prstGeom prst="ellipse">
            <a:avLst/>
          </a:prstGeom>
          <a:blipFill rotWithShape="0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A28BF96-EAF3-E396-ECC6-A7250214E955}"/>
              </a:ext>
            </a:extLst>
          </p:cNvPr>
          <p:cNvSpPr/>
          <p:nvPr/>
        </p:nvSpPr>
        <p:spPr>
          <a:xfrm rot="18678205">
            <a:off x="6245102" y="3098199"/>
            <a:ext cx="615950" cy="676275"/>
          </a:xfrm>
          <a:prstGeom prst="ellipse">
            <a:avLst/>
          </a:prstGeom>
          <a:blipFill rotWithShape="0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5051A22-7D32-6705-6EA9-7A3E44215AC2}"/>
              </a:ext>
            </a:extLst>
          </p:cNvPr>
          <p:cNvSpPr/>
          <p:nvPr/>
        </p:nvSpPr>
        <p:spPr>
          <a:xfrm rot="18678205">
            <a:off x="6275333" y="3913588"/>
            <a:ext cx="615950" cy="666750"/>
          </a:xfrm>
          <a:prstGeom prst="ellipse">
            <a:avLst/>
          </a:prstGeom>
          <a:blipFill rotWithShape="0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A6E6247-D75C-F815-3A38-2F0CF65E5C49}"/>
              </a:ext>
            </a:extLst>
          </p:cNvPr>
          <p:cNvSpPr/>
          <p:nvPr/>
        </p:nvSpPr>
        <p:spPr>
          <a:xfrm rot="18678205">
            <a:off x="6245320" y="4730680"/>
            <a:ext cx="615950" cy="676275"/>
          </a:xfrm>
          <a:prstGeom prst="ellipse">
            <a:avLst/>
          </a:prstGeom>
          <a:blipFill rotWithShape="0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9546428-A747-71ED-736E-8FF0B18083D1}"/>
              </a:ext>
            </a:extLst>
          </p:cNvPr>
          <p:cNvSpPr/>
          <p:nvPr/>
        </p:nvSpPr>
        <p:spPr>
          <a:xfrm rot="18678205">
            <a:off x="6237945" y="5636533"/>
            <a:ext cx="615950" cy="695325"/>
          </a:xfrm>
          <a:prstGeom prst="ellipse">
            <a:avLst/>
          </a:prstGeom>
          <a:blipFill rotWithShape="0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9142B2E-4BF6-F067-DFE1-DE8DB07F19BD}"/>
              </a:ext>
            </a:extLst>
          </p:cNvPr>
          <p:cNvSpPr/>
          <p:nvPr/>
        </p:nvSpPr>
        <p:spPr>
          <a:xfrm rot="18678205">
            <a:off x="6268178" y="1420611"/>
            <a:ext cx="615950" cy="685800"/>
          </a:xfrm>
          <a:prstGeom prst="ellipse">
            <a:avLst/>
          </a:prstGeom>
          <a:blipFill rotWithShape="0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BD408C0B-ACBF-3ADA-6F92-AB93E9AD7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14342"/>
              </p:ext>
            </p:extLst>
          </p:nvPr>
        </p:nvGraphicFramePr>
        <p:xfrm>
          <a:off x="7242584" y="1336736"/>
          <a:ext cx="4747240" cy="5108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2959">
                  <a:extLst>
                    <a:ext uri="{9D8B030D-6E8A-4147-A177-3AD203B41FA5}">
                      <a16:colId xmlns:a16="http://schemas.microsoft.com/office/drawing/2014/main" val="3602436500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3280510615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522475792"/>
                    </a:ext>
                  </a:extLst>
                </a:gridCol>
                <a:gridCol w="842853">
                  <a:extLst>
                    <a:ext uri="{9D8B030D-6E8A-4147-A177-3AD203B41FA5}">
                      <a16:colId xmlns:a16="http://schemas.microsoft.com/office/drawing/2014/main" val="3864589364"/>
                    </a:ext>
                  </a:extLst>
                </a:gridCol>
              </a:tblGrid>
              <a:tr h="851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BNOR - HNOR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11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45,45%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3149759"/>
                  </a:ext>
                </a:extLst>
              </a:tr>
              <a:tr h="851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NORD - PICA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18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10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55,56%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1935100"/>
                  </a:ext>
                </a:extLst>
              </a:tr>
              <a:tr h="851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LANG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33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10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30,30%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535917"/>
                  </a:ext>
                </a:extLst>
              </a:tr>
              <a:tr h="851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AQUI –LIMO - POIT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15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13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86,67%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8939735"/>
                  </a:ext>
                </a:extLst>
              </a:tr>
              <a:tr h="851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PACA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14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12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85,71%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7458174"/>
                  </a:ext>
                </a:extLst>
              </a:tr>
              <a:tr h="851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MIPY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23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>
                          <a:effectLst/>
                        </a:rPr>
                        <a:t>17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73,91%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9540849"/>
                  </a:ext>
                </a:extLst>
              </a:tr>
            </a:tbl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615EEDD2-9A04-BC6F-77E3-E4628319DE4A}"/>
              </a:ext>
            </a:extLst>
          </p:cNvPr>
          <p:cNvSpPr txBox="1"/>
          <p:nvPr/>
        </p:nvSpPr>
        <p:spPr>
          <a:xfrm>
            <a:off x="9534067" y="815952"/>
            <a:ext cx="2403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inscrits Votants  </a:t>
            </a:r>
            <a:r>
              <a:rPr lang="fr-FR" dirty="0"/>
              <a:t>    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%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39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3D72908-C309-40ED-B6E8-B6901A6B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29595"/>
          </a:xfrm>
        </p:spPr>
        <p:txBody>
          <a:bodyPr/>
          <a:lstStyle/>
          <a:p>
            <a:r>
              <a:rPr lang="fr-FR" sz="3200" dirty="0"/>
              <a:t>Désignation des membres du Conseil d ’Administration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BF96753-40BD-49B0-9DBA-8A16279F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922" y="958311"/>
            <a:ext cx="3195961" cy="5364663"/>
          </a:xfrm>
        </p:spPr>
        <p:txBody>
          <a:bodyPr>
            <a:normAutofit fontScale="92500" lnSpcReduction="10000"/>
          </a:bodyPr>
          <a:lstStyle/>
          <a:p>
            <a:pPr marL="0" indent="0" algn="ctr" eaLnBrk="0" fontAlgn="base" hangingPunct="0"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00000"/>
              <a:buNone/>
            </a:pPr>
            <a:r>
              <a:rPr lang="fr-FR" sz="3000" b="1" dirty="0">
                <a:latin typeface="+mj-lt"/>
              </a:rPr>
              <a:t>Elu 2022/2025</a:t>
            </a: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70C0"/>
                </a:solidFill>
                <a:latin typeface="+mj-lt"/>
              </a:rPr>
              <a:t>Daniel de SOUZA</a:t>
            </a: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endParaRPr lang="fr-FR" sz="2400" b="1" dirty="0">
              <a:solidFill>
                <a:srgbClr val="0070C0"/>
              </a:solidFill>
              <a:latin typeface="+mj-lt"/>
            </a:endParaRP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endParaRPr lang="fr-FR" sz="2400" b="1" dirty="0">
              <a:solidFill>
                <a:srgbClr val="0070C0"/>
              </a:solidFill>
              <a:latin typeface="+mj-lt"/>
            </a:endParaRP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70C0"/>
                </a:solidFill>
                <a:latin typeface="+mj-lt"/>
              </a:rPr>
              <a:t>Jean-Pierre GOUDOT</a:t>
            </a: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endParaRPr lang="fr-FR" sz="2400" b="1" dirty="0">
              <a:solidFill>
                <a:srgbClr val="0070C0"/>
              </a:solidFill>
              <a:latin typeface="+mj-lt"/>
            </a:endParaRP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70C0"/>
                </a:solidFill>
                <a:latin typeface="+mj-lt"/>
              </a:rPr>
              <a:t>Jocelyne LAPLACE</a:t>
            </a: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endParaRPr lang="fr-FR" sz="2400" b="1" dirty="0">
              <a:solidFill>
                <a:srgbClr val="0070C0"/>
              </a:solidFill>
              <a:latin typeface="+mj-lt"/>
            </a:endParaRP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endParaRPr lang="fr-FR" sz="2400" b="1" dirty="0">
              <a:solidFill>
                <a:srgbClr val="0070C0"/>
              </a:solidFill>
              <a:latin typeface="+mj-lt"/>
            </a:endParaRP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70C0"/>
                </a:solidFill>
                <a:latin typeface="+mj-lt"/>
              </a:rPr>
              <a:t>Bruno LE BIHAN</a:t>
            </a: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endParaRPr lang="fr-FR" sz="2400" b="1" dirty="0">
              <a:solidFill>
                <a:srgbClr val="0070C0"/>
              </a:solidFill>
              <a:latin typeface="+mj-lt"/>
            </a:endParaRP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endParaRPr lang="fr-FR" sz="2400" b="1" dirty="0">
              <a:solidFill>
                <a:srgbClr val="0070C0"/>
              </a:solidFill>
              <a:latin typeface="+mj-lt"/>
            </a:endParaRP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70C0"/>
                </a:solidFill>
                <a:latin typeface="+mj-lt"/>
              </a:rPr>
              <a:t>Patrick MATHON</a:t>
            </a: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endParaRPr lang="fr-FR" sz="2400" b="1" dirty="0">
              <a:solidFill>
                <a:srgbClr val="0070C0"/>
              </a:solidFill>
              <a:latin typeface="+mj-lt"/>
            </a:endParaRPr>
          </a:p>
          <a:p>
            <a:pPr marL="180975" indent="-1809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70C0"/>
                </a:solidFill>
                <a:latin typeface="+mj-lt"/>
              </a:rPr>
              <a:t>Patrick PENA</a:t>
            </a:r>
          </a:p>
        </p:txBody>
      </p:sp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144A3E56-7F65-4626-A190-028BE44F58A4}"/>
              </a:ext>
            </a:extLst>
          </p:cNvPr>
          <p:cNvSpPr txBox="1">
            <a:spLocks/>
          </p:cNvSpPr>
          <p:nvPr/>
        </p:nvSpPr>
        <p:spPr>
          <a:xfrm>
            <a:off x="798478" y="886887"/>
            <a:ext cx="3195961" cy="5373561"/>
          </a:xfrm>
          <a:prstGeom prst="rect">
            <a:avLst/>
          </a:prstGeom>
          <a:solidFill>
            <a:srgbClr val="FFFF00"/>
          </a:solidFill>
        </p:spPr>
        <p:txBody>
          <a:bodyPr lIns="36000" rIns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429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2pPr>
            <a:lvl3pPr marL="7159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953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fr-FR" sz="2800" b="1" dirty="0"/>
              <a:t>Elu 2023/2026</a:t>
            </a:r>
            <a:endParaRPr lang="fr-FR" sz="200" b="1" dirty="0"/>
          </a:p>
          <a:p>
            <a:pPr marL="180975" indent="-180975">
              <a:spcBef>
                <a:spcPts val="600"/>
              </a:spcBef>
            </a:pPr>
            <a:r>
              <a:rPr lang="fr-FR" sz="2400" b="1" dirty="0">
                <a:solidFill>
                  <a:srgbClr val="0070C0"/>
                </a:solidFill>
              </a:rPr>
              <a:t>NOEL Thérèse</a:t>
            </a:r>
          </a:p>
          <a:p>
            <a:pPr marL="180975" indent="-180975">
              <a:spcBef>
                <a:spcPts val="600"/>
              </a:spcBef>
            </a:pPr>
            <a:endParaRPr lang="fr-FR" sz="2400" b="1" dirty="0">
              <a:solidFill>
                <a:srgbClr val="0070C0"/>
              </a:solidFill>
            </a:endParaRPr>
          </a:p>
          <a:p>
            <a:pPr marL="180975" indent="-180975">
              <a:spcBef>
                <a:spcPts val="600"/>
              </a:spcBef>
            </a:pPr>
            <a:r>
              <a:rPr lang="fr-FR" sz="2400" b="1" dirty="0">
                <a:solidFill>
                  <a:srgbClr val="0070C0"/>
                </a:solidFill>
              </a:rPr>
              <a:t>BARBIER Bernadette</a:t>
            </a:r>
          </a:p>
          <a:p>
            <a:pPr marL="180975" indent="-180975">
              <a:spcBef>
                <a:spcPts val="600"/>
              </a:spcBef>
            </a:pPr>
            <a:endParaRPr lang="fr-FR" sz="2400" b="1" dirty="0">
              <a:solidFill>
                <a:srgbClr val="0070C0"/>
              </a:solidFill>
            </a:endParaRPr>
          </a:p>
          <a:p>
            <a:pPr marL="180975" indent="-180975">
              <a:spcBef>
                <a:spcPts val="600"/>
              </a:spcBef>
            </a:pPr>
            <a:r>
              <a:rPr lang="fr-FR" sz="2400" b="1" dirty="0">
                <a:solidFill>
                  <a:srgbClr val="0070C0"/>
                </a:solidFill>
              </a:rPr>
              <a:t>DECUIGNIERE Corinne</a:t>
            </a:r>
          </a:p>
          <a:p>
            <a:pPr marL="180975" indent="-180975">
              <a:spcBef>
                <a:spcPts val="600"/>
              </a:spcBef>
            </a:pPr>
            <a:endParaRPr lang="fr-FR" sz="2400" b="1" dirty="0">
              <a:solidFill>
                <a:srgbClr val="0070C0"/>
              </a:solidFill>
            </a:endParaRPr>
          </a:p>
          <a:p>
            <a:pPr marL="180975" indent="-180975">
              <a:spcBef>
                <a:spcPts val="600"/>
              </a:spcBef>
            </a:pPr>
            <a:r>
              <a:rPr lang="fr-FR" sz="2400" b="1" dirty="0">
                <a:solidFill>
                  <a:srgbClr val="0070C0"/>
                </a:solidFill>
              </a:rPr>
              <a:t>MUNSCH Yves</a:t>
            </a:r>
          </a:p>
          <a:p>
            <a:pPr marL="180975" indent="-180975">
              <a:spcBef>
                <a:spcPts val="600"/>
              </a:spcBef>
            </a:pPr>
            <a:endParaRPr lang="fr-FR" sz="2400" b="1" dirty="0">
              <a:solidFill>
                <a:srgbClr val="0070C0"/>
              </a:solidFill>
            </a:endParaRPr>
          </a:p>
          <a:p>
            <a:pPr marL="180975" indent="-180975">
              <a:spcBef>
                <a:spcPts val="600"/>
              </a:spcBef>
            </a:pPr>
            <a:r>
              <a:rPr lang="fr-FR" sz="2400" b="1" dirty="0">
                <a:solidFill>
                  <a:srgbClr val="0070C0"/>
                </a:solidFill>
              </a:rPr>
              <a:t>GAUFFRE Monique</a:t>
            </a:r>
          </a:p>
          <a:p>
            <a:pPr marL="180975" indent="-180975">
              <a:spcBef>
                <a:spcPts val="600"/>
              </a:spcBef>
            </a:pPr>
            <a:endParaRPr lang="fr-FR" sz="2400" b="1" dirty="0">
              <a:solidFill>
                <a:srgbClr val="0070C0"/>
              </a:solidFill>
            </a:endParaRPr>
          </a:p>
          <a:p>
            <a:pPr marL="180975" indent="-180975">
              <a:spcBef>
                <a:spcPts val="600"/>
              </a:spcBef>
            </a:pPr>
            <a:r>
              <a:rPr lang="fr-FR" sz="2400" b="1" dirty="0">
                <a:solidFill>
                  <a:srgbClr val="0070C0"/>
                </a:solidFill>
              </a:rPr>
              <a:t>GAILLARD Martine</a:t>
            </a:r>
          </a:p>
        </p:txBody>
      </p:sp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C0DA4988-8E77-4817-8486-94FC8BDE51BF}"/>
              </a:ext>
            </a:extLst>
          </p:cNvPr>
          <p:cNvSpPr txBox="1">
            <a:spLocks/>
          </p:cNvSpPr>
          <p:nvPr/>
        </p:nvSpPr>
        <p:spPr>
          <a:xfrm>
            <a:off x="8753309" y="930010"/>
            <a:ext cx="3524582" cy="5588177"/>
          </a:xfrm>
          <a:prstGeom prst="rect">
            <a:avLst/>
          </a:prstGeom>
        </p:spPr>
        <p:txBody>
          <a:bodyPr lIns="0" rIns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429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2pPr>
            <a:lvl3pPr marL="7159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953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FR" sz="2800" b="1" dirty="0"/>
              <a:t>Elu 2021/2024    </a:t>
            </a: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r>
              <a:rPr lang="fr-FR" sz="2400" b="1" dirty="0">
                <a:solidFill>
                  <a:srgbClr val="0070C0"/>
                </a:solidFill>
              </a:rPr>
              <a:t>Naji BRIGUI</a:t>
            </a: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endParaRPr lang="fr-FR" sz="1400" b="1" dirty="0">
              <a:solidFill>
                <a:srgbClr val="0070C0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endParaRPr lang="fr-FR" sz="1600" b="1" dirty="0">
              <a:solidFill>
                <a:srgbClr val="0070C0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r>
              <a:rPr lang="fr-FR" sz="2400" b="1" dirty="0">
                <a:solidFill>
                  <a:srgbClr val="0070C0"/>
                </a:solidFill>
              </a:rPr>
              <a:t>Mohamed HAMROUNI</a:t>
            </a: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endParaRPr lang="fr-FR" sz="1050" b="1" dirty="0">
              <a:solidFill>
                <a:srgbClr val="0070C0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endParaRPr lang="fr-FR" sz="900" b="1" dirty="0">
              <a:solidFill>
                <a:srgbClr val="0070C0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r>
              <a:rPr lang="fr-FR" sz="2400" b="1" dirty="0">
                <a:solidFill>
                  <a:srgbClr val="0070C0"/>
                </a:solidFill>
              </a:rPr>
              <a:t>Régine JACQUEMIN</a:t>
            </a: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endParaRPr lang="fr-FR" sz="1600" b="1" dirty="0">
              <a:solidFill>
                <a:srgbClr val="0070C0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endParaRPr lang="fr-FR" sz="1600" b="1" dirty="0">
              <a:solidFill>
                <a:srgbClr val="0070C0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r>
              <a:rPr lang="fr-FR" sz="2400" b="1" dirty="0">
                <a:solidFill>
                  <a:srgbClr val="0070C0"/>
                </a:solidFill>
              </a:rPr>
              <a:t>Denis LE CAPITAINE</a:t>
            </a: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endParaRPr lang="fr-FR" sz="3600" b="1" dirty="0">
              <a:solidFill>
                <a:srgbClr val="0070C0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r>
              <a:rPr lang="fr-FR" sz="2400" b="1" dirty="0">
                <a:solidFill>
                  <a:srgbClr val="0070C0"/>
                </a:solidFill>
              </a:rPr>
              <a:t>Alain ROLLES</a:t>
            </a: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endParaRPr lang="fr-FR" sz="1600" b="1" dirty="0">
              <a:solidFill>
                <a:srgbClr val="0070C0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</a:pPr>
            <a:r>
              <a:rPr lang="fr-FR" sz="2400" b="1" dirty="0">
                <a:solidFill>
                  <a:srgbClr val="0070C0"/>
                </a:solidFill>
              </a:rPr>
              <a:t>Et Isabelle LETOURNEAU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7D078E7-8B2F-7BFF-E908-5230953A4391}"/>
              </a:ext>
            </a:extLst>
          </p:cNvPr>
          <p:cNvSpPr/>
          <p:nvPr/>
        </p:nvSpPr>
        <p:spPr>
          <a:xfrm>
            <a:off x="88901" y="2189129"/>
            <a:ext cx="615950" cy="685800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443F125-8391-9726-8000-F480E1E211AF}"/>
              </a:ext>
            </a:extLst>
          </p:cNvPr>
          <p:cNvSpPr/>
          <p:nvPr/>
        </p:nvSpPr>
        <p:spPr>
          <a:xfrm>
            <a:off x="98426" y="2954844"/>
            <a:ext cx="615950" cy="68580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EEAB3BE-10EB-DDCF-4F76-72DD29BEC7CA}"/>
              </a:ext>
            </a:extLst>
          </p:cNvPr>
          <p:cNvSpPr/>
          <p:nvPr/>
        </p:nvSpPr>
        <p:spPr>
          <a:xfrm>
            <a:off x="98426" y="3800475"/>
            <a:ext cx="615950" cy="676275"/>
          </a:xfrm>
          <a:prstGeom prst="ellipse">
            <a:avLst/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FDCBFC8-78B0-2A5E-070B-AF581BDA2313}"/>
              </a:ext>
            </a:extLst>
          </p:cNvPr>
          <p:cNvSpPr/>
          <p:nvPr/>
        </p:nvSpPr>
        <p:spPr>
          <a:xfrm>
            <a:off x="88901" y="4636581"/>
            <a:ext cx="615950" cy="666750"/>
          </a:xfrm>
          <a:prstGeom prst="ellipse">
            <a:avLst/>
          </a:prstGeom>
          <a:blipFill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F0ED507-D387-0C56-BFCD-50BD610C01BD}"/>
              </a:ext>
            </a:extLst>
          </p:cNvPr>
          <p:cNvSpPr/>
          <p:nvPr/>
        </p:nvSpPr>
        <p:spPr>
          <a:xfrm>
            <a:off x="88901" y="5575275"/>
            <a:ext cx="615950" cy="676275"/>
          </a:xfrm>
          <a:prstGeom prst="ellipse">
            <a:avLst/>
          </a:prstGeom>
          <a:blipFill rotWithShape="0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7C71384-BEC1-0985-9919-41B87280838B}"/>
              </a:ext>
            </a:extLst>
          </p:cNvPr>
          <p:cNvSpPr/>
          <p:nvPr/>
        </p:nvSpPr>
        <p:spPr>
          <a:xfrm>
            <a:off x="4210985" y="1308937"/>
            <a:ext cx="615950" cy="676275"/>
          </a:xfrm>
          <a:prstGeom prst="ellipse">
            <a:avLst/>
          </a:prstGeom>
          <a:blipFill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C974EA3-0B32-9A31-241E-BC345922A0EB}"/>
              </a:ext>
            </a:extLst>
          </p:cNvPr>
          <p:cNvSpPr/>
          <p:nvPr/>
        </p:nvSpPr>
        <p:spPr>
          <a:xfrm>
            <a:off x="4210984" y="2112753"/>
            <a:ext cx="615950" cy="685800"/>
          </a:xfrm>
          <a:prstGeom prst="ellipse">
            <a:avLst/>
          </a:prstGeom>
          <a:blipFill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E5BC636-A23B-785A-CF50-A29E6E2B11AF}"/>
              </a:ext>
            </a:extLst>
          </p:cNvPr>
          <p:cNvSpPr/>
          <p:nvPr/>
        </p:nvSpPr>
        <p:spPr>
          <a:xfrm>
            <a:off x="4228573" y="3023214"/>
            <a:ext cx="615950" cy="685800"/>
          </a:xfrm>
          <a:prstGeom prst="ellipse">
            <a:avLst/>
          </a:prstGeom>
          <a:blipFill rotWithShape="0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44234AD-038A-BC87-9BF3-A1CA8D4EB9D5}"/>
              </a:ext>
            </a:extLst>
          </p:cNvPr>
          <p:cNvSpPr/>
          <p:nvPr/>
        </p:nvSpPr>
        <p:spPr>
          <a:xfrm>
            <a:off x="4208275" y="3897945"/>
            <a:ext cx="615950" cy="676275"/>
          </a:xfrm>
          <a:prstGeom prst="ellipse">
            <a:avLst/>
          </a:prstGeom>
          <a:blipFill rotWithShape="0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D44C937-6588-217D-2BB4-9F5A94C7F958}"/>
              </a:ext>
            </a:extLst>
          </p:cNvPr>
          <p:cNvSpPr/>
          <p:nvPr/>
        </p:nvSpPr>
        <p:spPr>
          <a:xfrm>
            <a:off x="4208275" y="4758924"/>
            <a:ext cx="615950" cy="666750"/>
          </a:xfrm>
          <a:prstGeom prst="ellipse">
            <a:avLst/>
          </a:prstGeom>
          <a:blipFill rotWithShape="0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6CB0807-B7F0-225E-012B-6332054C352C}"/>
              </a:ext>
            </a:extLst>
          </p:cNvPr>
          <p:cNvSpPr/>
          <p:nvPr/>
        </p:nvSpPr>
        <p:spPr>
          <a:xfrm>
            <a:off x="4210984" y="5584173"/>
            <a:ext cx="615950" cy="676275"/>
          </a:xfrm>
          <a:prstGeom prst="ellipse">
            <a:avLst/>
          </a:prstGeom>
          <a:blipFill rotWithShape="0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25A164B-AD06-AA88-5430-12B3CDF4C037}"/>
              </a:ext>
            </a:extLst>
          </p:cNvPr>
          <p:cNvSpPr/>
          <p:nvPr/>
        </p:nvSpPr>
        <p:spPr>
          <a:xfrm>
            <a:off x="8022896" y="1308937"/>
            <a:ext cx="615950" cy="676275"/>
          </a:xfrm>
          <a:prstGeom prst="ellipse">
            <a:avLst/>
          </a:prstGeom>
          <a:blipFill rotWithShape="0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510E070-311F-54D6-E0C4-9236E777AD14}"/>
              </a:ext>
            </a:extLst>
          </p:cNvPr>
          <p:cNvSpPr/>
          <p:nvPr/>
        </p:nvSpPr>
        <p:spPr>
          <a:xfrm>
            <a:off x="8022895" y="2112753"/>
            <a:ext cx="615950" cy="685800"/>
          </a:xfrm>
          <a:prstGeom prst="ellipse">
            <a:avLst/>
          </a:prstGeom>
          <a:blipFill rotWithShape="0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82965C0-D8C0-2929-F806-3CBCE4077E9B}"/>
              </a:ext>
            </a:extLst>
          </p:cNvPr>
          <p:cNvSpPr/>
          <p:nvPr/>
        </p:nvSpPr>
        <p:spPr>
          <a:xfrm>
            <a:off x="8032420" y="2878468"/>
            <a:ext cx="615950" cy="685800"/>
          </a:xfrm>
          <a:prstGeom prst="ellipse">
            <a:avLst/>
          </a:prstGeom>
          <a:blipFill rotWithShape="0">
            <a:blip r:embed="rId15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DF4DB1A-BCFE-01C0-3DAD-C0BA59AA6AC2}"/>
              </a:ext>
            </a:extLst>
          </p:cNvPr>
          <p:cNvSpPr/>
          <p:nvPr/>
        </p:nvSpPr>
        <p:spPr>
          <a:xfrm>
            <a:off x="8030273" y="3869369"/>
            <a:ext cx="615950" cy="733425"/>
          </a:xfrm>
          <a:prstGeom prst="ellipse">
            <a:avLst/>
          </a:prstGeom>
          <a:blipFill rotWithShape="0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2D8232A-009E-A73B-A8B3-670327A651A5}"/>
              </a:ext>
            </a:extLst>
          </p:cNvPr>
          <p:cNvSpPr/>
          <p:nvPr/>
        </p:nvSpPr>
        <p:spPr>
          <a:xfrm>
            <a:off x="8022565" y="4764994"/>
            <a:ext cx="615950" cy="666750"/>
          </a:xfrm>
          <a:prstGeom prst="ellipse">
            <a:avLst/>
          </a:prstGeom>
          <a:blipFill rotWithShape="0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590B722-91A9-0F83-6385-B92E83C974AA}"/>
              </a:ext>
            </a:extLst>
          </p:cNvPr>
          <p:cNvSpPr/>
          <p:nvPr/>
        </p:nvSpPr>
        <p:spPr>
          <a:xfrm>
            <a:off x="8030273" y="5585236"/>
            <a:ext cx="615950" cy="676275"/>
          </a:xfrm>
          <a:prstGeom prst="ellipse">
            <a:avLst/>
          </a:prstGeom>
          <a:blipFill rotWithShape="0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A952636-A3E2-3E10-3591-88A45D4B6F45}"/>
              </a:ext>
            </a:extLst>
          </p:cNvPr>
          <p:cNvSpPr/>
          <p:nvPr/>
        </p:nvSpPr>
        <p:spPr>
          <a:xfrm rot="19140740">
            <a:off x="113914" y="1339296"/>
            <a:ext cx="615560" cy="615560"/>
          </a:xfrm>
          <a:prstGeom prst="ellipse">
            <a:avLst/>
          </a:prstGeom>
          <a:blipFill rotWithShape="0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424179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924</Words>
  <Application>Microsoft Office PowerPoint</Application>
  <PresentationFormat>Grand écran</PresentationFormat>
  <Paragraphs>268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Wingdings 2</vt:lpstr>
      <vt:lpstr>Thème Office</vt:lpstr>
      <vt:lpstr>Conseil Administration 2023</vt:lpstr>
      <vt:lpstr>Conseil administration - Ordre du jour</vt:lpstr>
      <vt:lpstr>Le mot de Regine</vt:lpstr>
      <vt:lpstr>Présentation PowerPoint</vt:lpstr>
      <vt:lpstr>Déroulement du vote</vt:lpstr>
      <vt:lpstr>Résultat du vote des résolutions 2022/2023</vt:lpstr>
      <vt:lpstr>Candidats 2022/2023</vt:lpstr>
      <vt:lpstr>Vote par délégation</vt:lpstr>
      <vt:lpstr>Désignation des membres du Conseil d ’Administration</vt:lpstr>
      <vt:lpstr>Election Président</vt:lpstr>
      <vt:lpstr>Le Bureau proposé et nos Instances</vt:lpstr>
      <vt:lpstr>Présentation  Bureau</vt:lpstr>
      <vt:lpstr>Chargé de Mission</vt:lpstr>
      <vt:lpstr>Les délégués Régionaux Rôle</vt:lpstr>
      <vt:lpstr>Présentation PowerPoint</vt:lpstr>
      <vt:lpstr>Présentation PowerPoint</vt:lpstr>
      <vt:lpstr>Cotisations</vt:lpstr>
      <vt:lpstr>Soldes disponibles</vt:lpstr>
      <vt:lpstr>Focus compte bancaire</vt:lpstr>
      <vt:lpstr>Communication</vt:lpstr>
      <vt:lpstr>Présentation PowerPoint</vt:lpstr>
      <vt:lpstr>Une communication partagée et ritualisée avec L’AFPA</vt:lpstr>
      <vt:lpstr>LES PROJETS </vt:lpstr>
      <vt:lpstr>Les points abordés en Assemblée Générale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Administration 2023</dc:title>
  <dc:creator>Denis Le Capitaine</dc:creator>
  <cp:lastModifiedBy>Denis Le Capitaine</cp:lastModifiedBy>
  <cp:revision>24</cp:revision>
  <dcterms:created xsi:type="dcterms:W3CDTF">2023-05-03T17:50:24Z</dcterms:created>
  <dcterms:modified xsi:type="dcterms:W3CDTF">2023-05-06T18:25:43Z</dcterms:modified>
</cp:coreProperties>
</file>