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notesMasterIdLst>
    <p:notesMasterId r:id="rId18"/>
  </p:notesMasterIdLst>
  <p:sldIdLst>
    <p:sldId id="1958" r:id="rId2"/>
    <p:sldId id="256" r:id="rId3"/>
    <p:sldId id="258" r:id="rId4"/>
    <p:sldId id="267" r:id="rId5"/>
    <p:sldId id="257" r:id="rId6"/>
    <p:sldId id="268" r:id="rId7"/>
    <p:sldId id="281" r:id="rId8"/>
    <p:sldId id="261" r:id="rId9"/>
    <p:sldId id="269" r:id="rId10"/>
    <p:sldId id="273" r:id="rId11"/>
    <p:sldId id="271" r:id="rId12"/>
    <p:sldId id="282" r:id="rId13"/>
    <p:sldId id="277" r:id="rId14"/>
    <p:sldId id="283" r:id="rId15"/>
    <p:sldId id="1948" r:id="rId16"/>
    <p:sldId id="196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9289"/>
    <a:srgbClr val="387C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58" autoAdjust="0"/>
    <p:restoredTop sz="95652" autoAdjust="0"/>
  </p:normalViewPr>
  <p:slideViewPr>
    <p:cSldViewPr snapToGrid="0">
      <p:cViewPr varScale="1">
        <p:scale>
          <a:sx n="107" d="100"/>
          <a:sy n="107" d="100"/>
        </p:scale>
        <p:origin x="7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71688-B170-42FD-9418-8A1746C2919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2B4EF-19C0-425B-AEFD-37FD79327C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64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2B4EF-19C0-425B-AEFD-37FD79327C8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933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Capitaux insuffisants pour gérer les frais de l’entreprise + Perte de revenus pour le foyer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62B4EF-19C0-425B-AEFD-37FD79327C8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665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9263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8082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996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385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3524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931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0715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917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128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273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7177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F83B97-4F4D-4819-9466-F168EF43D9E1}" type="datetimeFigureOut">
              <a:rPr lang="fr-FR" smtClean="0"/>
              <a:t>18/12/2023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B133694-CF39-448C-9791-1ECDAA64166A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SIPCMContentMarking" descr="{&quot;HashCode&quot;:-510168642,&quot;Placement&quot;:&quot;Footer&quot;,&quot;Top&quot;:507.1359,&quot;Left&quot;:0.0,&quot;SlideWidth&quot;:960,&quot;SlideHeight&quot;:540}">
            <a:extLst>
              <a:ext uri="{FF2B5EF4-FFF2-40B4-BE49-F238E27FC236}">
                <a16:creationId xmlns:a16="http://schemas.microsoft.com/office/drawing/2014/main" id="{311F384B-27D8-6151-7E27-A876106885DA}"/>
              </a:ext>
            </a:extLst>
          </p:cNvPr>
          <p:cNvSpPr txBox="1"/>
          <p:nvPr userDrawn="1"/>
        </p:nvSpPr>
        <p:spPr>
          <a:xfrm>
            <a:off x="0" y="6440626"/>
            <a:ext cx="1719930" cy="41737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fr-FR" sz="1000">
                <a:solidFill>
                  <a:srgbClr val="000000"/>
                </a:solidFill>
                <a:latin typeface="Calibri" panose="020F0502020204030204" pitchFamily="34" charset="0"/>
              </a:rPr>
              <a:t>
 Classification : Confidentiel </a:t>
            </a:r>
          </a:p>
        </p:txBody>
      </p:sp>
    </p:spTree>
    <p:extLst>
      <p:ext uri="{BB962C8B-B14F-4D97-AF65-F5344CB8AC3E}">
        <p14:creationId xmlns:p14="http://schemas.microsoft.com/office/powerpoint/2010/main" val="3723027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tpe-france.com/ftpe-10-ftpe_vannes-agenda.html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127448" y="645789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accent4">
                    <a:lumMod val="75000"/>
                    <a:lumOff val="25000"/>
                  </a:schemeClr>
                </a:solidFill>
              </a:rPr>
              <a:t>Ensemble nous sommes plus forts !</a:t>
            </a:r>
          </a:p>
        </p:txBody>
      </p:sp>
      <p:sp>
        <p:nvSpPr>
          <p:cNvPr id="7" name="text 1"/>
          <p:cNvSpPr txBox="1"/>
          <p:nvPr/>
        </p:nvSpPr>
        <p:spPr>
          <a:xfrm>
            <a:off x="1343472" y="2132856"/>
            <a:ext cx="9217024" cy="42639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fr-FR" sz="7200" spc="9" dirty="0">
                <a:latin typeface="Arial"/>
                <a:cs typeface="Arial"/>
              </a:rPr>
              <a:t>Lancement de la FTPE Morbihan</a:t>
            </a:r>
            <a:endParaRPr lang="fr-FR" sz="7200" spc="9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sz="2500" spc="9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sz="2500" spc="9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sz="2500" spc="9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algn="ctr"/>
            <a:endParaRPr lang="fr-FR" sz="2904" b="1" spc="9" dirty="0">
              <a:latin typeface="Arial"/>
              <a:cs typeface="Arial"/>
            </a:endParaRPr>
          </a:p>
          <a:p>
            <a:pPr algn="ctr"/>
            <a:endParaRPr sz="2904" dirty="0">
              <a:latin typeface="Arial"/>
              <a:cs typeface="Arial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t="26180"/>
          <a:stretch>
            <a:fillRect/>
          </a:stretch>
        </p:blipFill>
        <p:spPr bwMode="auto">
          <a:xfrm>
            <a:off x="1143000" y="0"/>
            <a:ext cx="54864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735078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D87470B-4D01-C255-8A52-E63D7D2C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121" y="545969"/>
            <a:ext cx="10541557" cy="1303867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La Prévoyance : Invalidité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B301CDB8-9B9B-C2A4-0871-85902D16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8941" y="2807167"/>
            <a:ext cx="3057368" cy="3064043"/>
          </a:xfr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Partielle =</a:t>
            </a:r>
            <a:br>
              <a:rPr lang="fr-FR" dirty="0"/>
            </a:br>
            <a:r>
              <a:rPr lang="fr-FR" dirty="0"/>
              <a:t>30 % des revenus</a:t>
            </a:r>
          </a:p>
          <a:p>
            <a:r>
              <a:rPr lang="fr-FR" dirty="0"/>
              <a:t>Totale =</a:t>
            </a:r>
            <a:br>
              <a:rPr lang="fr-FR" dirty="0"/>
            </a:br>
            <a:r>
              <a:rPr lang="fr-FR" dirty="0"/>
              <a:t>50 % des revenus</a:t>
            </a:r>
          </a:p>
          <a:p>
            <a:r>
              <a:rPr lang="fr-FR" dirty="0"/>
              <a:t>Durée =</a:t>
            </a:r>
            <a:br>
              <a:rPr lang="fr-FR" dirty="0"/>
            </a:br>
            <a:r>
              <a:rPr lang="fr-FR" dirty="0"/>
              <a:t>Jusqu’à la retraite</a:t>
            </a:r>
            <a:br>
              <a:rPr lang="fr-FR" dirty="0"/>
            </a:br>
            <a:r>
              <a:rPr lang="fr-FR" dirty="0"/>
              <a:t>(</a:t>
            </a:r>
            <a:r>
              <a:rPr lang="fr-FR" sz="1400" dirty="0"/>
              <a:t>En invalidité, on ne cotise plus pour la retraite)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69D5D34-058A-23C8-8C00-E349E873D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981" y="1029994"/>
            <a:ext cx="1545995" cy="113583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3667B0F-7227-0116-61ED-17AD784FF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0180" y="545969"/>
            <a:ext cx="1791093" cy="2046471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926CFD7-1EF6-2182-BB1A-67D21F9A6E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342" y="6278191"/>
            <a:ext cx="3258005" cy="3620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E48FC59-EC66-364B-8D28-9036037CEB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4079" y="2373425"/>
            <a:ext cx="8328001" cy="372403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DD8F72E-5CAF-35E4-8892-D898D5BFED52}"/>
              </a:ext>
            </a:extLst>
          </p:cNvPr>
          <p:cNvSpPr/>
          <p:nvPr/>
        </p:nvSpPr>
        <p:spPr>
          <a:xfrm>
            <a:off x="1923393" y="2592440"/>
            <a:ext cx="6800193" cy="10020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77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D87470B-4D01-C255-8A52-E63D7D2C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934" y="488781"/>
            <a:ext cx="10541557" cy="1303867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La Prévoyance : Décès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37DA49A-B397-7B27-6FE7-342CCE1D45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34" y="2591946"/>
            <a:ext cx="11196132" cy="41467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69D5D34-058A-23C8-8C00-E349E873D8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609" y="888831"/>
            <a:ext cx="1434174" cy="10536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829A4D8-A04F-1B89-D672-254ABD885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7695" y="684530"/>
            <a:ext cx="2159447" cy="1815495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2894A85A-7CEA-39E8-7D67-6D9FC71B179B}"/>
              </a:ext>
            </a:extLst>
          </p:cNvPr>
          <p:cNvSpPr txBox="1"/>
          <p:nvPr/>
        </p:nvSpPr>
        <p:spPr>
          <a:xfrm>
            <a:off x="3804744" y="5168467"/>
            <a:ext cx="127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NON COUVERTS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8DA9758-948E-D6F8-031C-98DB85328ED2}"/>
              </a:ext>
            </a:extLst>
          </p:cNvPr>
          <p:cNvSpPr txBox="1"/>
          <p:nvPr/>
        </p:nvSpPr>
        <p:spPr>
          <a:xfrm>
            <a:off x="10116208" y="3744570"/>
            <a:ext cx="1271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NON COUVERTS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E4E395-921A-FEC0-3AEA-9A37A04A1192}"/>
              </a:ext>
            </a:extLst>
          </p:cNvPr>
          <p:cNvSpPr/>
          <p:nvPr/>
        </p:nvSpPr>
        <p:spPr>
          <a:xfrm>
            <a:off x="10047354" y="3393913"/>
            <a:ext cx="1385528" cy="12165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90BA58B-6404-4447-3D7B-766F144090B2}"/>
              </a:ext>
            </a:extLst>
          </p:cNvPr>
          <p:cNvSpPr/>
          <p:nvPr/>
        </p:nvSpPr>
        <p:spPr>
          <a:xfrm>
            <a:off x="3230465" y="5114110"/>
            <a:ext cx="2490951" cy="928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27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9A53A8A-2583-DD77-A5EE-ADE436DD5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246" y="2556932"/>
            <a:ext cx="10111153" cy="3318936"/>
          </a:xfrm>
        </p:spPr>
        <p:txBody>
          <a:bodyPr/>
          <a:lstStyle/>
          <a:p>
            <a:r>
              <a:rPr lang="fr-FR" dirty="0"/>
              <a:t>- Tarification en fonction des besoins, de l’âge et de l’activité</a:t>
            </a:r>
          </a:p>
          <a:p>
            <a:r>
              <a:rPr lang="fr-FR" dirty="0"/>
              <a:t>- Acceptation médicale</a:t>
            </a:r>
          </a:p>
          <a:p>
            <a:r>
              <a:rPr lang="fr-FR" dirty="0"/>
              <a:t>- Besoins en fonction de vos projets professionnels et personnels</a:t>
            </a:r>
          </a:p>
          <a:p>
            <a:r>
              <a:rPr lang="fr-FR" dirty="0"/>
              <a:t>- Doit être vérifiée régulièrement</a:t>
            </a:r>
          </a:p>
          <a:p>
            <a:r>
              <a:rPr lang="fr-FR" dirty="0"/>
              <a:t>- Point d’attention sur la fiscalité</a:t>
            </a:r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92C690D-E625-BD1B-B1DE-6475109F573D}"/>
              </a:ext>
            </a:extLst>
          </p:cNvPr>
          <p:cNvSpPr txBox="1">
            <a:spLocks/>
          </p:cNvSpPr>
          <p:nvPr/>
        </p:nvSpPr>
        <p:spPr>
          <a:xfrm>
            <a:off x="400051" y="75379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dirty="0"/>
              <a:t>La Prévoyance, c’est du sur mesure</a:t>
            </a:r>
          </a:p>
        </p:txBody>
      </p:sp>
    </p:spTree>
    <p:extLst>
      <p:ext uri="{BB962C8B-B14F-4D97-AF65-F5344CB8AC3E}">
        <p14:creationId xmlns:p14="http://schemas.microsoft.com/office/powerpoint/2010/main" val="221336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F25C9-5EAD-5A73-60CE-B4D8E8215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025" y="758952"/>
            <a:ext cx="10574655" cy="3566160"/>
          </a:xfrm>
        </p:spPr>
        <p:txBody>
          <a:bodyPr/>
          <a:lstStyle/>
          <a:p>
            <a:r>
              <a:rPr lang="fr-FR" dirty="0"/>
              <a:t>Avez-vous des questions?</a:t>
            </a:r>
          </a:p>
        </p:txBody>
      </p:sp>
    </p:spTree>
    <p:extLst>
      <p:ext uri="{BB962C8B-B14F-4D97-AF65-F5344CB8AC3E}">
        <p14:creationId xmlns:p14="http://schemas.microsoft.com/office/powerpoint/2010/main" val="2233186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F25C9-5EAD-5A73-60CE-B4D8E8215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750" y="758952"/>
            <a:ext cx="11182350" cy="3566160"/>
          </a:xfrm>
        </p:spPr>
        <p:txBody>
          <a:bodyPr/>
          <a:lstStyle/>
          <a:p>
            <a:r>
              <a:rPr lang="fr-FR" dirty="0"/>
              <a:t>Merci pour votre attention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E06C76-25F9-2553-D48D-F6BE83ED0898}"/>
              </a:ext>
            </a:extLst>
          </p:cNvPr>
          <p:cNvSpPr txBox="1">
            <a:spLocks/>
          </p:cNvSpPr>
          <p:nvPr/>
        </p:nvSpPr>
        <p:spPr>
          <a:xfrm>
            <a:off x="4014421" y="4591051"/>
            <a:ext cx="3406657" cy="133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Aymeric DU NOYER</a:t>
            </a:r>
          </a:p>
          <a:p>
            <a:r>
              <a:rPr lang="fr-FR" dirty="0"/>
              <a:t>Tel: 06 26 57 24 56</a:t>
            </a:r>
          </a:p>
        </p:txBody>
      </p:sp>
    </p:spTree>
    <p:extLst>
      <p:ext uri="{BB962C8B-B14F-4D97-AF65-F5344CB8AC3E}">
        <p14:creationId xmlns:p14="http://schemas.microsoft.com/office/powerpoint/2010/main" val="9088346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8000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1631504" y="1"/>
            <a:ext cx="8712968" cy="63421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fr-FR" sz="2200" b="1" spc="9" dirty="0">
                <a:latin typeface="Arial"/>
                <a:cs typeface="Arial"/>
              </a:rPr>
              <a:t>Les prochaines FTPE Vannes</a:t>
            </a:r>
          </a:p>
          <a:p>
            <a:pPr marL="457200" indent="-457200" algn="ctr"/>
            <a:endParaRPr lang="fr-FR" spc="9" dirty="0">
              <a:solidFill>
                <a:schemeClr val="accent1">
                  <a:lumMod val="50000"/>
                </a:schemeClr>
              </a:solidFill>
              <a:latin typeface="Arial"/>
              <a:cs typeface="Arial"/>
            </a:endParaRPr>
          </a:p>
          <a:p>
            <a:pPr marL="457200" indent="-457200" algn="ctr">
              <a:buFontTx/>
              <a:buChar char="-"/>
            </a:pPr>
            <a:r>
              <a:rPr lang="fr-FR" sz="2000" spc="9" dirty="0">
                <a:solidFill>
                  <a:srgbClr val="0070C0"/>
                </a:solidFill>
                <a:latin typeface="Arial"/>
                <a:cs typeface="Arial"/>
              </a:rPr>
              <a:t>22 Janvier 2024</a:t>
            </a:r>
          </a:p>
          <a:p>
            <a:pPr marL="457200" indent="-457200" algn="ctr">
              <a:buFontTx/>
              <a:buChar char="-"/>
            </a:pPr>
            <a:r>
              <a:rPr lang="fr-FR" sz="2000" spc="9" dirty="0">
                <a:solidFill>
                  <a:srgbClr val="0070C0"/>
                </a:solidFill>
                <a:latin typeface="Arial"/>
                <a:cs typeface="Arial"/>
              </a:rPr>
              <a:t>19 Février 2024</a:t>
            </a:r>
          </a:p>
          <a:p>
            <a:pPr marL="457200" indent="-457200" algn="ctr">
              <a:buFontTx/>
              <a:buChar char="-"/>
            </a:pPr>
            <a:r>
              <a:rPr lang="fr-FR" sz="2000" spc="9" dirty="0">
                <a:solidFill>
                  <a:srgbClr val="0070C0"/>
                </a:solidFill>
                <a:latin typeface="Arial"/>
                <a:cs typeface="Arial"/>
              </a:rPr>
              <a:t>18 Mars 2024</a:t>
            </a:r>
          </a:p>
          <a:p>
            <a:pPr marL="457200" indent="-457200" algn="ctr">
              <a:buFontTx/>
              <a:buChar char="-"/>
            </a:pPr>
            <a:r>
              <a:rPr lang="fr-FR" sz="2000" spc="9" dirty="0">
                <a:solidFill>
                  <a:srgbClr val="0070C0"/>
                </a:solidFill>
                <a:latin typeface="Arial"/>
                <a:cs typeface="Arial"/>
              </a:rPr>
              <a:t>15 Avril 2024</a:t>
            </a:r>
          </a:p>
          <a:p>
            <a:pPr marL="457200" indent="-457200" algn="ctr">
              <a:buFontTx/>
              <a:buChar char="-"/>
            </a:pPr>
            <a:r>
              <a:rPr lang="fr-FR" sz="2000" spc="9" dirty="0">
                <a:solidFill>
                  <a:srgbClr val="0070C0"/>
                </a:solidFill>
                <a:latin typeface="Arial"/>
                <a:cs typeface="Arial"/>
              </a:rPr>
              <a:t>21 Mai 2024</a:t>
            </a:r>
          </a:p>
          <a:p>
            <a:pPr marL="457200" indent="-457200" algn="ctr">
              <a:buFontTx/>
              <a:buChar char="-"/>
            </a:pPr>
            <a:r>
              <a:rPr lang="fr-FR" sz="2000" spc="9" dirty="0">
                <a:solidFill>
                  <a:srgbClr val="0070C0"/>
                </a:solidFill>
                <a:latin typeface="Arial"/>
                <a:cs typeface="Arial"/>
              </a:rPr>
              <a:t>17 Juin 2024</a:t>
            </a:r>
          </a:p>
          <a:p>
            <a:pPr marL="457200" indent="-457200" algn="ctr">
              <a:buFontTx/>
              <a:buChar char="-"/>
            </a:pPr>
            <a:r>
              <a:rPr lang="fr-FR" sz="2000" spc="9" dirty="0">
                <a:solidFill>
                  <a:srgbClr val="0070C0"/>
                </a:solidFill>
                <a:latin typeface="Arial"/>
                <a:cs typeface="Arial"/>
              </a:rPr>
              <a:t>12 Juillet 2024</a:t>
            </a:r>
          </a:p>
          <a:p>
            <a:pPr marL="457200" indent="-457200" algn="ctr">
              <a:buFontTx/>
              <a:buChar char="-"/>
            </a:pPr>
            <a:endParaRPr lang="fr-FR" sz="2000" spc="9" dirty="0">
              <a:solidFill>
                <a:srgbClr val="00B0F0"/>
              </a:solidFill>
              <a:latin typeface="Arial"/>
              <a:cs typeface="Arial"/>
            </a:endParaRPr>
          </a:p>
          <a:p>
            <a:pPr marL="457200" indent="-457200" algn="ctr"/>
            <a:endParaRPr lang="fr-FR" sz="2000" spc="9" dirty="0">
              <a:solidFill>
                <a:srgbClr val="00B0F0"/>
              </a:solidFill>
              <a:latin typeface="Arial"/>
              <a:cs typeface="Arial"/>
            </a:endParaRPr>
          </a:p>
          <a:p>
            <a:pPr marL="457200" indent="-457200" algn="ctr"/>
            <a:endParaRPr lang="fr-FR" sz="2000" spc="9" dirty="0">
              <a:latin typeface="Arial"/>
              <a:cs typeface="Arial"/>
            </a:endParaRPr>
          </a:p>
          <a:p>
            <a:pPr marL="457200" indent="-457200" algn="ctr"/>
            <a:r>
              <a:rPr lang="fr-FR" sz="2000" spc="9" dirty="0">
                <a:latin typeface="Arial"/>
                <a:cs typeface="Arial"/>
              </a:rPr>
              <a:t>Toutes les informations et inscriptions sur </a:t>
            </a:r>
          </a:p>
          <a:p>
            <a:pPr marL="457200" indent="-457200" algn="ctr"/>
            <a:r>
              <a:rPr lang="fr-FR" sz="2000" u="sng" spc="9" dirty="0">
                <a:latin typeface="Arial"/>
                <a:cs typeface="Arial"/>
                <a:hlinkClick r:id="rId3"/>
              </a:rPr>
              <a:t>https://www.ftpe-france.com/ftpe-10-ftpe_vannes-agenda.html</a:t>
            </a:r>
            <a:endParaRPr lang="fr-FR" sz="2000" u="sng" spc="9" dirty="0">
              <a:latin typeface="Arial"/>
              <a:cs typeface="Arial"/>
            </a:endParaRPr>
          </a:p>
          <a:p>
            <a:pPr marL="457200" indent="-457200" algn="ctr"/>
            <a:endParaRPr lang="fr-FR" sz="2000" u="sng" spc="9" dirty="0">
              <a:latin typeface="Arial"/>
              <a:cs typeface="Arial"/>
            </a:endParaRPr>
          </a:p>
          <a:p>
            <a:pPr marL="457200" indent="-457200" algn="ctr"/>
            <a:r>
              <a:rPr lang="fr-FR" sz="2500" u="sng" spc="9" dirty="0">
                <a:solidFill>
                  <a:srgbClr val="FF0000"/>
                </a:solidFill>
                <a:latin typeface="Arial"/>
                <a:cs typeface="Arial"/>
              </a:rPr>
              <a:t>Rejoignez la FTPE pour 150 € par an</a:t>
            </a:r>
          </a:p>
          <a:p>
            <a:pPr marL="457200" indent="-457200" algn="ctr"/>
            <a:endParaRPr lang="fr-FR" sz="2904" b="1" spc="9" dirty="0">
              <a:latin typeface="Arial"/>
              <a:cs typeface="Arial"/>
            </a:endParaRPr>
          </a:p>
          <a:p>
            <a:pPr algn="ctr"/>
            <a:endParaRPr lang="fr-FR" sz="2904" b="1" spc="9" dirty="0">
              <a:latin typeface="Arial"/>
              <a:cs typeface="Arial"/>
            </a:endParaRPr>
          </a:p>
          <a:p>
            <a:pPr algn="ctr"/>
            <a:endParaRPr sz="2904" dirty="0">
              <a:latin typeface="Arial"/>
              <a:cs typeface="Arial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143000" y="6457890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rgbClr val="0070C0"/>
                </a:solidFill>
              </a:rPr>
              <a:t>Ensemble nous sommes plus forts !</a:t>
            </a:r>
          </a:p>
        </p:txBody>
      </p:sp>
    </p:spTree>
    <p:extLst>
      <p:ext uri="{BB962C8B-B14F-4D97-AF65-F5344CB8AC3E}">
        <p14:creationId xmlns:p14="http://schemas.microsoft.com/office/powerpoint/2010/main" val="2092717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9906000" cy="6857538"/>
          </a:xfrm>
          <a:prstGeom prst="rect">
            <a:avLst/>
          </a:prstGeom>
        </p:spPr>
      </p:pic>
      <p:sp>
        <p:nvSpPr>
          <p:cNvPr id="5" name="text 1"/>
          <p:cNvSpPr txBox="1"/>
          <p:nvPr/>
        </p:nvSpPr>
        <p:spPr>
          <a:xfrm>
            <a:off x="2495601" y="1844825"/>
            <a:ext cx="7259681" cy="223458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400">
              <a:defRPr/>
            </a:pPr>
            <a:endParaRPr lang="fr-FR" sz="2904" b="1" spc="9" dirty="0">
              <a:solidFill>
                <a:srgbClr val="0070C0"/>
              </a:solidFill>
              <a:latin typeface="Arial"/>
              <a:cs typeface="Arial"/>
            </a:endParaRPr>
          </a:p>
          <a:p>
            <a:pPr algn="ctr" defTabSz="914400">
              <a:defRPr/>
            </a:pPr>
            <a:r>
              <a:rPr lang="fr-FR" sz="2904" b="1" spc="9" dirty="0">
                <a:solidFill>
                  <a:srgbClr val="0070C0"/>
                </a:solidFill>
                <a:latin typeface="Arial"/>
                <a:cs typeface="Arial"/>
              </a:rPr>
              <a:t>Notre Hôte</a:t>
            </a:r>
          </a:p>
          <a:p>
            <a:pPr lvl="0" algn="ctr">
              <a:defRPr/>
            </a:pPr>
            <a:r>
              <a:rPr lang="fr-FR" sz="2904" b="1" spc="9" dirty="0">
                <a:solidFill>
                  <a:srgbClr val="00B0F0"/>
                </a:solidFill>
                <a:latin typeface="Arial"/>
                <a:cs typeface="Arial"/>
              </a:rPr>
              <a:t>In </a:t>
            </a:r>
            <a:r>
              <a:rPr lang="fr-FR" sz="2904" b="1" spc="9" dirty="0" err="1">
                <a:solidFill>
                  <a:srgbClr val="00B0F0"/>
                </a:solidFill>
                <a:latin typeface="Arial"/>
                <a:cs typeface="Arial"/>
              </a:rPr>
              <a:t>Bovino</a:t>
            </a:r>
            <a:r>
              <a:rPr lang="fr-FR" sz="2904" b="1" spc="9" dirty="0">
                <a:solidFill>
                  <a:srgbClr val="00B0F0"/>
                </a:solidFill>
                <a:latin typeface="Arial"/>
                <a:cs typeface="Arial"/>
              </a:rPr>
              <a:t> Veritas – Boucherie Restaurant</a:t>
            </a:r>
          </a:p>
          <a:p>
            <a:pPr algn="ctr" defTabSz="914400">
              <a:defRPr/>
            </a:pPr>
            <a:endParaRPr sz="2904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6146" name="AutoShape 2" descr="https://static.wixstatic.com/media/e88be8_c041872ed6544c48a1c7c2a62d27162c~mv2.png/v1/fill/w_61,h_61,al_c,q_80,usm_0.66_1.00_0.01/fb%20photo%20profil%20Milana.webp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48" name="AutoShape 4" descr="https://static.wixstatic.com/media/e88be8_c041872ed6544c48a1c7c2a62d27162c~mv2.png/v1/fill/w_61,h_61,al_c,q_80,usm_0.66_1.00_0.01/fb%20photo%20profil%20Milana.webp"/>
          <p:cNvSpPr>
            <a:spLocks noChangeAspect="1" noChangeArrowheads="1"/>
          </p:cNvSpPr>
          <p:nvPr/>
        </p:nvSpPr>
        <p:spPr bwMode="auto">
          <a:xfrm>
            <a:off x="1298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t="26180"/>
          <a:stretch>
            <a:fillRect/>
          </a:stretch>
        </p:blipFill>
        <p:spPr bwMode="auto">
          <a:xfrm>
            <a:off x="3071664" y="0"/>
            <a:ext cx="5486400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4CF85A2B-004E-5520-F51F-7C55949167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862" y="3989226"/>
            <a:ext cx="22002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500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CF25C9-5EAD-5A73-60CE-B4D8E82152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/>
              <a:t>La prévoyance de l’indépendant</a:t>
            </a:r>
          </a:p>
        </p:txBody>
      </p:sp>
    </p:spTree>
    <p:extLst>
      <p:ext uri="{BB962C8B-B14F-4D97-AF65-F5344CB8AC3E}">
        <p14:creationId xmlns:p14="http://schemas.microsoft.com/office/powerpoint/2010/main" val="405368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DD18BA-1299-40E8-4092-FCACEBD0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Aymeric du Noyer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EAEAABCF-600B-3B6F-C2C4-FECBA9D474BA}"/>
              </a:ext>
            </a:extLst>
          </p:cNvPr>
          <p:cNvSpPr txBox="1">
            <a:spLocks/>
          </p:cNvSpPr>
          <p:nvPr/>
        </p:nvSpPr>
        <p:spPr>
          <a:xfrm>
            <a:off x="1097280" y="2095500"/>
            <a:ext cx="11094720" cy="3638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400" kern="1200" cap="all" spc="20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dirty="0"/>
              <a:t>Agent général AXA PREVOYANCE ET PATRIMOINE</a:t>
            </a:r>
          </a:p>
          <a:p>
            <a:endParaRPr lang="fr-FR" sz="900" dirty="0"/>
          </a:p>
          <a:p>
            <a:r>
              <a:rPr lang="fr-FR" sz="2400" dirty="0"/>
              <a:t>Vannes</a:t>
            </a:r>
          </a:p>
          <a:p>
            <a:endParaRPr lang="fr-FR" sz="1000" dirty="0"/>
          </a:p>
          <a:p>
            <a:r>
              <a:rPr lang="fr-FR" sz="2400" dirty="0"/>
              <a:t>Indépendant</a:t>
            </a:r>
          </a:p>
          <a:p>
            <a:endParaRPr lang="fr-FR" sz="1000" dirty="0"/>
          </a:p>
          <a:p>
            <a:r>
              <a:rPr lang="fr-FR" sz="2400" dirty="0"/>
              <a:t>Spécialisé en assurance de personne et en gestion de patrimoine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976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0F044-9CBC-ADB1-7486-00AAD586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r-FR" sz="3200" dirty="0"/>
              <a:t>Principe de </a:t>
            </a:r>
            <a:r>
              <a:rPr lang="fr-FR" sz="3200" b="1" u="sng" dirty="0"/>
              <a:t>Solidarité</a:t>
            </a:r>
            <a:r>
              <a:rPr lang="fr-FR" sz="3200" dirty="0"/>
              <a:t> avec Marcus Porcius Cato</a:t>
            </a:r>
            <a:br>
              <a:rPr lang="fr-FR" sz="3200" dirty="0"/>
            </a:br>
            <a:r>
              <a:rPr lang="fr-FR" sz="3200" dirty="0"/>
              <a:t>surnommé Caton l’Ancien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98D354-D8A6-26D9-2D85-3F8B312E15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469383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2000" dirty="0"/>
              <a:t>Les Grecs de l’Antiquité pratiquaient une sorte de redistribution des risques entre les associés sous forme de prêt maritime.</a:t>
            </a:r>
          </a:p>
          <a:p>
            <a:pPr marL="0" indent="0">
              <a:buNone/>
            </a:pPr>
            <a:r>
              <a:rPr lang="fr-FR" sz="2000" dirty="0"/>
              <a:t>Caton l’Ancien (-234 à -149 avant JC) prêtait de l’argent à des marchands et des armateurs à condition que ceux-ci se réunissent dans une association d’environ 50 membres. Caton répartissait ainsi son risque sur 50 aventures.</a:t>
            </a:r>
          </a:p>
          <a:p>
            <a:pPr marL="0" indent="0">
              <a:buNone/>
            </a:pPr>
            <a:r>
              <a:rPr lang="fr-FR" sz="2000" dirty="0"/>
              <a:t>Les prêteurs recevraient leur argent, capital et intérêts, si et seulement si le navire arrive à bon port.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519CB16-C4FA-06A5-985B-498192E10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3455" y="2556932"/>
            <a:ext cx="4129343" cy="346763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025D5B3-9D65-4037-A1E0-E7BF2CC52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2911" y="629292"/>
            <a:ext cx="778652" cy="165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6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10F044-9CBC-ADB1-7486-00AAD586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350" y="286603"/>
            <a:ext cx="10260330" cy="1450757"/>
          </a:xfrm>
        </p:spPr>
        <p:txBody>
          <a:bodyPr/>
          <a:lstStyle/>
          <a:p>
            <a:pPr algn="l"/>
            <a:r>
              <a:rPr lang="fr-FR" dirty="0"/>
              <a:t>Que couvre une prévoyance?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98D354-D8A6-26D9-2D85-3F8B312E15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/>
              <a:t>Questions que vous vous posez ?</a:t>
            </a:r>
          </a:p>
          <a:p>
            <a:pPr lvl="1"/>
            <a:endParaRPr lang="fr-FR" dirty="0"/>
          </a:p>
          <a:p>
            <a:r>
              <a:rPr lang="fr-FR" sz="2000" dirty="0"/>
              <a:t>En cas de grossesse, est-ce que ma prévoyance est utile ?</a:t>
            </a:r>
          </a:p>
          <a:p>
            <a:r>
              <a:rPr lang="fr-FR" sz="2000" dirty="0"/>
              <a:t>Est-ce que je pourrais partir aux Caraïbes avec ma prévoyance ?</a:t>
            </a:r>
          </a:p>
          <a:p>
            <a:r>
              <a:rPr lang="fr-FR" sz="2000" dirty="0"/>
              <a:t>Est-ce que ma prévoyance me rembourse mes frais hospitaliers ?</a:t>
            </a:r>
          </a:p>
          <a:p>
            <a:r>
              <a:rPr lang="fr-FR" dirty="0"/>
              <a:t>Est-ce  que ma prévoyance couvre uniquement ma famille et moi-même?</a:t>
            </a:r>
            <a:endParaRPr lang="fr-FR" sz="2000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09439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84FA4D-384F-811E-86CA-D197DB900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470" y="558892"/>
            <a:ext cx="10541557" cy="1303867"/>
          </a:xfrm>
        </p:spPr>
        <p:txBody>
          <a:bodyPr>
            <a:normAutofit fontScale="90000"/>
          </a:bodyPr>
          <a:lstStyle/>
          <a:p>
            <a:pPr algn="l"/>
            <a:r>
              <a:rPr lang="fr-FR" dirty="0"/>
              <a:t>La Prévoyance c’est tout d’abord la sécurité sociale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8C066E1-D567-153F-20A9-FFEE822FED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646159"/>
            <a:ext cx="9601196" cy="365294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fr-FR" dirty="0"/>
              <a:t>RÉGIME GÉNÉRAL </a:t>
            </a:r>
            <a:br>
              <a:rPr lang="fr-FR" dirty="0"/>
            </a:br>
            <a:r>
              <a:rPr lang="fr-FR" sz="1800" dirty="0"/>
              <a:t>Concerne les salariés, les étudiants, les bénéficiaires de certaines prestations et les simples résidents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RÉGIMES SPÉCIAUX</a:t>
            </a:r>
            <a:br>
              <a:rPr lang="fr-FR" dirty="0"/>
            </a:br>
            <a:r>
              <a:rPr lang="fr-FR" sz="1800" dirty="0"/>
              <a:t>Concerne les salariés qui ne sont pas dans le régime général</a:t>
            </a:r>
            <a:br>
              <a:rPr lang="fr-FR" sz="1800" dirty="0"/>
            </a:br>
            <a:r>
              <a:rPr lang="fr-FR" sz="1800" dirty="0"/>
              <a:t>(régime d’Alsace et de Moselle, parlementaires, cheminots…)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RÉGIME SOCIAL DES INDÉPENDANTS – SSI</a:t>
            </a:r>
            <a:br>
              <a:rPr lang="fr-FR" dirty="0"/>
            </a:br>
            <a:r>
              <a:rPr lang="fr-FR" sz="1800" dirty="0"/>
              <a:t>Concerne les travailleurs non salariés : artisans/commerçants, Professions libérales</a:t>
            </a:r>
            <a:endParaRPr lang="fr-FR" dirty="0"/>
          </a:p>
          <a:p>
            <a:pPr marL="457200" indent="-457200">
              <a:buFont typeface="+mj-lt"/>
              <a:buAutoNum type="arabicPeriod"/>
            </a:pPr>
            <a:r>
              <a:rPr lang="fr-FR" dirty="0"/>
              <a:t>MUTUALITÉ SOCIALE AGRICOLE – MSA</a:t>
            </a:r>
            <a:br>
              <a:rPr lang="fr-FR" dirty="0"/>
            </a:br>
            <a:r>
              <a:rPr lang="fr-FR" sz="1800" dirty="0"/>
              <a:t>Concerne les exploitants (non salariés) et les salariés agricoles</a:t>
            </a:r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B9D5CB61-51BA-7C46-83DF-EF547AEFBBBE}"/>
              </a:ext>
            </a:extLst>
          </p:cNvPr>
          <p:cNvSpPr txBox="1">
            <a:spLocks/>
          </p:cNvSpPr>
          <p:nvPr/>
        </p:nvSpPr>
        <p:spPr>
          <a:xfrm>
            <a:off x="1124579" y="1597687"/>
            <a:ext cx="9601196" cy="81652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dirty="0"/>
              <a:t>Composée de 4 régimes en fonction de l’activité professionnelle</a:t>
            </a:r>
          </a:p>
        </p:txBody>
      </p:sp>
    </p:spTree>
    <p:extLst>
      <p:ext uri="{BB962C8B-B14F-4D97-AF65-F5344CB8AC3E}">
        <p14:creationId xmlns:p14="http://schemas.microsoft.com/office/powerpoint/2010/main" val="152233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4A5B7C1-3020-4379-237D-BDDEED7946CA}"/>
              </a:ext>
            </a:extLst>
          </p:cNvPr>
          <p:cNvSpPr txBox="1">
            <a:spLocks/>
          </p:cNvSpPr>
          <p:nvPr/>
        </p:nvSpPr>
        <p:spPr>
          <a:xfrm>
            <a:off x="1252587" y="1461157"/>
            <a:ext cx="9601196" cy="480766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La Caisse Nationale d’Assurance Vieillesse des Professions Libérales (</a:t>
            </a:r>
            <a:r>
              <a:rPr lang="fr-FR" sz="1600" b="1" u="sng" dirty="0"/>
              <a:t>CNAVPL</a:t>
            </a:r>
            <a:r>
              <a:rPr lang="fr-FR" sz="1600" dirty="0"/>
              <a:t>) pour les professions libérales hors avocats avec 10 sections professionnelles : </a:t>
            </a:r>
          </a:p>
          <a:p>
            <a:r>
              <a:rPr lang="fr-FR" sz="1600" dirty="0"/>
              <a:t>La </a:t>
            </a:r>
            <a:r>
              <a:rPr lang="fr-FR" sz="1600" b="1" u="sng" dirty="0"/>
              <a:t>CARMF</a:t>
            </a:r>
            <a:r>
              <a:rPr lang="fr-FR" sz="1600" dirty="0"/>
              <a:t> pour les médecins,</a:t>
            </a:r>
          </a:p>
          <a:p>
            <a:r>
              <a:rPr lang="fr-FR" sz="1600" dirty="0"/>
              <a:t>La </a:t>
            </a:r>
            <a:r>
              <a:rPr lang="fr-FR" sz="1600" b="1" u="sng" dirty="0"/>
              <a:t>CARCDSF</a:t>
            </a:r>
            <a:r>
              <a:rPr lang="fr-FR" sz="1600" dirty="0"/>
              <a:t> pour les chirurgiens-dentistes et les </a:t>
            </a:r>
            <a:r>
              <a:rPr lang="fr-FR" sz="1600" dirty="0" err="1"/>
              <a:t>sages-femmes</a:t>
            </a:r>
            <a:r>
              <a:rPr lang="fr-FR" sz="1600" dirty="0"/>
              <a:t>,</a:t>
            </a:r>
          </a:p>
          <a:p>
            <a:r>
              <a:rPr lang="fr-FR" sz="1600" dirty="0"/>
              <a:t>La </a:t>
            </a:r>
            <a:r>
              <a:rPr lang="fr-FR" sz="1600" b="1" u="sng" dirty="0"/>
              <a:t>CARPV</a:t>
            </a:r>
            <a:r>
              <a:rPr lang="fr-FR" sz="1600" dirty="0"/>
              <a:t> pour les vétérinaires,</a:t>
            </a:r>
          </a:p>
          <a:p>
            <a:r>
              <a:rPr lang="fr-FR" sz="1600" dirty="0"/>
              <a:t>La </a:t>
            </a:r>
            <a:r>
              <a:rPr lang="fr-FR" sz="1600" b="1" u="sng" dirty="0"/>
              <a:t>CARPIMKO</a:t>
            </a:r>
            <a:r>
              <a:rPr lang="fr-FR" sz="1600" dirty="0"/>
              <a:t> pour les infirmiers, masseurs kinésithérapeutes, pédicures, podologues, orthophonistes et orthoptistes,</a:t>
            </a:r>
          </a:p>
          <a:p>
            <a:r>
              <a:rPr lang="fr-FR" sz="1600" dirty="0"/>
              <a:t>La </a:t>
            </a:r>
            <a:r>
              <a:rPr lang="fr-FR" sz="1600" b="1" u="sng" dirty="0"/>
              <a:t>CAVP</a:t>
            </a:r>
            <a:r>
              <a:rPr lang="fr-FR" sz="1600" dirty="0"/>
              <a:t> pour les pharmaciens et les directeurs de laboratoires d’analyses médicales,</a:t>
            </a:r>
          </a:p>
          <a:p>
            <a:r>
              <a:rPr lang="fr-FR" sz="1600" dirty="0"/>
              <a:t>La </a:t>
            </a:r>
            <a:r>
              <a:rPr lang="fr-FR" sz="1600" b="1" u="sng" dirty="0"/>
              <a:t>CAVEC</a:t>
            </a:r>
            <a:r>
              <a:rPr lang="fr-FR" sz="1600" dirty="0"/>
              <a:t> pour les experts-comptables et commissaires aux comptes,</a:t>
            </a:r>
          </a:p>
          <a:p>
            <a:r>
              <a:rPr lang="fr-FR" sz="1600" dirty="0"/>
              <a:t>La </a:t>
            </a:r>
            <a:r>
              <a:rPr lang="fr-FR" sz="1600" b="1" u="sng" dirty="0"/>
              <a:t>CAVOM</a:t>
            </a:r>
            <a:r>
              <a:rPr lang="fr-FR" sz="1600" dirty="0"/>
              <a:t> pour les officiers ministériels, les officiers publics et les huissiers de justice,</a:t>
            </a:r>
          </a:p>
          <a:p>
            <a:r>
              <a:rPr lang="fr-FR" sz="1600" dirty="0"/>
              <a:t>La </a:t>
            </a:r>
            <a:r>
              <a:rPr lang="fr-FR" sz="1600" b="1" u="sng" dirty="0"/>
              <a:t>CIPAV</a:t>
            </a:r>
            <a:r>
              <a:rPr lang="fr-FR" sz="1600" dirty="0"/>
              <a:t> pour les architectes, les ingénieurs-conseils, les experts, les géomètres, les consultants, les sportifs, les psychanalystes (non médecins), les ostéopathes, les journalistes, les traducteurs, … </a:t>
            </a:r>
          </a:p>
          <a:p>
            <a:r>
              <a:rPr lang="fr-FR" sz="1600" dirty="0"/>
              <a:t>La </a:t>
            </a:r>
            <a:r>
              <a:rPr lang="fr-FR" sz="1600" b="1" u="sng" dirty="0"/>
              <a:t>CPRN</a:t>
            </a:r>
            <a:r>
              <a:rPr lang="fr-FR" sz="1600" dirty="0"/>
              <a:t> pour les notaires,</a:t>
            </a:r>
          </a:p>
          <a:p>
            <a:r>
              <a:rPr lang="fr-FR" sz="1600" dirty="0"/>
              <a:t>La </a:t>
            </a:r>
            <a:r>
              <a:rPr lang="fr-FR" sz="1600" b="1" u="sng" dirty="0"/>
              <a:t>CAVAMAC</a:t>
            </a:r>
            <a:r>
              <a:rPr lang="fr-FR" sz="1600" dirty="0"/>
              <a:t> pour les agents généraux d’assurance,</a:t>
            </a:r>
          </a:p>
          <a:p>
            <a:r>
              <a:rPr lang="fr-FR" sz="1600" dirty="0"/>
              <a:t>Les agences de Sécurité sociale pour les </a:t>
            </a:r>
            <a:r>
              <a:rPr lang="fr-FR" sz="1600" b="1" u="sng" dirty="0"/>
              <a:t>Artisans et Commerçants</a:t>
            </a:r>
            <a:r>
              <a:rPr lang="fr-FR" sz="1600" dirty="0"/>
              <a:t> SSI (ex RSI)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8BE00C3F-49BB-D464-24E4-0A28E23F4962}"/>
              </a:ext>
            </a:extLst>
          </p:cNvPr>
          <p:cNvCxnSpPr/>
          <p:nvPr/>
        </p:nvCxnSpPr>
        <p:spPr>
          <a:xfrm>
            <a:off x="1252587" y="1348033"/>
            <a:ext cx="968682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re 1">
            <a:extLst>
              <a:ext uri="{FF2B5EF4-FFF2-40B4-BE49-F238E27FC236}">
                <a16:creationId xmlns:a16="http://schemas.microsoft.com/office/drawing/2014/main" id="{F53A3D54-15A4-354E-5411-7B90A713A1E1}"/>
              </a:ext>
            </a:extLst>
          </p:cNvPr>
          <p:cNvSpPr txBox="1">
            <a:spLocks/>
          </p:cNvSpPr>
          <p:nvPr/>
        </p:nvSpPr>
        <p:spPr>
          <a:xfrm>
            <a:off x="1338217" y="576778"/>
            <a:ext cx="9601196" cy="65813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fr-FR" dirty="0"/>
              <a:t>La CNAVPL gère 10 sections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428CEEB-D500-B1E3-473C-39A2D0DDF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894" y="5151990"/>
            <a:ext cx="2067778" cy="151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25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D87470B-4D01-C255-8A52-E63D7D2C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41867"/>
            <a:ext cx="10541557" cy="1303867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La Prévoyance c’est 3 situations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D141BC1-2D79-39E5-1A19-34972D14CF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fr-FR" sz="1800" dirty="0"/>
          </a:p>
          <a:p>
            <a:pPr algn="ctr"/>
            <a:r>
              <a:rPr lang="fr-FR" sz="4000" dirty="0"/>
              <a:t>Incapacité</a:t>
            </a:r>
          </a:p>
          <a:p>
            <a:pPr algn="ctr"/>
            <a:r>
              <a:rPr lang="fr-FR" sz="4000" dirty="0"/>
              <a:t>Invalidité</a:t>
            </a:r>
          </a:p>
          <a:p>
            <a:pPr algn="ctr"/>
            <a:r>
              <a:rPr lang="fr-FR" sz="4000" dirty="0"/>
              <a:t>Décès</a:t>
            </a:r>
          </a:p>
        </p:txBody>
      </p:sp>
    </p:spTree>
    <p:extLst>
      <p:ext uri="{BB962C8B-B14F-4D97-AF65-F5344CB8AC3E}">
        <p14:creationId xmlns:p14="http://schemas.microsoft.com/office/powerpoint/2010/main" val="140101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AD87470B-4D01-C255-8A52-E63D7D2C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990" y="506812"/>
            <a:ext cx="10541557" cy="1303867"/>
          </a:xfrm>
        </p:spPr>
        <p:txBody>
          <a:bodyPr>
            <a:normAutofit/>
          </a:bodyPr>
          <a:lstStyle/>
          <a:p>
            <a:pPr algn="l"/>
            <a:r>
              <a:rPr lang="fr-FR" dirty="0"/>
              <a:t>La Prévoyance : Incapacité</a:t>
            </a:r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B301CDB8-9B9B-C2A4-0871-85902D167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8290" y="3328238"/>
            <a:ext cx="2839228" cy="1937615"/>
          </a:xfr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r-FR" dirty="0"/>
              <a:t>Franchise 3 jours</a:t>
            </a:r>
          </a:p>
          <a:p>
            <a:pPr marL="0" indent="0">
              <a:buNone/>
            </a:pPr>
            <a:r>
              <a:rPr lang="fr-FR" dirty="0"/>
              <a:t>50 % des revenus</a:t>
            </a:r>
            <a:br>
              <a:rPr lang="fr-FR" dirty="0"/>
            </a:br>
            <a:r>
              <a:rPr lang="fr-FR" sz="1600" dirty="0"/>
              <a:t>(Moyenne 3 dernières années)</a:t>
            </a:r>
          </a:p>
          <a:p>
            <a:pPr marL="0" indent="0">
              <a:buNone/>
            </a:pPr>
            <a:r>
              <a:rPr lang="fr-FR" dirty="0"/>
              <a:t>Indemnité 1 an max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69D5D34-058A-23C8-8C00-E349E873D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5559" y="970436"/>
            <a:ext cx="1434174" cy="105367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58B08E7-4AB1-5946-D67D-46E8A0BCE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906" y="2105720"/>
            <a:ext cx="8165751" cy="39184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2A4CADFF-9557-1766-B069-B79E1AFC2CA6}"/>
              </a:ext>
            </a:extLst>
          </p:cNvPr>
          <p:cNvSpPr/>
          <p:nvPr/>
        </p:nvSpPr>
        <p:spPr>
          <a:xfrm>
            <a:off x="1627108" y="3040715"/>
            <a:ext cx="6799304" cy="1263191"/>
          </a:xfrm>
          <a:prstGeom prst="round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NON COUVERTS</a:t>
            </a:r>
          </a:p>
          <a:p>
            <a:pPr algn="ctr"/>
            <a:endParaRPr lang="fr-FR" dirty="0"/>
          </a:p>
        </p:txBody>
      </p:sp>
      <p:sp>
        <p:nvSpPr>
          <p:cNvPr id="26" name="Rectangle : coins arrondis 25">
            <a:extLst>
              <a:ext uri="{FF2B5EF4-FFF2-40B4-BE49-F238E27FC236}">
                <a16:creationId xmlns:a16="http://schemas.microsoft.com/office/drawing/2014/main" id="{698F1D94-60D5-6C49-A226-CD8B56EEAD0E}"/>
              </a:ext>
            </a:extLst>
          </p:cNvPr>
          <p:cNvSpPr/>
          <p:nvPr/>
        </p:nvSpPr>
        <p:spPr>
          <a:xfrm>
            <a:off x="5415822" y="4407802"/>
            <a:ext cx="2943911" cy="965471"/>
          </a:xfrm>
          <a:prstGeom prst="round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NON COUVERTS</a:t>
            </a:r>
          </a:p>
          <a:p>
            <a:pPr algn="ctr"/>
            <a:endParaRPr lang="fr-FR" dirty="0"/>
          </a:p>
        </p:txBody>
      </p: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AB69A3B8-42E2-56F3-EC74-5B96CF552135}"/>
              </a:ext>
            </a:extLst>
          </p:cNvPr>
          <p:cNvSpPr/>
          <p:nvPr/>
        </p:nvSpPr>
        <p:spPr>
          <a:xfrm>
            <a:off x="1733353" y="2339341"/>
            <a:ext cx="6799304" cy="565678"/>
          </a:xfrm>
          <a:prstGeom prst="roundRect">
            <a:avLst/>
          </a:prstGeom>
          <a:pattFill prst="wdUpDiag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rgbClr val="FF0000"/>
                </a:solidFill>
                <a:highlight>
                  <a:srgbClr val="FFFF00"/>
                </a:highlight>
              </a:rPr>
              <a:t>NON COUVERTS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48698A32-BE4C-9116-06BC-9A471B3D5F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921" y="688870"/>
            <a:ext cx="1081301" cy="2356529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11C0767-859A-2304-56AC-0622264B62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38" y="6165798"/>
            <a:ext cx="7773485" cy="53347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3647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</p:bldLst>
  </p:timing>
</p:sld>
</file>

<file path=ppt/theme/theme1.xml><?xml version="1.0" encoding="utf-8"?>
<a:theme xmlns:a="http://schemas.openxmlformats.org/drawingml/2006/main" name="Rétrospective">
  <a:themeElements>
    <a:clrScheme name="Rétrospectiv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1015</TotalTime>
  <Words>677</Words>
  <Application>Microsoft Office PowerPoint</Application>
  <PresentationFormat>Grand écran</PresentationFormat>
  <Paragraphs>97</Paragraphs>
  <Slides>16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Rétrospective</vt:lpstr>
      <vt:lpstr>Présentation PowerPoint</vt:lpstr>
      <vt:lpstr>La prévoyance de l’indépendant</vt:lpstr>
      <vt:lpstr>Aymeric du Noyer</vt:lpstr>
      <vt:lpstr>Principe de Solidarité avec Marcus Porcius Cato surnommé Caton l’Ancien</vt:lpstr>
      <vt:lpstr>Que couvre une prévoyance?</vt:lpstr>
      <vt:lpstr>La Prévoyance c’est tout d’abord la sécurité sociale</vt:lpstr>
      <vt:lpstr>Présentation PowerPoint</vt:lpstr>
      <vt:lpstr>La Prévoyance c’est 3 situations</vt:lpstr>
      <vt:lpstr>La Prévoyance : Incapacité</vt:lpstr>
      <vt:lpstr>La Prévoyance : Invalidité</vt:lpstr>
      <vt:lpstr>La Prévoyance : Décès</vt:lpstr>
      <vt:lpstr>Présentation PowerPoint</vt:lpstr>
      <vt:lpstr>Avez-vous des questions?</vt:lpstr>
      <vt:lpstr>Merci pour votre attention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C’est quoi La Prévoyance ?</dc:title>
  <dc:creator>ROUSSEAU SAMUEL</dc:creator>
  <cp:lastModifiedBy>Sébastien Duflot</cp:lastModifiedBy>
  <cp:revision>20</cp:revision>
  <dcterms:created xsi:type="dcterms:W3CDTF">2023-11-07T08:53:17Z</dcterms:created>
  <dcterms:modified xsi:type="dcterms:W3CDTF">2023-12-18T16:17:33Z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fbbd0f-0666-461a-9212-afe773a25324_Enabled">
    <vt:lpwstr>true</vt:lpwstr>
  </property>
  <property fmtid="{D5CDD505-2E9C-101B-9397-08002B2CF9AE}" pid="3" name="MSIP_Label_bbfbbd0f-0666-461a-9212-afe773a25324_SetDate">
    <vt:lpwstr>2023-12-14T14:16:09Z</vt:lpwstr>
  </property>
  <property fmtid="{D5CDD505-2E9C-101B-9397-08002B2CF9AE}" pid="4" name="MSIP_Label_bbfbbd0f-0666-461a-9212-afe773a25324_Method">
    <vt:lpwstr>Standard</vt:lpwstr>
  </property>
  <property fmtid="{D5CDD505-2E9C-101B-9397-08002B2CF9AE}" pid="5" name="MSIP_Label_bbfbbd0f-0666-461a-9212-afe773a25324_Name">
    <vt:lpwstr>AFA Confidentiel</vt:lpwstr>
  </property>
  <property fmtid="{D5CDD505-2E9C-101B-9397-08002B2CF9AE}" pid="6" name="MSIP_Label_bbfbbd0f-0666-461a-9212-afe773a25324_SiteId">
    <vt:lpwstr>396b38cc-aa65-492b-bb0e-3d94ed25a97b</vt:lpwstr>
  </property>
  <property fmtid="{D5CDD505-2E9C-101B-9397-08002B2CF9AE}" pid="7" name="MSIP_Label_bbfbbd0f-0666-461a-9212-afe773a25324_ActionId">
    <vt:lpwstr>ad7ca509-c74c-4d6f-b1e8-0d6e332e744a</vt:lpwstr>
  </property>
  <property fmtid="{D5CDD505-2E9C-101B-9397-08002B2CF9AE}" pid="8" name="MSIP_Label_bbfbbd0f-0666-461a-9212-afe773a25324_ContentBits">
    <vt:lpwstr>3</vt:lpwstr>
  </property>
</Properties>
</file>