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23"/>
  </p:notesMasterIdLst>
  <p:handoutMasterIdLst>
    <p:handoutMasterId r:id="rId24"/>
  </p:handoutMasterIdLst>
  <p:sldIdLst>
    <p:sldId id="668" r:id="rId2"/>
    <p:sldId id="669" r:id="rId3"/>
    <p:sldId id="670" r:id="rId4"/>
    <p:sldId id="691" r:id="rId5"/>
    <p:sldId id="671" r:id="rId6"/>
    <p:sldId id="672" r:id="rId7"/>
    <p:sldId id="674" r:id="rId8"/>
    <p:sldId id="692" r:id="rId9"/>
    <p:sldId id="675" r:id="rId10"/>
    <p:sldId id="687" r:id="rId11"/>
    <p:sldId id="676" r:id="rId12"/>
    <p:sldId id="677" r:id="rId13"/>
    <p:sldId id="683" r:id="rId14"/>
    <p:sldId id="678" r:id="rId15"/>
    <p:sldId id="679" r:id="rId16"/>
    <p:sldId id="680" r:id="rId17"/>
    <p:sldId id="681" r:id="rId18"/>
    <p:sldId id="685" r:id="rId19"/>
    <p:sldId id="686" r:id="rId20"/>
    <p:sldId id="690" r:id="rId21"/>
    <p:sldId id="693" r:id="rId2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uverture" id="{459E2E5D-FCF9-45B0-825F-3F0E3D5542CE}">
          <p14:sldIdLst>
            <p14:sldId id="668"/>
          </p14:sldIdLst>
        </p14:section>
        <p14:section name="Slides génériques" id="{AF974EF0-0F4D-465A-BF26-A8C9F9292B5D}">
          <p14:sldIdLst>
            <p14:sldId id="669"/>
            <p14:sldId id="670"/>
            <p14:sldId id="691"/>
            <p14:sldId id="671"/>
            <p14:sldId id="672"/>
            <p14:sldId id="674"/>
            <p14:sldId id="692"/>
            <p14:sldId id="675"/>
            <p14:sldId id="687"/>
            <p14:sldId id="676"/>
            <p14:sldId id="677"/>
            <p14:sldId id="683"/>
            <p14:sldId id="678"/>
            <p14:sldId id="679"/>
            <p14:sldId id="680"/>
            <p14:sldId id="681"/>
            <p14:sldId id="685"/>
            <p14:sldId id="686"/>
            <p14:sldId id="690"/>
            <p14:sldId id="6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3719">
          <p15:clr>
            <a:srgbClr val="A4A3A4"/>
          </p15:clr>
        </p15:guide>
        <p15:guide id="4" pos="7370">
          <p15:clr>
            <a:srgbClr val="A4A3A4"/>
          </p15:clr>
        </p15:guide>
        <p15:guide id="5" orient="horz" pos="338">
          <p15:clr>
            <a:srgbClr val="A4A3A4"/>
          </p15:clr>
        </p15:guide>
        <p15:guide id="6" orient="horz" pos="3717">
          <p15:clr>
            <a:srgbClr val="A4A3A4"/>
          </p15:clr>
        </p15:guide>
        <p15:guide id="7" orient="horz" pos="3166">
          <p15:clr>
            <a:srgbClr val="A4A3A4"/>
          </p15:clr>
        </p15:guide>
        <p15:guide id="8" orient="horz" pos="1026">
          <p15:clr>
            <a:srgbClr val="A4A3A4"/>
          </p15:clr>
        </p15:guide>
        <p15:guide id="9" orient="horz" pos="2470">
          <p15:clr>
            <a:srgbClr val="A4A3A4"/>
          </p15:clr>
        </p15:guide>
        <p15:guide id="10" pos="3847">
          <p15:clr>
            <a:srgbClr val="A4A3A4"/>
          </p15:clr>
        </p15:guide>
        <p15:guide id="11" pos="325">
          <p15:clr>
            <a:srgbClr val="A4A3A4"/>
          </p15:clr>
        </p15:guide>
        <p15:guide id="12" pos="1191">
          <p15:clr>
            <a:srgbClr val="A4A3A4"/>
          </p15:clr>
        </p15:guide>
        <p15:guide id="13" pos="737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RTHY LUCIE (CNAM / Paris)" initials="DL(/P" lastIdx="80" clrIdx="0"/>
  <p:cmAuthor id="1" name="Laura LAMY" initials="LL" lastIdx="31" clrIdx="3"/>
  <p:cmAuthor id="2" name="ALVES CLARISSE (CNAM / Paris)" initials="CA" lastIdx="17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B323"/>
    <a:srgbClr val="E11A81"/>
    <a:srgbClr val="008972"/>
    <a:srgbClr val="0084B2"/>
    <a:srgbClr val="E04F39"/>
    <a:srgbClr val="006386"/>
    <a:srgbClr val="00AB8E"/>
    <a:srgbClr val="56C271"/>
    <a:srgbClr val="00A5DF"/>
    <a:srgbClr val="758C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5374" autoAdjust="0"/>
  </p:normalViewPr>
  <p:slideViewPr>
    <p:cSldViewPr snapToGrid="0" showGuides="1">
      <p:cViewPr varScale="1">
        <p:scale>
          <a:sx n="160" d="100"/>
          <a:sy n="160" d="100"/>
        </p:scale>
        <p:origin x="186" y="138"/>
      </p:cViewPr>
      <p:guideLst>
        <p:guide orient="horz" pos="2160"/>
        <p:guide pos="3840"/>
        <p:guide orient="horz" pos="3719"/>
        <p:guide pos="7370"/>
        <p:guide orient="horz" pos="338"/>
        <p:guide orient="horz" pos="3717"/>
        <p:guide orient="horz" pos="3166"/>
        <p:guide orient="horz" pos="1026"/>
        <p:guide orient="horz" pos="2470"/>
        <p:guide pos="3847"/>
        <p:guide pos="325"/>
        <p:guide pos="1191"/>
        <p:guide pos="7371"/>
      </p:guideLst>
    </p:cSldViewPr>
  </p:slideViewPr>
  <p:outlineViewPr>
    <p:cViewPr>
      <p:scale>
        <a:sx n="33" d="100"/>
        <a:sy n="33" d="100"/>
      </p:scale>
      <p:origin x="0" y="-184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BCC9FEC9-2CDD-134F-840A-8F57484A29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C13CF4C-D8D8-324F-AFA7-772950C224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AB692F-B762-CF4B-A8A8-22AAB26BA03B}" type="datetimeFigureOut">
              <a:rPr lang="fr-FR" smtClean="0"/>
              <a:t>10/11/2023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C31A6AC-A6A7-3248-B6E6-95946088A41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802CA66-22E3-C34E-89C6-B4B2A67C398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F41BAA-598B-594C-8490-B89944D016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36204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3A9EE-EAD2-0C48-AEF4-C2D4DC6DFEA0}" type="datetimeFigureOut">
              <a:rPr lang="fr-FR" smtClean="0"/>
              <a:t>10/11/2023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73AB8B-6D17-C244-B144-C2D3D1B3AB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3593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00929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Photo_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507201" y="2188868"/>
            <a:ext cx="11178000" cy="41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pic>
        <p:nvPicPr>
          <p:cNvPr id="6" name="Image 5" descr="Une image contenant alimentation&#10;&#10;Description générée automatiquement" title="Sécurité sociale - l'Assurance Maladie : Agir ensemble, protéger chacun ">
            <a:extLst>
              <a:ext uri="{FF2B5EF4-FFF2-40B4-BE49-F238E27FC236}">
                <a16:creationId xmlns:a16="http://schemas.microsoft.com/office/drawing/2014/main" id="{6C1F8D08-6EB0-422B-93A1-7AFDDC66FE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79" t="13944" r="62" b="12486"/>
          <a:stretch/>
        </p:blipFill>
        <p:spPr>
          <a:xfrm>
            <a:off x="536575" y="279400"/>
            <a:ext cx="4705350" cy="1689100"/>
          </a:xfrm>
          <a:prstGeom prst="rect">
            <a:avLst/>
          </a:prstGeom>
        </p:spPr>
      </p:pic>
      <p:sp>
        <p:nvSpPr>
          <p:cNvPr id="22" name="Titre 1">
            <a:extLst>
              <a:ext uri="{FF2B5EF4-FFF2-40B4-BE49-F238E27FC236}">
                <a16:creationId xmlns:a16="http://schemas.microsoft.com/office/drawing/2014/main" id="{08C5C4EE-51F7-9940-9606-76F8D4D73B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1" y="2188868"/>
            <a:ext cx="11193074" cy="4157999"/>
          </a:xfrm>
          <a:prstGeom prst="rect">
            <a:avLst/>
          </a:prstGeom>
          <a:noFill/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03F3D622-9637-41B2-A77E-476826BB4A98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9899487" y="6372000"/>
            <a:ext cx="1800000" cy="288000"/>
          </a:xfrm>
        </p:spPr>
        <p:txBody>
          <a:bodyPr/>
          <a:lstStyle/>
          <a:p>
            <a:fld id="{7A90C9BA-8212-E643-99E2-71E2B6F6098A}" type="datetime1">
              <a:rPr lang="fr-FR" smtClean="0"/>
              <a:t>10/11/2023</a:t>
            </a:fld>
            <a:endParaRPr lang="fr-FR" dirty="0"/>
          </a:p>
        </p:txBody>
      </p:sp>
      <p:sp>
        <p:nvSpPr>
          <p:cNvPr id="7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36518" y="5031320"/>
            <a:ext cx="10935221" cy="752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4389120" y="5943568"/>
            <a:ext cx="7276241" cy="38689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1800" b="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Cliquez pour ajouter du texte (nom de l’entité émettrice)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40985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fond couleur_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alimentation&#10;&#10;Description générée automatiquement" title="Sécurité sociale - l'Assurance Maladie : Agir ensemble, protéger chacun ">
            <a:extLst>
              <a:ext uri="{FF2B5EF4-FFF2-40B4-BE49-F238E27FC236}">
                <a16:creationId xmlns:a16="http://schemas.microsoft.com/office/drawing/2014/main" id="{5FCC7EBB-3471-4590-8C18-BE9203E2E6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79" t="13944" r="62" b="12486"/>
          <a:stretch/>
        </p:blipFill>
        <p:spPr>
          <a:xfrm>
            <a:off x="536575" y="279400"/>
            <a:ext cx="4705350" cy="1689100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0" y="2188868"/>
            <a:ext cx="11178400" cy="4157999"/>
          </a:xfrm>
          <a:prstGeom prst="rect">
            <a:avLst/>
          </a:prstGeom>
          <a:solidFill>
            <a:schemeClr val="tx1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2507B6F-FE6B-4F61-B061-42BC8C5E7C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0000" y="6372000"/>
            <a:ext cx="1800000" cy="288000"/>
          </a:xfrm>
        </p:spPr>
        <p:txBody>
          <a:bodyPr/>
          <a:lstStyle/>
          <a:p>
            <a:fld id="{283CFBEF-98C3-6C4D-AECE-A89E43EA2455}" type="datetime1">
              <a:rPr lang="fr-FR" smtClean="0"/>
              <a:t>10/11/2023</a:t>
            </a:fld>
            <a:endParaRPr lang="fr-FR" dirty="0"/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458" y="4834372"/>
            <a:ext cx="10935221" cy="752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9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4867422" y="5971703"/>
            <a:ext cx="6797939" cy="316555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1800" b="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Cliquez pour ajouter du texte (nom de l’entité émettrice)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889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fond couleur_AM_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alimentation&#10;&#10;Description générée automatiquement" title="Sécurité sociale - l'Assurance Maladie : Agir ensemble, protéger chacun ">
            <a:extLst>
              <a:ext uri="{FF2B5EF4-FFF2-40B4-BE49-F238E27FC236}">
                <a16:creationId xmlns:a16="http://schemas.microsoft.com/office/drawing/2014/main" id="{5FCC7EBB-3471-4590-8C18-BE9203E2E6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79" t="13944" r="62" b="12486"/>
          <a:stretch/>
        </p:blipFill>
        <p:spPr>
          <a:xfrm>
            <a:off x="536575" y="279400"/>
            <a:ext cx="4705350" cy="1689100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0" y="2188868"/>
            <a:ext cx="11178400" cy="4157999"/>
          </a:xfrm>
          <a:prstGeom prst="rect">
            <a:avLst/>
          </a:prstGeom>
          <a:solidFill>
            <a:schemeClr val="tx2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2507B6F-FE6B-4F61-B061-42BC8C5E7C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0000" y="6372000"/>
            <a:ext cx="1800000" cy="288000"/>
          </a:xfrm>
        </p:spPr>
        <p:txBody>
          <a:bodyPr/>
          <a:lstStyle/>
          <a:p>
            <a:fld id="{283CFBEF-98C3-6C4D-AECE-A89E43EA2455}" type="datetime1">
              <a:rPr lang="fr-FR" smtClean="0"/>
              <a:t>10/11/2023</a:t>
            </a:fld>
            <a:endParaRPr lang="fr-FR" dirty="0"/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458" y="4834372"/>
            <a:ext cx="10935221" cy="752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9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4867422" y="5971703"/>
            <a:ext cx="6797939" cy="316555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1800" b="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Cliquez pour ajouter du texte (nom de l’entité émettrice)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232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fond couleur_AM_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alimentation&#10;&#10;Description générée automatiquement" title="Sécurité sociale - l'Assurance Maladie : Agir ensemble, protéger chacun ">
            <a:extLst>
              <a:ext uri="{FF2B5EF4-FFF2-40B4-BE49-F238E27FC236}">
                <a16:creationId xmlns:a16="http://schemas.microsoft.com/office/drawing/2014/main" id="{5FCC7EBB-3471-4590-8C18-BE9203E2E6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79" t="13944" r="62" b="12486"/>
          <a:stretch/>
        </p:blipFill>
        <p:spPr>
          <a:xfrm>
            <a:off x="536575" y="279400"/>
            <a:ext cx="4705350" cy="1689100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0" y="2188868"/>
            <a:ext cx="11178400" cy="4157999"/>
          </a:xfrm>
          <a:prstGeom prst="rect">
            <a:avLst/>
          </a:prstGeom>
          <a:solidFill>
            <a:schemeClr val="accent1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2507B6F-FE6B-4F61-B061-42BC8C5E7C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0000" y="6372000"/>
            <a:ext cx="1800000" cy="288000"/>
          </a:xfrm>
        </p:spPr>
        <p:txBody>
          <a:bodyPr/>
          <a:lstStyle/>
          <a:p>
            <a:fld id="{283CFBEF-98C3-6C4D-AECE-A89E43EA2455}" type="datetime1">
              <a:rPr lang="fr-FR" smtClean="0"/>
              <a:t>10/11/2023</a:t>
            </a:fld>
            <a:endParaRPr lang="fr-FR" dirty="0"/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458" y="4834372"/>
            <a:ext cx="10935221" cy="752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9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4867422" y="5971703"/>
            <a:ext cx="6797939" cy="316555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1800" b="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Cliquez pour ajouter du texte (nom de l’entité émettrice)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7880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fond couleur_AM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alimentation&#10;&#10;Description générée automatiquement" title="Sécurité sociale - l'Assurance Maladie : Agir ensemble, protéger chacun ">
            <a:extLst>
              <a:ext uri="{FF2B5EF4-FFF2-40B4-BE49-F238E27FC236}">
                <a16:creationId xmlns:a16="http://schemas.microsoft.com/office/drawing/2014/main" id="{5FCC7EBB-3471-4590-8C18-BE9203E2E6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79" t="13944" r="62" b="12486"/>
          <a:stretch/>
        </p:blipFill>
        <p:spPr>
          <a:xfrm>
            <a:off x="536575" y="279400"/>
            <a:ext cx="4705350" cy="1689100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0" y="2188868"/>
            <a:ext cx="11178400" cy="4157999"/>
          </a:xfrm>
          <a:prstGeom prst="rect">
            <a:avLst/>
          </a:prstGeom>
          <a:solidFill>
            <a:schemeClr val="accent2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2507B6F-FE6B-4F61-B061-42BC8C5E7C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0000" y="6372000"/>
            <a:ext cx="1800000" cy="288000"/>
          </a:xfrm>
        </p:spPr>
        <p:txBody>
          <a:bodyPr/>
          <a:lstStyle/>
          <a:p>
            <a:fld id="{283CFBEF-98C3-6C4D-AECE-A89E43EA2455}" type="datetime1">
              <a:rPr lang="fr-FR" smtClean="0"/>
              <a:t>10/11/2023</a:t>
            </a:fld>
            <a:endParaRPr lang="fr-FR" dirty="0"/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458" y="4834372"/>
            <a:ext cx="10935221" cy="752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9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4867422" y="5971703"/>
            <a:ext cx="6797939" cy="316555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1800" b="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Cliquez pour ajouter du texte (nom de l’entité émettrice)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577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fond couleur_AM_br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alimentation&#10;&#10;Description générée automatiquement" title="Sécurité sociale - l'Assurance Maladie : Agir ensemble, protéger chacun ">
            <a:extLst>
              <a:ext uri="{FF2B5EF4-FFF2-40B4-BE49-F238E27FC236}">
                <a16:creationId xmlns:a16="http://schemas.microsoft.com/office/drawing/2014/main" id="{5FCC7EBB-3471-4590-8C18-BE9203E2E6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79" t="13944" r="62" b="12486"/>
          <a:stretch/>
        </p:blipFill>
        <p:spPr>
          <a:xfrm>
            <a:off x="536575" y="279400"/>
            <a:ext cx="4705350" cy="1689100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0" y="2188868"/>
            <a:ext cx="11178400" cy="4157999"/>
          </a:xfrm>
          <a:prstGeom prst="rect">
            <a:avLst/>
          </a:prstGeom>
          <a:solidFill>
            <a:schemeClr val="accent3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2507B6F-FE6B-4F61-B061-42BC8C5E7C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0000" y="6372000"/>
            <a:ext cx="1800000" cy="288000"/>
          </a:xfrm>
        </p:spPr>
        <p:txBody>
          <a:bodyPr/>
          <a:lstStyle/>
          <a:p>
            <a:fld id="{283CFBEF-98C3-6C4D-AECE-A89E43EA2455}" type="datetime1">
              <a:rPr lang="fr-FR" smtClean="0"/>
              <a:t>10/11/2023</a:t>
            </a:fld>
            <a:endParaRPr lang="fr-FR" dirty="0"/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458" y="4834372"/>
            <a:ext cx="10935221" cy="752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9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4867422" y="5971703"/>
            <a:ext cx="6797939" cy="316555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1800" b="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Cliquez pour ajouter du texte (nom de l’entité émettrice)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629724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fond couleur_AM_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alimentation&#10;&#10;Description générée automatiquement" title="Sécurité sociale - l'Assurance Maladie : Agir ensemble, protéger chacun ">
            <a:extLst>
              <a:ext uri="{FF2B5EF4-FFF2-40B4-BE49-F238E27FC236}">
                <a16:creationId xmlns:a16="http://schemas.microsoft.com/office/drawing/2014/main" id="{5FCC7EBB-3471-4590-8C18-BE9203E2E6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79" t="13944" r="62" b="12486"/>
          <a:stretch/>
        </p:blipFill>
        <p:spPr>
          <a:xfrm>
            <a:off x="536575" y="279400"/>
            <a:ext cx="4705350" cy="1689100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0" y="2188868"/>
            <a:ext cx="11178400" cy="4157999"/>
          </a:xfrm>
          <a:prstGeom prst="rect">
            <a:avLst/>
          </a:prstGeom>
          <a:solidFill>
            <a:schemeClr val="accent4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2507B6F-FE6B-4F61-B061-42BC8C5E7C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0000" y="6372000"/>
            <a:ext cx="1800000" cy="288000"/>
          </a:xfrm>
        </p:spPr>
        <p:txBody>
          <a:bodyPr/>
          <a:lstStyle/>
          <a:p>
            <a:fld id="{283CFBEF-98C3-6C4D-AECE-A89E43EA2455}" type="datetime1">
              <a:rPr lang="fr-FR" smtClean="0"/>
              <a:t>10/11/2023</a:t>
            </a:fld>
            <a:endParaRPr lang="fr-FR" dirty="0"/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458" y="4834372"/>
            <a:ext cx="10935221" cy="752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9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4867422" y="5971703"/>
            <a:ext cx="6797939" cy="316555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1800" b="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Cliquez pour ajouter du texte (nom de l’entité émettrice)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7584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fond couleur_AM_par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alimentation&#10;&#10;Description générée automatiquement" title="Sécurité sociale - l'Assurance Maladie : Agir ensemble, protéger chacun ">
            <a:extLst>
              <a:ext uri="{FF2B5EF4-FFF2-40B4-BE49-F238E27FC236}">
                <a16:creationId xmlns:a16="http://schemas.microsoft.com/office/drawing/2014/main" id="{5FCC7EBB-3471-4590-8C18-BE9203E2E6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79" t="13944" r="62" b="12486"/>
          <a:stretch/>
        </p:blipFill>
        <p:spPr>
          <a:xfrm>
            <a:off x="536575" y="279400"/>
            <a:ext cx="4705350" cy="1689100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0" y="2188868"/>
            <a:ext cx="11178400" cy="4157999"/>
          </a:xfrm>
          <a:prstGeom prst="rect">
            <a:avLst/>
          </a:prstGeom>
          <a:solidFill>
            <a:schemeClr val="accent5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2507B6F-FE6B-4F61-B061-42BC8C5E7C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0000" y="6372000"/>
            <a:ext cx="1800000" cy="288000"/>
          </a:xfrm>
        </p:spPr>
        <p:txBody>
          <a:bodyPr/>
          <a:lstStyle/>
          <a:p>
            <a:fld id="{283CFBEF-98C3-6C4D-AECE-A89E43EA2455}" type="datetime1">
              <a:rPr lang="fr-FR" smtClean="0"/>
              <a:t>10/11/2023</a:t>
            </a:fld>
            <a:endParaRPr lang="fr-FR" dirty="0"/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458" y="4834372"/>
            <a:ext cx="10935221" cy="752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9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4867422" y="5971703"/>
            <a:ext cx="6797939" cy="316555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1800" b="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Cliquez pour ajouter du texte (nom de l’entité émettrice)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62524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fond couleur_AM_vertcl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alimentation&#10;&#10;Description générée automatiquement" title="Sécurité sociale - l'Assurance Maladie : Agir ensemble, protéger chacun ">
            <a:extLst>
              <a:ext uri="{FF2B5EF4-FFF2-40B4-BE49-F238E27FC236}">
                <a16:creationId xmlns:a16="http://schemas.microsoft.com/office/drawing/2014/main" id="{5FCC7EBB-3471-4590-8C18-BE9203E2E6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79" t="13944" r="62" b="12486"/>
          <a:stretch/>
        </p:blipFill>
        <p:spPr>
          <a:xfrm>
            <a:off x="536575" y="279400"/>
            <a:ext cx="4705350" cy="1689100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0" y="2188868"/>
            <a:ext cx="11178400" cy="4157999"/>
          </a:xfrm>
          <a:prstGeom prst="rect">
            <a:avLst/>
          </a:prstGeom>
          <a:solidFill>
            <a:schemeClr val="accent6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2507B6F-FE6B-4F61-B061-42BC8C5E7C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0000" y="6372000"/>
            <a:ext cx="1800000" cy="288000"/>
          </a:xfrm>
        </p:spPr>
        <p:txBody>
          <a:bodyPr/>
          <a:lstStyle/>
          <a:p>
            <a:fld id="{283CFBEF-98C3-6C4D-AECE-A89E43EA2455}" type="datetime1">
              <a:rPr lang="fr-FR" smtClean="0"/>
              <a:t>10/11/2023</a:t>
            </a:fld>
            <a:endParaRPr lang="fr-FR" dirty="0"/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458" y="4834372"/>
            <a:ext cx="10935221" cy="752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9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4867422" y="5971703"/>
            <a:ext cx="6797939" cy="316555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1800" b="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Cliquez pour ajouter du texte (nom de l’entité émettrice)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14816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595" y="482903"/>
            <a:ext cx="11186809" cy="5406942"/>
          </a:xfrm>
          <a:prstGeom prst="rect">
            <a:avLst/>
          </a:prstGeom>
          <a:solidFill>
            <a:schemeClr val="tx1"/>
          </a:solidFill>
        </p:spPr>
        <p:txBody>
          <a:bodyPr lIns="396000" tIns="180000">
            <a:normAutofit/>
          </a:bodyPr>
          <a:lstStyle>
            <a:lvl1pPr algn="l">
              <a:defRPr sz="250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98747" y="1268705"/>
            <a:ext cx="1080000" cy="55273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195322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198747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95322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198747" y="3276893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95322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198747" y="431560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95322" y="486969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554360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50935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554360" y="225873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50935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7554360" y="3276893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50935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50567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150567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150567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150567" y="4581754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12502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12502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512502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7377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_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595" y="496971"/>
            <a:ext cx="11186809" cy="5406942"/>
          </a:xfrm>
          <a:prstGeom prst="rect">
            <a:avLst/>
          </a:prstGeom>
          <a:solidFill>
            <a:srgbClr val="0084B2"/>
          </a:solidFill>
        </p:spPr>
        <p:txBody>
          <a:bodyPr lIns="396000" tIns="180000">
            <a:normAutofit/>
          </a:bodyPr>
          <a:lstStyle>
            <a:lvl1pPr algn="l">
              <a:defRPr sz="250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98747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195322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198747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95322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198747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95322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198747" y="431560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95322" y="486969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554360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50935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554360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50935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7554360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50935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50567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150567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150567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150567" y="4581754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12502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12502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512502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198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fond couleur + Photo_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alimentation&#10;&#10;Description générée automatiquement" title="Sécurité sociale - l'Assurance Maladie : Agir ensemble, protéger chacun ">
            <a:extLst>
              <a:ext uri="{FF2B5EF4-FFF2-40B4-BE49-F238E27FC236}">
                <a16:creationId xmlns:a16="http://schemas.microsoft.com/office/drawing/2014/main" id="{62AF9597-0C86-4349-A32D-827983D78E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79" t="13944" r="62" b="12486"/>
          <a:stretch/>
        </p:blipFill>
        <p:spPr>
          <a:xfrm>
            <a:off x="536575" y="279400"/>
            <a:ext cx="4705350" cy="1689100"/>
          </a:xfrm>
          <a:prstGeom prst="rect">
            <a:avLst/>
          </a:prstGeom>
        </p:spPr>
      </p:pic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437375" y="2188868"/>
            <a:ext cx="5247825" cy="41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0" y="2188868"/>
            <a:ext cx="5930575" cy="4157999"/>
          </a:xfrm>
          <a:prstGeom prst="rect">
            <a:avLst/>
          </a:prstGeom>
          <a:solidFill>
            <a:schemeClr val="tx1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17E3FC-C8AD-432C-B477-A8A2BEAFFBF7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9900000" y="6372000"/>
            <a:ext cx="1800000" cy="288000"/>
          </a:xfrm>
        </p:spPr>
        <p:txBody>
          <a:bodyPr/>
          <a:lstStyle/>
          <a:p>
            <a:fld id="{B8C3EE7F-F74B-C644-8F10-503D241C2E0D}" type="datetime1">
              <a:rPr lang="fr-FR" smtClean="0"/>
              <a:t>10/11/2023</a:t>
            </a:fld>
            <a:endParaRPr lang="fr-FR" dirty="0"/>
          </a:p>
        </p:txBody>
      </p:sp>
      <p:sp>
        <p:nvSpPr>
          <p:cNvPr id="6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459" y="4989120"/>
            <a:ext cx="5724394" cy="7524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4951828" y="5987313"/>
            <a:ext cx="6748047" cy="32908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lnSpc>
                <a:spcPct val="100000"/>
              </a:lnSpc>
              <a:spcAft>
                <a:spcPts val="0"/>
              </a:spcAft>
              <a:defRPr sz="18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 (nom de l’entité émettrice)</a:t>
            </a:r>
          </a:p>
        </p:txBody>
      </p:sp>
    </p:spTree>
    <p:extLst>
      <p:ext uri="{BB962C8B-B14F-4D97-AF65-F5344CB8AC3E}">
        <p14:creationId xmlns:p14="http://schemas.microsoft.com/office/powerpoint/2010/main" val="32476995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_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595" y="496971"/>
            <a:ext cx="11186809" cy="5406942"/>
          </a:xfrm>
          <a:prstGeom prst="rect">
            <a:avLst/>
          </a:prstGeom>
          <a:solidFill>
            <a:srgbClr val="008972"/>
          </a:solidFill>
        </p:spPr>
        <p:txBody>
          <a:bodyPr lIns="396000" tIns="180000">
            <a:normAutofit/>
          </a:bodyPr>
          <a:lstStyle>
            <a:lvl1pPr algn="l">
              <a:defRPr sz="250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98747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195322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198747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95322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198747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95322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198747" y="431560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95322" y="486969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554360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50935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554360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50935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7554360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50935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50567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150567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150567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150567" y="4581754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12502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12502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512502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0626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595" y="496971"/>
            <a:ext cx="11186809" cy="5406942"/>
          </a:xfrm>
          <a:prstGeom prst="rect">
            <a:avLst/>
          </a:prstGeom>
          <a:solidFill>
            <a:schemeClr val="accent2"/>
          </a:solidFill>
        </p:spPr>
        <p:txBody>
          <a:bodyPr lIns="396000" tIns="180000">
            <a:normAutofit/>
          </a:bodyPr>
          <a:lstStyle>
            <a:lvl1pPr algn="l">
              <a:defRPr sz="250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98747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195322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198747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95322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198747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95322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198747" y="431560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95322" y="486969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554360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50935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554360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50935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7554360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50935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50567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150567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150567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150567" y="4581754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12502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12502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512502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06742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_br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595" y="496971"/>
            <a:ext cx="11186809" cy="5406942"/>
          </a:xfrm>
          <a:prstGeom prst="rect">
            <a:avLst/>
          </a:prstGeom>
          <a:solidFill>
            <a:srgbClr val="E04F39"/>
          </a:solidFill>
        </p:spPr>
        <p:txBody>
          <a:bodyPr lIns="396000" tIns="180000">
            <a:normAutofit/>
          </a:bodyPr>
          <a:lstStyle>
            <a:lvl1pPr algn="l">
              <a:defRPr sz="250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98747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195322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198747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95322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198747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95322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198747" y="431560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95322" y="486969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554360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50935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554360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50935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7554360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50935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50567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150567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150567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150567" y="4581754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12502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12502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512502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09404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_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595" y="496971"/>
            <a:ext cx="11186809" cy="5406942"/>
          </a:xfrm>
          <a:prstGeom prst="rect">
            <a:avLst/>
          </a:prstGeom>
          <a:solidFill>
            <a:srgbClr val="E11A81"/>
          </a:solidFill>
        </p:spPr>
        <p:txBody>
          <a:bodyPr lIns="396000" tIns="180000">
            <a:normAutofit/>
          </a:bodyPr>
          <a:lstStyle>
            <a:lvl1pPr algn="l">
              <a:defRPr sz="250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98747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195322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198747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95322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198747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95322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198747" y="431560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95322" y="486969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554360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50935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554360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50935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7554360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50935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50567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150567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150567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150567" y="4581754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12502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12502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512502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83665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_par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595" y="496971"/>
            <a:ext cx="11186809" cy="5406942"/>
          </a:xfrm>
          <a:prstGeom prst="rect">
            <a:avLst/>
          </a:prstGeom>
          <a:solidFill>
            <a:schemeClr val="accent5"/>
          </a:solidFill>
        </p:spPr>
        <p:txBody>
          <a:bodyPr lIns="396000" tIns="180000">
            <a:normAutofit/>
          </a:bodyPr>
          <a:lstStyle>
            <a:lvl1pPr algn="l">
              <a:defRPr sz="250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98747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195322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198747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95322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198747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95322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198747" y="431560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95322" y="486969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554360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50935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554360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50935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7554360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50935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50567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150567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150567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150567" y="4581754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12502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12502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512502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01964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_vertcl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595" y="496971"/>
            <a:ext cx="11186809" cy="5406942"/>
          </a:xfrm>
          <a:prstGeom prst="rect">
            <a:avLst/>
          </a:prstGeom>
          <a:solidFill>
            <a:schemeClr val="accent6"/>
          </a:solidFill>
        </p:spPr>
        <p:txBody>
          <a:bodyPr lIns="396000" tIns="180000">
            <a:normAutofit/>
          </a:bodyPr>
          <a:lstStyle>
            <a:lvl1pPr algn="l">
              <a:defRPr sz="250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98747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195322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198747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95322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198747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95322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198747" y="431560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95322" y="486969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554360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50935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554360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50935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7554360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50935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50567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150567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150567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150567" y="4581754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12502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12502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512502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94613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38560" y="1700171"/>
            <a:ext cx="2880000" cy="129987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47961" y="2283861"/>
            <a:ext cx="28800" cy="242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8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395469" y="6229647"/>
            <a:ext cx="720000" cy="288000"/>
          </a:xfrm>
        </p:spPr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40802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_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rgbClr val="0084B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38560" y="1700171"/>
            <a:ext cx="2880000" cy="129987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47961" y="2283861"/>
            <a:ext cx="28800" cy="242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5750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_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58700"/>
            <a:ext cx="11185200" cy="5407113"/>
          </a:xfrm>
          <a:prstGeom prst="rect">
            <a:avLst/>
          </a:prstGeom>
          <a:solidFill>
            <a:srgbClr val="00897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38560" y="1700171"/>
            <a:ext cx="2880000" cy="129987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47961" y="2283861"/>
            <a:ext cx="28800" cy="242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96896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522200"/>
            <a:ext cx="11185200" cy="5407113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38560" y="1700171"/>
            <a:ext cx="2880000" cy="129987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47961" y="2283861"/>
            <a:ext cx="28800" cy="242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7850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fond couleur + Photo_AM_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alimentation&#10;&#10;Description générée automatiquement" title="Sécurité sociale - l'Assurance Maladie : Agir ensemble, protéger chacun ">
            <a:extLst>
              <a:ext uri="{FF2B5EF4-FFF2-40B4-BE49-F238E27FC236}">
                <a16:creationId xmlns:a16="http://schemas.microsoft.com/office/drawing/2014/main" id="{62AF9597-0C86-4349-A32D-827983D78E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79" t="13944" r="62" b="12486"/>
          <a:stretch/>
        </p:blipFill>
        <p:spPr>
          <a:xfrm>
            <a:off x="536575" y="279400"/>
            <a:ext cx="4705350" cy="1689100"/>
          </a:xfrm>
          <a:prstGeom prst="rect">
            <a:avLst/>
          </a:prstGeom>
        </p:spPr>
      </p:pic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437375" y="2188868"/>
            <a:ext cx="5247825" cy="41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0" y="2188868"/>
            <a:ext cx="5930575" cy="4157999"/>
          </a:xfrm>
          <a:prstGeom prst="rect">
            <a:avLst/>
          </a:prstGeom>
          <a:solidFill>
            <a:schemeClr val="tx2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17E3FC-C8AD-432C-B477-A8A2BEAFFBF7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9900000" y="6372000"/>
            <a:ext cx="1800000" cy="288000"/>
          </a:xfrm>
        </p:spPr>
        <p:txBody>
          <a:bodyPr/>
          <a:lstStyle/>
          <a:p>
            <a:fld id="{B8C3EE7F-F74B-C644-8F10-503D241C2E0D}" type="datetime1">
              <a:rPr lang="fr-FR" smtClean="0"/>
              <a:t>10/11/2023</a:t>
            </a:fld>
            <a:endParaRPr lang="fr-FR" dirty="0"/>
          </a:p>
        </p:txBody>
      </p:sp>
      <p:sp>
        <p:nvSpPr>
          <p:cNvPr id="6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459" y="4989120"/>
            <a:ext cx="5724394" cy="7524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4951828" y="5987313"/>
            <a:ext cx="6748047" cy="32908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lnSpc>
                <a:spcPct val="100000"/>
              </a:lnSpc>
              <a:spcAft>
                <a:spcPts val="0"/>
              </a:spcAft>
              <a:defRPr sz="18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 (nom de l’entité émettrice)</a:t>
            </a:r>
          </a:p>
        </p:txBody>
      </p:sp>
    </p:spTree>
    <p:extLst>
      <p:ext uri="{BB962C8B-B14F-4D97-AF65-F5344CB8AC3E}">
        <p14:creationId xmlns:p14="http://schemas.microsoft.com/office/powerpoint/2010/main" val="29598183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_br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rgbClr val="E04F39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38560" y="1700171"/>
            <a:ext cx="2880000" cy="129987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47961" y="2283861"/>
            <a:ext cx="28800" cy="242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563317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_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rgbClr val="E11A8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38560" y="1700171"/>
            <a:ext cx="2880000" cy="129987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47961" y="2283861"/>
            <a:ext cx="28800" cy="242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39778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_par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38560" y="1700171"/>
            <a:ext cx="2880000" cy="129987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47961" y="2283861"/>
            <a:ext cx="28800" cy="242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03421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_vertcl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522200"/>
            <a:ext cx="11185200" cy="5407113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38560" y="1700171"/>
            <a:ext cx="2880000" cy="129987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47961" y="2283861"/>
            <a:ext cx="28800" cy="242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328881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DE LA SOUS-PARTIE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1376760" y="2968283"/>
            <a:ext cx="45719" cy="1738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49737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sous-partie_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38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TITRE DE LA SOUS-PARTIE SUR PLUSIEURS LIGNES</a:t>
            </a:r>
          </a:p>
          <a:p>
            <a:pPr lvl="0"/>
            <a:endParaRPr lang="fr-FR" dirty="0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1376760" y="2968283"/>
            <a:ext cx="45719" cy="1738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73289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sous-partie_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58700"/>
            <a:ext cx="11185200" cy="5407113"/>
          </a:xfrm>
          <a:prstGeom prst="rect">
            <a:avLst/>
          </a:prstGeom>
          <a:solidFill>
            <a:srgbClr val="00897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38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TITRE DE LA SOUS-PARTIE SUR PLUSIEURS LIGNES</a:t>
            </a:r>
          </a:p>
          <a:p>
            <a:pPr lvl="0"/>
            <a:endParaRPr lang="fr-FR" dirty="0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1376760" y="2968283"/>
            <a:ext cx="45719" cy="1738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730113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sous-partie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38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TITRE DE LA SOUS-PARTIE SUR PLUSIEURS LIGNES</a:t>
            </a:r>
          </a:p>
          <a:p>
            <a:pPr lvl="0"/>
            <a:endParaRPr lang="fr-FR" dirty="0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1376760" y="2968283"/>
            <a:ext cx="45719" cy="1738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26316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sous-partie_br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rgbClr val="E04F39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38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TITRE DE LA SOUS-PARTIE SUR PLUSIEURS LIGNES</a:t>
            </a:r>
          </a:p>
          <a:p>
            <a:pPr lvl="0"/>
            <a:endParaRPr lang="fr-FR" dirty="0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1376760" y="2968283"/>
            <a:ext cx="45719" cy="1738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606047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sous-partie_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rgbClr val="E11A8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38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TITRE DE LA SOUS-PARTIE SUR PLUSIEURS LIGNES</a:t>
            </a:r>
          </a:p>
          <a:p>
            <a:pPr lvl="0"/>
            <a:endParaRPr lang="fr-FR" dirty="0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1376760" y="2968283"/>
            <a:ext cx="45719" cy="1738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1103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fond couleur + Photo_AM_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alimentation&#10;&#10;Description générée automatiquement" title="Sécurité sociale - l'Assurance Maladie : Agir ensemble, protéger chacun ">
            <a:extLst>
              <a:ext uri="{FF2B5EF4-FFF2-40B4-BE49-F238E27FC236}">
                <a16:creationId xmlns:a16="http://schemas.microsoft.com/office/drawing/2014/main" id="{62AF9597-0C86-4349-A32D-827983D78E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79" t="13944" r="62" b="12486"/>
          <a:stretch/>
        </p:blipFill>
        <p:spPr>
          <a:xfrm>
            <a:off x="536575" y="279400"/>
            <a:ext cx="4705350" cy="1689100"/>
          </a:xfrm>
          <a:prstGeom prst="rect">
            <a:avLst/>
          </a:prstGeom>
        </p:spPr>
      </p:pic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437375" y="2188868"/>
            <a:ext cx="5247825" cy="41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0" y="2188868"/>
            <a:ext cx="5930575" cy="4157999"/>
          </a:xfrm>
          <a:prstGeom prst="rect">
            <a:avLst/>
          </a:prstGeom>
          <a:solidFill>
            <a:schemeClr val="accent1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17E3FC-C8AD-432C-B477-A8A2BEAFFBF7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9900000" y="6372000"/>
            <a:ext cx="1800000" cy="288000"/>
          </a:xfrm>
        </p:spPr>
        <p:txBody>
          <a:bodyPr/>
          <a:lstStyle/>
          <a:p>
            <a:fld id="{B8C3EE7F-F74B-C644-8F10-503D241C2E0D}" type="datetime1">
              <a:rPr lang="fr-FR" smtClean="0"/>
              <a:t>10/11/2023</a:t>
            </a:fld>
            <a:endParaRPr lang="fr-FR" dirty="0"/>
          </a:p>
        </p:txBody>
      </p:sp>
      <p:sp>
        <p:nvSpPr>
          <p:cNvPr id="6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459" y="4989120"/>
            <a:ext cx="5724394" cy="7524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4951828" y="5987313"/>
            <a:ext cx="6748047" cy="32908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lnSpc>
                <a:spcPct val="100000"/>
              </a:lnSpc>
              <a:spcAft>
                <a:spcPts val="0"/>
              </a:spcAft>
              <a:defRPr sz="18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 (nom de l’entité émettrice)</a:t>
            </a:r>
          </a:p>
        </p:txBody>
      </p:sp>
    </p:spTree>
    <p:extLst>
      <p:ext uri="{BB962C8B-B14F-4D97-AF65-F5344CB8AC3E}">
        <p14:creationId xmlns:p14="http://schemas.microsoft.com/office/powerpoint/2010/main" val="8891850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sous-partie_par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38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TITRE DE LA SOUS-PARTIE SUR PLUSIEURS LIGNES</a:t>
            </a:r>
          </a:p>
          <a:p>
            <a:pPr lvl="0"/>
            <a:endParaRPr lang="fr-FR" dirty="0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1376760" y="2968283"/>
            <a:ext cx="45719" cy="1738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59358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sous-partie_vertcl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38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TITRE DE LA SOUS-PARTIE SUR PLUSIEURS LIGNES</a:t>
            </a:r>
          </a:p>
          <a:p>
            <a:pPr lvl="0"/>
            <a:endParaRPr lang="fr-FR" dirty="0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1376760" y="2968283"/>
            <a:ext cx="45719" cy="1738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24144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CF3B943-80A1-4E09-AFBA-4C7EDC0AD2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73094" y="2087563"/>
            <a:ext cx="10422019" cy="376713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2995245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B4DC679-F54F-4846-9912-E80DB1F86B4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73094" y="2087563"/>
            <a:ext cx="10422019" cy="376713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0084B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39283038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8C1329A-664A-4E28-B644-3636A328F32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73094" y="2087563"/>
            <a:ext cx="10422019" cy="376713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00897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23845249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5207AD3-6204-4D1E-AD96-6CDC41E3A4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73094" y="2087563"/>
            <a:ext cx="10422019" cy="376713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41922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br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5207AD3-6204-4D1E-AD96-6CDC41E3A4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73094" y="2087563"/>
            <a:ext cx="10422019" cy="376713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166" y="489518"/>
            <a:ext cx="11196000" cy="1114817"/>
          </a:xfrm>
          <a:solidFill>
            <a:srgbClr val="E04F39"/>
          </a:solidFill>
          <a:ln>
            <a:noFill/>
          </a:ln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21697159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E11A81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5207AD3-6204-4D1E-AD96-6CDC41E3A4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73094" y="2087563"/>
            <a:ext cx="10422019" cy="376713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11339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par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5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5207AD3-6204-4D1E-AD96-6CDC41E3A4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73094" y="2087563"/>
            <a:ext cx="10422019" cy="376713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55727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vertcl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6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5207AD3-6204-4D1E-AD96-6CDC41E3A4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73094" y="2087563"/>
            <a:ext cx="10422019" cy="376713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06409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fond couleur + Photo_AM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alimentation&#10;&#10;Description générée automatiquement" title="Sécurité sociale - l'Assurance Maladie : Agir ensemble, protéger chacun ">
            <a:extLst>
              <a:ext uri="{FF2B5EF4-FFF2-40B4-BE49-F238E27FC236}">
                <a16:creationId xmlns:a16="http://schemas.microsoft.com/office/drawing/2014/main" id="{62AF9597-0C86-4349-A32D-827983D78E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79" t="13944" r="62" b="12486"/>
          <a:stretch/>
        </p:blipFill>
        <p:spPr>
          <a:xfrm>
            <a:off x="536575" y="279400"/>
            <a:ext cx="4705350" cy="1689100"/>
          </a:xfrm>
          <a:prstGeom prst="rect">
            <a:avLst/>
          </a:prstGeom>
        </p:spPr>
      </p:pic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437375" y="2188868"/>
            <a:ext cx="5247825" cy="41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0" y="2188868"/>
            <a:ext cx="5930575" cy="4157999"/>
          </a:xfrm>
          <a:prstGeom prst="rect">
            <a:avLst/>
          </a:prstGeom>
          <a:solidFill>
            <a:schemeClr val="accent2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17E3FC-C8AD-432C-B477-A8A2BEAFFBF7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9900000" y="6372000"/>
            <a:ext cx="1800000" cy="288000"/>
          </a:xfrm>
        </p:spPr>
        <p:txBody>
          <a:bodyPr/>
          <a:lstStyle/>
          <a:p>
            <a:fld id="{B8C3EE7F-F74B-C644-8F10-503D241C2E0D}" type="datetime1">
              <a:rPr lang="fr-FR" smtClean="0"/>
              <a:t>10/11/2023</a:t>
            </a:fld>
            <a:endParaRPr lang="fr-FR" dirty="0"/>
          </a:p>
        </p:txBody>
      </p:sp>
      <p:sp>
        <p:nvSpPr>
          <p:cNvPr id="6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459" y="4989120"/>
            <a:ext cx="5724394" cy="7524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4951828" y="5987313"/>
            <a:ext cx="6748047" cy="32908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lnSpc>
                <a:spcPct val="100000"/>
              </a:lnSpc>
              <a:spcAft>
                <a:spcPts val="0"/>
              </a:spcAft>
              <a:defRPr sz="18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 (nom de l’entité émettrice)</a:t>
            </a:r>
          </a:p>
        </p:txBody>
      </p:sp>
    </p:spTree>
    <p:extLst>
      <p:ext uri="{BB962C8B-B14F-4D97-AF65-F5344CB8AC3E}">
        <p14:creationId xmlns:p14="http://schemas.microsoft.com/office/powerpoint/2010/main" val="33797800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096660" y="1609595"/>
            <a:ext cx="5595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4C7CDFE-DF95-4CA3-98A5-7BD20AEBF1A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8661" y="2087563"/>
            <a:ext cx="5220000" cy="381635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53228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Photo_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0084B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096660" y="1609595"/>
            <a:ext cx="5595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30FA6ADF-24F5-4136-844C-F6784D4250A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8661" y="2087563"/>
            <a:ext cx="5220000" cy="381635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54329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Photo_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00897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096660" y="1609595"/>
            <a:ext cx="5595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ADE6774-34F3-49AC-A02F-D0366059DC4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8661" y="2087563"/>
            <a:ext cx="5220000" cy="381635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47403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Photo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096660" y="1609595"/>
            <a:ext cx="5595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4C16A07E-A0DC-4D23-A540-5B576EF46D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61" y="2087563"/>
            <a:ext cx="5220000" cy="3816350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40135521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Photo_br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E04F39"/>
          </a:solidFill>
          <a:ln>
            <a:noFill/>
          </a:ln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096660" y="1609595"/>
            <a:ext cx="5595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4C16A07E-A0DC-4D23-A540-5B576EF46D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61" y="2087563"/>
            <a:ext cx="5220000" cy="3816350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10128072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Photo_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E11A81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096660" y="1609595"/>
            <a:ext cx="5595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4C16A07E-A0DC-4D23-A540-5B576EF46D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61" y="2087563"/>
            <a:ext cx="5220000" cy="3816350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294400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Photo_par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5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096660" y="1609595"/>
            <a:ext cx="5595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4C16A07E-A0DC-4D23-A540-5B576EF46D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61" y="2087563"/>
            <a:ext cx="5220000" cy="3816350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31562894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Photo_vertcl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6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096660" y="1609595"/>
            <a:ext cx="5595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4C16A07E-A0DC-4D23-A540-5B576EF46D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61" y="2087563"/>
            <a:ext cx="5220000" cy="3816350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28387447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98660" y="1609595"/>
            <a:ext cx="11193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29584039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_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0084B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98660" y="1609595"/>
            <a:ext cx="11193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2536963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fond couleur + Photo_AM_br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alimentation&#10;&#10;Description générée automatiquement" title="Sécurité sociale - l'Assurance Maladie : Agir ensemble, protéger chacun ">
            <a:extLst>
              <a:ext uri="{FF2B5EF4-FFF2-40B4-BE49-F238E27FC236}">
                <a16:creationId xmlns:a16="http://schemas.microsoft.com/office/drawing/2014/main" id="{62AF9597-0C86-4349-A32D-827983D78E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79" t="13944" r="62" b="12486"/>
          <a:stretch/>
        </p:blipFill>
        <p:spPr>
          <a:xfrm>
            <a:off x="536575" y="279400"/>
            <a:ext cx="4705350" cy="1689100"/>
          </a:xfrm>
          <a:prstGeom prst="rect">
            <a:avLst/>
          </a:prstGeom>
        </p:spPr>
      </p:pic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437375" y="2188868"/>
            <a:ext cx="5247825" cy="41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0" y="2188868"/>
            <a:ext cx="5930575" cy="4157999"/>
          </a:xfrm>
          <a:prstGeom prst="rect">
            <a:avLst/>
          </a:prstGeom>
          <a:solidFill>
            <a:schemeClr val="accent3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17E3FC-C8AD-432C-B477-A8A2BEAFFBF7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9900000" y="6372000"/>
            <a:ext cx="1800000" cy="288000"/>
          </a:xfrm>
        </p:spPr>
        <p:txBody>
          <a:bodyPr/>
          <a:lstStyle/>
          <a:p>
            <a:fld id="{B8C3EE7F-F74B-C644-8F10-503D241C2E0D}" type="datetime1">
              <a:rPr lang="fr-FR" smtClean="0"/>
              <a:t>10/11/2023</a:t>
            </a:fld>
            <a:endParaRPr lang="fr-FR" dirty="0"/>
          </a:p>
        </p:txBody>
      </p:sp>
      <p:sp>
        <p:nvSpPr>
          <p:cNvPr id="6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459" y="4989120"/>
            <a:ext cx="5724394" cy="7524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4951828" y="5987313"/>
            <a:ext cx="6748047" cy="32908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lnSpc>
                <a:spcPct val="100000"/>
              </a:lnSpc>
              <a:spcAft>
                <a:spcPts val="0"/>
              </a:spcAft>
              <a:defRPr sz="18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 (nom de l’entité émettrice)</a:t>
            </a:r>
          </a:p>
        </p:txBody>
      </p:sp>
    </p:spTree>
    <p:extLst>
      <p:ext uri="{BB962C8B-B14F-4D97-AF65-F5344CB8AC3E}">
        <p14:creationId xmlns:p14="http://schemas.microsoft.com/office/powerpoint/2010/main" val="101647894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_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00897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98660" y="1609595"/>
            <a:ext cx="11193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166969923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98660" y="1609595"/>
            <a:ext cx="11193938" cy="41922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5835328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_br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E04F39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98660" y="1609595"/>
            <a:ext cx="11193938" cy="41922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16352207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_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E11A81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98660" y="1609595"/>
            <a:ext cx="11193938" cy="41922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332772294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_par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5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98660" y="1609595"/>
            <a:ext cx="11193938" cy="41922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426769939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_vertcl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6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98660" y="1609595"/>
            <a:ext cx="11193938" cy="41922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262837264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761F1608-1EEB-E647-B6C1-A92DFDEACC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660" y="4888434"/>
            <a:ext cx="3527240" cy="9154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id="{12396C78-3A19-AA4A-BA82-771000D34AB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33040" y="4888432"/>
            <a:ext cx="3527240" cy="91546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id="{EC2BF74E-545A-A440-902F-FA50E56110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420" y="4888431"/>
            <a:ext cx="3527240" cy="91547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9847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33285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16723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422908762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edia_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0084B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9847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33285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16723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F2F5452A-EA35-364C-871A-EF7CC620C4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660" y="4888434"/>
            <a:ext cx="3527240" cy="9154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lang="fr-FR" sz="14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826E2E5D-419D-F744-910A-52FB82C616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33040" y="4888432"/>
            <a:ext cx="3527240" cy="91546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822EADD7-9147-EC4B-B04B-311375EF40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420" y="4888431"/>
            <a:ext cx="3527240" cy="91547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356670156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edia_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00897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9847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33285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16723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21928D4E-4DC9-7743-8E29-22CA76F8BA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660" y="4888434"/>
            <a:ext cx="3527240" cy="9154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55C896D7-F7BF-3B45-9D73-EEF39DDECBA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33040" y="4888432"/>
            <a:ext cx="3527240" cy="91546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971C6247-F563-9D41-B02F-4C097708A15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420" y="4888431"/>
            <a:ext cx="3527240" cy="91547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237918132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edia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9847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33285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16723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36C85B24-1F14-2A46-91FC-0B7FC6738D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660" y="4888434"/>
            <a:ext cx="3527240" cy="9154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54E46A9B-34F6-7B44-BE45-AAEC5E45425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33040" y="4888432"/>
            <a:ext cx="3527240" cy="91546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F853C672-16A4-9247-B4D1-3250EC9707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420" y="4888431"/>
            <a:ext cx="3527240" cy="91547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1105184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fond couleur + Photo_AM_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alimentation&#10;&#10;Description générée automatiquement" title="Sécurité sociale - l'Assurance Maladie : Agir ensemble, protéger chacun ">
            <a:extLst>
              <a:ext uri="{FF2B5EF4-FFF2-40B4-BE49-F238E27FC236}">
                <a16:creationId xmlns:a16="http://schemas.microsoft.com/office/drawing/2014/main" id="{62AF9597-0C86-4349-A32D-827983D78E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79" t="13944" r="62" b="12486"/>
          <a:stretch/>
        </p:blipFill>
        <p:spPr>
          <a:xfrm>
            <a:off x="536575" y="279400"/>
            <a:ext cx="4705350" cy="1689100"/>
          </a:xfrm>
          <a:prstGeom prst="rect">
            <a:avLst/>
          </a:prstGeom>
        </p:spPr>
      </p:pic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437375" y="2188868"/>
            <a:ext cx="5247825" cy="41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0" y="2188868"/>
            <a:ext cx="5930575" cy="4157999"/>
          </a:xfrm>
          <a:prstGeom prst="rect">
            <a:avLst/>
          </a:prstGeom>
          <a:solidFill>
            <a:schemeClr val="accent4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17E3FC-C8AD-432C-B477-A8A2BEAFFBF7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9900000" y="6372000"/>
            <a:ext cx="1800000" cy="288000"/>
          </a:xfrm>
        </p:spPr>
        <p:txBody>
          <a:bodyPr/>
          <a:lstStyle/>
          <a:p>
            <a:fld id="{B8C3EE7F-F74B-C644-8F10-503D241C2E0D}" type="datetime1">
              <a:rPr lang="fr-FR" smtClean="0"/>
              <a:t>10/11/2023</a:t>
            </a:fld>
            <a:endParaRPr lang="fr-FR" dirty="0"/>
          </a:p>
        </p:txBody>
      </p:sp>
      <p:sp>
        <p:nvSpPr>
          <p:cNvPr id="6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459" y="4989120"/>
            <a:ext cx="5724394" cy="7524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4951828" y="5987313"/>
            <a:ext cx="6748047" cy="32908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lnSpc>
                <a:spcPct val="100000"/>
              </a:lnSpc>
              <a:spcAft>
                <a:spcPts val="0"/>
              </a:spcAft>
              <a:defRPr sz="18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 (nom de l’entité émettrice)</a:t>
            </a:r>
          </a:p>
        </p:txBody>
      </p:sp>
    </p:spTree>
    <p:extLst>
      <p:ext uri="{BB962C8B-B14F-4D97-AF65-F5344CB8AC3E}">
        <p14:creationId xmlns:p14="http://schemas.microsoft.com/office/powerpoint/2010/main" val="79282924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edia_br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E04F39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9847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33285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16723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36C85B24-1F14-2A46-91FC-0B7FC6738D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660" y="4888434"/>
            <a:ext cx="3527240" cy="9154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54E46A9B-34F6-7B44-BE45-AAEC5E45425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33040" y="4888432"/>
            <a:ext cx="3527240" cy="91546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F853C672-16A4-9247-B4D1-3250EC9707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420" y="4888431"/>
            <a:ext cx="3527240" cy="91547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422931958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edia_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E11A81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9847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33285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16723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36C85B24-1F14-2A46-91FC-0B7FC6738D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660" y="4888434"/>
            <a:ext cx="3527240" cy="9154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54E46A9B-34F6-7B44-BE45-AAEC5E45425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33040" y="4888432"/>
            <a:ext cx="3527240" cy="91546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F853C672-16A4-9247-B4D1-3250EC9707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420" y="4888431"/>
            <a:ext cx="3527240" cy="91547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113685517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edia_par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5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9847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33285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16723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36C85B24-1F14-2A46-91FC-0B7FC6738D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660" y="4888434"/>
            <a:ext cx="3527240" cy="9154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54E46A9B-34F6-7B44-BE45-AAEC5E45425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33040" y="4888432"/>
            <a:ext cx="3527240" cy="91546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F853C672-16A4-9247-B4D1-3250EC9707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420" y="4888431"/>
            <a:ext cx="3527240" cy="91547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39526731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edia_vertcl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6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9847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33285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16723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36C85B24-1F14-2A46-91FC-0B7FC6738D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660" y="4888434"/>
            <a:ext cx="3527240" cy="9154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54E46A9B-34F6-7B44-BE45-AAEC5E45425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33040" y="4888432"/>
            <a:ext cx="3527240" cy="91546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F853C672-16A4-9247-B4D1-3250EC9707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420" y="4888431"/>
            <a:ext cx="3527240" cy="91547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40524581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- Titre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8660" y="465139"/>
            <a:ext cx="1372343" cy="5391150"/>
          </a:xfrm>
        </p:spPr>
        <p:txBody>
          <a:bodyPr vert="vert270" lIns="0" tIns="0" anchor="ctr" anchorCtr="1"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CF3B943-80A1-4E09-AFBA-4C7EDC0AD2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207172" y="465138"/>
            <a:ext cx="9487941" cy="538956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766953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Titre horizontal_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8660" y="465139"/>
            <a:ext cx="1372343" cy="5391150"/>
          </a:xfrm>
          <a:solidFill>
            <a:srgbClr val="0084B2"/>
          </a:solidFill>
        </p:spPr>
        <p:txBody>
          <a:bodyPr vert="vert270" lIns="0" tIns="0" anchor="ctr" anchorCtr="1"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CF3B943-80A1-4E09-AFBA-4C7EDC0AD2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207172" y="465138"/>
            <a:ext cx="9487941" cy="538956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196069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Titre horizontal_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8660" y="465139"/>
            <a:ext cx="1372343" cy="5391150"/>
          </a:xfrm>
          <a:solidFill>
            <a:srgbClr val="008972"/>
          </a:solidFill>
        </p:spPr>
        <p:txBody>
          <a:bodyPr vert="vert270" lIns="0" tIns="0" anchor="ctr" anchorCtr="1"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CF3B943-80A1-4E09-AFBA-4C7EDC0AD2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207172" y="465138"/>
            <a:ext cx="9487941" cy="538956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133866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Titre horizontal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8660" y="477839"/>
            <a:ext cx="1372343" cy="5391150"/>
          </a:xfrm>
          <a:solidFill>
            <a:schemeClr val="accent2"/>
          </a:solidFill>
        </p:spPr>
        <p:txBody>
          <a:bodyPr vert="vert270" lIns="0" tIns="0" anchor="ctr" anchorCtr="1"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CF3B943-80A1-4E09-AFBA-4C7EDC0AD2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207172" y="465138"/>
            <a:ext cx="9487941" cy="538956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8915214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Titre horizontal_br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8660" y="465139"/>
            <a:ext cx="1372343" cy="5391150"/>
          </a:xfrm>
          <a:solidFill>
            <a:srgbClr val="E04F39"/>
          </a:solidFill>
        </p:spPr>
        <p:txBody>
          <a:bodyPr vert="vert270" lIns="0" tIns="0" anchor="ctr" anchorCtr="1"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CF3B943-80A1-4E09-AFBA-4C7EDC0AD2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207172" y="465138"/>
            <a:ext cx="9487941" cy="538956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505405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Titre horizontal_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8660" y="465139"/>
            <a:ext cx="1372343" cy="5391150"/>
          </a:xfrm>
          <a:solidFill>
            <a:srgbClr val="E11A81"/>
          </a:solidFill>
        </p:spPr>
        <p:txBody>
          <a:bodyPr vert="vert270" lIns="0" tIns="0" anchor="ctr" anchorCtr="1"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CF3B943-80A1-4E09-AFBA-4C7EDC0AD2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207172" y="465138"/>
            <a:ext cx="9487941" cy="538956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6516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fond couleur + Photo_AM_par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alimentation&#10;&#10;Description générée automatiquement" title="Sécurité sociale - l'Assurance Maladie : Agir ensemble, protéger chacun ">
            <a:extLst>
              <a:ext uri="{FF2B5EF4-FFF2-40B4-BE49-F238E27FC236}">
                <a16:creationId xmlns:a16="http://schemas.microsoft.com/office/drawing/2014/main" id="{62AF9597-0C86-4349-A32D-827983D78E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79" t="13944" r="62" b="12486"/>
          <a:stretch/>
        </p:blipFill>
        <p:spPr>
          <a:xfrm>
            <a:off x="536575" y="279400"/>
            <a:ext cx="4705350" cy="1689100"/>
          </a:xfrm>
          <a:prstGeom prst="rect">
            <a:avLst/>
          </a:prstGeom>
        </p:spPr>
      </p:pic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437375" y="2188868"/>
            <a:ext cx="5247825" cy="41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0" y="2188868"/>
            <a:ext cx="5930575" cy="4157999"/>
          </a:xfrm>
          <a:prstGeom prst="rect">
            <a:avLst/>
          </a:prstGeom>
          <a:solidFill>
            <a:schemeClr val="accent5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17E3FC-C8AD-432C-B477-A8A2BEAFFBF7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9900000" y="6372000"/>
            <a:ext cx="1800000" cy="288000"/>
          </a:xfrm>
        </p:spPr>
        <p:txBody>
          <a:bodyPr/>
          <a:lstStyle/>
          <a:p>
            <a:fld id="{B8C3EE7F-F74B-C644-8F10-503D241C2E0D}" type="datetime1">
              <a:rPr lang="fr-FR" smtClean="0"/>
              <a:t>10/11/2023</a:t>
            </a:fld>
            <a:endParaRPr lang="fr-FR" dirty="0"/>
          </a:p>
        </p:txBody>
      </p:sp>
      <p:sp>
        <p:nvSpPr>
          <p:cNvPr id="6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459" y="4989120"/>
            <a:ext cx="5724394" cy="7524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4951828" y="5987313"/>
            <a:ext cx="6748047" cy="32908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lnSpc>
                <a:spcPct val="100000"/>
              </a:lnSpc>
              <a:spcAft>
                <a:spcPts val="0"/>
              </a:spcAft>
              <a:defRPr sz="18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 (nom de l’entité émettrice)</a:t>
            </a:r>
          </a:p>
        </p:txBody>
      </p:sp>
    </p:spTree>
    <p:extLst>
      <p:ext uri="{BB962C8B-B14F-4D97-AF65-F5344CB8AC3E}">
        <p14:creationId xmlns:p14="http://schemas.microsoft.com/office/powerpoint/2010/main" val="345970483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Titre horizontal_par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8660" y="465139"/>
            <a:ext cx="1372343" cy="5391150"/>
          </a:xfrm>
          <a:solidFill>
            <a:schemeClr val="accent5"/>
          </a:solidFill>
        </p:spPr>
        <p:txBody>
          <a:bodyPr vert="vert270" lIns="0" tIns="0" anchor="ctr" anchorCtr="1"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CF3B943-80A1-4E09-AFBA-4C7EDC0AD2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207172" y="465138"/>
            <a:ext cx="9487941" cy="538956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510878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Titre horizontal_vertcl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8660" y="477839"/>
            <a:ext cx="1372343" cy="5391150"/>
          </a:xfrm>
          <a:solidFill>
            <a:schemeClr val="accent6"/>
          </a:solidFill>
        </p:spPr>
        <p:txBody>
          <a:bodyPr vert="vert270" lIns="0" tIns="0" anchor="ctr" anchorCtr="1"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CF3B943-80A1-4E09-AFBA-4C7EDC0AD2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207172" y="465138"/>
            <a:ext cx="9487941" cy="538956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03324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31040" y="1182417"/>
            <a:ext cx="46800" cy="356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29" hasCustomPrompt="1"/>
          </p:nvPr>
        </p:nvSpPr>
        <p:spPr>
          <a:xfrm>
            <a:off x="1663700" y="1155700"/>
            <a:ext cx="7632700" cy="3644900"/>
          </a:xfrm>
        </p:spPr>
        <p:txBody>
          <a:bodyPr>
            <a:normAutofit/>
          </a:bodyPr>
          <a:lstStyle>
            <a:lvl1pPr>
              <a:defRPr lang="fr-FR" sz="3800" b="0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CITATION SUR PLUSIEURS LIGNES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448" y="741298"/>
            <a:ext cx="1513490" cy="151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0230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_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rgbClr val="0084B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1245476"/>
            <a:ext cx="7560000" cy="3446573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CITATION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31040" y="1182417"/>
            <a:ext cx="46800" cy="356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572" y="1813353"/>
            <a:ext cx="1513490" cy="151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48338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_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58700"/>
            <a:ext cx="11185200" cy="5407113"/>
          </a:xfrm>
          <a:prstGeom prst="rect">
            <a:avLst/>
          </a:prstGeom>
          <a:solidFill>
            <a:srgbClr val="00897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1245476"/>
            <a:ext cx="7560000" cy="3446573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CITATION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31040" y="1182417"/>
            <a:ext cx="46800" cy="356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448" y="741298"/>
            <a:ext cx="1513490" cy="151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85268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1245476"/>
            <a:ext cx="7560000" cy="3446573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CITATION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31040" y="1182417"/>
            <a:ext cx="46800" cy="356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448" y="741298"/>
            <a:ext cx="1513490" cy="151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11887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_br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rgbClr val="E04F39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1245476"/>
            <a:ext cx="7560000" cy="3446573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CITATION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31040" y="1182417"/>
            <a:ext cx="46800" cy="356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448" y="741298"/>
            <a:ext cx="1513490" cy="151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77618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_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rgbClr val="E11A8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1245476"/>
            <a:ext cx="7560000" cy="3446573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CITATION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31040" y="1182417"/>
            <a:ext cx="46800" cy="356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448" y="741298"/>
            <a:ext cx="1513490" cy="151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96066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_par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29" hasCustomPrompt="1"/>
          </p:nvPr>
        </p:nvSpPr>
        <p:spPr>
          <a:xfrm>
            <a:off x="1285326" y="1157395"/>
            <a:ext cx="7632700" cy="3644900"/>
          </a:xfrm>
        </p:spPr>
        <p:txBody>
          <a:bodyPr anchor="ctr" anchorCtr="0">
            <a:normAutofit/>
          </a:bodyPr>
          <a:lstStyle>
            <a:lvl1pPr algn="l">
              <a:defRPr lang="fr-FR" sz="3800" b="0" i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CITATION SUR PLUSIEURS LIGNES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448" y="741298"/>
            <a:ext cx="1513490" cy="151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59970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_vertcl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29" hasCustomPrompt="1"/>
          </p:nvPr>
        </p:nvSpPr>
        <p:spPr>
          <a:xfrm>
            <a:off x="1285326" y="1157395"/>
            <a:ext cx="7632700" cy="3644900"/>
          </a:xfrm>
        </p:spPr>
        <p:txBody>
          <a:bodyPr anchor="ctr" anchorCtr="0">
            <a:normAutofit/>
          </a:bodyPr>
          <a:lstStyle>
            <a:lvl1pPr algn="l">
              <a:defRPr lang="fr-FR" sz="3800" b="0" i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CITATION SUR PLUSIEURS LIGNES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448" y="741298"/>
            <a:ext cx="1513490" cy="151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782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fond couleur + Photo_AM_vertcl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alimentation&#10;&#10;Description générée automatiquement" title="Sécurité sociale - l'Assurance Maladie : Agir ensemble, protéger chacun ">
            <a:extLst>
              <a:ext uri="{FF2B5EF4-FFF2-40B4-BE49-F238E27FC236}">
                <a16:creationId xmlns:a16="http://schemas.microsoft.com/office/drawing/2014/main" id="{62AF9597-0C86-4349-A32D-827983D78E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79" t="13944" r="62" b="12486"/>
          <a:stretch/>
        </p:blipFill>
        <p:spPr>
          <a:xfrm>
            <a:off x="536575" y="279400"/>
            <a:ext cx="4705350" cy="1689100"/>
          </a:xfrm>
          <a:prstGeom prst="rect">
            <a:avLst/>
          </a:prstGeom>
        </p:spPr>
      </p:pic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437375" y="2188868"/>
            <a:ext cx="5247825" cy="41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0" y="2188868"/>
            <a:ext cx="5930575" cy="4157999"/>
          </a:xfrm>
          <a:prstGeom prst="rect">
            <a:avLst/>
          </a:prstGeom>
          <a:solidFill>
            <a:schemeClr val="accent6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17E3FC-C8AD-432C-B477-A8A2BEAFFBF7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9900000" y="6372000"/>
            <a:ext cx="1800000" cy="288000"/>
          </a:xfrm>
        </p:spPr>
        <p:txBody>
          <a:bodyPr/>
          <a:lstStyle/>
          <a:p>
            <a:fld id="{B8C3EE7F-F74B-C644-8F10-503D241C2E0D}" type="datetime1">
              <a:rPr lang="fr-FR" smtClean="0"/>
              <a:t>10/11/2023</a:t>
            </a:fld>
            <a:endParaRPr lang="fr-FR" dirty="0"/>
          </a:p>
        </p:txBody>
      </p:sp>
      <p:sp>
        <p:nvSpPr>
          <p:cNvPr id="6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459" y="4989120"/>
            <a:ext cx="5724394" cy="7524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4951828" y="5987313"/>
            <a:ext cx="6748047" cy="32908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lnSpc>
                <a:spcPct val="100000"/>
              </a:lnSpc>
              <a:spcAft>
                <a:spcPts val="0"/>
              </a:spcAft>
              <a:defRPr sz="18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 (nom de l’entité émettrice)</a:t>
            </a:r>
          </a:p>
        </p:txBody>
      </p:sp>
    </p:spTree>
    <p:extLst>
      <p:ext uri="{BB962C8B-B14F-4D97-AF65-F5344CB8AC3E}">
        <p14:creationId xmlns:p14="http://schemas.microsoft.com/office/powerpoint/2010/main" val="373166383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C0D333F6-48EC-8A4C-A930-531E2DE5E3C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7301" y="1437861"/>
            <a:ext cx="50599" cy="1343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9F24CBFD-D250-A846-8089-C12AD963658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116013" y="1438275"/>
            <a:ext cx="7156450" cy="1343025"/>
          </a:xfrm>
          <a:prstGeom prst="rect">
            <a:avLst/>
          </a:prstGeom>
        </p:spPr>
        <p:txBody>
          <a:bodyPr/>
          <a:lstStyle>
            <a:lvl1pPr>
              <a:defRPr sz="3600" b="1" i="0" cap="all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0053A370-BCB9-F741-B757-FB3ED04A0B7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116013" y="3747290"/>
            <a:ext cx="2998787" cy="16383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DDEF4A67-CF56-D046-AA7C-7AF35FFB01E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92341" y="3746502"/>
            <a:ext cx="2998787" cy="16383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E702EB90-1B53-5B40-B4D8-18EFA767867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668669" y="3746502"/>
            <a:ext cx="2998787" cy="16383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410795082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EDBA3A-9256-4258-B202-970B3C632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C4E325-5874-481B-945E-4E2CD9301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A05B1BE-EA62-4CD1-B532-8565BD4FC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8B72-AF90-4417-B536-6ED86726F7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78893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5C6AD8A0-167E-BF4D-92FC-A16DFDA48D20}"/>
              </a:ext>
            </a:extLst>
          </p:cNvPr>
          <p:cNvCxnSpPr>
            <a:cxnSpLocks/>
          </p:cNvCxnSpPr>
          <p:nvPr userDrawn="1"/>
        </p:nvCxnSpPr>
        <p:spPr>
          <a:xfrm>
            <a:off x="846319" y="1483360"/>
            <a:ext cx="10507481" cy="0"/>
          </a:xfrm>
          <a:prstGeom prst="line">
            <a:avLst/>
          </a:prstGeom>
          <a:ln>
            <a:solidFill>
              <a:srgbClr val="374C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882024A9-526D-A045-B8BA-7B1AD930DF5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64560" y="1073626"/>
            <a:ext cx="7889240" cy="324009"/>
          </a:xfrm>
        </p:spPr>
        <p:txBody>
          <a:bodyPr lIns="0" tIns="0" rIns="0" bIns="0" anchor="b" anchorCtr="0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+mj-lt"/>
              <a:buNone/>
              <a:defRPr sz="1600" b="1">
                <a:solidFill>
                  <a:srgbClr val="374C62"/>
                </a:solidFill>
              </a:defRPr>
            </a:lvl1pPr>
          </a:lstStyle>
          <a:p>
            <a:r>
              <a:rPr lang="fr-FR"/>
              <a:t>Titre de la partie</a:t>
            </a: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EEA401E4-F9D8-5044-95A7-FA06CBA4AB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23962" y="1930400"/>
            <a:ext cx="6229838" cy="1228079"/>
          </a:xfrm>
        </p:spPr>
        <p:txBody>
          <a:bodyPr lIns="0" tIns="0" rIns="0" bIns="0" anchor="ctr" anchorCtr="0">
            <a:noAutofit/>
          </a:bodyPr>
          <a:lstStyle>
            <a:lvl1pPr>
              <a:defRPr sz="3200" b="1">
                <a:solidFill>
                  <a:srgbClr val="374C62"/>
                </a:solidFill>
              </a:defRPr>
            </a:lvl1pPr>
          </a:lstStyle>
          <a:p>
            <a:r>
              <a:rPr lang="fr-FR"/>
              <a:t>Sous-titre</a:t>
            </a:r>
          </a:p>
        </p:txBody>
      </p:sp>
      <p:sp>
        <p:nvSpPr>
          <p:cNvPr id="23" name="Espace réservé du contenu 2">
            <a:extLst>
              <a:ext uri="{FF2B5EF4-FFF2-40B4-BE49-F238E27FC236}">
                <a16:creationId xmlns:a16="http://schemas.microsoft.com/office/drawing/2014/main" id="{70EABCAB-2766-C94F-B50A-7C5672A50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3962" y="3167237"/>
            <a:ext cx="6229838" cy="24364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+mj-lt"/>
              <a:buNone/>
              <a:defRPr sz="1600" b="0">
                <a:solidFill>
                  <a:srgbClr val="374C62"/>
                </a:solidFill>
              </a:defRPr>
            </a:lvl1pPr>
          </a:lstStyle>
          <a:p>
            <a:r>
              <a:rPr lang="fr-FR"/>
              <a:t>Modifier les styles du texte du masque</a:t>
            </a:r>
          </a:p>
          <a:p>
            <a:r>
              <a:rPr lang="fr-FR"/>
              <a:t>Deuxième niveau
Troisième niveau
Quatrième niveau
Cinquième niveau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0CD5A327-9014-8049-8DC8-795E3988A0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8058" y="702310"/>
            <a:ext cx="1244902" cy="656652"/>
          </a:xfrm>
          <a:prstGeom prst="rect">
            <a:avLst/>
          </a:prstGeom>
        </p:spPr>
      </p:pic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id="{30E7E482-88F5-5145-9B5B-27D38D2159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77137" y="6083287"/>
            <a:ext cx="1000182" cy="365125"/>
          </a:xfrm>
        </p:spPr>
        <p:txBody>
          <a:bodyPr lIns="0" rIns="0"/>
          <a:lstStyle>
            <a:lvl1pPr algn="r">
              <a:defRPr sz="1000">
                <a:solidFill>
                  <a:srgbClr val="374C62"/>
                </a:solidFill>
              </a:defRPr>
            </a:lvl1pPr>
          </a:lstStyle>
          <a:p>
            <a:fld id="{36567F0A-7EC2-7443-AAA2-26FC84C01C84}" type="datetime1">
              <a:rPr lang="fr-FR" smtClean="0"/>
              <a:pPr/>
              <a:t>10/11/2023</a:t>
            </a:fld>
            <a:endParaRPr lang="fr-FR"/>
          </a:p>
        </p:txBody>
      </p:sp>
      <p:sp>
        <p:nvSpPr>
          <p:cNvPr id="18" name="Espace réservé du pied de page 4">
            <a:extLst>
              <a:ext uri="{FF2B5EF4-FFF2-40B4-BE49-F238E27FC236}">
                <a16:creationId xmlns:a16="http://schemas.microsoft.com/office/drawing/2014/main" id="{8D7993B5-DD27-D249-BFA7-567578B9A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82360" y="6083287"/>
            <a:ext cx="4114800" cy="365125"/>
          </a:xfrm>
        </p:spPr>
        <p:txBody>
          <a:bodyPr rIns="0"/>
          <a:lstStyle>
            <a:lvl1pPr algn="r">
              <a:defRPr sz="1000">
                <a:solidFill>
                  <a:srgbClr val="374C62"/>
                </a:solidFill>
              </a:defRPr>
            </a:lvl1pPr>
          </a:lstStyle>
          <a:p>
            <a:endParaRPr lang="fr-FR"/>
          </a:p>
        </p:txBody>
      </p:sp>
      <p:sp>
        <p:nvSpPr>
          <p:cNvPr id="19" name="Espace réservé du numéro de diapositive 5">
            <a:extLst>
              <a:ext uri="{FF2B5EF4-FFF2-40B4-BE49-F238E27FC236}">
                <a16:creationId xmlns:a16="http://schemas.microsoft.com/office/drawing/2014/main" id="{E828BC55-D315-FD48-BE44-728BDCEDA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7296" y="6083287"/>
            <a:ext cx="496503" cy="365125"/>
          </a:xfrm>
        </p:spPr>
        <p:txBody>
          <a:bodyPr rIns="0"/>
          <a:lstStyle>
            <a:lvl1pPr>
              <a:defRPr sz="1000">
                <a:solidFill>
                  <a:srgbClr val="374C62"/>
                </a:solidFill>
              </a:defRPr>
            </a:lvl1pPr>
          </a:lstStyle>
          <a:p>
            <a:fld id="{1DDB1A13-572D-334A-8257-ACAC7A473C03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E28286BD-4090-6941-85B6-657526D25D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82923" y="5927506"/>
            <a:ext cx="1350932" cy="405757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21664583-63CD-3642-81D3-EDB0328E2B3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7725" y="5896468"/>
            <a:ext cx="638607" cy="456604"/>
          </a:xfrm>
          <a:prstGeom prst="rect">
            <a:avLst/>
          </a:prstGeom>
        </p:spPr>
      </p:pic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0FCEEC49-0CC0-B048-9FDD-6DAFB850DCEF}"/>
              </a:ext>
            </a:extLst>
          </p:cNvPr>
          <p:cNvCxnSpPr>
            <a:cxnSpLocks/>
          </p:cNvCxnSpPr>
          <p:nvPr userDrawn="1"/>
        </p:nvCxnSpPr>
        <p:spPr>
          <a:xfrm>
            <a:off x="1477061" y="5939164"/>
            <a:ext cx="0" cy="378000"/>
          </a:xfrm>
          <a:prstGeom prst="line">
            <a:avLst/>
          </a:prstGeom>
          <a:ln>
            <a:solidFill>
              <a:srgbClr val="6F70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32989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9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alimentation&#10;&#10;Description générée automatiquement">
            <a:extLst>
              <a:ext uri="{FF2B5EF4-FFF2-40B4-BE49-F238E27FC236}">
                <a16:creationId xmlns:a16="http://schemas.microsoft.com/office/drawing/2014/main" id="{8E264B87-B7E8-47BF-BC87-2D2E37668E67}"/>
              </a:ext>
            </a:extLst>
          </p:cNvPr>
          <p:cNvPicPr>
            <a:picLocks noChangeAspect="1"/>
          </p:cNvPicPr>
          <p:nvPr/>
        </p:nvPicPr>
        <p:blipFill>
          <a:blip r:embed="rId94"/>
          <a:stretch>
            <a:fillRect/>
          </a:stretch>
        </p:blipFill>
        <p:spPr>
          <a:xfrm>
            <a:off x="9595390" y="5907628"/>
            <a:ext cx="2099671" cy="961074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D59078-F0EA-4B2B-B92A-CB1D0AA4F8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73095" y="6229647"/>
            <a:ext cx="1800000" cy="288000"/>
          </a:xfrm>
          <a:prstGeom prst="rect">
            <a:avLst/>
          </a:prstGeom>
        </p:spPr>
        <p:txBody>
          <a:bodyPr vert="horz" lIns="91440" tIns="45720" rIns="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860558D-47B3-CE46-BCFD-EEB8EC94E2E9}" type="datetime1">
              <a:rPr lang="fr-FR" smtClean="0"/>
              <a:t>10/11/2023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1B493F-9EAA-4161-9132-F480E263F1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5469" y="6229647"/>
            <a:ext cx="720000" cy="28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itre 11">
            <a:extLst>
              <a:ext uri="{FF2B5EF4-FFF2-40B4-BE49-F238E27FC236}">
                <a16:creationId xmlns:a16="http://schemas.microsoft.com/office/drawing/2014/main" id="{55144D2C-A2A5-B94C-B384-9177ADFC1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660" y="494778"/>
            <a:ext cx="11196000" cy="1114817"/>
          </a:xfrm>
          <a:prstGeom prst="rect">
            <a:avLst/>
          </a:prstGeom>
          <a:solidFill>
            <a:schemeClr val="tx1"/>
          </a:solidFill>
          <a:ln w="3175">
            <a:noFill/>
          </a:ln>
        </p:spPr>
        <p:txBody>
          <a:bodyPr vert="horz" lIns="864000" tIns="72000" rIns="72000" bIns="72000" rtlCol="0" anchor="ctr">
            <a:normAutofit/>
          </a:bodyPr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D6D73F9-492D-4585-A4AD-255F5B73B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3095" y="2087731"/>
            <a:ext cx="10421565" cy="3780000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3"/>
            <a:endParaRPr lang="fr-FR" dirty="0"/>
          </a:p>
          <a:p>
            <a:pPr lvl="4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1654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4156" r:id="rId3"/>
    <p:sldLayoutId id="2147484155" r:id="rId4"/>
    <p:sldLayoutId id="2147484154" r:id="rId5"/>
    <p:sldLayoutId id="2147484157" r:id="rId6"/>
    <p:sldLayoutId id="2147484158" r:id="rId7"/>
    <p:sldLayoutId id="2147484162" r:id="rId8"/>
    <p:sldLayoutId id="2147484163" r:id="rId9"/>
    <p:sldLayoutId id="2147483703" r:id="rId10"/>
    <p:sldLayoutId id="2147484149" r:id="rId11"/>
    <p:sldLayoutId id="2147484152" r:id="rId12"/>
    <p:sldLayoutId id="2147484151" r:id="rId13"/>
    <p:sldLayoutId id="2147484150" r:id="rId14"/>
    <p:sldLayoutId id="2147484159" r:id="rId15"/>
    <p:sldLayoutId id="2147484160" r:id="rId16"/>
    <p:sldLayoutId id="2147484161" r:id="rId17"/>
    <p:sldLayoutId id="2147483704" r:id="rId18"/>
    <p:sldLayoutId id="2147483705" r:id="rId19"/>
    <p:sldLayoutId id="2147483706" r:id="rId20"/>
    <p:sldLayoutId id="2147484143" r:id="rId21"/>
    <p:sldLayoutId id="2147484129" r:id="rId22"/>
    <p:sldLayoutId id="2147483708" r:id="rId23"/>
    <p:sldLayoutId id="2147484164" r:id="rId24"/>
    <p:sldLayoutId id="2147484165" r:id="rId25"/>
    <p:sldLayoutId id="2147483709" r:id="rId26"/>
    <p:sldLayoutId id="2147483710" r:id="rId27"/>
    <p:sldLayoutId id="2147484040" r:id="rId28"/>
    <p:sldLayoutId id="2147484142" r:id="rId29"/>
    <p:sldLayoutId id="2147484130" r:id="rId30"/>
    <p:sldLayoutId id="2147483713" r:id="rId31"/>
    <p:sldLayoutId id="2147484166" r:id="rId32"/>
    <p:sldLayoutId id="2147484167" r:id="rId33"/>
    <p:sldLayoutId id="2147483741" r:id="rId34"/>
    <p:sldLayoutId id="2147484141" r:id="rId35"/>
    <p:sldLayoutId id="2147483743" r:id="rId36"/>
    <p:sldLayoutId id="2147483744" r:id="rId37"/>
    <p:sldLayoutId id="2147483742" r:id="rId38"/>
    <p:sldLayoutId id="2147483745" r:id="rId39"/>
    <p:sldLayoutId id="2147484168" r:id="rId40"/>
    <p:sldLayoutId id="2147484169" r:id="rId41"/>
    <p:sldLayoutId id="2147483714" r:id="rId42"/>
    <p:sldLayoutId id="2147483715" r:id="rId43"/>
    <p:sldLayoutId id="2147483716" r:id="rId44"/>
    <p:sldLayoutId id="2147484144" r:id="rId45"/>
    <p:sldLayoutId id="2147484120" r:id="rId46"/>
    <p:sldLayoutId id="2147483718" r:id="rId47"/>
    <p:sldLayoutId id="2147484170" r:id="rId48"/>
    <p:sldLayoutId id="2147484171" r:id="rId49"/>
    <p:sldLayoutId id="2147483719" r:id="rId50"/>
    <p:sldLayoutId id="2147483720" r:id="rId51"/>
    <p:sldLayoutId id="2147483721" r:id="rId52"/>
    <p:sldLayoutId id="2147484145" r:id="rId53"/>
    <p:sldLayoutId id="2147484131" r:id="rId54"/>
    <p:sldLayoutId id="2147483723" r:id="rId55"/>
    <p:sldLayoutId id="2147484172" r:id="rId56"/>
    <p:sldLayoutId id="2147484173" r:id="rId57"/>
    <p:sldLayoutId id="2147483724" r:id="rId58"/>
    <p:sldLayoutId id="2147483725" r:id="rId59"/>
    <p:sldLayoutId id="2147483726" r:id="rId60"/>
    <p:sldLayoutId id="2147484146" r:id="rId61"/>
    <p:sldLayoutId id="2147484133" r:id="rId62"/>
    <p:sldLayoutId id="2147483728" r:id="rId63"/>
    <p:sldLayoutId id="2147484174" r:id="rId64"/>
    <p:sldLayoutId id="2147484175" r:id="rId65"/>
    <p:sldLayoutId id="2147483729" r:id="rId66"/>
    <p:sldLayoutId id="2147483730" r:id="rId67"/>
    <p:sldLayoutId id="2147483731" r:id="rId68"/>
    <p:sldLayoutId id="2147484148" r:id="rId69"/>
    <p:sldLayoutId id="2147483733" r:id="rId70"/>
    <p:sldLayoutId id="2147484138" r:id="rId71"/>
    <p:sldLayoutId id="2147484176" r:id="rId72"/>
    <p:sldLayoutId id="2147484177" r:id="rId73"/>
    <p:sldLayoutId id="2147483757" r:id="rId74"/>
    <p:sldLayoutId id="2147484089" r:id="rId75"/>
    <p:sldLayoutId id="2147484091" r:id="rId76"/>
    <p:sldLayoutId id="2147484095" r:id="rId77"/>
    <p:sldLayoutId id="2147484093" r:id="rId78"/>
    <p:sldLayoutId id="2147484139" r:id="rId79"/>
    <p:sldLayoutId id="2147484178" r:id="rId80"/>
    <p:sldLayoutId id="2147484179" r:id="rId81"/>
    <p:sldLayoutId id="2147484029" r:id="rId82"/>
    <p:sldLayoutId id="2147484081" r:id="rId83"/>
    <p:sldLayoutId id="2147484082" r:id="rId84"/>
    <p:sldLayoutId id="2147484140" r:id="rId85"/>
    <p:sldLayoutId id="2147484085" r:id="rId86"/>
    <p:sldLayoutId id="2147484088" r:id="rId87"/>
    <p:sldLayoutId id="2147484180" r:id="rId88"/>
    <p:sldLayoutId id="2147484181" r:id="rId89"/>
    <p:sldLayoutId id="2147483734" r:id="rId90"/>
    <p:sldLayoutId id="2147484182" r:id="rId91"/>
    <p:sldLayoutId id="2147484183" r:id="rId9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>
          <a:schemeClr val="tx2"/>
        </a:buClr>
        <a:buFont typeface="Symbol" panose="05050102010706020507" pitchFamily="18" charset="2"/>
        <a:buNone/>
        <a:defRPr sz="2000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174625" indent="-174625" algn="l" defTabSz="914400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>
          <a:schemeClr val="tx2"/>
        </a:buClr>
        <a:buSzPct val="120000"/>
        <a:buFont typeface="Arial" panose="020B0604020202020204" pitchFamily="34" charset="0"/>
        <a:buChar char="•"/>
        <a:defRPr sz="1600" b="1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184150" algn="l" defTabSz="914400" rtl="0" eaLnBrk="1" latinLnBrk="0" hangingPunct="1">
        <a:lnSpc>
          <a:spcPct val="110000"/>
        </a:lnSpc>
        <a:spcBef>
          <a:spcPts val="30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-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530225" indent="-171450" algn="l" defTabSz="9144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Arial" panose="020B0604020202020204" pitchFamily="34" charset="0"/>
        <a:buChar char="•"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538163" indent="-80963" algn="l" defTabSz="9144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1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youtu.be/QBpoGF_ErRI" TargetMode="External"/><Relationship Id="rId1" Type="http://schemas.openxmlformats.org/officeDocument/2006/relationships/slideLayout" Target="../slideLayouts/slideLayout9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91.xml"/><Relationship Id="rId1" Type="http://schemas.openxmlformats.org/officeDocument/2006/relationships/tags" Target="../tags/tag17.xml"/><Relationship Id="rId5" Type="http://schemas.openxmlformats.org/officeDocument/2006/relationships/image" Target="../media/image39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91.xml"/><Relationship Id="rId1" Type="http://schemas.openxmlformats.org/officeDocument/2006/relationships/tags" Target="../tags/tag18.xml"/><Relationship Id="rId6" Type="http://schemas.openxmlformats.org/officeDocument/2006/relationships/image" Target="../media/image41.jpg"/><Relationship Id="rId5" Type="http://schemas.openxmlformats.org/officeDocument/2006/relationships/image" Target="../media/image40.pn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91.xml"/><Relationship Id="rId1" Type="http://schemas.openxmlformats.org/officeDocument/2006/relationships/tags" Target="../tags/tag19.xml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11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notesSlide" Target="../notesSlides/notesSlide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42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8.png"/><Relationship Id="rId18" Type="http://schemas.openxmlformats.org/officeDocument/2006/relationships/image" Target="../media/image22.png"/><Relationship Id="rId3" Type="http://schemas.openxmlformats.org/officeDocument/2006/relationships/tags" Target="../tags/tag13.xml"/><Relationship Id="rId7" Type="http://schemas.openxmlformats.org/officeDocument/2006/relationships/image" Target="../media/image15.png"/><Relationship Id="rId12" Type="http://schemas.microsoft.com/office/2007/relationships/hdphoto" Target="../media/hdphoto3.wdp"/><Relationship Id="rId17" Type="http://schemas.openxmlformats.org/officeDocument/2006/relationships/image" Target="../media/image21.png"/><Relationship Id="rId2" Type="http://schemas.openxmlformats.org/officeDocument/2006/relationships/tags" Target="../tags/tag12.xml"/><Relationship Id="rId16" Type="http://schemas.openxmlformats.org/officeDocument/2006/relationships/image" Target="../media/image20.png"/><Relationship Id="rId1" Type="http://schemas.openxmlformats.org/officeDocument/2006/relationships/tags" Target="../tags/tag11.xml"/><Relationship Id="rId6" Type="http://schemas.openxmlformats.org/officeDocument/2006/relationships/slideLayout" Target="../slideLayouts/slideLayout91.xml"/><Relationship Id="rId11" Type="http://schemas.openxmlformats.org/officeDocument/2006/relationships/image" Target="../media/image17.png"/><Relationship Id="rId5" Type="http://schemas.openxmlformats.org/officeDocument/2006/relationships/tags" Target="../tags/tag15.xml"/><Relationship Id="rId15" Type="http://schemas.openxmlformats.org/officeDocument/2006/relationships/image" Target="../media/image19.png"/><Relationship Id="rId10" Type="http://schemas.microsoft.com/office/2007/relationships/hdphoto" Target="../media/hdphoto2.wdp"/><Relationship Id="rId19" Type="http://schemas.openxmlformats.org/officeDocument/2006/relationships/image" Target="../media/image7.png"/><Relationship Id="rId4" Type="http://schemas.openxmlformats.org/officeDocument/2006/relationships/tags" Target="../tags/tag14.xml"/><Relationship Id="rId9" Type="http://schemas.openxmlformats.org/officeDocument/2006/relationships/image" Target="../media/image16.png"/><Relationship Id="rId1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7.png"/><Relationship Id="rId2" Type="http://schemas.openxmlformats.org/officeDocument/2006/relationships/hyperlink" Target="https://anct-carto.github.io/france_services/?qtype=admin&amp;qcode=17&amp;qlabel=Charente-Maritime&amp;lat=45.732858&amp;lng=-1.305676&amp;z=9.4" TargetMode="External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hyperlink" Target="https://www.dmp.fr/matrice-habilitation" TargetMode="Externa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91.xml"/><Relationship Id="rId1" Type="http://schemas.openxmlformats.org/officeDocument/2006/relationships/tags" Target="../tags/tag16.xml"/><Relationship Id="rId6" Type="http://schemas.openxmlformats.org/officeDocument/2006/relationships/image" Target="../media/image32.png"/><Relationship Id="rId5" Type="http://schemas.microsoft.com/office/2007/relationships/hdphoto" Target="../media/hdphoto4.wdp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Mon Espace Santé – </a:t>
            </a:r>
            <a:br>
              <a:rPr lang="fr-FR" dirty="0"/>
            </a:br>
            <a:r>
              <a:rPr lang="fr-FR" dirty="0"/>
              <a:t>Professionnels de santé CPTS AUNIS NORD- LA ROCHELLE 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CFBEF-98C3-6C4D-AECE-A89E43EA2455}" type="datetime1">
              <a:rPr lang="fr-FR" smtClean="0"/>
              <a:t>10/11/2023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16 NOVEMBRE 2023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4867422" y="5957635"/>
            <a:ext cx="6797939" cy="316555"/>
          </a:xfrm>
        </p:spPr>
        <p:txBody>
          <a:bodyPr>
            <a:normAutofit fontScale="92500" lnSpcReduction="20000"/>
          </a:bodyPr>
          <a:lstStyle/>
          <a:p>
            <a:r>
              <a:rPr lang="fr-FR" dirty="0" err="1"/>
              <a:t>Cpam</a:t>
            </a:r>
            <a:r>
              <a:rPr lang="fr-FR" dirty="0"/>
              <a:t> 17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3878" y="727113"/>
            <a:ext cx="2034512" cy="117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380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B6E4EC09-2CB9-4A8E-90A0-212AD520C49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868680"/>
          </a:xfrm>
          <a:prstGeom prst="rect">
            <a:avLst/>
          </a:prstGeom>
          <a:solidFill>
            <a:srgbClr val="0038A8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/>
                </a:solidFill>
                <a:latin typeface="+mn-lt"/>
              </a:rPr>
              <a:t>4. SUPPORTS INFORMATION ALIMENTATION des documents par les Professionnels de santé 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7280"/>
            <a:ext cx="6217920" cy="509320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7920" y="1202436"/>
            <a:ext cx="5836306" cy="4882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2104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C4A5A4AB-9342-4E7D-93D7-49744A076F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b="1051"/>
          <a:stretch/>
        </p:blipFill>
        <p:spPr>
          <a:xfrm>
            <a:off x="304800" y="1484244"/>
            <a:ext cx="11662611" cy="4563630"/>
          </a:xfrm>
          <a:prstGeom prst="rect">
            <a:avLst/>
          </a:prstGeom>
        </p:spPr>
      </p:pic>
      <p:sp>
        <p:nvSpPr>
          <p:cNvPr id="20" name="Espace réservé du contenu 2">
            <a:extLst>
              <a:ext uri="{FF2B5EF4-FFF2-40B4-BE49-F238E27FC236}">
                <a16:creationId xmlns:a16="http://schemas.microsoft.com/office/drawing/2014/main" id="{309377B6-3503-41A8-9583-CC1895591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07537" cy="594911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b="1" dirty="0">
                <a:solidFill>
                  <a:schemeClr val="bg1"/>
                </a:solidFill>
              </a:rPr>
              <a:t>4. DMP ? MON ESPACE SANTE ?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5345" y="622392"/>
            <a:ext cx="1432192" cy="83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900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u contenu 2">
            <a:extLst>
              <a:ext uri="{FF2B5EF4-FFF2-40B4-BE49-F238E27FC236}">
                <a16:creationId xmlns:a16="http://schemas.microsoft.com/office/drawing/2014/main" id="{309377B6-3503-41A8-9583-CC1895591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"/>
            <a:ext cx="12192000" cy="649994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b="1" dirty="0">
                <a:solidFill>
                  <a:schemeClr val="bg1"/>
                </a:solidFill>
              </a:rPr>
              <a:t>4. FOCUS SUR LA CONSULTATION DES DOCUMENTS MEDICAUX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42085395-478C-4730-934E-76ECFC61A4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474"/>
          <a:stretch/>
        </p:blipFill>
        <p:spPr>
          <a:xfrm>
            <a:off x="829491" y="774921"/>
            <a:ext cx="10080172" cy="532499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436519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85216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0041" y="585216"/>
            <a:ext cx="11374620" cy="5932431"/>
          </a:xfrm>
        </p:spPr>
        <p:txBody>
          <a:bodyPr>
            <a:normAutofit fontScale="92500" lnSpcReduction="20000"/>
          </a:bodyPr>
          <a:lstStyle/>
          <a:p>
            <a:r>
              <a:rPr lang="fr-FR" b="1" u="sng" dirty="0"/>
              <a:t>PROFESSIONNELS DE SANTE DISPOSANT D UN LOGICIEL SEGUR </a:t>
            </a:r>
            <a:r>
              <a:rPr lang="fr-FR" u="sng" dirty="0"/>
              <a:t>: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dirty="0"/>
              <a:t>MEDECINS GENERALISTES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dirty="0"/>
              <a:t>MEDECINS SPECIALISTES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dirty="0"/>
              <a:t>LABORATOIRES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dirty="0"/>
              <a:t>RADIOLOGUES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dirty="0"/>
              <a:t>ETABLISSEMENTS DE SANTE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dirty="0"/>
              <a:t>ETABLISSEMENTS MEDICO SOCIAUX DONT EHPAD : EN COURS DE DEPLOIEMENT </a:t>
            </a:r>
          </a:p>
          <a:p>
            <a:r>
              <a:rPr lang="fr-FR" b="1" u="sng" dirty="0"/>
              <a:t>Pour toutes les autres professions : 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fr-FR" i="1" u="sng" dirty="0"/>
              <a:t>Fin 2023:</a:t>
            </a:r>
            <a:r>
              <a:rPr lang="fr-FR" dirty="0"/>
              <a:t> Finalisation des arbitrages suite aux échanges entre la CNAM, les représentants de chaque profession,  la délégation du numérique en santé (DNS) et les éditeurs de logiciels professionnels ( chirurgiens-dentistes, sage femmes, infirmiers, MK, orthophonistes …)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fr-FR" i="1" u="sng" dirty="0"/>
              <a:t>1</a:t>
            </a:r>
            <a:r>
              <a:rPr lang="fr-FR" i="1" u="sng" baseline="30000" dirty="0"/>
              <a:t>er</a:t>
            </a:r>
            <a:r>
              <a:rPr lang="fr-FR" i="1" u="sng" dirty="0"/>
              <a:t> trimestre 2024:</a:t>
            </a:r>
            <a:r>
              <a:rPr lang="fr-FR" dirty="0"/>
              <a:t> publication d’un décret permettant la mise en œuvre du financement direct entre état et éditeurs comme pour les établissements, médecins, pharmaciens, labo….(SONS SEGUR) pour les logiciels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fr-FR" i="1" u="sng" dirty="0"/>
              <a:t>2</a:t>
            </a:r>
            <a:r>
              <a:rPr lang="fr-FR" i="1" u="sng" baseline="30000" dirty="0"/>
              <a:t>ème</a:t>
            </a:r>
            <a:r>
              <a:rPr lang="fr-FR" i="1" u="sng" dirty="0"/>
              <a:t> / 3</a:t>
            </a:r>
            <a:r>
              <a:rPr lang="fr-FR" i="1" u="sng" baseline="30000" dirty="0"/>
              <a:t>ème</a:t>
            </a:r>
            <a:r>
              <a:rPr lang="fr-FR" i="1" u="sng" dirty="0"/>
              <a:t> trimestres 2024:</a:t>
            </a:r>
            <a:r>
              <a:rPr lang="fr-FR" dirty="0"/>
              <a:t> ouverture des guichets de référencement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fr-FR" i="1" u="sng" dirty="0"/>
              <a:t>4</a:t>
            </a:r>
            <a:r>
              <a:rPr lang="fr-FR" i="1" u="sng" baseline="30000" dirty="0"/>
              <a:t>ème</a:t>
            </a:r>
            <a:r>
              <a:rPr lang="fr-FR" i="1" u="sng" dirty="0"/>
              <a:t> trimestre 2024:</a:t>
            </a:r>
            <a:r>
              <a:rPr lang="fr-FR" dirty="0"/>
              <a:t> ouverture du guichet de financement (les professionnels  devront passer commande de la version SEGUR auprès de leurs éditeurs) 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fr-FR" i="1" u="sng" dirty="0"/>
              <a:t>Fin 2024 / début 2025:</a:t>
            </a:r>
            <a:r>
              <a:rPr lang="fr-FR" dirty="0"/>
              <a:t> déploiement de logiciels dits SEGUR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8B72-AF90-4417-B536-6ED86726F703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2176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FB62167-535D-4B59-9AA6-6DD199F98AA1}"/>
              </a:ext>
            </a:extLst>
          </p:cNvPr>
          <p:cNvSpPr/>
          <p:nvPr/>
        </p:nvSpPr>
        <p:spPr>
          <a:xfrm>
            <a:off x="1396097" y="2222455"/>
            <a:ext cx="1237431" cy="399384"/>
          </a:xfrm>
          <a:prstGeom prst="rect">
            <a:avLst/>
          </a:prstGeom>
          <a:solidFill>
            <a:srgbClr val="E72D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E72D82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347E0CC-3EE0-4A7A-BFAA-D761301A1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837282"/>
          </a:xfrm>
        </p:spPr>
        <p:txBody>
          <a:bodyPr>
            <a:normAutofit/>
          </a:bodyPr>
          <a:lstStyle/>
          <a:p>
            <a:r>
              <a:rPr lang="fr-FR" sz="2800" dirty="0"/>
              <a:t>4. Accéder au DMP</a:t>
            </a:r>
            <a:endParaRPr lang="fr-FR" sz="2800" b="0" i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32D183-8899-433C-9881-68B85D50AB11}"/>
              </a:ext>
            </a:extLst>
          </p:cNvPr>
          <p:cNvSpPr/>
          <p:nvPr/>
        </p:nvSpPr>
        <p:spPr>
          <a:xfrm>
            <a:off x="150331" y="3609001"/>
            <a:ext cx="3833840" cy="1692343"/>
          </a:xfrm>
          <a:prstGeom prst="rect">
            <a:avLst/>
          </a:prstGeom>
          <a:solidFill>
            <a:srgbClr val="CAD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207141-7DCB-4BF9-B9A7-E19E5004EC98}"/>
              </a:ext>
            </a:extLst>
          </p:cNvPr>
          <p:cNvSpPr/>
          <p:nvPr/>
        </p:nvSpPr>
        <p:spPr>
          <a:xfrm>
            <a:off x="4167160" y="3609001"/>
            <a:ext cx="3833840" cy="1692343"/>
          </a:xfrm>
          <a:prstGeom prst="rect">
            <a:avLst/>
          </a:prstGeom>
          <a:solidFill>
            <a:srgbClr val="CAD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AA07E6-A0DD-47D9-8715-E294D6DE38DA}"/>
              </a:ext>
            </a:extLst>
          </p:cNvPr>
          <p:cNvSpPr/>
          <p:nvPr/>
        </p:nvSpPr>
        <p:spPr>
          <a:xfrm>
            <a:off x="8183989" y="3609001"/>
            <a:ext cx="3833840" cy="1692343"/>
          </a:xfrm>
          <a:prstGeom prst="rect">
            <a:avLst/>
          </a:prstGeom>
          <a:solidFill>
            <a:srgbClr val="CAD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A7038D-32A5-4E86-A075-EB91C34E4732}"/>
              </a:ext>
            </a:extLst>
          </p:cNvPr>
          <p:cNvSpPr/>
          <p:nvPr/>
        </p:nvSpPr>
        <p:spPr>
          <a:xfrm>
            <a:off x="1450527" y="2189798"/>
            <a:ext cx="1132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Etape 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BAA3CCF-C6E5-47FE-B4A7-40BF63B653DD}"/>
              </a:ext>
            </a:extLst>
          </p:cNvPr>
          <p:cNvSpPr/>
          <p:nvPr/>
        </p:nvSpPr>
        <p:spPr>
          <a:xfrm>
            <a:off x="416269" y="2625561"/>
            <a:ext cx="33019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200" b="1" dirty="0">
                <a:solidFill>
                  <a:srgbClr val="E72D82"/>
                </a:solidFill>
              </a:rPr>
              <a:t>L’utilisateur choisit son </a:t>
            </a:r>
            <a:br>
              <a:rPr lang="fr-FR" sz="2200" b="1" dirty="0">
                <a:solidFill>
                  <a:srgbClr val="E72D82"/>
                </a:solidFill>
              </a:rPr>
            </a:br>
            <a:r>
              <a:rPr lang="fr-FR" sz="2200" b="1" dirty="0">
                <a:solidFill>
                  <a:srgbClr val="E72D82"/>
                </a:solidFill>
              </a:rPr>
              <a:t>mode d’identification 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525DB1E3-B679-4E9D-A09D-E5B9F338E95B}"/>
              </a:ext>
            </a:extLst>
          </p:cNvPr>
          <p:cNvSpPr txBox="1"/>
          <p:nvPr/>
        </p:nvSpPr>
        <p:spPr>
          <a:xfrm>
            <a:off x="150331" y="6341080"/>
            <a:ext cx="3833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2"/>
              </a:rPr>
              <a:t>https://youtu.be/QBpoGF_ErRI</a:t>
            </a:r>
            <a:endParaRPr lang="fr-FR" dirty="0"/>
          </a:p>
          <a:p>
            <a:endParaRPr lang="fr-FR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F4D06C9-4743-4A7A-8DB7-297032BAF8A2}"/>
              </a:ext>
            </a:extLst>
          </p:cNvPr>
          <p:cNvSpPr/>
          <p:nvPr/>
        </p:nvSpPr>
        <p:spPr>
          <a:xfrm>
            <a:off x="4433098" y="2621840"/>
            <a:ext cx="33019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200" b="1" dirty="0">
                <a:solidFill>
                  <a:srgbClr val="E72D82"/>
                </a:solidFill>
              </a:rPr>
              <a:t>Pro Santé </a:t>
            </a:r>
            <a:r>
              <a:rPr lang="fr-FR" sz="2200" b="1" dirty="0" err="1">
                <a:solidFill>
                  <a:srgbClr val="E72D82"/>
                </a:solidFill>
              </a:rPr>
              <a:t>Connect</a:t>
            </a:r>
            <a:r>
              <a:rPr lang="fr-FR" sz="2200" b="1" dirty="0">
                <a:solidFill>
                  <a:srgbClr val="E72D82"/>
                </a:solidFill>
              </a:rPr>
              <a:t> vérifie l’identité du professionnel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BC417AD-EFD8-46B8-B6F4-BA086423ADE1}"/>
              </a:ext>
            </a:extLst>
          </p:cNvPr>
          <p:cNvSpPr/>
          <p:nvPr/>
        </p:nvSpPr>
        <p:spPr>
          <a:xfrm>
            <a:off x="8449927" y="2621839"/>
            <a:ext cx="33019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200" b="1" dirty="0">
                <a:solidFill>
                  <a:srgbClr val="E72D82"/>
                </a:solidFill>
              </a:rPr>
              <a:t>L’utilisateur accède </a:t>
            </a:r>
            <a:br>
              <a:rPr lang="fr-FR" sz="2200" b="1" dirty="0">
                <a:solidFill>
                  <a:srgbClr val="E72D82"/>
                </a:solidFill>
              </a:rPr>
            </a:br>
            <a:r>
              <a:rPr lang="fr-FR" sz="2200" b="1" dirty="0">
                <a:solidFill>
                  <a:srgbClr val="E72D82"/>
                </a:solidFill>
              </a:rPr>
              <a:t>au service souhaité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83F87CA-5EBA-4774-B57D-897D2C20F86E}"/>
              </a:ext>
            </a:extLst>
          </p:cNvPr>
          <p:cNvSpPr/>
          <p:nvPr/>
        </p:nvSpPr>
        <p:spPr>
          <a:xfrm>
            <a:off x="5517803" y="2222455"/>
            <a:ext cx="1237431" cy="399384"/>
          </a:xfrm>
          <a:prstGeom prst="rect">
            <a:avLst/>
          </a:prstGeom>
          <a:solidFill>
            <a:srgbClr val="E72D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E72D82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1343C4C-24F5-41B1-A786-FB0FAA74C23D}"/>
              </a:ext>
            </a:extLst>
          </p:cNvPr>
          <p:cNvSpPr/>
          <p:nvPr/>
        </p:nvSpPr>
        <p:spPr>
          <a:xfrm>
            <a:off x="5572233" y="2189798"/>
            <a:ext cx="1132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Etape 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9F1A4F2-3D0F-4888-A534-7663BB2BECE0}"/>
              </a:ext>
            </a:extLst>
          </p:cNvPr>
          <p:cNvSpPr/>
          <p:nvPr/>
        </p:nvSpPr>
        <p:spPr>
          <a:xfrm>
            <a:off x="9479816" y="2222455"/>
            <a:ext cx="1237431" cy="399384"/>
          </a:xfrm>
          <a:prstGeom prst="rect">
            <a:avLst/>
          </a:prstGeom>
          <a:solidFill>
            <a:srgbClr val="E72D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E72D82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A653FC4-9C07-4F61-99EC-EA06ADA028A4}"/>
              </a:ext>
            </a:extLst>
          </p:cNvPr>
          <p:cNvSpPr/>
          <p:nvPr/>
        </p:nvSpPr>
        <p:spPr>
          <a:xfrm>
            <a:off x="9534246" y="2189798"/>
            <a:ext cx="1132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Etape 3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BB1AA40-A581-4D78-934E-D10D7146A452}"/>
              </a:ext>
            </a:extLst>
          </p:cNvPr>
          <p:cNvSpPr txBox="1"/>
          <p:nvPr/>
        </p:nvSpPr>
        <p:spPr>
          <a:xfrm>
            <a:off x="150331" y="4057063"/>
            <a:ext cx="38297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005CA9"/>
                </a:solidFill>
              </a:rPr>
              <a:t>e-CPS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005CA9"/>
                </a:solidFill>
              </a:rPr>
              <a:t>Carte CPS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/>
              <a:t>Logiciel professionnel  SEGUR 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2A520632-4048-4B5B-9BD2-1D641BFF7D1A}"/>
              </a:ext>
            </a:extLst>
          </p:cNvPr>
          <p:cNvSpPr txBox="1"/>
          <p:nvPr/>
        </p:nvSpPr>
        <p:spPr>
          <a:xfrm>
            <a:off x="4233254" y="3947339"/>
            <a:ext cx="37467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005CA9"/>
                </a:solidFill>
              </a:rPr>
              <a:t>Le professionnel s’authentifie avec son code confidentiel sur son mobile ou son lecteur 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F1B319DF-3AB7-46A6-871D-7955CDD51428}"/>
              </a:ext>
            </a:extLst>
          </p:cNvPr>
          <p:cNvSpPr txBox="1"/>
          <p:nvPr/>
        </p:nvSpPr>
        <p:spPr>
          <a:xfrm>
            <a:off x="8449927" y="3947339"/>
            <a:ext cx="3380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005CA9"/>
                </a:solidFill>
              </a:rPr>
              <a:t>Pro Santé </a:t>
            </a:r>
            <a:r>
              <a:rPr lang="fr-FR" sz="2000" b="1" dirty="0" err="1">
                <a:solidFill>
                  <a:srgbClr val="005CA9"/>
                </a:solidFill>
              </a:rPr>
              <a:t>Connect</a:t>
            </a:r>
            <a:r>
              <a:rPr lang="fr-FR" sz="2000" b="1" dirty="0">
                <a:solidFill>
                  <a:srgbClr val="005CA9"/>
                </a:solidFill>
              </a:rPr>
              <a:t> authentifie l’utilisateur et lui ouvre l’accès au service 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0315" y="938505"/>
            <a:ext cx="2030144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016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llipse 18">
            <a:extLst>
              <a:ext uri="{FF2B5EF4-FFF2-40B4-BE49-F238E27FC236}">
                <a16:creationId xmlns:a16="http://schemas.microsoft.com/office/drawing/2014/main" id="{7DBCEC28-63C6-476E-800D-123701CF8D6E}"/>
              </a:ext>
            </a:extLst>
          </p:cNvPr>
          <p:cNvSpPr/>
          <p:nvPr/>
        </p:nvSpPr>
        <p:spPr>
          <a:xfrm>
            <a:off x="844094" y="3301019"/>
            <a:ext cx="1951717" cy="1951717"/>
          </a:xfrm>
          <a:prstGeom prst="ellipse">
            <a:avLst/>
          </a:prstGeom>
          <a:solidFill>
            <a:srgbClr val="E72D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347E0CC-3EE0-4A7A-BFAA-D761301A1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8337"/>
            <a:ext cx="12147220" cy="1043313"/>
          </a:xfrm>
        </p:spPr>
        <p:txBody>
          <a:bodyPr>
            <a:normAutofit/>
          </a:bodyPr>
          <a:lstStyle/>
          <a:p>
            <a:r>
              <a:rPr lang="fr-FR" sz="2800" dirty="0"/>
              <a:t>4. La Messagerie Sécurisée en Santé</a:t>
            </a:r>
            <a:endParaRPr lang="fr-FR" sz="2800" b="0" i="1" dirty="0"/>
          </a:p>
        </p:txBody>
      </p:sp>
      <p:sp>
        <p:nvSpPr>
          <p:cNvPr id="14" name="Espace réservé du contenu 13">
            <a:extLst>
              <a:ext uri="{FF2B5EF4-FFF2-40B4-BE49-F238E27FC236}">
                <a16:creationId xmlns:a16="http://schemas.microsoft.com/office/drawing/2014/main" id="{A866904B-D8E1-47AF-85B7-3F1806AFA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197" y="3616894"/>
            <a:ext cx="8447314" cy="1288383"/>
          </a:xfrm>
        </p:spPr>
        <p:txBody>
          <a:bodyPr/>
          <a:lstStyle/>
          <a:p>
            <a:r>
              <a:rPr lang="fr-FR" b="0" dirty="0"/>
              <a:t>Echange administratif</a:t>
            </a:r>
            <a:r>
              <a:rPr lang="fr-FR" b="0" dirty="0">
                <a:solidFill>
                  <a:srgbClr val="005CA9"/>
                </a:solidFill>
              </a:rPr>
              <a:t> : libre choix</a:t>
            </a:r>
          </a:p>
          <a:p>
            <a:r>
              <a:rPr lang="fr-FR" b="0" dirty="0"/>
              <a:t>Echange de suivi médical </a:t>
            </a:r>
            <a:r>
              <a:rPr lang="fr-FR" b="0" dirty="0">
                <a:solidFill>
                  <a:srgbClr val="005CA9"/>
                </a:solidFill>
              </a:rPr>
              <a:t>: à votre initiative</a:t>
            </a:r>
          </a:p>
        </p:txBody>
      </p:sp>
      <p:sp>
        <p:nvSpPr>
          <p:cNvPr id="20" name="Espace réservé du contenu 2">
            <a:extLst>
              <a:ext uri="{FF2B5EF4-FFF2-40B4-BE49-F238E27FC236}">
                <a16:creationId xmlns:a16="http://schemas.microsoft.com/office/drawing/2014/main" id="{67FE3827-FF02-4911-9431-AA68CDB32B6E}"/>
              </a:ext>
            </a:extLst>
          </p:cNvPr>
          <p:cNvSpPr txBox="1">
            <a:spLocks/>
          </p:cNvSpPr>
          <p:nvPr/>
        </p:nvSpPr>
        <p:spPr>
          <a:xfrm>
            <a:off x="470869" y="2061991"/>
            <a:ext cx="10620140" cy="116045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E72D8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b="0" dirty="0">
                <a:solidFill>
                  <a:srgbClr val="002060"/>
                </a:solidFill>
                <a:latin typeface="Muller"/>
              </a:rPr>
              <a:t>S</a:t>
            </a:r>
            <a:r>
              <a:rPr lang="fr-FR" sz="2400" b="0" i="0" dirty="0">
                <a:solidFill>
                  <a:srgbClr val="002060"/>
                </a:solidFill>
                <a:effectLst/>
                <a:latin typeface="Muller"/>
              </a:rPr>
              <a:t>ystème de </a:t>
            </a:r>
            <a:r>
              <a:rPr lang="fr-FR" sz="2400" i="0" dirty="0">
                <a:solidFill>
                  <a:srgbClr val="002060"/>
                </a:solidFill>
                <a:effectLst/>
                <a:latin typeface="Muller"/>
              </a:rPr>
              <a:t>messagerie électronique </a:t>
            </a:r>
            <a:r>
              <a:rPr lang="fr-FR" sz="2400" b="0" i="0" dirty="0">
                <a:solidFill>
                  <a:srgbClr val="002060"/>
                </a:solidFill>
                <a:effectLst/>
                <a:latin typeface="Muller"/>
              </a:rPr>
              <a:t>réservé aux professionnels habilités. </a:t>
            </a:r>
          </a:p>
          <a:p>
            <a:pPr marL="0" indent="0">
              <a:buNone/>
            </a:pPr>
            <a:r>
              <a:rPr lang="fr-FR" sz="2400" b="0" dirty="0">
                <a:solidFill>
                  <a:srgbClr val="002060"/>
                </a:solidFill>
                <a:latin typeface="Muller"/>
              </a:rPr>
              <a:t>P</a:t>
            </a:r>
            <a:r>
              <a:rPr lang="fr-FR" sz="2400" b="0" i="0" dirty="0">
                <a:solidFill>
                  <a:srgbClr val="002060"/>
                </a:solidFill>
                <a:effectLst/>
                <a:latin typeface="Muller"/>
              </a:rPr>
              <a:t>ermet </a:t>
            </a:r>
            <a:r>
              <a:rPr lang="fr-FR" sz="2400" i="0" dirty="0">
                <a:solidFill>
                  <a:srgbClr val="002060"/>
                </a:solidFill>
                <a:effectLst/>
                <a:latin typeface="Muller"/>
              </a:rPr>
              <a:t>d’échanger des données de santé </a:t>
            </a:r>
            <a:r>
              <a:rPr lang="fr-FR" sz="2400" b="0" i="0" dirty="0">
                <a:solidFill>
                  <a:srgbClr val="002060"/>
                </a:solidFill>
                <a:effectLst/>
                <a:latin typeface="Muller"/>
              </a:rPr>
              <a:t>de façon dématérialisée et sécurisée</a:t>
            </a:r>
            <a:endParaRPr lang="fr-FR" sz="2400" b="0" dirty="0">
              <a:solidFill>
                <a:srgbClr val="002060"/>
              </a:solidFill>
            </a:endParaRPr>
          </a:p>
        </p:txBody>
      </p:sp>
      <p:pic>
        <p:nvPicPr>
          <p:cNvPr id="8" name="Image 31">
            <a:extLst>
              <a:ext uri="{FF2B5EF4-FFF2-40B4-BE49-F238E27FC236}">
                <a16:creationId xmlns:a16="http://schemas.microsoft.com/office/drawing/2014/main" id="{6173F1F0-24C1-4028-AF02-65D03EFF7E3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780" y="3660438"/>
            <a:ext cx="1244839" cy="1244839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1091C0-9F60-7210-1701-EC69C1D53620}"/>
              </a:ext>
            </a:extLst>
          </p:cNvPr>
          <p:cNvSpPr txBox="1">
            <a:spLocks/>
          </p:cNvSpPr>
          <p:nvPr/>
        </p:nvSpPr>
        <p:spPr>
          <a:xfrm>
            <a:off x="5437231" y="5564078"/>
            <a:ext cx="6134280" cy="777003"/>
          </a:xfrm>
          <a:prstGeom prst="rect">
            <a:avLst/>
          </a:prstGeom>
          <a:ln>
            <a:prstDash val="lg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E72D8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800" b="0" dirty="0">
                <a:solidFill>
                  <a:srgbClr val="002060"/>
                </a:solidFill>
                <a:latin typeface="Muller"/>
              </a:rPr>
              <a:t>MSSanté est associée à </a:t>
            </a:r>
            <a:r>
              <a:rPr lang="fr-FR" sz="1800" u="sng" dirty="0">
                <a:solidFill>
                  <a:srgbClr val="002060"/>
                </a:solidFill>
                <a:latin typeface="Muller"/>
              </a:rPr>
              <a:t>l’Annuaire Santé </a:t>
            </a:r>
            <a:r>
              <a:rPr lang="fr-FR" sz="1800" b="0" dirty="0">
                <a:solidFill>
                  <a:srgbClr val="002060"/>
                </a:solidFill>
                <a:latin typeface="Muller"/>
              </a:rPr>
              <a:t>qui référence les professionnels équipés d’une boîte de messagerie sécurisée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1810" y="1758157"/>
            <a:ext cx="1175410" cy="1186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0240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llipse 18">
            <a:extLst>
              <a:ext uri="{FF2B5EF4-FFF2-40B4-BE49-F238E27FC236}">
                <a16:creationId xmlns:a16="http://schemas.microsoft.com/office/drawing/2014/main" id="{7DBCEC28-63C6-476E-800D-123701CF8D6E}"/>
              </a:ext>
            </a:extLst>
          </p:cNvPr>
          <p:cNvSpPr/>
          <p:nvPr/>
        </p:nvSpPr>
        <p:spPr>
          <a:xfrm>
            <a:off x="398534" y="1365620"/>
            <a:ext cx="1617827" cy="1617827"/>
          </a:xfrm>
          <a:prstGeom prst="ellipse">
            <a:avLst/>
          </a:prstGeom>
          <a:solidFill>
            <a:srgbClr val="E72D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347E0CC-3EE0-4A7A-BFAA-D761301A1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1" y="39550"/>
            <a:ext cx="12148809" cy="874443"/>
          </a:xfrm>
        </p:spPr>
        <p:txBody>
          <a:bodyPr>
            <a:normAutofit/>
          </a:bodyPr>
          <a:lstStyle/>
          <a:p>
            <a:r>
              <a:rPr lang="fr-FR" sz="2800" dirty="0"/>
              <a:t>4. Le catalogue de services</a:t>
            </a:r>
            <a:endParaRPr lang="fr-FR" sz="2800" b="0" i="1" dirty="0"/>
          </a:p>
        </p:txBody>
      </p:sp>
      <p:sp>
        <p:nvSpPr>
          <p:cNvPr id="20" name="Espace réservé du contenu 2">
            <a:extLst>
              <a:ext uri="{FF2B5EF4-FFF2-40B4-BE49-F238E27FC236}">
                <a16:creationId xmlns:a16="http://schemas.microsoft.com/office/drawing/2014/main" id="{67FE3827-FF02-4911-9431-AA68CDB32B6E}"/>
              </a:ext>
            </a:extLst>
          </p:cNvPr>
          <p:cNvSpPr txBox="1">
            <a:spLocks/>
          </p:cNvSpPr>
          <p:nvPr/>
        </p:nvSpPr>
        <p:spPr>
          <a:xfrm>
            <a:off x="2175113" y="1747865"/>
            <a:ext cx="7671482" cy="1088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E72D8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/>
              <a:t>Un catalogue ou bouquet de services </a:t>
            </a:r>
          </a:p>
          <a:p>
            <a:pPr marL="0" indent="0">
              <a:buNone/>
            </a:pPr>
            <a:r>
              <a:rPr lang="fr-FR" dirty="0"/>
              <a:t>c’est quoi, et pour qui ?</a:t>
            </a:r>
          </a:p>
        </p:txBody>
      </p:sp>
      <p:pic>
        <p:nvPicPr>
          <p:cNvPr id="8" name="Image 32">
            <a:extLst>
              <a:ext uri="{FF2B5EF4-FFF2-40B4-BE49-F238E27FC236}">
                <a16:creationId xmlns:a16="http://schemas.microsoft.com/office/drawing/2014/main" id="{6E8B3918-CED3-44D9-A30C-3B500754149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847" y="1709783"/>
            <a:ext cx="887199" cy="88719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218BDE6-9E7A-4AD5-8894-4AB1933292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699" y="4033524"/>
            <a:ext cx="3272973" cy="2819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5EA436E-9AE3-4BA8-988F-AF479CB6CF9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" t="31259" r="4422" b="34025"/>
          <a:stretch/>
        </p:blipFill>
        <p:spPr>
          <a:xfrm>
            <a:off x="6925570" y="4253006"/>
            <a:ext cx="3352801" cy="705525"/>
          </a:xfrm>
          <a:prstGeom prst="rect">
            <a:avLst/>
          </a:prstGeom>
        </p:spPr>
      </p:pic>
      <p:sp>
        <p:nvSpPr>
          <p:cNvPr id="22" name="Espace réservé du contenu 2">
            <a:extLst>
              <a:ext uri="{FF2B5EF4-FFF2-40B4-BE49-F238E27FC236}">
                <a16:creationId xmlns:a16="http://schemas.microsoft.com/office/drawing/2014/main" id="{545BE781-E10C-43A0-8E30-576D4CB6D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9757" y="5196622"/>
            <a:ext cx="2171744" cy="12733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6000" dirty="0">
                <a:solidFill>
                  <a:srgbClr val="005CA9"/>
                </a:solidFill>
              </a:rPr>
              <a:t>230</a:t>
            </a:r>
            <a:endParaRPr lang="fr-FR" sz="11500" dirty="0">
              <a:solidFill>
                <a:srgbClr val="005CA9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A4ACFD2-F86A-4461-B8F4-480131CEB92A}"/>
              </a:ext>
            </a:extLst>
          </p:cNvPr>
          <p:cNvSpPr/>
          <p:nvPr/>
        </p:nvSpPr>
        <p:spPr>
          <a:xfrm>
            <a:off x="6920591" y="5971749"/>
            <a:ext cx="33528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5CA9"/>
                </a:solidFill>
              </a:rPr>
              <a:t>Services raccordés en production</a:t>
            </a:r>
            <a:endParaRPr lang="fr-FR" b="1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95B276B-BCAA-4C47-8DFB-0E876F954A2D}"/>
              </a:ext>
            </a:extLst>
          </p:cNvPr>
          <p:cNvSpPr/>
          <p:nvPr/>
        </p:nvSpPr>
        <p:spPr>
          <a:xfrm>
            <a:off x="1755519" y="3484561"/>
            <a:ext cx="28051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5CA9"/>
                </a:solidFill>
              </a:rPr>
              <a:t>Pour les citoyens </a:t>
            </a:r>
            <a:endParaRPr lang="fr-FR" sz="2400" b="1" dirty="0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82DCEE2E-9634-49C3-AFA8-D9AC11602EBE}"/>
              </a:ext>
            </a:extLst>
          </p:cNvPr>
          <p:cNvCxnSpPr>
            <a:cxnSpLocks/>
          </p:cNvCxnSpPr>
          <p:nvPr/>
        </p:nvCxnSpPr>
        <p:spPr>
          <a:xfrm>
            <a:off x="3331251" y="3032933"/>
            <a:ext cx="5878286" cy="0"/>
          </a:xfrm>
          <a:prstGeom prst="line">
            <a:avLst/>
          </a:prstGeom>
          <a:ln w="38100">
            <a:solidFill>
              <a:srgbClr val="CADA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7BD41A27-1043-4091-8332-2D2E6FC49FD5}"/>
              </a:ext>
            </a:extLst>
          </p:cNvPr>
          <p:cNvSpPr/>
          <p:nvPr/>
        </p:nvSpPr>
        <p:spPr>
          <a:xfrm>
            <a:off x="6338928" y="3484561"/>
            <a:ext cx="4363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5CA9"/>
                </a:solidFill>
              </a:rPr>
              <a:t>Pour les professionnels de santé</a:t>
            </a:r>
            <a:endParaRPr lang="fr-FR" sz="2400" b="1" dirty="0"/>
          </a:p>
        </p:txBody>
      </p:sp>
      <p:sp>
        <p:nvSpPr>
          <p:cNvPr id="4" name="Ellipse 3"/>
          <p:cNvSpPr/>
          <p:nvPr/>
        </p:nvSpPr>
        <p:spPr>
          <a:xfrm>
            <a:off x="2175113" y="4611277"/>
            <a:ext cx="287430" cy="2775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 b="1" dirty="0">
              <a:latin typeface="Arial Narrow" panose="020B060602020203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103865" y="4565408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Bahnschrift" panose="020B0502040204020203" pitchFamily="34" charset="0"/>
              </a:rPr>
              <a:t>20</a:t>
            </a: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85080" y="1020471"/>
            <a:ext cx="2034512" cy="117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2897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llipse 18">
            <a:extLst>
              <a:ext uri="{FF2B5EF4-FFF2-40B4-BE49-F238E27FC236}">
                <a16:creationId xmlns:a16="http://schemas.microsoft.com/office/drawing/2014/main" id="{7DBCEC28-63C6-476E-800D-123701CF8D6E}"/>
              </a:ext>
            </a:extLst>
          </p:cNvPr>
          <p:cNvSpPr/>
          <p:nvPr/>
        </p:nvSpPr>
        <p:spPr>
          <a:xfrm>
            <a:off x="865862" y="3582238"/>
            <a:ext cx="1951717" cy="1951717"/>
          </a:xfrm>
          <a:prstGeom prst="ellipse">
            <a:avLst/>
          </a:prstGeom>
          <a:solidFill>
            <a:srgbClr val="E72D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347E0CC-3EE0-4A7A-BFAA-D761301A1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1985168" cy="994610"/>
          </a:xfrm>
        </p:spPr>
        <p:txBody>
          <a:bodyPr>
            <a:normAutofit/>
          </a:bodyPr>
          <a:lstStyle/>
          <a:p>
            <a:r>
              <a:rPr lang="fr-FR" sz="2800" dirty="0"/>
              <a:t>4. L’agenda santé </a:t>
            </a:r>
            <a:r>
              <a:rPr lang="fr-FR" sz="2200" dirty="0"/>
              <a:t>( bientôt)</a:t>
            </a:r>
            <a:r>
              <a:rPr lang="fr-FR" sz="4400" dirty="0"/>
              <a:t> </a:t>
            </a:r>
            <a:endParaRPr lang="fr-FR" sz="1800" b="0" i="1" dirty="0"/>
          </a:p>
        </p:txBody>
      </p:sp>
      <p:sp>
        <p:nvSpPr>
          <p:cNvPr id="14" name="Espace réservé du contenu 13">
            <a:extLst>
              <a:ext uri="{FF2B5EF4-FFF2-40B4-BE49-F238E27FC236}">
                <a16:creationId xmlns:a16="http://schemas.microsoft.com/office/drawing/2014/main" id="{A866904B-D8E1-47AF-85B7-3F1806AFA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083" y="3582238"/>
            <a:ext cx="8447314" cy="2724187"/>
          </a:xfrm>
        </p:spPr>
        <p:txBody>
          <a:bodyPr>
            <a:normAutofit/>
          </a:bodyPr>
          <a:lstStyle/>
          <a:p>
            <a:r>
              <a:rPr lang="fr-FR" sz="2400" b="0" dirty="0">
                <a:solidFill>
                  <a:srgbClr val="005CA9"/>
                </a:solidFill>
              </a:rPr>
              <a:t>Le patient regroupe tous ses </a:t>
            </a:r>
            <a:r>
              <a:rPr lang="fr-FR" sz="2400" b="0" dirty="0"/>
              <a:t>rendez-vous médicaux</a:t>
            </a:r>
          </a:p>
          <a:p>
            <a:r>
              <a:rPr lang="fr-FR" sz="2400" b="0" dirty="0">
                <a:solidFill>
                  <a:srgbClr val="005CA9"/>
                </a:solidFill>
              </a:rPr>
              <a:t>Il suit </a:t>
            </a:r>
            <a:r>
              <a:rPr lang="fr-FR" sz="2400" b="0" dirty="0"/>
              <a:t>l’historique</a:t>
            </a:r>
            <a:r>
              <a:rPr lang="fr-FR" sz="2400" b="0" dirty="0">
                <a:solidFill>
                  <a:srgbClr val="005CA9"/>
                </a:solidFill>
              </a:rPr>
              <a:t> de ses rendez-vous pour mieux organiser et ne pas oublier de planifier les prochains </a:t>
            </a:r>
          </a:p>
          <a:p>
            <a:r>
              <a:rPr lang="fr-FR" sz="2400" b="0" dirty="0">
                <a:solidFill>
                  <a:srgbClr val="005CA9"/>
                </a:solidFill>
              </a:rPr>
              <a:t>Il est alerté pour les </a:t>
            </a:r>
            <a:r>
              <a:rPr lang="fr-FR" sz="2400" b="0" dirty="0"/>
              <a:t>rappels</a:t>
            </a:r>
            <a:r>
              <a:rPr lang="fr-FR" sz="2400" b="0" dirty="0">
                <a:solidFill>
                  <a:srgbClr val="005CA9"/>
                </a:solidFill>
              </a:rPr>
              <a:t> de dépistage ou de vaccination </a:t>
            </a:r>
          </a:p>
        </p:txBody>
      </p:sp>
      <p:sp>
        <p:nvSpPr>
          <p:cNvPr id="20" name="Espace réservé du contenu 2">
            <a:extLst>
              <a:ext uri="{FF2B5EF4-FFF2-40B4-BE49-F238E27FC236}">
                <a16:creationId xmlns:a16="http://schemas.microsoft.com/office/drawing/2014/main" id="{67FE3827-FF02-4911-9431-AA68CDB32B6E}"/>
              </a:ext>
            </a:extLst>
          </p:cNvPr>
          <p:cNvSpPr txBox="1">
            <a:spLocks/>
          </p:cNvSpPr>
          <p:nvPr/>
        </p:nvSpPr>
        <p:spPr>
          <a:xfrm>
            <a:off x="865862" y="2122644"/>
            <a:ext cx="11119306" cy="873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E72D8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En tant que professionnel de santé, quels sont les avantages ?</a:t>
            </a:r>
          </a:p>
        </p:txBody>
      </p:sp>
      <p:pic>
        <p:nvPicPr>
          <p:cNvPr id="9" name="Image 33">
            <a:extLst>
              <a:ext uri="{FF2B5EF4-FFF2-40B4-BE49-F238E27FC236}">
                <a16:creationId xmlns:a16="http://schemas.microsoft.com/office/drawing/2014/main" id="{E65E11CD-E323-4421-81E1-2CCA2C6C977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8432" y="3973286"/>
            <a:ext cx="1131528" cy="113152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63705" y="994611"/>
            <a:ext cx="2034512" cy="117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3427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0" y="0"/>
            <a:ext cx="12117787" cy="811033"/>
          </a:xfrm>
          <a:solidFill>
            <a:srgbClr val="0038A8"/>
          </a:solidFill>
        </p:spPr>
        <p:txBody>
          <a:bodyPr>
            <a:noAutofit/>
          </a:bodyPr>
          <a:lstStyle/>
          <a:p>
            <a:r>
              <a:rPr lang="fr-FR" sz="2800" b="1" dirty="0">
                <a:solidFill>
                  <a:schemeClr val="bg1"/>
                </a:solidFill>
                <a:latin typeface="+mn-lt"/>
              </a:rPr>
              <a:t>4. Les apports de MON ESPACE SANTE dans le parcours de soins</a:t>
            </a:r>
          </a:p>
        </p:txBody>
      </p:sp>
      <p:sp>
        <p:nvSpPr>
          <p:cNvPr id="9" name="Rectangle 8"/>
          <p:cNvSpPr/>
          <p:nvPr/>
        </p:nvSpPr>
        <p:spPr>
          <a:xfrm>
            <a:off x="792975" y="4511749"/>
            <a:ext cx="166669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765" y="4962599"/>
            <a:ext cx="16764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6077" y="5600553"/>
            <a:ext cx="2062900" cy="1140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3" y="1007441"/>
            <a:ext cx="11696369" cy="5733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324" y="5622557"/>
            <a:ext cx="1810344" cy="1140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2704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31521"/>
          </a:xfrm>
          <a:solidFill>
            <a:srgbClr val="0038A8"/>
          </a:solidFill>
        </p:spPr>
        <p:txBody>
          <a:bodyPr>
            <a:normAutofit fontScale="90000"/>
          </a:bodyPr>
          <a:lstStyle/>
          <a:p>
            <a:r>
              <a:rPr lang="fr-FR" sz="3200" b="1" dirty="0">
                <a:solidFill>
                  <a:schemeClr val="bg1"/>
                </a:solidFill>
                <a:latin typeface="+mn-lt"/>
              </a:rPr>
              <a:t>4. Les apports de MON ESPACE SANTE dans le parcours de soins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6077" y="5600553"/>
            <a:ext cx="2062900" cy="1140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60" y="1168843"/>
            <a:ext cx="11871297" cy="5572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8334999" y="874643"/>
            <a:ext cx="39216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38A8"/>
                </a:solidFill>
              </a:rPr>
              <a:t>INS</a:t>
            </a:r>
            <a:r>
              <a:rPr lang="fr-FR" dirty="0">
                <a:solidFill>
                  <a:srgbClr val="0038A8"/>
                </a:solidFill>
              </a:rPr>
              <a:t> : Identité Nationale de Santé</a:t>
            </a:r>
          </a:p>
          <a:p>
            <a:r>
              <a:rPr lang="fr-FR" b="1" dirty="0">
                <a:solidFill>
                  <a:srgbClr val="0038A8"/>
                </a:solidFill>
              </a:rPr>
              <a:t>DMP </a:t>
            </a:r>
            <a:r>
              <a:rPr lang="fr-FR" dirty="0">
                <a:solidFill>
                  <a:srgbClr val="0038A8"/>
                </a:solidFill>
              </a:rPr>
              <a:t>: Versant Professionnels de santé</a:t>
            </a:r>
          </a:p>
          <a:p>
            <a:r>
              <a:rPr lang="fr-FR" b="1" dirty="0">
                <a:solidFill>
                  <a:srgbClr val="0038A8"/>
                </a:solidFill>
              </a:rPr>
              <a:t>MES :</a:t>
            </a:r>
            <a:r>
              <a:rPr lang="fr-FR" dirty="0">
                <a:solidFill>
                  <a:srgbClr val="0038A8"/>
                </a:solidFill>
              </a:rPr>
              <a:t>  Versant Usagers</a:t>
            </a:r>
          </a:p>
        </p:txBody>
      </p:sp>
    </p:spTree>
    <p:extLst>
      <p:ext uri="{BB962C8B-B14F-4D97-AF65-F5344CB8AC3E}">
        <p14:creationId xmlns:p14="http://schemas.microsoft.com/office/powerpoint/2010/main" val="3779411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198747" y="801384"/>
            <a:ext cx="1080000" cy="552732"/>
          </a:xfrm>
        </p:spPr>
        <p:txBody>
          <a:bodyPr/>
          <a:lstStyle/>
          <a:p>
            <a:r>
              <a:rPr lang="fr-FR" dirty="0"/>
              <a:t>1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3"/>
          </p:nvPr>
        </p:nvSpPr>
        <p:spPr>
          <a:xfrm>
            <a:off x="3383279" y="1429181"/>
            <a:ext cx="4197577" cy="363043"/>
          </a:xfrm>
        </p:spPr>
        <p:txBody>
          <a:bodyPr>
            <a:normAutofit/>
          </a:bodyPr>
          <a:lstStyle/>
          <a:p>
            <a:r>
              <a:rPr lang="fr-FR" dirty="0"/>
              <a:t>QU’EST CE QUE Mon espace Santé ? 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3"/>
          </p:nvPr>
        </p:nvSpPr>
        <p:spPr>
          <a:xfrm>
            <a:off x="3198747" y="1881683"/>
            <a:ext cx="1080000" cy="552732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2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3383279" y="2386253"/>
            <a:ext cx="3558346" cy="352249"/>
          </a:xfrm>
        </p:spPr>
        <p:txBody>
          <a:bodyPr>
            <a:normAutofit lnSpcReduction="10000"/>
          </a:bodyPr>
          <a:lstStyle/>
          <a:p>
            <a:r>
              <a:rPr lang="fr-FR" dirty="0"/>
              <a:t>De quoi est-il composé ? 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5"/>
          </p:nvPr>
        </p:nvSpPr>
        <p:spPr>
          <a:xfrm>
            <a:off x="3206121" y="2898772"/>
            <a:ext cx="1072626" cy="586539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3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6"/>
          </p:nvPr>
        </p:nvSpPr>
        <p:spPr>
          <a:xfrm>
            <a:off x="3382273" y="3398113"/>
            <a:ext cx="3600000" cy="360000"/>
          </a:xfrm>
        </p:spPr>
        <p:txBody>
          <a:bodyPr/>
          <a:lstStyle/>
          <a:p>
            <a:r>
              <a:rPr lang="fr-FR" dirty="0"/>
              <a:t>Comment en être acteur ? 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7"/>
          </p:nvPr>
        </p:nvSpPr>
        <p:spPr>
          <a:xfrm>
            <a:off x="3328277" y="3764412"/>
            <a:ext cx="1080000" cy="552732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4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/>
          </p:nvPr>
        </p:nvSpPr>
        <p:spPr>
          <a:xfrm>
            <a:off x="3382273" y="4257455"/>
            <a:ext cx="5342750" cy="341978"/>
          </a:xfrm>
        </p:spPr>
        <p:txBody>
          <a:bodyPr>
            <a:noAutofit/>
          </a:bodyPr>
          <a:lstStyle/>
          <a:p>
            <a:r>
              <a:rPr lang="fr-FR" dirty="0"/>
              <a:t>Mon espace sante pour les professionnels</a:t>
            </a:r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27"/>
          </p:nvPr>
        </p:nvSpPr>
        <p:spPr>
          <a:xfrm>
            <a:off x="3160566" y="1035516"/>
            <a:ext cx="21600" cy="637200"/>
          </a:xfrm>
        </p:spPr>
        <p:txBody>
          <a:bodyPr/>
          <a:lstStyle/>
          <a:p>
            <a:endParaRPr lang="fr-FR"/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29"/>
          </p:nvPr>
        </p:nvSpPr>
        <p:spPr>
          <a:xfrm>
            <a:off x="3184522" y="1988770"/>
            <a:ext cx="21600" cy="637200"/>
          </a:xfrm>
        </p:spPr>
        <p:txBody>
          <a:bodyPr/>
          <a:lstStyle/>
          <a:p>
            <a:endParaRPr lang="fr-FR"/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30"/>
          </p:nvPr>
        </p:nvSpPr>
        <p:spPr>
          <a:xfrm flipH="1">
            <a:off x="3172167" y="3026664"/>
            <a:ext cx="45719" cy="676656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31"/>
          </p:nvPr>
        </p:nvSpPr>
        <p:spPr>
          <a:xfrm>
            <a:off x="3158964" y="3897877"/>
            <a:ext cx="21600" cy="637200"/>
          </a:xfr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7385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"/>
            <a:ext cx="11694660" cy="704088"/>
          </a:xfrm>
        </p:spPr>
        <p:txBody>
          <a:bodyPr/>
          <a:lstStyle/>
          <a:p>
            <a:r>
              <a:rPr lang="fr-FR" sz="2400" dirty="0"/>
              <a:t>4. Données départementales alimentation du </a:t>
            </a:r>
            <a:r>
              <a:rPr lang="fr-FR" sz="2400" dirty="0" err="1"/>
              <a:t>dmp</a:t>
            </a:r>
            <a:r>
              <a:rPr lang="fr-FR" sz="2400" dirty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8B72-AF90-4417-B536-6ED86726F703}" type="slidenum">
              <a:rPr lang="fr-FR" smtClean="0"/>
              <a:t>20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7260336" y="3601758"/>
            <a:ext cx="3913632" cy="1477328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r-FR" dirty="0">
              <a:solidFill>
                <a:srgbClr val="0070C0"/>
              </a:solidFill>
            </a:endParaRPr>
          </a:p>
          <a:p>
            <a:endParaRPr lang="fr-FR" dirty="0">
              <a:solidFill>
                <a:srgbClr val="0070C0"/>
              </a:solidFill>
            </a:endParaRPr>
          </a:p>
          <a:p>
            <a:r>
              <a:rPr lang="fr-FR" b="1" dirty="0">
                <a:solidFill>
                  <a:schemeClr val="tx1">
                    <a:lumMod val="75000"/>
                  </a:schemeClr>
                </a:solidFill>
              </a:rPr>
              <a:t>25% </a:t>
            </a:r>
            <a:r>
              <a:rPr lang="fr-FR" dirty="0">
                <a:solidFill>
                  <a:schemeClr val="tx1">
                    <a:lumMod val="75000"/>
                  </a:schemeClr>
                </a:solidFill>
              </a:rPr>
              <a:t>: Taux d’alimentation du DMP par un professionnel de santé ou un établissement de santé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19941" y="1280160"/>
            <a:ext cx="3813147" cy="1138773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fr-FR" dirty="0">
              <a:solidFill>
                <a:srgbClr val="0070C0"/>
              </a:solidFill>
            </a:endParaRPr>
          </a:p>
          <a:p>
            <a:endParaRPr lang="fr-FR" dirty="0">
              <a:solidFill>
                <a:srgbClr val="0070C0"/>
              </a:solidFill>
            </a:endParaRPr>
          </a:p>
          <a:p>
            <a:r>
              <a:rPr lang="fr-FR" b="1" dirty="0">
                <a:solidFill>
                  <a:srgbClr val="0070C0"/>
                </a:solidFill>
              </a:rPr>
              <a:t>579 000 </a:t>
            </a:r>
            <a:r>
              <a:rPr lang="fr-FR" dirty="0">
                <a:solidFill>
                  <a:srgbClr val="0070C0"/>
                </a:solidFill>
              </a:rPr>
              <a:t>DMP créés au 01/07/2023 </a:t>
            </a:r>
            <a:r>
              <a:rPr lang="fr-FR" sz="1400" dirty="0">
                <a:solidFill>
                  <a:srgbClr val="0070C0"/>
                </a:solidFill>
              </a:rPr>
              <a:t>( population 665 904 habitants) 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303" y="1418659"/>
            <a:ext cx="664522" cy="29263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5982" y="3696414"/>
            <a:ext cx="664522" cy="292633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6233566" y="1383434"/>
            <a:ext cx="2084832" cy="923330"/>
          </a:xfrm>
          <a:prstGeom prst="rect">
            <a:avLst/>
          </a:prstGeom>
          <a:noFill/>
          <a:ln w="28575">
            <a:solidFill>
              <a:schemeClr val="tx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r-FR" b="1" dirty="0">
              <a:solidFill>
                <a:srgbClr val="0070C0"/>
              </a:solidFill>
            </a:endParaRPr>
          </a:p>
          <a:p>
            <a:r>
              <a:rPr lang="fr-FR" b="1" dirty="0">
                <a:solidFill>
                  <a:srgbClr val="0070C0"/>
                </a:solidFill>
              </a:rPr>
              <a:t>1,9</a:t>
            </a:r>
            <a:r>
              <a:rPr lang="fr-FR" dirty="0">
                <a:solidFill>
                  <a:srgbClr val="0070C0"/>
                </a:solidFill>
              </a:rPr>
              <a:t> document en moyenne/DMP  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571" y="1418659"/>
            <a:ext cx="664522" cy="292633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3282014" y="3987683"/>
            <a:ext cx="1223336" cy="1585049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bg1"/>
                </a:solidFill>
              </a:rPr>
              <a:t>PS Libéraux</a:t>
            </a:r>
          </a:p>
          <a:p>
            <a:pPr algn="ctr"/>
            <a:endParaRPr lang="fr-FR" sz="600" dirty="0">
              <a:solidFill>
                <a:schemeClr val="bg1"/>
              </a:solidFill>
            </a:endParaRPr>
          </a:p>
          <a:p>
            <a:pPr algn="ctr"/>
            <a:endParaRPr lang="fr-FR" sz="800" dirty="0">
              <a:solidFill>
                <a:schemeClr val="bg1"/>
              </a:solidFill>
            </a:endParaRPr>
          </a:p>
          <a:p>
            <a:pPr algn="ctr"/>
            <a:endParaRPr lang="fr-FR" sz="300" dirty="0">
              <a:solidFill>
                <a:schemeClr val="bg1"/>
              </a:solidFill>
            </a:endParaRPr>
          </a:p>
          <a:p>
            <a:pPr algn="ctr"/>
            <a:r>
              <a:rPr lang="fr-FR" sz="1600" dirty="0">
                <a:solidFill>
                  <a:schemeClr val="bg1"/>
                </a:solidFill>
              </a:rPr>
              <a:t>29 705 DMP alimentés*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573064" y="4485905"/>
            <a:ext cx="1447200" cy="109260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bg1"/>
                </a:solidFill>
              </a:rPr>
              <a:t>ES</a:t>
            </a:r>
          </a:p>
          <a:p>
            <a:pPr algn="ctr"/>
            <a:endParaRPr lang="fr-FR" sz="600" dirty="0">
              <a:solidFill>
                <a:schemeClr val="bg1"/>
              </a:solidFill>
            </a:endParaRPr>
          </a:p>
          <a:p>
            <a:pPr algn="ctr"/>
            <a:endParaRPr lang="fr-FR" sz="800" dirty="0">
              <a:solidFill>
                <a:schemeClr val="bg1"/>
              </a:solidFill>
            </a:endParaRPr>
          </a:p>
          <a:p>
            <a:pPr algn="ctr"/>
            <a:endParaRPr lang="fr-FR" sz="300" dirty="0">
              <a:solidFill>
                <a:schemeClr val="bg1"/>
              </a:solidFill>
            </a:endParaRPr>
          </a:p>
          <a:p>
            <a:pPr algn="ctr"/>
            <a:r>
              <a:rPr lang="fr-FR" sz="1600" dirty="0">
                <a:solidFill>
                  <a:schemeClr val="bg1"/>
                </a:solidFill>
              </a:rPr>
              <a:t>18 129 DMP alimentés</a:t>
            </a:r>
            <a:endParaRPr lang="fr-FR" sz="100" dirty="0">
              <a:solidFill>
                <a:schemeClr val="bg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785332" y="4541681"/>
            <a:ext cx="1329815" cy="1031051"/>
          </a:xfrm>
          <a:prstGeom prst="rect">
            <a:avLst/>
          </a:prstGeom>
          <a:solidFill>
            <a:srgbClr val="298478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Arial"/>
              </a:rPr>
              <a:t>EHPAD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Arial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Arial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Arial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Arial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Arial"/>
              </a:rPr>
              <a:t>540 DMP alimentés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1860754" y="3310574"/>
            <a:ext cx="8345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solidFill>
                  <a:schemeClr val="tx2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3476431" y="2725799"/>
            <a:ext cx="8345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solidFill>
                  <a:srgbClr val="FF6600"/>
                </a:solidFill>
              </a:rPr>
              <a:t>1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5032990" y="3324759"/>
            <a:ext cx="8345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3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1573064" y="5818953"/>
            <a:ext cx="483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Chiffres pour le mois de septembre 2023</a:t>
            </a:r>
          </a:p>
        </p:txBody>
      </p:sp>
    </p:spTree>
    <p:extLst>
      <p:ext uri="{BB962C8B-B14F-4D97-AF65-F5344CB8AC3E}">
        <p14:creationId xmlns:p14="http://schemas.microsoft.com/office/powerpoint/2010/main" val="336566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14817"/>
          </a:xfrm>
        </p:spPr>
        <p:txBody>
          <a:bodyPr/>
          <a:lstStyle/>
          <a:p>
            <a:r>
              <a:rPr lang="fr-FR" dirty="0"/>
              <a:t>Mon espace santé en live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				Démonstration Mon Espace santé. </a:t>
            </a:r>
          </a:p>
          <a:p>
            <a:endParaRPr lang="fr-FR" dirty="0"/>
          </a:p>
          <a:p>
            <a:r>
              <a:rPr lang="fr-FR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8B72-AF90-4417-B536-6ED86726F703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0252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0" y="-2660"/>
            <a:ext cx="12192000" cy="1114817"/>
          </a:xfrm>
        </p:spPr>
        <p:txBody>
          <a:bodyPr>
            <a:normAutofit/>
          </a:bodyPr>
          <a:lstStyle/>
          <a:p>
            <a:r>
              <a:rPr lang="fr-FR" sz="2800" dirty="0"/>
              <a:t>1. Qu’est-ce que Mon espace santé ?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529" y="1856532"/>
            <a:ext cx="7212193" cy="122540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9841" y="3328871"/>
            <a:ext cx="3535986" cy="75597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904" y="4458774"/>
            <a:ext cx="11302964" cy="146926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53536" y="1267129"/>
            <a:ext cx="2034512" cy="117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183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7ED8A0-61E6-4FE3-89FA-0F7729B4E99D}"/>
              </a:ext>
            </a:extLst>
          </p:cNvPr>
          <p:cNvSpPr>
            <a:spLocks noGrp="1"/>
          </p:cNvSpPr>
          <p:nvPr>
            <p:ph type="sldNum" sz="quarter" idx="15"/>
            <p:custDataLst>
              <p:tags r:id="rId1"/>
            </p:custDataLst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2708F48-060E-4D83-BA59-E9337930CB5B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4474" y="77251"/>
            <a:ext cx="11653313" cy="725831"/>
          </a:xfrm>
          <a:solidFill>
            <a:srgbClr val="0038A8"/>
          </a:solidFill>
        </p:spPr>
        <p:txBody>
          <a:bodyPr>
            <a:normAutofit fontScale="90000"/>
          </a:bodyPr>
          <a:lstStyle/>
          <a:p>
            <a:r>
              <a:rPr lang="fr-FR" sz="3200" b="1" dirty="0">
                <a:solidFill>
                  <a:schemeClr val="bg1"/>
                </a:solidFill>
                <a:latin typeface="+mn-lt"/>
              </a:rPr>
              <a:t>La sécurité des données pour MON ESPACE SANTE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A4A795-552D-4B52-9C98-75FE7006640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102991" y="1208697"/>
            <a:ext cx="5220000" cy="648000"/>
          </a:xfrm>
          <a:prstGeom prst="rect">
            <a:avLst/>
          </a:prstGeom>
          <a:solidFill>
            <a:srgbClr val="0B48A2">
              <a:alpha val="5000"/>
            </a:srgbClr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6BC4C46-1CEB-4BB6-8BB5-59C4456E272B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73836" y="1208697"/>
            <a:ext cx="5220000" cy="648000"/>
          </a:xfrm>
          <a:prstGeom prst="rect">
            <a:avLst/>
          </a:prstGeom>
          <a:solidFill>
            <a:srgbClr val="DF2680">
              <a:alpha val="5000"/>
            </a:srgbClr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294137A7-C971-4EC5-90C1-049061628D50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20" y="4882214"/>
            <a:ext cx="4171789" cy="137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E6BC32B-BFF8-47F4-83D4-6FE54D3EE982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02275" y="2555279"/>
            <a:ext cx="5220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rgbClr val="5E5E5E"/>
                </a:solidFill>
                <a:latin typeface="Helvetica Neue"/>
              </a:rPr>
              <a:t>Les données de Mon espace santé sont </a:t>
            </a:r>
            <a:r>
              <a:rPr lang="fr-FR" sz="1400" b="1" dirty="0">
                <a:solidFill>
                  <a:srgbClr val="DF2680"/>
                </a:solidFill>
                <a:latin typeface="Helvetica Neue"/>
              </a:rPr>
              <a:t>hébergées en France</a:t>
            </a:r>
            <a:r>
              <a:rPr lang="fr-FR" sz="1400" dirty="0">
                <a:solidFill>
                  <a:srgbClr val="DF2680"/>
                </a:solidFill>
                <a:latin typeface="Helvetica Neue"/>
              </a:rPr>
              <a:t>.</a:t>
            </a:r>
          </a:p>
          <a:p>
            <a:r>
              <a:rPr lang="fr-FR" sz="1400" dirty="0">
                <a:solidFill>
                  <a:srgbClr val="5E5E5E"/>
                </a:solidFill>
                <a:latin typeface="Helvetica Neue"/>
              </a:rPr>
              <a:t>Le système de sécurisation des données de santé conservées dans Mon espace santé s’appuie sur un ensemble de garanties techniques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5E5E5E"/>
                </a:solidFill>
                <a:latin typeface="Helvetica Neue"/>
              </a:rPr>
              <a:t>la conception et l’hébergement en environnement certifié </a:t>
            </a:r>
            <a:r>
              <a:rPr lang="fr-FR" sz="1400" b="1" dirty="0">
                <a:solidFill>
                  <a:srgbClr val="DF2680"/>
                </a:solidFill>
                <a:latin typeface="Helvetica Neue"/>
              </a:rPr>
              <a:t>Hébergeurs de Données de Santé</a:t>
            </a:r>
            <a:r>
              <a:rPr lang="fr-FR" sz="1400" dirty="0">
                <a:solidFill>
                  <a:srgbClr val="DF2680"/>
                </a:solidFill>
                <a:latin typeface="Helvetica Neue"/>
              </a:rPr>
              <a:t> </a:t>
            </a:r>
            <a:r>
              <a:rPr lang="fr-FR" sz="1400" dirty="0">
                <a:solidFill>
                  <a:srgbClr val="5E5E5E"/>
                </a:solidFill>
                <a:latin typeface="Helvetica Neue"/>
              </a:rPr>
              <a:t>(HDS) 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5E5E5E"/>
                </a:solidFill>
                <a:latin typeface="Helvetica Neue"/>
              </a:rPr>
              <a:t>l’accompagnement par </a:t>
            </a:r>
            <a:r>
              <a:rPr lang="fr-FR" sz="1400" b="1" dirty="0">
                <a:solidFill>
                  <a:srgbClr val="DF2680"/>
                </a:solidFill>
                <a:latin typeface="Helvetica Neue"/>
              </a:rPr>
              <a:t>l’Agence Nationale de la Sécurité des Systèmes d’Information</a:t>
            </a:r>
            <a:r>
              <a:rPr lang="fr-FR" sz="1400" dirty="0">
                <a:solidFill>
                  <a:srgbClr val="DF2680"/>
                </a:solidFill>
                <a:latin typeface="Helvetica Neue"/>
              </a:rPr>
              <a:t> </a:t>
            </a:r>
            <a:r>
              <a:rPr lang="fr-FR" sz="1400" dirty="0">
                <a:solidFill>
                  <a:srgbClr val="5E5E5E"/>
                </a:solidFill>
                <a:latin typeface="Helvetica Neue"/>
              </a:rPr>
              <a:t>(ANSSI) 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5E5E5E"/>
                </a:solidFill>
                <a:latin typeface="Helvetica Neue"/>
              </a:rPr>
              <a:t>l’homologation du produit Mon espace santé au </a:t>
            </a:r>
            <a:r>
              <a:rPr lang="fr-FR" sz="1400" b="1" dirty="0">
                <a:solidFill>
                  <a:srgbClr val="DF2680"/>
                </a:solidFill>
                <a:latin typeface="Helvetica Neue"/>
              </a:rPr>
              <a:t>Référentiel Général de Sécurité</a:t>
            </a:r>
            <a:r>
              <a:rPr lang="fr-FR" sz="1400" dirty="0">
                <a:solidFill>
                  <a:srgbClr val="DF2680"/>
                </a:solidFill>
                <a:latin typeface="Helvetica Neue"/>
              </a:rPr>
              <a:t> </a:t>
            </a:r>
            <a:r>
              <a:rPr lang="fr-FR" sz="1400" dirty="0">
                <a:solidFill>
                  <a:srgbClr val="5E5E5E"/>
                </a:solidFill>
                <a:latin typeface="Helvetica Neue"/>
              </a:rPr>
              <a:t>(RGS).</a:t>
            </a:r>
          </a:p>
        </p:txBody>
      </p:sp>
      <p:sp>
        <p:nvSpPr>
          <p:cNvPr id="17" name="ZoneTexte 4">
            <a:extLst>
              <a:ext uri="{FF2B5EF4-FFF2-40B4-BE49-F238E27FC236}">
                <a16:creationId xmlns:a16="http://schemas.microsoft.com/office/drawing/2014/main" id="{E7866D50-15F7-4B65-90D4-7A32C0F6187D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240513" y="1348031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DF2680"/>
                </a:solidFill>
                <a:latin typeface="Helvetica Neue"/>
              </a:rPr>
              <a:t>Sécurité du produit</a:t>
            </a:r>
          </a:p>
        </p:txBody>
      </p:sp>
      <p:sp>
        <p:nvSpPr>
          <p:cNvPr id="18" name="ZoneTexte 7">
            <a:extLst>
              <a:ext uri="{FF2B5EF4-FFF2-40B4-BE49-F238E27FC236}">
                <a16:creationId xmlns:a16="http://schemas.microsoft.com/office/drawing/2014/main" id="{57BC9592-FB0F-4C8D-B854-F345FF750A1B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6851819" y="1348031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B48A2"/>
                </a:solidFill>
                <a:latin typeface="Helvetica Neue"/>
              </a:rPr>
              <a:t>Sécurité de l’accès usager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C66B8B7-3BC1-458E-9B2A-52A700923C46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6102991" y="2691289"/>
            <a:ext cx="512911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5E5E5E"/>
                </a:solidFill>
                <a:latin typeface="Helvetica Neue"/>
              </a:rPr>
              <a:t>Vérification de </a:t>
            </a:r>
            <a:r>
              <a:rPr lang="fr-FR" sz="1400" dirty="0">
                <a:solidFill>
                  <a:srgbClr val="0B48A2"/>
                </a:solidFill>
                <a:latin typeface="Helvetica Neue"/>
              </a:rPr>
              <a:t>3 données d’identification personnelles </a:t>
            </a:r>
            <a:r>
              <a:rPr lang="fr-FR" sz="1400" dirty="0">
                <a:solidFill>
                  <a:srgbClr val="5E5E5E"/>
                </a:solidFill>
                <a:latin typeface="Helvetica Neue"/>
              </a:rPr>
              <a:t>pour activer Mon espace santé (code provisoire, numéro de sécurité sociale, numéro de série de la carte Vitale)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5E5E5E"/>
                </a:solidFill>
                <a:latin typeface="Helvetica Neue"/>
              </a:rPr>
              <a:t>Besoin d’un </a:t>
            </a:r>
            <a:r>
              <a:rPr lang="fr-FR" sz="1400" dirty="0">
                <a:solidFill>
                  <a:srgbClr val="0B48A2"/>
                </a:solidFill>
                <a:latin typeface="Helvetica Neue"/>
              </a:rPr>
              <a:t>code d’accès unique </a:t>
            </a:r>
            <a:r>
              <a:rPr lang="fr-FR" sz="1400" dirty="0">
                <a:solidFill>
                  <a:srgbClr val="5E5E5E"/>
                </a:solidFill>
                <a:latin typeface="Helvetica Neue"/>
              </a:rPr>
              <a:t>à chaque connexion en plus de la saisie de l’identifiant et du mot de passe</a:t>
            </a: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A1B3D98E-0F29-4E82-8291-BC4B00D97216}"/>
              </a:ext>
            </a:extLst>
          </p:cNvPr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955" y="3818555"/>
            <a:ext cx="3300264" cy="2255486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0513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5923" y="1419897"/>
            <a:ext cx="4261473" cy="5438103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08338"/>
          </a:xfrm>
        </p:spPr>
        <p:txBody>
          <a:bodyPr/>
          <a:lstStyle/>
          <a:p>
            <a:r>
              <a:rPr lang="fr-FR" sz="2800" dirty="0"/>
              <a:t>1. Qu’est-ce que Mon espace santé ?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2366" y="708339"/>
            <a:ext cx="8742422" cy="75597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0594" y="993842"/>
            <a:ext cx="2034512" cy="117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665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1F31BF-93BE-4497-A3A8-97D50C14D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2172"/>
            <a:ext cx="12191999" cy="792466"/>
          </a:xfrm>
        </p:spPr>
        <p:txBody>
          <a:bodyPr>
            <a:normAutofit/>
          </a:bodyPr>
          <a:lstStyle/>
          <a:p>
            <a:r>
              <a:rPr lang="fr-FR" sz="2800" dirty="0"/>
              <a:t>2. De quoi est-il composé ?</a:t>
            </a:r>
          </a:p>
        </p:txBody>
      </p:sp>
      <p:pic>
        <p:nvPicPr>
          <p:cNvPr id="17" name="Image 31">
            <a:extLst>
              <a:ext uri="{FF2B5EF4-FFF2-40B4-BE49-F238E27FC236}">
                <a16:creationId xmlns:a16="http://schemas.microsoft.com/office/drawing/2014/main" id="{F6405DB0-8412-40A2-BE81-9833805B7AE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4761" y="1875078"/>
            <a:ext cx="812800" cy="812800"/>
          </a:xfrm>
          <a:prstGeom prst="rect">
            <a:avLst/>
          </a:prstGeom>
        </p:spPr>
      </p:pic>
      <p:pic>
        <p:nvPicPr>
          <p:cNvPr id="18" name="Image 32">
            <a:extLst>
              <a:ext uri="{FF2B5EF4-FFF2-40B4-BE49-F238E27FC236}">
                <a16:creationId xmlns:a16="http://schemas.microsoft.com/office/drawing/2014/main" id="{EC3767CC-C7C8-438C-AAF1-8DC15903B60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1636" y="4361670"/>
            <a:ext cx="670991" cy="670991"/>
          </a:xfrm>
          <a:prstGeom prst="rect">
            <a:avLst/>
          </a:prstGeom>
        </p:spPr>
      </p:pic>
      <p:pic>
        <p:nvPicPr>
          <p:cNvPr id="19" name="Image 33">
            <a:extLst>
              <a:ext uri="{FF2B5EF4-FFF2-40B4-BE49-F238E27FC236}">
                <a16:creationId xmlns:a16="http://schemas.microsoft.com/office/drawing/2014/main" id="{00F949C3-A4FC-454B-92F7-EEF5400DBDF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1701" y="4399737"/>
            <a:ext cx="812800" cy="812800"/>
          </a:xfrm>
          <a:prstGeom prst="rect">
            <a:avLst/>
          </a:prstGeom>
        </p:spPr>
      </p:pic>
      <p:pic>
        <p:nvPicPr>
          <p:cNvPr id="20" name="Image 34">
            <a:extLst>
              <a:ext uri="{FF2B5EF4-FFF2-40B4-BE49-F238E27FC236}">
                <a16:creationId xmlns:a16="http://schemas.microsoft.com/office/drawing/2014/main" id="{F13F272F-FF5F-44D9-9FBF-9080BC9DA2E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screen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0772" y="1875078"/>
            <a:ext cx="812800" cy="812800"/>
          </a:xfrm>
          <a:prstGeom prst="rect">
            <a:avLst/>
          </a:prstGeom>
        </p:spPr>
      </p:pic>
      <p:sp>
        <p:nvSpPr>
          <p:cNvPr id="21" name="Ellipse 20">
            <a:extLst>
              <a:ext uri="{FF2B5EF4-FFF2-40B4-BE49-F238E27FC236}">
                <a16:creationId xmlns:a16="http://schemas.microsoft.com/office/drawing/2014/main" id="{BBE3CFF7-B3D8-4C09-A97D-415CD3744101}"/>
              </a:ext>
            </a:extLst>
          </p:cNvPr>
          <p:cNvSpPr/>
          <p:nvPr/>
        </p:nvSpPr>
        <p:spPr>
          <a:xfrm>
            <a:off x="5670545" y="3261203"/>
            <a:ext cx="1261504" cy="12615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725" y="2351353"/>
            <a:ext cx="4713288" cy="330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675" y="1479790"/>
            <a:ext cx="3035300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112" y="3898087"/>
            <a:ext cx="2974975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172" y="5697537"/>
            <a:ext cx="3444875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F0EB70C0-2FDB-4A05-A581-A77A1910AF58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rot="20386866">
            <a:off x="6329582" y="5216582"/>
            <a:ext cx="980776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1600" b="1" dirty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Bientôt</a:t>
            </a:r>
            <a:endParaRPr lang="fr-FR" sz="1600" b="1" cap="none" spc="0" dirty="0">
              <a:ln w="11430"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EF580BB-8AC9-45AA-AE45-4C0BDAF3AEA8}"/>
              </a:ext>
            </a:extLst>
          </p:cNvPr>
          <p:cNvSpPr/>
          <p:nvPr/>
        </p:nvSpPr>
        <p:spPr bwMode="auto">
          <a:xfrm>
            <a:off x="854139" y="1754885"/>
            <a:ext cx="38989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fr-FR" b="1" kern="0" dirty="0">
                <a:solidFill>
                  <a:srgbClr val="C74E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dossier médical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3CB7A16-6930-4C13-93D5-8452059CE00A}"/>
              </a:ext>
            </a:extLst>
          </p:cNvPr>
          <p:cNvSpPr/>
          <p:nvPr/>
        </p:nvSpPr>
        <p:spPr>
          <a:xfrm>
            <a:off x="919665" y="2175909"/>
            <a:ext cx="364203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r-FR" sz="1400" b="1" kern="0" dirty="0">
                <a:solidFill>
                  <a:srgbClr val="C74E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Dossier Médical Partagé (DMP) : </a:t>
            </a:r>
            <a:r>
              <a:rPr lang="fr-FR" sz="1400" kern="0" dirty="0">
                <a:solidFill>
                  <a:srgbClr val="5458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Consultation et alimentation des </a:t>
            </a:r>
            <a:r>
              <a:rPr lang="fr-FR" sz="1400" b="1" kern="0" dirty="0">
                <a:solidFill>
                  <a:srgbClr val="C74E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documents</a:t>
            </a:r>
            <a:r>
              <a:rPr lang="fr-FR" sz="1400" kern="0" dirty="0">
                <a:solidFill>
                  <a:srgbClr val="C74E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400" kern="0" dirty="0">
                <a:solidFill>
                  <a:srgbClr val="5458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ajoutés par l’usager ou ses professionnels de santé (ordonnances, compte rendu d’hospitalisation, biologies…)</a:t>
            </a:r>
          </a:p>
          <a:p>
            <a:r>
              <a:rPr lang="fr-FR" sz="1400" kern="0" dirty="0">
                <a:solidFill>
                  <a:srgbClr val="5458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Dont reprise de l’historique pour les anciens utilisateurs du DMP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B6C0CBF-C172-4CE8-BCA1-1C89BBFBF840}"/>
              </a:ext>
            </a:extLst>
          </p:cNvPr>
          <p:cNvSpPr/>
          <p:nvPr/>
        </p:nvSpPr>
        <p:spPr bwMode="auto">
          <a:xfrm>
            <a:off x="949180" y="4006321"/>
            <a:ext cx="335657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400" b="1" kern="0" dirty="0">
                <a:solidFill>
                  <a:srgbClr val="C74E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Profil médical </a:t>
            </a:r>
            <a:r>
              <a:rPr lang="fr-FR" sz="1400" kern="0" dirty="0">
                <a:solidFill>
                  <a:srgbClr val="5458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alimenté par l’usager antécédents médicaux, vaccinations, allergies, mesures de santé, directives anticipées, personne de confiance ; personne à prévenir … consultables par un professionnel de santé. </a:t>
            </a:r>
            <a:endParaRPr lang="fr-FR" sz="1400" dirty="0">
              <a:solidFill>
                <a:srgbClr val="5458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006924" y="890387"/>
            <a:ext cx="2034512" cy="117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448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AD1F31BF-93BE-4497-A3A8-97D50C14D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1" y="33251"/>
            <a:ext cx="11810206" cy="745588"/>
          </a:xfrm>
        </p:spPr>
        <p:txBody>
          <a:bodyPr>
            <a:noAutofit/>
          </a:bodyPr>
          <a:lstStyle/>
          <a:p>
            <a:r>
              <a:rPr lang="fr-FR" sz="3200" dirty="0"/>
              <a:t>3. Être acteur de Mon Espace Santé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067703" y="1193720"/>
            <a:ext cx="6371029" cy="2862322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Comment se faire aider ? </a:t>
            </a:r>
            <a:r>
              <a:rPr lang="fr-FR" dirty="0"/>
              <a:t>: 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( se munir de sa carte vitale)</a:t>
            </a:r>
          </a:p>
          <a:p>
            <a:pPr marL="285750" indent="-285750">
              <a:buFontTx/>
              <a:buChar char="-"/>
            </a:pPr>
            <a:endParaRPr lang="fr-FR" b="1" dirty="0"/>
          </a:p>
          <a:p>
            <a:pPr marL="285750" lvl="0" indent="-285750">
              <a:buFontTx/>
              <a:buChar char="-"/>
            </a:pPr>
            <a:r>
              <a:rPr lang="fr-FR" dirty="0">
                <a:solidFill>
                  <a:prstClr val="black"/>
                </a:solidFill>
              </a:rPr>
              <a:t>Conseillers numériques France Services : CCAS, CIAS, Communauté d’agglo ou de communes, ambassadeurs, associations … </a:t>
            </a:r>
            <a:endParaRPr lang="fr-FR" b="1" dirty="0"/>
          </a:p>
          <a:p>
            <a:pPr marL="285750" indent="-285750">
              <a:buFontTx/>
              <a:buChar char="-"/>
            </a:pPr>
            <a:r>
              <a:rPr lang="fr-FR" b="1" dirty="0"/>
              <a:t>France services </a:t>
            </a:r>
            <a:r>
              <a:rPr lang="fr-FR" dirty="0"/>
              <a:t>: </a:t>
            </a:r>
            <a:r>
              <a:rPr lang="fr-FR" dirty="0">
                <a:hlinkClick r:id="rId2"/>
              </a:rPr>
              <a:t>liste de Charente-Maritim</a:t>
            </a:r>
            <a:r>
              <a:rPr lang="fr-FR" dirty="0"/>
              <a:t>e 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endParaRPr lang="fr-F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27" y="3779043"/>
            <a:ext cx="8651082" cy="3064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8" y="1402727"/>
            <a:ext cx="4769359" cy="1550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850" y="1544300"/>
            <a:ext cx="3226357" cy="78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594" y="3503594"/>
            <a:ext cx="2089613" cy="2342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57488" y="0"/>
            <a:ext cx="2034512" cy="117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577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6212" y="2628882"/>
            <a:ext cx="1970428" cy="2742349"/>
          </a:xfrm>
          <a:prstGeom prst="rect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811070"/>
            <a:ext cx="3822192" cy="6013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0" y="-43629"/>
            <a:ext cx="12192000" cy="857446"/>
          </a:xfrm>
        </p:spPr>
        <p:txBody>
          <a:bodyPr/>
          <a:lstStyle/>
          <a:p>
            <a:r>
              <a:rPr lang="fr-FR" dirty="0"/>
              <a:t>4. INS : </a:t>
            </a:r>
            <a:r>
              <a:rPr lang="fr-FR" dirty="0" err="1"/>
              <a:t>Pre</a:t>
            </a:r>
            <a:r>
              <a:rPr lang="fr-FR" dirty="0"/>
              <a:t> requis pour les professionnels de santé 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8227" y="5660415"/>
            <a:ext cx="784352" cy="71323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4659" y="811069"/>
            <a:ext cx="4341102" cy="6013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ZoneTexte 8"/>
          <p:cNvSpPr txBox="1"/>
          <p:nvPr/>
        </p:nvSpPr>
        <p:spPr>
          <a:xfrm>
            <a:off x="8726932" y="1676377"/>
            <a:ext cx="3388868" cy="53860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u="sng" dirty="0"/>
              <a:t>Contact</a:t>
            </a:r>
            <a:r>
              <a:rPr lang="fr-FR" dirty="0"/>
              <a:t> : </a:t>
            </a:r>
          </a:p>
          <a:p>
            <a:r>
              <a:rPr lang="fr-FR" sz="1100" dirty="0"/>
              <a:t>dns.cpam-charentemaritime@assurance-maladie.fr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37568" y="80075"/>
            <a:ext cx="1008874" cy="65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967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llipse 18">
            <a:extLst>
              <a:ext uri="{FF2B5EF4-FFF2-40B4-BE49-F238E27FC236}">
                <a16:creationId xmlns:a16="http://schemas.microsoft.com/office/drawing/2014/main" id="{7DBCEC28-63C6-476E-800D-123701CF8D6E}"/>
              </a:ext>
            </a:extLst>
          </p:cNvPr>
          <p:cNvSpPr/>
          <p:nvPr/>
        </p:nvSpPr>
        <p:spPr>
          <a:xfrm>
            <a:off x="649586" y="2396099"/>
            <a:ext cx="1951717" cy="1951717"/>
          </a:xfrm>
          <a:prstGeom prst="ellipse">
            <a:avLst/>
          </a:prstGeom>
          <a:solidFill>
            <a:srgbClr val="E72D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space réservé du contenu 13">
            <a:extLst>
              <a:ext uri="{FF2B5EF4-FFF2-40B4-BE49-F238E27FC236}">
                <a16:creationId xmlns:a16="http://schemas.microsoft.com/office/drawing/2014/main" id="{A866904B-D8E1-47AF-85B7-3F1806AFA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7394" y="2736435"/>
            <a:ext cx="9067803" cy="1140636"/>
          </a:xfrm>
        </p:spPr>
        <p:txBody>
          <a:bodyPr>
            <a:normAutofit fontScale="70000" lnSpcReduction="20000"/>
          </a:bodyPr>
          <a:lstStyle/>
          <a:p>
            <a:r>
              <a:rPr lang="fr-FR" sz="2400" b="0" dirty="0"/>
              <a:t>L’alimentation</a:t>
            </a:r>
            <a:r>
              <a:rPr lang="fr-FR" sz="2400" b="0" dirty="0">
                <a:solidFill>
                  <a:srgbClr val="005CA9"/>
                </a:solidFill>
              </a:rPr>
              <a:t> : automatisée et libre choix par les professionnels de santé- documents ajoutés par l’</a:t>
            </a:r>
            <a:r>
              <a:rPr lang="fr-FR" sz="2400" dirty="0">
                <a:solidFill>
                  <a:srgbClr val="005CA9"/>
                </a:solidFill>
              </a:rPr>
              <a:t>usager - I</a:t>
            </a:r>
            <a:r>
              <a:rPr lang="fr-FR" sz="2400" b="0" dirty="0">
                <a:solidFill>
                  <a:srgbClr val="005CA9"/>
                </a:solidFill>
              </a:rPr>
              <a:t>nformation de l’usager</a:t>
            </a:r>
          </a:p>
          <a:p>
            <a:r>
              <a:rPr lang="fr-FR" sz="2400" b="0" dirty="0"/>
              <a:t>La consultation du contenu </a:t>
            </a:r>
            <a:r>
              <a:rPr lang="fr-FR" sz="2400" b="0" dirty="0">
                <a:solidFill>
                  <a:srgbClr val="005CA9"/>
                </a:solidFill>
              </a:rPr>
              <a:t>selon la </a:t>
            </a:r>
            <a:r>
              <a:rPr lang="fr-FR" sz="2400" b="0" dirty="0">
                <a:solidFill>
                  <a:srgbClr val="005CA9"/>
                </a:solidFill>
                <a:hlinkClick r:id="rId3"/>
              </a:rPr>
              <a:t>matrice d’habilitation du DMP</a:t>
            </a:r>
            <a:r>
              <a:rPr lang="fr-FR" sz="2400" b="0" dirty="0">
                <a:solidFill>
                  <a:srgbClr val="005CA9"/>
                </a:solidFill>
              </a:rPr>
              <a:t> et après accord de l’usager 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347E0CC-3EE0-4A7A-BFAA-D761301A1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2847"/>
            <a:ext cx="12095197" cy="873587"/>
          </a:xfrm>
        </p:spPr>
        <p:txBody>
          <a:bodyPr>
            <a:normAutofit/>
          </a:bodyPr>
          <a:lstStyle/>
          <a:p>
            <a:r>
              <a:rPr lang="fr-FR" sz="2800" dirty="0"/>
              <a:t>4. Le dossier médical </a:t>
            </a:r>
            <a:endParaRPr lang="fr-FR" sz="2800" b="0" i="1" dirty="0"/>
          </a:p>
        </p:txBody>
      </p:sp>
      <p:pic>
        <p:nvPicPr>
          <p:cNvPr id="18" name="Image 34">
            <a:extLst>
              <a:ext uri="{FF2B5EF4-FFF2-40B4-BE49-F238E27FC236}">
                <a16:creationId xmlns:a16="http://schemas.microsoft.com/office/drawing/2014/main" id="{8D82AEFF-4440-499E-B22D-696BA0C9BDA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743" y="2929316"/>
            <a:ext cx="1157514" cy="1157514"/>
          </a:xfrm>
          <a:prstGeom prst="rect">
            <a:avLst/>
          </a:prstGeom>
        </p:spPr>
      </p:pic>
      <p:sp>
        <p:nvSpPr>
          <p:cNvPr id="20" name="Espace réservé du contenu 2">
            <a:extLst>
              <a:ext uri="{FF2B5EF4-FFF2-40B4-BE49-F238E27FC236}">
                <a16:creationId xmlns:a16="http://schemas.microsoft.com/office/drawing/2014/main" id="{67FE3827-FF02-4911-9431-AA68CDB32B6E}"/>
              </a:ext>
            </a:extLst>
          </p:cNvPr>
          <p:cNvSpPr txBox="1">
            <a:spLocks/>
          </p:cNvSpPr>
          <p:nvPr/>
        </p:nvSpPr>
        <p:spPr>
          <a:xfrm>
            <a:off x="844094" y="1839189"/>
            <a:ext cx="9976306" cy="549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E72D8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Quels sont les intérêts pour un professionnel de santé ?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376" y="3981927"/>
            <a:ext cx="1778286" cy="2450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89754" y="960089"/>
            <a:ext cx="1668740" cy="97217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5730" y="4746468"/>
            <a:ext cx="1785573" cy="78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7396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heme/theme1.xml><?xml version="1.0" encoding="utf-8"?>
<a:theme xmlns:a="http://schemas.openxmlformats.org/drawingml/2006/main" name="Masque PPT de l'Assurance Maladie">
  <a:themeElements>
    <a:clrScheme name="Assurance Maladie">
      <a:dk1>
        <a:srgbClr val="0C419A"/>
      </a:dk1>
      <a:lt1>
        <a:sysClr val="window" lastClr="FFFFFF"/>
      </a:lt1>
      <a:dk2>
        <a:srgbClr val="0084B2"/>
      </a:dk2>
      <a:lt2>
        <a:srgbClr val="545859"/>
      </a:lt2>
      <a:accent1>
        <a:srgbClr val="008972"/>
      </a:accent1>
      <a:accent2>
        <a:srgbClr val="A05BB6"/>
      </a:accent2>
      <a:accent3>
        <a:srgbClr val="E04F39"/>
      </a:accent3>
      <a:accent4>
        <a:srgbClr val="E11A81"/>
      </a:accent4>
      <a:accent5>
        <a:srgbClr val="758CC0"/>
      </a:accent5>
      <a:accent6>
        <a:srgbClr val="56C271"/>
      </a:accent6>
      <a:hlink>
        <a:srgbClr val="0C419A"/>
      </a:hlink>
      <a:folHlink>
        <a:srgbClr val="969B9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NAM_Template_PowerPoint_v4" id="{26C22B8F-5E05-F14C-9CB3-B37F511AC7C6}" vid="{59AAAB99-C36C-9647-8E13-E76025E32F4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PPT_DE-BASE_AM_sept2022</Template>
  <TotalTime>316</TotalTime>
  <Words>946</Words>
  <Application>Microsoft Office PowerPoint</Application>
  <PresentationFormat>Grand écran</PresentationFormat>
  <Paragraphs>141</Paragraphs>
  <Slides>21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31" baseType="lpstr">
      <vt:lpstr>Arial</vt:lpstr>
      <vt:lpstr>Arial Narrow</vt:lpstr>
      <vt:lpstr>Bahnschrift</vt:lpstr>
      <vt:lpstr>Calibri</vt:lpstr>
      <vt:lpstr>Helvetica Neue</vt:lpstr>
      <vt:lpstr>Helvetica Neue Medium</vt:lpstr>
      <vt:lpstr>Muller</vt:lpstr>
      <vt:lpstr>Symbol</vt:lpstr>
      <vt:lpstr>Wingdings</vt:lpstr>
      <vt:lpstr>Masque PPT de l'Assurance Maladie</vt:lpstr>
      <vt:lpstr>Mon Espace Santé –  Professionnels de santé CPTS AUNIS NORD- LA ROCHELLE  </vt:lpstr>
      <vt:lpstr>Présentation PowerPoint</vt:lpstr>
      <vt:lpstr>1. Qu’est-ce que Mon espace santé ?</vt:lpstr>
      <vt:lpstr>La sécurité des données pour MON ESPACE SANTE</vt:lpstr>
      <vt:lpstr>1. Qu’est-ce que Mon espace santé ?</vt:lpstr>
      <vt:lpstr>2. De quoi est-il composé ?</vt:lpstr>
      <vt:lpstr>3. Être acteur de Mon Espace Santé</vt:lpstr>
      <vt:lpstr>4. INS : Pre requis pour les professionnels de santé </vt:lpstr>
      <vt:lpstr>4. Le dossier médical </vt:lpstr>
      <vt:lpstr>Présentation PowerPoint</vt:lpstr>
      <vt:lpstr>Présentation PowerPoint</vt:lpstr>
      <vt:lpstr>Présentation PowerPoint</vt:lpstr>
      <vt:lpstr>Présentation PowerPoint</vt:lpstr>
      <vt:lpstr>4. Accéder au DMP</vt:lpstr>
      <vt:lpstr>4. La Messagerie Sécurisée en Santé</vt:lpstr>
      <vt:lpstr>4. Le catalogue de services</vt:lpstr>
      <vt:lpstr>4. L’agenda santé ( bientôt) </vt:lpstr>
      <vt:lpstr>4. Les apports de MON ESPACE SANTE dans le parcours de soins</vt:lpstr>
      <vt:lpstr>4. Les apports de MON ESPACE SANTE dans le parcours de soins</vt:lpstr>
      <vt:lpstr>4. Données départementales alimentation du dmp </vt:lpstr>
      <vt:lpstr>Mon espace santé en live </vt:lpstr>
    </vt:vector>
  </TitlesOfParts>
  <Company>Cnam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 Espace Santé –  bio17</dc:title>
  <dc:creator>BODIN ISABELLE (CPAM CHARENTE MARITIME)</dc:creator>
  <cp:lastModifiedBy>Elodie ZAMBONI</cp:lastModifiedBy>
  <cp:revision>31</cp:revision>
  <dcterms:created xsi:type="dcterms:W3CDTF">2023-10-18T10:23:26Z</dcterms:created>
  <dcterms:modified xsi:type="dcterms:W3CDTF">2023-11-10T08:00:31Z</dcterms:modified>
</cp:coreProperties>
</file>