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7559675" cy="10691813"/>
  <p:notesSz cx="674211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08C"/>
    <a:srgbClr val="54B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445" y="-3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2D3CB-F0C6-4FE9-8614-6E998AFC22AB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235075"/>
            <a:ext cx="23542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33D5-D6FA-4C25-8EC4-639A47198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33D5-D6FA-4C25-8EC4-639A471986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0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9A854-C811-8F8B-FB15-7B81DFD18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7009C4-A4AA-89E7-582E-71A6636B4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65FCEB-1AB2-F9EB-F1D7-6A4A8ED4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82F0-BB8E-6AF1-6AF3-41C61AD2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80D19-C24E-BF85-2E53-5C3A037C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4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88B5C-62CA-042F-2E03-5F40FABD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2CE364-E9A9-64B2-8268-5867D6DF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4D56A-41E2-4DDC-CD63-26812D7F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3C53F-C85F-365A-855A-F1E37A48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5641F-3649-3B24-723F-EE39D50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65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9CB5D7-4C17-09F5-05AE-4BA70BC64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14E8C-E817-AF6C-22A1-2FA3E84E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10C17-26AC-9EEE-5786-DE6E7DB6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87B10-E81A-4D0B-18D5-211EB3C8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EDC1FC-60AD-3AAD-5742-BD6C63A6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9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41D7E-10EE-4A86-48C8-98DD37D1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EFFB2-336C-BB84-A53A-6BEEAA58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4F029-5F35-0344-2EF3-4C1AC450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BCBF01-8F56-25DF-3587-46CD86DF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3790BF-E5A7-877C-0A91-54DCD46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32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83351-92D5-99ED-F022-C6EDF8DE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EA97D-A267-24DA-FF34-D0120A3D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6B26E7-4C4F-AF79-67B7-E331310B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F6AD06-4519-921C-7330-12AFED8C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402AE8-7EC6-FF6D-6849-CC4AA782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89542-2DD4-9661-6EFF-7006801A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0FD1A-23F5-87EA-74B8-2B9759B4C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7FEDD5-3A36-2538-B643-6880A175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57D4A5-F448-430D-D0EF-72FDDC22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E6DEB-82C8-25EC-BFD9-23AC4E70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17E9B0-7169-190F-6856-70E04CF4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14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5AC4A-2F8E-AE16-75E8-BCF34D1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23B1E-12E9-231B-397F-009A9204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60BEC1-C0DF-F5AD-0FD3-DB1D03A9A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602EAD-6D84-CB6B-AB9B-688AE0DD0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F2991C-8503-D132-D88E-2927AADAD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9FAD97-D952-F992-697C-8947DCB2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144325-77A2-8557-346F-090AA65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D70EBF-D630-82EE-BD60-23C792A8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39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6ED56-E555-E2C1-D6F4-C5CDF762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FC692C-C8B3-358B-39E8-100DF125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3C509-F1A1-E5D1-7A07-72B45C46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BA156E-714F-A1C6-6513-C29EE4A6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8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B71E2B-045D-8DBD-6545-6C0FD4C8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3B767D-91C0-69EA-5A7E-60794473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5C78F0-DD4E-ABD5-0013-8A92669D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0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EAC28-42F5-8AE9-D4B0-4C7F98BA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49CBF-3164-9418-3972-676B39FE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B62086-4E60-9CD5-77BC-382ACCCA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113C08-D2B7-EC83-C763-DB26A37E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4EA068-015F-8124-69D4-CBF4BA7D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AD9ED-EE78-C9EC-467D-5367A020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5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F80E9-5CE4-D017-B289-941D094C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36F656-AFB4-15A2-9121-A47802927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811908-074C-F48D-0986-5A10C8E7F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333A7E-F271-5299-1459-B004D930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0DBB4C-277D-943D-F6D4-8992C3DC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12C676-6148-A729-E0EC-B453D750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34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1A1964-2109-AA15-6762-F338E83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521823-2390-D133-809B-F8EF1E13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FC2A4C-C606-2055-6268-D1234DE39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F91D-02CB-428D-B732-FD149199CC31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FE090-528C-5D8E-F43B-636A4CC2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D0C6E9-5380-9B43-719C-FC39A40A6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2D9A-FC71-408E-8EB2-F01AAF042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41448EC7-DB12-3DBE-61A4-3A75F2291F01}"/>
              </a:ext>
            </a:extLst>
          </p:cNvPr>
          <p:cNvGrpSpPr/>
          <p:nvPr/>
        </p:nvGrpSpPr>
        <p:grpSpPr>
          <a:xfrm>
            <a:off x="0" y="2045"/>
            <a:ext cx="7559675" cy="5344486"/>
            <a:chOff x="0" y="1420"/>
            <a:chExt cx="7559675" cy="5344486"/>
          </a:xfrm>
        </p:grpSpPr>
        <p:pic>
          <p:nvPicPr>
            <p:cNvPr id="5" name="Image 4" descr="Une image contenant texte, pièce, chambre à coucher, jouet&#10;&#10;Description générée automatiquement">
              <a:extLst>
                <a:ext uri="{FF2B5EF4-FFF2-40B4-BE49-F238E27FC236}">
                  <a16:creationId xmlns:a16="http://schemas.microsoft.com/office/drawing/2014/main" id="{2A37CE34-7E30-CEE8-4F8C-65E7C817B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20"/>
              <a:ext cx="7559675" cy="534448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075A56-BC17-80A1-7FB8-542CF7E5DC4C}"/>
                </a:ext>
              </a:extLst>
            </p:cNvPr>
            <p:cNvSpPr/>
            <p:nvPr/>
          </p:nvSpPr>
          <p:spPr>
            <a:xfrm>
              <a:off x="0" y="4160520"/>
              <a:ext cx="3520440" cy="1185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42EF0F5-1037-0B31-4EF5-2438D349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010" y="2740446"/>
              <a:ext cx="1634409" cy="1526754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17C9260-3670-4392-3DD5-3423F9288A45}"/>
                </a:ext>
              </a:extLst>
            </p:cNvPr>
            <p:cNvSpPr txBox="1"/>
            <p:nvPr/>
          </p:nvSpPr>
          <p:spPr>
            <a:xfrm>
              <a:off x="3659123" y="714648"/>
              <a:ext cx="276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15538C"/>
                  </a:solidFill>
                  <a:latin typeface="Roboto Slab Medium" pitchFamily="2" charset="0"/>
                  <a:ea typeface="Roboto Slab Medium" pitchFamily="2" charset="0"/>
                </a:rPr>
                <a:t>Prévention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AE892E2-6A60-648A-5A91-3587E9B60076}"/>
                </a:ext>
              </a:extLst>
            </p:cNvPr>
            <p:cNvSpPr txBox="1"/>
            <p:nvPr/>
          </p:nvSpPr>
          <p:spPr>
            <a:xfrm>
              <a:off x="3659123" y="276679"/>
              <a:ext cx="25794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b="1" dirty="0">
                  <a:solidFill>
                    <a:srgbClr val="15538C"/>
                  </a:solidFill>
                  <a:latin typeface="Roboto Slab Medium" pitchFamily="2" charset="0"/>
                  <a:ea typeface="Roboto Slab Medium" pitchFamily="2" charset="0"/>
                </a:rPr>
                <a:t>Village de </a:t>
              </a:r>
              <a:endParaRPr lang="fr-FR" sz="4000" b="1" dirty="0">
                <a:solidFill>
                  <a:srgbClr val="15538C"/>
                </a:solidFill>
                <a:latin typeface="Roboto Slab Medium" pitchFamily="2" charset="0"/>
                <a:ea typeface="Roboto Slab Medium" pitchFamily="2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3A07E67-DE78-6CD9-8456-FB8412E1934F}"/>
                </a:ext>
              </a:extLst>
            </p:cNvPr>
            <p:cNvSpPr txBox="1"/>
            <p:nvPr/>
          </p:nvSpPr>
          <p:spPr>
            <a:xfrm>
              <a:off x="3659123" y="1342951"/>
              <a:ext cx="287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55BBC7"/>
                  </a:solidFill>
                  <a:latin typeface="Mystical Woods Rough Script" panose="02000500000000000000" pitchFamily="2" charset="0"/>
                  <a:ea typeface="Roboto Slab Medium" pitchFamily="2" charset="0"/>
                </a:rPr>
                <a:t>À Bagnères de Luchon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14226648-1AF2-E5F0-1ACC-EA2C25DBDE1C}"/>
                </a:ext>
              </a:extLst>
            </p:cNvPr>
            <p:cNvGrpSpPr/>
            <p:nvPr/>
          </p:nvGrpSpPr>
          <p:grpSpPr>
            <a:xfrm>
              <a:off x="3777316" y="1765800"/>
              <a:ext cx="2175809" cy="309189"/>
              <a:chOff x="5944791" y="3372981"/>
              <a:chExt cx="4665763" cy="6630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6EF49507-238D-9DF7-8812-E56676F89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56861" y="3386782"/>
                <a:ext cx="4653693" cy="635420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690BD4D-2B4A-45E9-89A8-FA6FA176E7D1}"/>
                  </a:ext>
                </a:extLst>
              </p:cNvPr>
              <p:cNvSpPr txBox="1"/>
              <p:nvPr/>
            </p:nvSpPr>
            <p:spPr>
              <a:xfrm>
                <a:off x="5944791" y="3372981"/>
                <a:ext cx="4653699" cy="663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Jeudi 22 juin 2023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3ACB6B2-20F2-8997-CE28-6D27DAB3C93D}"/>
                </a:ext>
              </a:extLst>
            </p:cNvPr>
            <p:cNvGrpSpPr/>
            <p:nvPr/>
          </p:nvGrpSpPr>
          <p:grpSpPr>
            <a:xfrm>
              <a:off x="4848761" y="1762387"/>
              <a:ext cx="2387183" cy="1692075"/>
              <a:chOff x="2710426" y="3460205"/>
              <a:chExt cx="4434590" cy="3143310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ECAF51D-4279-DAFC-D399-053C84458987}"/>
                  </a:ext>
                </a:extLst>
              </p:cNvPr>
              <p:cNvSpPr txBox="1"/>
              <p:nvPr/>
            </p:nvSpPr>
            <p:spPr>
              <a:xfrm rot="21059465">
                <a:off x="3204409" y="5113409"/>
                <a:ext cx="813970" cy="37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Roboto Slab Medium" pitchFamily="2" charset="0"/>
                    <a:ea typeface="Roboto Slab Medium" pitchFamily="2" charset="0"/>
                  </a:rPr>
                  <a:t>TMS</a:t>
                </a:r>
                <a:endParaRPr lang="fr-FR" sz="8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591AF6E-0456-E6EF-2C27-EDD3C223FE85}"/>
                  </a:ext>
                </a:extLst>
              </p:cNvPr>
              <p:cNvSpPr txBox="1"/>
              <p:nvPr/>
            </p:nvSpPr>
            <p:spPr>
              <a:xfrm rot="299231">
                <a:off x="3899542" y="5701127"/>
                <a:ext cx="1124702" cy="45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RISQUES</a:t>
                </a:r>
              </a:p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CHIMIQUES</a:t>
                </a:r>
                <a:endParaRPr lang="fr-FR" sz="6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65B3FBB-78BA-2DE1-927E-7709C6691C16}"/>
                  </a:ext>
                </a:extLst>
              </p:cNvPr>
              <p:cNvSpPr txBox="1"/>
              <p:nvPr/>
            </p:nvSpPr>
            <p:spPr>
              <a:xfrm rot="561994">
                <a:off x="5801713" y="4817373"/>
                <a:ext cx="990662" cy="457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RISQUES</a:t>
                </a:r>
              </a:p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ROUTIERS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AB198F6-078B-C6AA-3A49-F8DC45E2D4AD}"/>
                  </a:ext>
                </a:extLst>
              </p:cNvPr>
              <p:cNvSpPr txBox="1"/>
              <p:nvPr/>
            </p:nvSpPr>
            <p:spPr>
              <a:xfrm rot="558834">
                <a:off x="6154354" y="6231880"/>
                <a:ext cx="990662" cy="37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Roboto Slab Medium" pitchFamily="2" charset="0"/>
                    <a:ea typeface="Roboto Slab Medium" pitchFamily="2" charset="0"/>
                  </a:rPr>
                  <a:t>BRUIT</a:t>
                </a:r>
                <a:endParaRPr lang="fr-FR" sz="8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E7F74FE-E4D4-46ED-2784-4065E06EAC3B}"/>
                  </a:ext>
                </a:extLst>
              </p:cNvPr>
              <p:cNvSpPr txBox="1"/>
              <p:nvPr/>
            </p:nvSpPr>
            <p:spPr>
              <a:xfrm rot="21417137">
                <a:off x="2710426" y="6030019"/>
                <a:ext cx="835253" cy="37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Roboto Slab Medium" pitchFamily="2" charset="0"/>
                    <a:ea typeface="Roboto Slab Medium" pitchFamily="2" charset="0"/>
                  </a:rPr>
                  <a:t>RPS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6745D6C-785B-45E1-1AA2-47038A925EC2}"/>
                  </a:ext>
                </a:extLst>
              </p:cNvPr>
              <p:cNvSpPr txBox="1"/>
              <p:nvPr/>
            </p:nvSpPr>
            <p:spPr>
              <a:xfrm rot="21020810">
                <a:off x="4911107" y="3460205"/>
                <a:ext cx="1002612" cy="31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MAINTIEN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4EB9387-9F8A-64B2-3A52-ACCD1BCFA5F1}"/>
                  </a:ext>
                </a:extLst>
              </p:cNvPr>
              <p:cNvSpPr txBox="1"/>
              <p:nvPr/>
            </p:nvSpPr>
            <p:spPr>
              <a:xfrm rot="21119589">
                <a:off x="4695605" y="3843581"/>
                <a:ext cx="1357588" cy="31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DANS L’EMPLOI</a:t>
                </a:r>
                <a:endParaRPr lang="fr-FR" sz="6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0997CCC-0BC0-B7BC-D18C-C484F882A6C2}"/>
                </a:ext>
              </a:extLst>
            </p:cNvPr>
            <p:cNvSpPr txBox="1"/>
            <p:nvPr/>
          </p:nvSpPr>
          <p:spPr>
            <a:xfrm rot="21059465">
              <a:off x="452001" y="2485045"/>
              <a:ext cx="780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Roboto Slab Medium" pitchFamily="2" charset="0"/>
                  <a:ea typeface="Roboto Slab Medium" pitchFamily="2" charset="0"/>
                </a:rPr>
                <a:t>VENIR À LA JOURNÉE</a:t>
              </a:r>
              <a:endParaRPr lang="fr-FR" sz="800" dirty="0">
                <a:latin typeface="Roboto Slab Medium" pitchFamily="2" charset="0"/>
                <a:ea typeface="Roboto Slab Medium" pitchFamily="2" charset="0"/>
              </a:endParaRPr>
            </a:p>
          </p:txBody>
        </p:sp>
        <p:pic>
          <p:nvPicPr>
            <p:cNvPr id="20" name="Image 19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B2CEB097-BCF3-D879-3DFE-8562F0E5B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91" y="4130586"/>
              <a:ext cx="1093682" cy="29805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6505A16-EB76-0A36-8D02-2B6FDB39A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413" y="4112882"/>
              <a:ext cx="625235" cy="33345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081C95E-5C92-84C4-63DE-39CFC4FC3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972" y="4138285"/>
              <a:ext cx="696835" cy="257829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B235BCA-96F4-5FFB-2723-9C43AB58FC65}"/>
                </a:ext>
              </a:extLst>
            </p:cNvPr>
            <p:cNvSpPr txBox="1"/>
            <p:nvPr/>
          </p:nvSpPr>
          <p:spPr>
            <a:xfrm>
              <a:off x="4317037" y="4311585"/>
              <a:ext cx="31995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Ateliers et animations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Roboto Slab Light" pitchFamily="2" charset="0"/>
                  <a:ea typeface="Roboto Slab Light" pitchFamily="2" charset="0"/>
                </a:rPr>
                <a:t>autour des risques professionnels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9A4287E-6CE7-EF85-E1CC-3E557DE3A157}"/>
                </a:ext>
              </a:extLst>
            </p:cNvPr>
            <p:cNvSpPr txBox="1"/>
            <p:nvPr/>
          </p:nvSpPr>
          <p:spPr>
            <a:xfrm>
              <a:off x="121231" y="193678"/>
              <a:ext cx="335280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50" dirty="0">
                  <a:solidFill>
                    <a:srgbClr val="54BBC7"/>
                  </a:solidFill>
                  <a:latin typeface="Roboto Slab Medium" pitchFamily="2" charset="0"/>
                  <a:ea typeface="Roboto Slab Medium" pitchFamily="2" charset="0"/>
                </a:rPr>
                <a:t>Informations pratiques</a:t>
              </a:r>
            </a:p>
            <a:p>
              <a:pPr>
                <a:spcBef>
                  <a:spcPts val="600"/>
                </a:spcBef>
              </a:pPr>
              <a:r>
                <a:rPr lang="fr-FR" sz="1400" b="1" dirty="0">
                  <a:solidFill>
                    <a:srgbClr val="0B508C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Jeudi 22 juin 2023 </a:t>
              </a:r>
              <a:r>
                <a: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 10 h à 16 h</a:t>
              </a:r>
            </a:p>
            <a:p>
              <a:r>
                <a:rPr lang="fr-F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Au Pavillon Normand  </a:t>
              </a:r>
            </a:p>
            <a:p>
              <a:r>
                <a:rPr lang="fr-FR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31 110 BAGNERES DE LUCHON</a:t>
              </a:r>
            </a:p>
            <a:p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fr-FR" sz="1200" b="1" dirty="0">
                  <a:solidFill>
                    <a:srgbClr val="0B508C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Entrée Gratuite</a:t>
              </a:r>
            </a:p>
            <a:p>
              <a:r>
                <a:rPr lang="fr-FR" sz="1200" b="1" dirty="0">
                  <a:solidFill>
                    <a:srgbClr val="0B508C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Inscription recommandée</a:t>
              </a:r>
            </a:p>
            <a:p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sur f.labadie@</a:t>
              </a:r>
              <a:r>
                <a:rPr lang="fr-FR" sz="105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sstmc.fr</a:t>
              </a:r>
            </a:p>
            <a:p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ou au 06-68-34-29-10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E1BC3C3-2E05-15A4-031F-AEBAF9D4DE55}"/>
              </a:ext>
            </a:extLst>
          </p:cNvPr>
          <p:cNvGrpSpPr/>
          <p:nvPr/>
        </p:nvGrpSpPr>
        <p:grpSpPr>
          <a:xfrm>
            <a:off x="-12198" y="5364868"/>
            <a:ext cx="7559675" cy="5344486"/>
            <a:chOff x="0" y="1420"/>
            <a:chExt cx="7559675" cy="5344486"/>
          </a:xfrm>
        </p:grpSpPr>
        <p:pic>
          <p:nvPicPr>
            <p:cNvPr id="28" name="Image 27" descr="Une image contenant texte, pièce, chambre à coucher, jouet&#10;&#10;Description générée automatiquement">
              <a:extLst>
                <a:ext uri="{FF2B5EF4-FFF2-40B4-BE49-F238E27FC236}">
                  <a16:creationId xmlns:a16="http://schemas.microsoft.com/office/drawing/2014/main" id="{C1307FA1-376E-A9CC-E1C6-84061D573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20"/>
              <a:ext cx="7559675" cy="534448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0262B3-A149-7D4E-8238-14888F34C9D4}"/>
                </a:ext>
              </a:extLst>
            </p:cNvPr>
            <p:cNvSpPr/>
            <p:nvPr/>
          </p:nvSpPr>
          <p:spPr>
            <a:xfrm>
              <a:off x="0" y="4160520"/>
              <a:ext cx="3520440" cy="1185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A554A42F-63F9-74D3-4F5E-3AAE34FC6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010" y="2740446"/>
              <a:ext cx="1634409" cy="1526754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D4D6854-360C-5260-4B68-A881E5A405BC}"/>
                </a:ext>
              </a:extLst>
            </p:cNvPr>
            <p:cNvSpPr txBox="1"/>
            <p:nvPr/>
          </p:nvSpPr>
          <p:spPr>
            <a:xfrm>
              <a:off x="3659123" y="714648"/>
              <a:ext cx="2764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15538C"/>
                  </a:solidFill>
                  <a:latin typeface="Roboto Slab Medium" pitchFamily="2" charset="0"/>
                  <a:ea typeface="Roboto Slab Medium" pitchFamily="2" charset="0"/>
                </a:rPr>
                <a:t>Prévention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2858835-B099-B030-D848-79037FDF44DE}"/>
                </a:ext>
              </a:extLst>
            </p:cNvPr>
            <p:cNvSpPr txBox="1"/>
            <p:nvPr/>
          </p:nvSpPr>
          <p:spPr>
            <a:xfrm>
              <a:off x="3659123" y="276679"/>
              <a:ext cx="23580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b="1" dirty="0">
                  <a:solidFill>
                    <a:srgbClr val="15538C"/>
                  </a:solidFill>
                  <a:latin typeface="Roboto Slab Medium" pitchFamily="2" charset="0"/>
                  <a:ea typeface="Roboto Slab Medium" pitchFamily="2" charset="0"/>
                </a:rPr>
                <a:t>Village de </a:t>
              </a:r>
              <a:endParaRPr lang="fr-FR" sz="4000" b="1" dirty="0">
                <a:solidFill>
                  <a:srgbClr val="15538C"/>
                </a:solidFill>
                <a:latin typeface="Roboto Slab Medium" pitchFamily="2" charset="0"/>
                <a:ea typeface="Roboto Slab Medium" pitchFamily="2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042B9A3-5FA6-E830-1BFE-9C654458CCB3}"/>
                </a:ext>
              </a:extLst>
            </p:cNvPr>
            <p:cNvSpPr txBox="1"/>
            <p:nvPr/>
          </p:nvSpPr>
          <p:spPr>
            <a:xfrm>
              <a:off x="3659123" y="1342951"/>
              <a:ext cx="287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55BBC7"/>
                  </a:solidFill>
                  <a:latin typeface="Mystical Woods Rough Script" panose="02000500000000000000" pitchFamily="2" charset="0"/>
                  <a:ea typeface="Roboto Slab Medium" pitchFamily="2" charset="0"/>
                </a:rPr>
                <a:t>À Bagnères de Luchon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ED375700-9D2E-1079-D2DE-5C24B3DD6484}"/>
                </a:ext>
              </a:extLst>
            </p:cNvPr>
            <p:cNvGrpSpPr/>
            <p:nvPr/>
          </p:nvGrpSpPr>
          <p:grpSpPr>
            <a:xfrm>
              <a:off x="3777316" y="1765800"/>
              <a:ext cx="2175809" cy="309189"/>
              <a:chOff x="5944791" y="3372981"/>
              <a:chExt cx="4665763" cy="663020"/>
            </a:xfrm>
          </p:grpSpPr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238AF2A1-F22D-3CBF-39AC-585868AF6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56861" y="3386782"/>
                <a:ext cx="4653693" cy="635420"/>
              </a:xfrm>
              <a:prstGeom prst="rect">
                <a:avLst/>
              </a:prstGeom>
            </p:spPr>
          </p:pic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6BE2FFA-E6DB-B372-445D-40123913D018}"/>
                  </a:ext>
                </a:extLst>
              </p:cNvPr>
              <p:cNvSpPr txBox="1"/>
              <p:nvPr/>
            </p:nvSpPr>
            <p:spPr>
              <a:xfrm>
                <a:off x="5944791" y="3372981"/>
                <a:ext cx="4653699" cy="663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Jeudi 22 juin 2023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3177F842-2737-A699-01BF-267F58D0DDAF}"/>
                </a:ext>
              </a:extLst>
            </p:cNvPr>
            <p:cNvGrpSpPr/>
            <p:nvPr/>
          </p:nvGrpSpPr>
          <p:grpSpPr>
            <a:xfrm>
              <a:off x="4848761" y="1762387"/>
              <a:ext cx="2387183" cy="1692075"/>
              <a:chOff x="2710426" y="3460205"/>
              <a:chExt cx="4434590" cy="3143310"/>
            </a:xfrm>
          </p:grpSpPr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54BA0D36-E4AE-B419-BE9D-D0388F1B0846}"/>
                  </a:ext>
                </a:extLst>
              </p:cNvPr>
              <p:cNvSpPr txBox="1"/>
              <p:nvPr/>
            </p:nvSpPr>
            <p:spPr>
              <a:xfrm rot="21059465">
                <a:off x="3204409" y="5113409"/>
                <a:ext cx="813970" cy="37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Roboto Slab Medium" pitchFamily="2" charset="0"/>
                    <a:ea typeface="Roboto Slab Medium" pitchFamily="2" charset="0"/>
                  </a:rPr>
                  <a:t>TMS</a:t>
                </a:r>
                <a:endParaRPr lang="fr-FR" sz="8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1038963-CC0B-B30B-C305-3A2A8C159425}"/>
                  </a:ext>
                </a:extLst>
              </p:cNvPr>
              <p:cNvSpPr txBox="1"/>
              <p:nvPr/>
            </p:nvSpPr>
            <p:spPr>
              <a:xfrm rot="299231">
                <a:off x="3899542" y="5701127"/>
                <a:ext cx="1124702" cy="45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RISQUES</a:t>
                </a:r>
              </a:p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CHIMIQUES</a:t>
                </a:r>
                <a:endParaRPr lang="fr-FR" sz="6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3B033895-EC23-29BD-0E4E-6376C4406AC2}"/>
                  </a:ext>
                </a:extLst>
              </p:cNvPr>
              <p:cNvSpPr txBox="1"/>
              <p:nvPr/>
            </p:nvSpPr>
            <p:spPr>
              <a:xfrm rot="561994">
                <a:off x="5801713" y="4817373"/>
                <a:ext cx="990662" cy="457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RISQUES</a:t>
                </a:r>
              </a:p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ROUTIERS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04E8527-B872-E27E-ED8A-43728945D8DC}"/>
                  </a:ext>
                </a:extLst>
              </p:cNvPr>
              <p:cNvSpPr txBox="1"/>
              <p:nvPr/>
            </p:nvSpPr>
            <p:spPr>
              <a:xfrm rot="558834">
                <a:off x="6154354" y="6231880"/>
                <a:ext cx="990662" cy="37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Roboto Slab Medium" pitchFamily="2" charset="0"/>
                    <a:ea typeface="Roboto Slab Medium" pitchFamily="2" charset="0"/>
                  </a:rPr>
                  <a:t>BRUIT</a:t>
                </a:r>
                <a:endParaRPr lang="fr-FR" sz="8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53D7C358-12CE-A61B-0BC3-D980953E62D4}"/>
                  </a:ext>
                </a:extLst>
              </p:cNvPr>
              <p:cNvSpPr txBox="1"/>
              <p:nvPr/>
            </p:nvSpPr>
            <p:spPr>
              <a:xfrm rot="21417137">
                <a:off x="2710426" y="6030019"/>
                <a:ext cx="835253" cy="37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latin typeface="Roboto Slab Medium" pitchFamily="2" charset="0"/>
                    <a:ea typeface="Roboto Slab Medium" pitchFamily="2" charset="0"/>
                  </a:rPr>
                  <a:t>RPS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3546DE60-D97B-2064-1177-39DC6CBECD3C}"/>
                  </a:ext>
                </a:extLst>
              </p:cNvPr>
              <p:cNvSpPr txBox="1"/>
              <p:nvPr/>
            </p:nvSpPr>
            <p:spPr>
              <a:xfrm rot="21020810">
                <a:off x="4911107" y="3460205"/>
                <a:ext cx="1002612" cy="31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MAINTIEN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3D4E205D-B658-8A2E-0E97-012F6E3D0171}"/>
                  </a:ext>
                </a:extLst>
              </p:cNvPr>
              <p:cNvSpPr txBox="1"/>
              <p:nvPr/>
            </p:nvSpPr>
            <p:spPr>
              <a:xfrm rot="21119589">
                <a:off x="4695605" y="3843581"/>
                <a:ext cx="1357588" cy="31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00" dirty="0">
                    <a:latin typeface="Roboto Slab Medium" pitchFamily="2" charset="0"/>
                    <a:ea typeface="Roboto Slab Medium" pitchFamily="2" charset="0"/>
                  </a:rPr>
                  <a:t>DANS L’EMPLOI</a:t>
                </a:r>
                <a:endParaRPr lang="fr-FR" sz="600" dirty="0">
                  <a:latin typeface="Roboto Slab Medium" pitchFamily="2" charset="0"/>
                  <a:ea typeface="Roboto Slab Medium" pitchFamily="2" charset="0"/>
                </a:endParaRPr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1EB8A9F-748D-F1AE-D39E-9DE7A7180533}"/>
                </a:ext>
              </a:extLst>
            </p:cNvPr>
            <p:cNvSpPr txBox="1"/>
            <p:nvPr/>
          </p:nvSpPr>
          <p:spPr>
            <a:xfrm rot="21059465">
              <a:off x="452001" y="2485045"/>
              <a:ext cx="780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Roboto Slab Medium" pitchFamily="2" charset="0"/>
                  <a:ea typeface="Roboto Slab Medium" pitchFamily="2" charset="0"/>
                </a:rPr>
                <a:t>VENIR À LA JOURNÉE</a:t>
              </a:r>
              <a:endParaRPr lang="fr-FR" sz="800" dirty="0">
                <a:latin typeface="Roboto Slab Medium" pitchFamily="2" charset="0"/>
                <a:ea typeface="Roboto Slab Medium" pitchFamily="2" charset="0"/>
              </a:endParaRPr>
            </a:p>
          </p:txBody>
        </p:sp>
        <p:pic>
          <p:nvPicPr>
            <p:cNvPr id="38" name="Image 37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4898F796-E618-B3FD-573A-879DA150C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1" y="4097831"/>
              <a:ext cx="1093682" cy="29805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9552F4E-DB23-AF5A-EEE2-691EE2160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080" y="4052597"/>
              <a:ext cx="625235" cy="333458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7A2CB84-B864-1714-4D5C-D16E995A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979" y="4127057"/>
              <a:ext cx="696835" cy="257829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1AD33E4-28BD-72C8-2233-479B9D36F30A}"/>
                </a:ext>
              </a:extLst>
            </p:cNvPr>
            <p:cNvSpPr txBox="1"/>
            <p:nvPr/>
          </p:nvSpPr>
          <p:spPr>
            <a:xfrm>
              <a:off x="4317037" y="4311585"/>
              <a:ext cx="31995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Ateliers et animations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Roboto Slab Light" pitchFamily="2" charset="0"/>
                  <a:ea typeface="Roboto Slab Light" pitchFamily="2" charset="0"/>
                </a:rPr>
                <a:t>autour des risques professionnels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617B38CF-0F75-FAFC-3A0B-F7D3B11A3C44}"/>
                </a:ext>
              </a:extLst>
            </p:cNvPr>
            <p:cNvSpPr txBox="1"/>
            <p:nvPr/>
          </p:nvSpPr>
          <p:spPr>
            <a:xfrm>
              <a:off x="230785" y="195550"/>
              <a:ext cx="335280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50" dirty="0">
                  <a:solidFill>
                    <a:srgbClr val="54BBC7"/>
                  </a:solidFill>
                  <a:latin typeface="Roboto Slab Medium" pitchFamily="2" charset="0"/>
                  <a:ea typeface="Roboto Slab Medium" pitchFamily="2" charset="0"/>
                </a:rPr>
                <a:t>Informations pratiques</a:t>
              </a:r>
            </a:p>
            <a:p>
              <a:pPr>
                <a:spcBef>
                  <a:spcPts val="600"/>
                </a:spcBef>
              </a:pPr>
              <a:r>
                <a:rPr lang="fr-FR" sz="1400" b="1" dirty="0">
                  <a:solidFill>
                    <a:srgbClr val="0B508C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Jeudi 22 juin 2023 </a:t>
              </a:r>
              <a:r>
                <a: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 10 h à 16 h</a:t>
              </a:r>
            </a:p>
            <a:p>
              <a:r>
                <a:rPr lang="fr-F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Au Pavillon Normand</a:t>
              </a:r>
            </a:p>
            <a:p>
              <a:r>
                <a:rPr lang="fr-FR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31110 BAGNERES DE LUCHON </a:t>
              </a:r>
            </a:p>
            <a:p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fr-FR" sz="1200" b="1" dirty="0">
                  <a:solidFill>
                    <a:srgbClr val="0B508C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Entrée Gratuite</a:t>
              </a:r>
            </a:p>
            <a:p>
              <a:r>
                <a:rPr lang="fr-FR" sz="1200" b="1" dirty="0">
                  <a:solidFill>
                    <a:srgbClr val="0B508C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Inscription recommandée</a:t>
              </a:r>
            </a:p>
            <a:p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sur f.labadie@</a:t>
              </a:r>
              <a:r>
                <a:rPr lang="fr-FR" sz="105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sstmc.fr</a:t>
              </a:r>
            </a:p>
            <a:p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ou au 06-68-34-29-10</a:t>
              </a:r>
            </a:p>
          </p:txBody>
        </p:sp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D5C3B38C-1531-E5FF-6A7F-E15244523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2" y="2111758"/>
            <a:ext cx="189585" cy="18958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4471317D-644A-5306-B3B4-5FDF12E630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38" y="2113044"/>
            <a:ext cx="189585" cy="18958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496F9356-4A1C-E86C-A28F-8D93EC177C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973" y="2151919"/>
            <a:ext cx="189585" cy="133368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033D6B0C-2A52-FFC7-54A3-C899530F93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2" y="7451309"/>
            <a:ext cx="189585" cy="18958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251099F0-3DBA-F2D7-20F8-7608DF22E0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38" y="7452595"/>
            <a:ext cx="189585" cy="1895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CF52DE58-E1E1-E602-30C0-012F79E53E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973" y="7491470"/>
            <a:ext cx="189585" cy="13336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79952E43-75C6-1370-39AB-01C4CF76D1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74" y="4657980"/>
            <a:ext cx="1093682" cy="56486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7DDAF88-F873-7CA9-AB1F-2F124106D8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835" y="10065182"/>
            <a:ext cx="1097375" cy="5669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D5EF92D-BCD5-D373-12E4-0B16CE2853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83" y="4543626"/>
            <a:ext cx="1905000" cy="809625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D4D40337-951F-C28E-8AF2-6787BAC89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4593" y="9912800"/>
            <a:ext cx="1905000" cy="80962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25B4004-2E9C-B9FC-42D2-C3E8592459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64" y="1318313"/>
            <a:ext cx="909030" cy="909030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95B2F74E-0AEA-CB96-5269-7BC2A8191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59" y="6674733"/>
            <a:ext cx="909030" cy="9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 descr="Une image contenant texte, pièce, orange&#10;&#10;Description générée automatiquement">
            <a:extLst>
              <a:ext uri="{FF2B5EF4-FFF2-40B4-BE49-F238E27FC236}">
                <a16:creationId xmlns:a16="http://schemas.microsoft.com/office/drawing/2014/main" id="{A58B1D67-9DCD-3205-A2C8-11910A3B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" y="4572"/>
            <a:ext cx="7559675" cy="534537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88CCADA3-C060-0ECC-D181-224880E97A74}"/>
              </a:ext>
            </a:extLst>
          </p:cNvPr>
          <p:cNvSpPr txBox="1"/>
          <p:nvPr/>
        </p:nvSpPr>
        <p:spPr>
          <a:xfrm>
            <a:off x="136634" y="155050"/>
            <a:ext cx="34690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4BBC7"/>
              </a:buClr>
              <a:buSzPct val="80000"/>
            </a:pPr>
            <a:r>
              <a:rPr lang="fr-FR" sz="1400" dirty="0">
                <a:solidFill>
                  <a:srgbClr val="54BBC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Plus de XX ateliers innovants </a:t>
            </a:r>
          </a:p>
          <a:p>
            <a:pPr>
              <a:buClr>
                <a:srgbClr val="54BBC7"/>
              </a:buClr>
              <a:buSzPct val="80000"/>
            </a:pPr>
            <a:r>
              <a:rPr lang="fr-FR" sz="1400" dirty="0">
                <a:solidFill>
                  <a:srgbClr val="54BBC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sur les risques professionnels</a:t>
            </a:r>
            <a:br>
              <a:rPr lang="fr-FR" sz="1400" dirty="0">
                <a:solidFill>
                  <a:srgbClr val="54BBC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fr-FR" sz="1400" dirty="0">
                <a:solidFill>
                  <a:srgbClr val="54BBC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vous attendent au Village Prévention</a:t>
            </a:r>
          </a:p>
          <a:p>
            <a:pPr>
              <a:spcBef>
                <a:spcPts val="600"/>
              </a:spcBef>
              <a:buClr>
                <a:srgbClr val="54BBC7"/>
              </a:buClr>
              <a:buSzPct val="80000"/>
            </a:pPr>
            <a:r>
              <a:rPr lang="fr-FR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Composez votre </a:t>
            </a:r>
            <a:r>
              <a:rPr lang="fr-FR" sz="1200" b="1" dirty="0">
                <a:solidFill>
                  <a:srgbClr val="0B508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visite sur mesure</a:t>
            </a:r>
            <a:r>
              <a:rPr lang="fr-FR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participez à des </a:t>
            </a:r>
            <a:r>
              <a:rPr lang="fr-FR" sz="1200" b="1" dirty="0">
                <a:solidFill>
                  <a:srgbClr val="0B508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ateliers participatifs et concrets </a:t>
            </a:r>
            <a:r>
              <a:rPr lang="fr-FR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 repartez prêt à </a:t>
            </a:r>
            <a:r>
              <a:rPr lang="fr-FR" sz="1200" b="1" dirty="0">
                <a:solidFill>
                  <a:srgbClr val="0B508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préserver votre santé au travail </a:t>
            </a:r>
            <a:r>
              <a:rPr lang="fr-FR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! 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5189FE6-FCC0-D1BC-FF74-4D10081F4EDA}"/>
              </a:ext>
            </a:extLst>
          </p:cNvPr>
          <p:cNvGrpSpPr/>
          <p:nvPr/>
        </p:nvGrpSpPr>
        <p:grpSpPr>
          <a:xfrm>
            <a:off x="217533" y="1684952"/>
            <a:ext cx="1595437" cy="230832"/>
            <a:chOff x="264319" y="7058840"/>
            <a:chExt cx="1595437" cy="230832"/>
          </a:xfrm>
        </p:grpSpPr>
        <p:sp>
          <p:nvSpPr>
            <p:cNvPr id="57" name="Flèche : pentagone 56">
              <a:extLst>
                <a:ext uri="{FF2B5EF4-FFF2-40B4-BE49-F238E27FC236}">
                  <a16:creationId xmlns:a16="http://schemas.microsoft.com/office/drawing/2014/main" id="{2EC204A2-140D-A2F6-ADB4-2299F666F42D}"/>
                </a:ext>
              </a:extLst>
            </p:cNvPr>
            <p:cNvSpPr/>
            <p:nvPr/>
          </p:nvSpPr>
          <p:spPr>
            <a:xfrm>
              <a:off x="287338" y="7062015"/>
              <a:ext cx="1555750" cy="216715"/>
            </a:xfrm>
            <a:prstGeom prst="homePlate">
              <a:avLst/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54BBC7"/>
                </a:buClr>
                <a:buSzPct val="80000"/>
                <a:buFont typeface="Arial" panose="020B0604020202020204" pitchFamily="34" charset="0"/>
                <a:buChar char="•"/>
              </a:pPr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D3579FA-607F-07E8-BEA7-12A02F03A5C0}"/>
                </a:ext>
              </a:extLst>
            </p:cNvPr>
            <p:cNvSpPr txBox="1"/>
            <p:nvPr/>
          </p:nvSpPr>
          <p:spPr>
            <a:xfrm>
              <a:off x="264319" y="7058840"/>
              <a:ext cx="159543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CONDUITES ADDICTIVES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76918228-7CF3-8F44-C048-46BD3DD26EF5}"/>
              </a:ext>
            </a:extLst>
          </p:cNvPr>
          <p:cNvGrpSpPr/>
          <p:nvPr/>
        </p:nvGrpSpPr>
        <p:grpSpPr>
          <a:xfrm>
            <a:off x="2186293" y="1535654"/>
            <a:ext cx="640556" cy="230832"/>
            <a:chOff x="287338" y="7058840"/>
            <a:chExt cx="1595437" cy="230832"/>
          </a:xfrm>
          <a:solidFill>
            <a:srgbClr val="0B508C"/>
          </a:solidFill>
        </p:grpSpPr>
        <p:sp>
          <p:nvSpPr>
            <p:cNvPr id="60" name="Flèche : pentagone 59">
              <a:extLst>
                <a:ext uri="{FF2B5EF4-FFF2-40B4-BE49-F238E27FC236}">
                  <a16:creationId xmlns:a16="http://schemas.microsoft.com/office/drawing/2014/main" id="{60207953-4AE4-2D43-C52F-3084C81EAD75}"/>
                </a:ext>
              </a:extLst>
            </p:cNvPr>
            <p:cNvSpPr/>
            <p:nvPr/>
          </p:nvSpPr>
          <p:spPr>
            <a:xfrm>
              <a:off x="287338" y="7062015"/>
              <a:ext cx="1555750" cy="2167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DE0C3B7-8AF9-040E-8B06-6C24BD32C0E7}"/>
                </a:ext>
              </a:extLst>
            </p:cNvPr>
            <p:cNvSpPr txBox="1"/>
            <p:nvPr/>
          </p:nvSpPr>
          <p:spPr>
            <a:xfrm>
              <a:off x="287338" y="7058840"/>
              <a:ext cx="159543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BRUIT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E4D1B96-0C5C-3A62-4F9B-018A3649D4D4}"/>
              </a:ext>
            </a:extLst>
          </p:cNvPr>
          <p:cNvGrpSpPr/>
          <p:nvPr/>
        </p:nvGrpSpPr>
        <p:grpSpPr>
          <a:xfrm>
            <a:off x="2099419" y="2662303"/>
            <a:ext cx="1340926" cy="245791"/>
            <a:chOff x="264319" y="7062015"/>
            <a:chExt cx="1340926" cy="245791"/>
          </a:xfrm>
        </p:grpSpPr>
        <p:sp>
          <p:nvSpPr>
            <p:cNvPr id="63" name="Flèche : pentagone 62">
              <a:extLst>
                <a:ext uri="{FF2B5EF4-FFF2-40B4-BE49-F238E27FC236}">
                  <a16:creationId xmlns:a16="http://schemas.microsoft.com/office/drawing/2014/main" id="{3F565105-52E0-B182-A8DE-0D5D275C7FDD}"/>
                </a:ext>
              </a:extLst>
            </p:cNvPr>
            <p:cNvSpPr/>
            <p:nvPr/>
          </p:nvSpPr>
          <p:spPr>
            <a:xfrm>
              <a:off x="287338" y="7062015"/>
              <a:ext cx="1301238" cy="216715"/>
            </a:xfrm>
            <a:prstGeom prst="homePlate">
              <a:avLst/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E35A6FD-A32C-03B7-9587-538EBF39EF53}"/>
                </a:ext>
              </a:extLst>
            </p:cNvPr>
            <p:cNvSpPr txBox="1"/>
            <p:nvPr/>
          </p:nvSpPr>
          <p:spPr>
            <a:xfrm>
              <a:off x="264319" y="7076974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RISQUES ROUTIERS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36CDDB80-9FBD-FAB7-D0DD-C53418B5DA6B}"/>
              </a:ext>
            </a:extLst>
          </p:cNvPr>
          <p:cNvGrpSpPr/>
          <p:nvPr/>
        </p:nvGrpSpPr>
        <p:grpSpPr>
          <a:xfrm>
            <a:off x="3868192" y="2666385"/>
            <a:ext cx="1383789" cy="230832"/>
            <a:chOff x="264319" y="7062015"/>
            <a:chExt cx="1383789" cy="230832"/>
          </a:xfrm>
        </p:grpSpPr>
        <p:sp>
          <p:nvSpPr>
            <p:cNvPr id="66" name="Flèche : pentagone 65">
              <a:extLst>
                <a:ext uri="{FF2B5EF4-FFF2-40B4-BE49-F238E27FC236}">
                  <a16:creationId xmlns:a16="http://schemas.microsoft.com/office/drawing/2014/main" id="{63B61BB7-24F1-529E-001C-5DD44CD60C95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03761A1-915D-35FD-54AD-95CBA07B04E7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CHIMIQUE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E594087-EC65-0777-9C79-4E5B8C923889}"/>
              </a:ext>
            </a:extLst>
          </p:cNvPr>
          <p:cNvGrpSpPr/>
          <p:nvPr/>
        </p:nvGrpSpPr>
        <p:grpSpPr>
          <a:xfrm>
            <a:off x="442630" y="3170867"/>
            <a:ext cx="917257" cy="230832"/>
            <a:chOff x="244940" y="7045138"/>
            <a:chExt cx="1038740" cy="230832"/>
          </a:xfrm>
        </p:grpSpPr>
        <p:sp>
          <p:nvSpPr>
            <p:cNvPr id="69" name="Flèche : pentagone 68">
              <a:extLst>
                <a:ext uri="{FF2B5EF4-FFF2-40B4-BE49-F238E27FC236}">
                  <a16:creationId xmlns:a16="http://schemas.microsoft.com/office/drawing/2014/main" id="{1E9E63FC-C0B4-1555-3831-C6400B59ABFE}"/>
                </a:ext>
              </a:extLst>
            </p:cNvPr>
            <p:cNvSpPr/>
            <p:nvPr/>
          </p:nvSpPr>
          <p:spPr>
            <a:xfrm>
              <a:off x="287338" y="7089888"/>
              <a:ext cx="961749" cy="176213"/>
            </a:xfrm>
            <a:prstGeom prst="homePlate">
              <a:avLst>
                <a:gd name="adj" fmla="val 0"/>
              </a:avLst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0C1D563-E011-3D32-614C-31941B7AB831}"/>
                </a:ext>
              </a:extLst>
            </p:cNvPr>
            <p:cNvSpPr txBox="1"/>
            <p:nvPr/>
          </p:nvSpPr>
          <p:spPr>
            <a:xfrm>
              <a:off x="244940" y="7045138"/>
              <a:ext cx="103874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AU TRAVAIL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4B7D6E9-5BE0-FE77-FEA6-DFF51786DE31}"/>
              </a:ext>
            </a:extLst>
          </p:cNvPr>
          <p:cNvGrpSpPr/>
          <p:nvPr/>
        </p:nvGrpSpPr>
        <p:grpSpPr>
          <a:xfrm rot="21378300">
            <a:off x="257446" y="2972800"/>
            <a:ext cx="1221951" cy="230832"/>
            <a:chOff x="264319" y="7062015"/>
            <a:chExt cx="1383789" cy="230832"/>
          </a:xfrm>
        </p:grpSpPr>
        <p:sp>
          <p:nvSpPr>
            <p:cNvPr id="72" name="Flèche : pentagone 71">
              <a:extLst>
                <a:ext uri="{FF2B5EF4-FFF2-40B4-BE49-F238E27FC236}">
                  <a16:creationId xmlns:a16="http://schemas.microsoft.com/office/drawing/2014/main" id="{5037231C-79ED-0CE0-D56A-ED9AFAA2AB17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7756926-6AD7-92EF-F14F-CE8C89926DE4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HYGIÈNE DE VIE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61392B69-DFEB-0FAA-ACC9-98A8A4C57656}"/>
              </a:ext>
            </a:extLst>
          </p:cNvPr>
          <p:cNvSpPr txBox="1"/>
          <p:nvPr/>
        </p:nvSpPr>
        <p:spPr>
          <a:xfrm>
            <a:off x="163997" y="1964004"/>
            <a:ext cx="1630875" cy="91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« Que faire ? » avec jeu de cartes et présentation outil pour Document Unique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Parcours avec Lunettes de simulation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Informations sur les produits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246C90A-1048-9F92-E806-AB1C790EEA5C}"/>
              </a:ext>
            </a:extLst>
          </p:cNvPr>
          <p:cNvSpPr txBox="1"/>
          <p:nvPr/>
        </p:nvSpPr>
        <p:spPr>
          <a:xfrm>
            <a:off x="2054444" y="1809428"/>
            <a:ext cx="1415090" cy="80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Jeux de photos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Anatomie de l’oreille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Échelle du bruit et équipements réduisant le bruit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6E6ED68-9BB0-F30D-D685-7B7DCDE03577}"/>
              </a:ext>
            </a:extLst>
          </p:cNvPr>
          <p:cNvSpPr txBox="1"/>
          <p:nvPr/>
        </p:nvSpPr>
        <p:spPr>
          <a:xfrm>
            <a:off x="2019113" y="2930784"/>
            <a:ext cx="1722560" cy="106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Conduite en déclivité,  conditions dégradées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Trottinette et ses risques 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Conduite écologique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Dangers de l’alcool au volant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Escape Game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CDB631D-815B-051F-93C0-F491A2AB5283}"/>
              </a:ext>
            </a:extLst>
          </p:cNvPr>
          <p:cNvSpPr txBox="1"/>
          <p:nvPr/>
        </p:nvSpPr>
        <p:spPr>
          <a:xfrm>
            <a:off x="230150" y="3453609"/>
            <a:ext cx="1722560" cy="10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Équilibre alimentaire : jeu du sucre, savoir les étiquettes, Nutriscore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Sommeil : train de sommeil, Epworth, jeu des 7 erreurs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Activité physique, hygiène corporelle 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0C48737A-F843-B209-713A-42F348CECEAD}"/>
              </a:ext>
            </a:extLst>
          </p:cNvPr>
          <p:cNvGrpSpPr/>
          <p:nvPr/>
        </p:nvGrpSpPr>
        <p:grpSpPr>
          <a:xfrm>
            <a:off x="3843660" y="179098"/>
            <a:ext cx="1788771" cy="369332"/>
            <a:chOff x="264319" y="7058840"/>
            <a:chExt cx="1595437" cy="369332"/>
          </a:xfrm>
        </p:grpSpPr>
        <p:sp>
          <p:nvSpPr>
            <p:cNvPr id="80" name="Flèche : pentagone 79">
              <a:extLst>
                <a:ext uri="{FF2B5EF4-FFF2-40B4-BE49-F238E27FC236}">
                  <a16:creationId xmlns:a16="http://schemas.microsoft.com/office/drawing/2014/main" id="{8FF00C0A-8668-131A-C74F-84380CB4117B}"/>
                </a:ext>
              </a:extLst>
            </p:cNvPr>
            <p:cNvSpPr/>
            <p:nvPr/>
          </p:nvSpPr>
          <p:spPr>
            <a:xfrm>
              <a:off x="287338" y="7062015"/>
              <a:ext cx="1555750" cy="216715"/>
            </a:xfrm>
            <a:prstGeom prst="homePlate">
              <a:avLst/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rgbClr val="54BBC7"/>
                </a:buClr>
                <a:buSzPct val="80000"/>
                <a:buFont typeface="Arial" panose="020B0604020202020204" pitchFamily="34" charset="0"/>
                <a:buChar char="•"/>
              </a:pPr>
              <a:endParaRPr lang="fr-FR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4AAD55FA-B313-C3AE-8B57-5D1B5BDBB762}"/>
                </a:ext>
              </a:extLst>
            </p:cNvPr>
            <p:cNvSpPr txBox="1"/>
            <p:nvPr/>
          </p:nvSpPr>
          <p:spPr>
            <a:xfrm>
              <a:off x="264319" y="7058840"/>
              <a:ext cx="1595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MAINTIEN DANS L’EMPLOI 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98AA0BDD-026B-3B30-CE7A-3351CA248960}"/>
              </a:ext>
            </a:extLst>
          </p:cNvPr>
          <p:cNvGrpSpPr/>
          <p:nvPr/>
        </p:nvGrpSpPr>
        <p:grpSpPr>
          <a:xfrm>
            <a:off x="5830277" y="349851"/>
            <a:ext cx="1443059" cy="230832"/>
            <a:chOff x="287338" y="7058840"/>
            <a:chExt cx="1595437" cy="265764"/>
          </a:xfrm>
          <a:solidFill>
            <a:srgbClr val="0B508C"/>
          </a:solidFill>
        </p:grpSpPr>
        <p:sp>
          <p:nvSpPr>
            <p:cNvPr id="83" name="Flèche : pentagone 82">
              <a:extLst>
                <a:ext uri="{FF2B5EF4-FFF2-40B4-BE49-F238E27FC236}">
                  <a16:creationId xmlns:a16="http://schemas.microsoft.com/office/drawing/2014/main" id="{5700CDA2-64F5-A4CD-E560-AB2AC640C8FE}"/>
                </a:ext>
              </a:extLst>
            </p:cNvPr>
            <p:cNvSpPr/>
            <p:nvPr/>
          </p:nvSpPr>
          <p:spPr>
            <a:xfrm>
              <a:off x="287338" y="7062015"/>
              <a:ext cx="1555750" cy="2167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8B00340-305F-983A-E61B-FF09BC8C46DF}"/>
                </a:ext>
              </a:extLst>
            </p:cNvPr>
            <p:cNvSpPr txBox="1"/>
            <p:nvPr/>
          </p:nvSpPr>
          <p:spPr>
            <a:xfrm>
              <a:off x="287338" y="7058840"/>
              <a:ext cx="1595437" cy="265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Réflexologie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F732485-A0FF-1C44-4C59-8AA3889CF49C}"/>
              </a:ext>
            </a:extLst>
          </p:cNvPr>
          <p:cNvGrpSpPr/>
          <p:nvPr/>
        </p:nvGrpSpPr>
        <p:grpSpPr>
          <a:xfrm>
            <a:off x="2099472" y="4692138"/>
            <a:ext cx="1383789" cy="230832"/>
            <a:chOff x="264319" y="7062015"/>
            <a:chExt cx="1383789" cy="230832"/>
          </a:xfrm>
        </p:grpSpPr>
        <p:sp>
          <p:nvSpPr>
            <p:cNvPr id="89" name="Flèche : pentagone 88">
              <a:extLst>
                <a:ext uri="{FF2B5EF4-FFF2-40B4-BE49-F238E27FC236}">
                  <a16:creationId xmlns:a16="http://schemas.microsoft.com/office/drawing/2014/main" id="{F830C183-9B30-69E0-615F-5BBBEA6A77F9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E9FF3EF-C4EE-7885-4E62-BCED876DF129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PREMIERS SECOURS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4DBB4E9-DB86-8761-1E2A-61EF80A06E27}"/>
              </a:ext>
            </a:extLst>
          </p:cNvPr>
          <p:cNvGrpSpPr/>
          <p:nvPr/>
        </p:nvGrpSpPr>
        <p:grpSpPr>
          <a:xfrm rot="21378300">
            <a:off x="3956374" y="4054870"/>
            <a:ext cx="1221951" cy="230832"/>
            <a:chOff x="264319" y="7062015"/>
            <a:chExt cx="1383789" cy="230832"/>
          </a:xfrm>
        </p:grpSpPr>
        <p:sp>
          <p:nvSpPr>
            <p:cNvPr id="95" name="Flèche : pentagone 94">
              <a:extLst>
                <a:ext uri="{FF2B5EF4-FFF2-40B4-BE49-F238E27FC236}">
                  <a16:creationId xmlns:a16="http://schemas.microsoft.com/office/drawing/2014/main" id="{20251FFD-3A02-239A-601A-EE6D74DCA83A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04B583CF-80A0-416A-7F34-E34C3EFFA427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ÉLECTRIQUE 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AD7E8317-7A09-30CB-1E97-005302016D38}"/>
              </a:ext>
            </a:extLst>
          </p:cNvPr>
          <p:cNvSpPr txBox="1"/>
          <p:nvPr/>
        </p:nvSpPr>
        <p:spPr>
          <a:xfrm>
            <a:off x="3723327" y="454017"/>
            <a:ext cx="1722560" cy="3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Maintien dans l'emploi : agissons ensemble</a:t>
            </a:r>
            <a:endParaRPr lang="fr-FR" sz="3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774E3E48-8B14-FA69-3DDE-63288F7980B7}"/>
              </a:ext>
            </a:extLst>
          </p:cNvPr>
          <p:cNvSpPr txBox="1"/>
          <p:nvPr/>
        </p:nvSpPr>
        <p:spPr>
          <a:xfrm>
            <a:off x="5710459" y="624642"/>
            <a:ext cx="1860718" cy="42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Séance découverte de réflexologie pour atténuer les effets du stress dont les tensions musculaires</a:t>
            </a:r>
            <a:endParaRPr lang="fr-FR" sz="3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98B73E0D-7E9B-C724-95CD-392C95F8255E}"/>
              </a:ext>
            </a:extLst>
          </p:cNvPr>
          <p:cNvSpPr txBox="1"/>
          <p:nvPr/>
        </p:nvSpPr>
        <p:spPr>
          <a:xfrm>
            <a:off x="5696497" y="1662200"/>
            <a:ext cx="1832094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Prévention des TMS des soignants/aidants et l’autonomie des patients aidés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Mobilier actif : alternez les positions assis/debout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Matériel de bureau 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TMS : les comprendre en s’amusant (jeu de l’oie)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Atelier Port de Charges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Escape Game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CA02D2A2-3907-F898-4A78-A5BEA7EF9A21}"/>
              </a:ext>
            </a:extLst>
          </p:cNvPr>
          <p:cNvSpPr txBox="1"/>
          <p:nvPr/>
        </p:nvSpPr>
        <p:spPr>
          <a:xfrm>
            <a:off x="4540075" y="4335098"/>
            <a:ext cx="1092356" cy="2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Restons  branchés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27A8270-AA4D-C07A-CD24-ACEFBFFB2CC4}"/>
              </a:ext>
            </a:extLst>
          </p:cNvPr>
          <p:cNvSpPr txBox="1"/>
          <p:nvPr/>
        </p:nvSpPr>
        <p:spPr>
          <a:xfrm>
            <a:off x="2077887" y="4944966"/>
            <a:ext cx="1605012" cy="3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Initiation aux Gestes qui sauvent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6AC2698-B320-EA2A-60C2-FFF842E29BD7}"/>
              </a:ext>
            </a:extLst>
          </p:cNvPr>
          <p:cNvGrpSpPr/>
          <p:nvPr/>
        </p:nvGrpSpPr>
        <p:grpSpPr>
          <a:xfrm>
            <a:off x="1040969" y="4374473"/>
            <a:ext cx="1016652" cy="319840"/>
            <a:chOff x="264319" y="7062015"/>
            <a:chExt cx="1383789" cy="230832"/>
          </a:xfrm>
        </p:grpSpPr>
        <p:sp>
          <p:nvSpPr>
            <p:cNvPr id="102" name="Flèche : pentagone 101">
              <a:extLst>
                <a:ext uri="{FF2B5EF4-FFF2-40B4-BE49-F238E27FC236}">
                  <a16:creationId xmlns:a16="http://schemas.microsoft.com/office/drawing/2014/main" id="{A4EEFFE2-FAEA-5A53-F1FB-78FBB5F7FB23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8ECF0F06-2657-6702-D01A-AAE46D5CA441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INCENDIE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359F719F-D716-215F-F4F0-21906B004CAC}"/>
              </a:ext>
            </a:extLst>
          </p:cNvPr>
          <p:cNvSpPr txBox="1"/>
          <p:nvPr/>
        </p:nvSpPr>
        <p:spPr>
          <a:xfrm>
            <a:off x="1091430" y="4704766"/>
            <a:ext cx="1204521" cy="42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Présentation et manipulation des extincteurs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84FE5932-7800-E901-70CF-3D6898C81DCE}"/>
              </a:ext>
            </a:extLst>
          </p:cNvPr>
          <p:cNvGrpSpPr/>
          <p:nvPr/>
        </p:nvGrpSpPr>
        <p:grpSpPr>
          <a:xfrm>
            <a:off x="5892865" y="1326544"/>
            <a:ext cx="1700771" cy="230832"/>
            <a:chOff x="244941" y="7045144"/>
            <a:chExt cx="1038740" cy="226556"/>
          </a:xfrm>
        </p:grpSpPr>
        <p:sp>
          <p:nvSpPr>
            <p:cNvPr id="106" name="Flèche : pentagone 105">
              <a:extLst>
                <a:ext uri="{FF2B5EF4-FFF2-40B4-BE49-F238E27FC236}">
                  <a16:creationId xmlns:a16="http://schemas.microsoft.com/office/drawing/2014/main" id="{F5E7BC44-AEBA-27DF-4F14-FBB5EBFEDF76}"/>
                </a:ext>
              </a:extLst>
            </p:cNvPr>
            <p:cNvSpPr/>
            <p:nvPr/>
          </p:nvSpPr>
          <p:spPr>
            <a:xfrm>
              <a:off x="287338" y="7089888"/>
              <a:ext cx="961749" cy="176213"/>
            </a:xfrm>
            <a:prstGeom prst="homePlate">
              <a:avLst>
                <a:gd name="adj" fmla="val 0"/>
              </a:avLst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357795D5-C20A-7526-1D54-28784D42578F}"/>
                </a:ext>
              </a:extLst>
            </p:cNvPr>
            <p:cNvSpPr txBox="1"/>
            <p:nvPr/>
          </p:nvSpPr>
          <p:spPr>
            <a:xfrm>
              <a:off x="244941" y="7045144"/>
              <a:ext cx="1038740" cy="226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Musculosquelettiques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C2F78D84-28E5-8A7B-CA05-5BE8ABE6BCB0}"/>
              </a:ext>
            </a:extLst>
          </p:cNvPr>
          <p:cNvGrpSpPr/>
          <p:nvPr/>
        </p:nvGrpSpPr>
        <p:grpSpPr>
          <a:xfrm rot="21378300">
            <a:off x="5814398" y="1138995"/>
            <a:ext cx="1221951" cy="230832"/>
            <a:chOff x="264319" y="7062015"/>
            <a:chExt cx="1383789" cy="230832"/>
          </a:xfrm>
        </p:grpSpPr>
        <p:sp>
          <p:nvSpPr>
            <p:cNvPr id="109" name="Flèche : pentagone 108">
              <a:extLst>
                <a:ext uri="{FF2B5EF4-FFF2-40B4-BE49-F238E27FC236}">
                  <a16:creationId xmlns:a16="http://schemas.microsoft.com/office/drawing/2014/main" id="{DC900740-BCA1-4C79-0459-15B2AD69B7E3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7CCCAE44-5917-F1F2-9711-C37604F4DDBE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TROUBLES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AFE9D6FD-1AE1-4DA7-7E38-21187BC77593}"/>
              </a:ext>
            </a:extLst>
          </p:cNvPr>
          <p:cNvGrpSpPr/>
          <p:nvPr/>
        </p:nvGrpSpPr>
        <p:grpSpPr>
          <a:xfrm rot="21378300">
            <a:off x="3798896" y="1707323"/>
            <a:ext cx="1228234" cy="230832"/>
            <a:chOff x="242228" y="7107795"/>
            <a:chExt cx="1390905" cy="230832"/>
          </a:xfrm>
        </p:grpSpPr>
        <p:sp>
          <p:nvSpPr>
            <p:cNvPr id="112" name="Flèche : pentagone 111">
              <a:extLst>
                <a:ext uri="{FF2B5EF4-FFF2-40B4-BE49-F238E27FC236}">
                  <a16:creationId xmlns:a16="http://schemas.microsoft.com/office/drawing/2014/main" id="{70BB7982-7454-AC67-B385-E98DF71B7BB5}"/>
                </a:ext>
              </a:extLst>
            </p:cNvPr>
            <p:cNvSpPr/>
            <p:nvPr/>
          </p:nvSpPr>
          <p:spPr>
            <a:xfrm>
              <a:off x="291878" y="7123286"/>
              <a:ext cx="1341255" cy="210031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4AB644A9-7269-F2B7-272B-90FCA356E434}"/>
                </a:ext>
              </a:extLst>
            </p:cNvPr>
            <p:cNvSpPr txBox="1"/>
            <p:nvPr/>
          </p:nvSpPr>
          <p:spPr>
            <a:xfrm>
              <a:off x="242228" y="7107795"/>
              <a:ext cx="13518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CONCEPTION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875693E5-A871-EF42-A69F-05628537A755}"/>
              </a:ext>
            </a:extLst>
          </p:cNvPr>
          <p:cNvGrpSpPr/>
          <p:nvPr/>
        </p:nvGrpSpPr>
        <p:grpSpPr>
          <a:xfrm>
            <a:off x="4024513" y="1895136"/>
            <a:ext cx="1607918" cy="230832"/>
            <a:chOff x="244941" y="7045138"/>
            <a:chExt cx="1038740" cy="226556"/>
          </a:xfrm>
        </p:grpSpPr>
        <p:sp>
          <p:nvSpPr>
            <p:cNvPr id="115" name="Flèche : pentagone 114">
              <a:extLst>
                <a:ext uri="{FF2B5EF4-FFF2-40B4-BE49-F238E27FC236}">
                  <a16:creationId xmlns:a16="http://schemas.microsoft.com/office/drawing/2014/main" id="{9AE018CF-EAAC-2B4A-AEC6-5D70244E99D7}"/>
                </a:ext>
              </a:extLst>
            </p:cNvPr>
            <p:cNvSpPr/>
            <p:nvPr/>
          </p:nvSpPr>
          <p:spPr>
            <a:xfrm>
              <a:off x="287338" y="7089888"/>
              <a:ext cx="961749" cy="176213"/>
            </a:xfrm>
            <a:prstGeom prst="homePlate">
              <a:avLst>
                <a:gd name="adj" fmla="val 0"/>
              </a:avLst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E5749584-8EC4-C572-971A-54D394C7CAFB}"/>
                </a:ext>
              </a:extLst>
            </p:cNvPr>
            <p:cNvSpPr txBox="1"/>
            <p:nvPr/>
          </p:nvSpPr>
          <p:spPr>
            <a:xfrm>
              <a:off x="244941" y="7045138"/>
              <a:ext cx="1038740" cy="226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Des situations de travail 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7" name="ZoneTexte 116">
            <a:extLst>
              <a:ext uri="{FF2B5EF4-FFF2-40B4-BE49-F238E27FC236}">
                <a16:creationId xmlns:a16="http://schemas.microsoft.com/office/drawing/2014/main" id="{00A7943E-5599-1DD6-FCC3-D7E086AA4F5C}"/>
              </a:ext>
            </a:extLst>
          </p:cNvPr>
          <p:cNvSpPr txBox="1"/>
          <p:nvPr/>
        </p:nvSpPr>
        <p:spPr>
          <a:xfrm>
            <a:off x="3781397" y="2169606"/>
            <a:ext cx="1630875" cy="42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Conception des situations de travail, bucheronnage en réalité virtuelle </a:t>
            </a:r>
            <a:endParaRPr lang="fr-FR" sz="3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09B502DA-21A0-59A7-9997-EBCD0A94ED03}"/>
              </a:ext>
            </a:extLst>
          </p:cNvPr>
          <p:cNvSpPr txBox="1"/>
          <p:nvPr/>
        </p:nvSpPr>
        <p:spPr>
          <a:xfrm>
            <a:off x="3807140" y="2927281"/>
            <a:ext cx="1703986" cy="106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Jeu des 14 erreurs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Savoir différencier les substances et les mélanges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Déchiffre les pictogrammes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Voies de pénétration</a:t>
            </a:r>
          </a:p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Prévention du risque chimique</a:t>
            </a:r>
            <a:endParaRPr lang="fr-FR" sz="9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F6184D34-238B-DECC-AFB2-D9B7B506C222}"/>
              </a:ext>
            </a:extLst>
          </p:cNvPr>
          <p:cNvGrpSpPr/>
          <p:nvPr/>
        </p:nvGrpSpPr>
        <p:grpSpPr>
          <a:xfrm rot="21378300">
            <a:off x="5765800" y="3306993"/>
            <a:ext cx="1592395" cy="389296"/>
            <a:chOff x="258173" y="7031032"/>
            <a:chExt cx="1389935" cy="369332"/>
          </a:xfrm>
        </p:grpSpPr>
        <p:sp>
          <p:nvSpPr>
            <p:cNvPr id="120" name="Flèche : pentagone 119">
              <a:extLst>
                <a:ext uri="{FF2B5EF4-FFF2-40B4-BE49-F238E27FC236}">
                  <a16:creationId xmlns:a16="http://schemas.microsoft.com/office/drawing/2014/main" id="{ADB85FD1-3219-E045-C8D9-7867F4AACC8F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70FDD72D-5C3C-DD76-B87A-D7AC07FB2921}"/>
                </a:ext>
              </a:extLst>
            </p:cNvPr>
            <p:cNvSpPr txBox="1"/>
            <p:nvPr/>
          </p:nvSpPr>
          <p:spPr>
            <a:xfrm>
              <a:off x="258173" y="7031032"/>
              <a:ext cx="1340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Conduites d’engins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2" name="ZoneTexte 121">
            <a:extLst>
              <a:ext uri="{FF2B5EF4-FFF2-40B4-BE49-F238E27FC236}">
                <a16:creationId xmlns:a16="http://schemas.microsoft.com/office/drawing/2014/main" id="{E4C91585-C034-CAFA-6F5C-F44901BA612A}"/>
              </a:ext>
            </a:extLst>
          </p:cNvPr>
          <p:cNvSpPr txBox="1"/>
          <p:nvPr/>
        </p:nvSpPr>
        <p:spPr>
          <a:xfrm>
            <a:off x="5727431" y="3665466"/>
            <a:ext cx="1722560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Information sur les risques liés à la conduite d'engins : Montée-chute, vibrations, chimiques, AIPR</a:t>
            </a:r>
            <a:endParaRPr lang="fr-FR" sz="3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037A23D3-132F-B0FE-4A40-F3A82F539BA1}"/>
              </a:ext>
            </a:extLst>
          </p:cNvPr>
          <p:cNvGrpSpPr/>
          <p:nvPr/>
        </p:nvGrpSpPr>
        <p:grpSpPr>
          <a:xfrm>
            <a:off x="3807751" y="859880"/>
            <a:ext cx="1860718" cy="370384"/>
            <a:chOff x="264319" y="7062015"/>
            <a:chExt cx="1340926" cy="384291"/>
          </a:xfrm>
        </p:grpSpPr>
        <p:sp>
          <p:nvSpPr>
            <p:cNvPr id="127" name="Flèche : pentagone 126">
              <a:extLst>
                <a:ext uri="{FF2B5EF4-FFF2-40B4-BE49-F238E27FC236}">
                  <a16:creationId xmlns:a16="http://schemas.microsoft.com/office/drawing/2014/main" id="{A5E788AD-3BC4-6884-F9D2-10F57FADDD4D}"/>
                </a:ext>
              </a:extLst>
            </p:cNvPr>
            <p:cNvSpPr/>
            <p:nvPr/>
          </p:nvSpPr>
          <p:spPr>
            <a:xfrm>
              <a:off x="287338" y="7062015"/>
              <a:ext cx="1301238" cy="216715"/>
            </a:xfrm>
            <a:prstGeom prst="homePlate">
              <a:avLst/>
            </a:prstGeom>
            <a:solidFill>
              <a:srgbClr val="54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044A1E79-6254-35A0-48BD-74199D1B22CE}"/>
                </a:ext>
              </a:extLst>
            </p:cNvPr>
            <p:cNvSpPr txBox="1"/>
            <p:nvPr/>
          </p:nvSpPr>
          <p:spPr>
            <a:xfrm>
              <a:off x="264319" y="7076974"/>
              <a:ext cx="1340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RISQUES PSYCHOSOCIAUX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C6B300E1-F69C-AE14-4BF9-1A721E517F8F}"/>
              </a:ext>
            </a:extLst>
          </p:cNvPr>
          <p:cNvSpPr txBox="1"/>
          <p:nvPr/>
        </p:nvSpPr>
        <p:spPr>
          <a:xfrm>
            <a:off x="3733469" y="1148267"/>
            <a:ext cx="1845412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Atelier seul ou en équipe, venez jouer et tester vos connaissances sur les risques psychosociaux/mal-être au travail </a:t>
            </a:r>
            <a:endParaRPr lang="fr-FR" sz="1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9DC5EC3-EB37-7347-CCD0-032C47F24A1B}"/>
              </a:ext>
            </a:extLst>
          </p:cNvPr>
          <p:cNvGrpSpPr/>
          <p:nvPr/>
        </p:nvGrpSpPr>
        <p:grpSpPr>
          <a:xfrm>
            <a:off x="2099472" y="4004143"/>
            <a:ext cx="1383789" cy="230832"/>
            <a:chOff x="264319" y="7062015"/>
            <a:chExt cx="1383789" cy="230832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47979C90-9DC8-D4A6-B8A0-93F85EEF33A4}"/>
                </a:ext>
              </a:extLst>
            </p:cNvPr>
            <p:cNvSpPr/>
            <p:nvPr/>
          </p:nvSpPr>
          <p:spPr>
            <a:xfrm>
              <a:off x="287338" y="7062015"/>
              <a:ext cx="1360770" cy="216715"/>
            </a:xfrm>
            <a:prstGeom prst="homePlate">
              <a:avLst/>
            </a:prstGeom>
            <a:solidFill>
              <a:srgbClr val="0B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4BBC7"/>
                </a:buClr>
                <a:buSzPct val="80000"/>
              </a:pPr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23D30B5-547A-2AEF-8345-0A72526A151B}"/>
                </a:ext>
              </a:extLst>
            </p:cNvPr>
            <p:cNvSpPr txBox="1"/>
            <p:nvPr/>
          </p:nvSpPr>
          <p:spPr>
            <a:xfrm>
              <a:off x="264319" y="7062015"/>
              <a:ext cx="13409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54BBC7"/>
                </a:buClr>
                <a:buSzPct val="80000"/>
              </a:pPr>
              <a:r>
                <a:rPr lang="fr-FR" sz="900" dirty="0">
                  <a:solidFill>
                    <a:schemeClr val="bg1"/>
                  </a:solidFill>
                  <a:latin typeface="Roboto Slab Medium" pitchFamily="2" charset="0"/>
                  <a:ea typeface="Roboto Slab Medium" pitchFamily="2" charset="0"/>
                </a:rPr>
                <a:t>RADON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25E38AE9-A7B5-F23F-1266-8A143C8F9CB4}"/>
              </a:ext>
            </a:extLst>
          </p:cNvPr>
          <p:cNvSpPr txBox="1"/>
          <p:nvPr/>
        </p:nvSpPr>
        <p:spPr>
          <a:xfrm>
            <a:off x="2079789" y="4287791"/>
            <a:ext cx="1722560" cy="3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80000"/>
              </a:lnSpc>
              <a:spcBef>
                <a:spcPts val="600"/>
              </a:spcBef>
              <a:buClr>
                <a:srgbClr val="54BBC7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Aide à l’évaluation du risque Radon et mesures de prévention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EC1893A3-0BB3-9F63-D110-D7135A690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" y="5472741"/>
            <a:ext cx="7559675" cy="53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64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440</Words>
  <Application>Microsoft Office PowerPoint</Application>
  <PresentationFormat>Personnalisé</PresentationFormat>
  <Paragraphs>106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Mystical Woods Rough Script</vt:lpstr>
      <vt:lpstr>Roboto Condensed</vt:lpstr>
      <vt:lpstr>Roboto Slab Light</vt:lpstr>
      <vt:lpstr>Roboto Slab Medium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CATINAUD CLAIRE</dc:creator>
  <cp:lastModifiedBy>LABADIE FRANÇOISE</cp:lastModifiedBy>
  <cp:revision>23</cp:revision>
  <cp:lastPrinted>2023-05-10T06:08:57Z</cp:lastPrinted>
  <dcterms:created xsi:type="dcterms:W3CDTF">2022-10-18T14:04:59Z</dcterms:created>
  <dcterms:modified xsi:type="dcterms:W3CDTF">2023-05-10T14:38:43Z</dcterms:modified>
</cp:coreProperties>
</file>