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89750" cy="10021888"/>
  <p:embeddedFontLst>
    <p:embeddedFont>
      <p:font typeface="Calibri" panose="020F0502020204030204" pitchFamily="34" charset="0"/>
      <p:regular r:id="rId23"/>
      <p:bold r:id="rId24"/>
      <p:italic r:id="rId25"/>
      <p:boldItalic r:id="rId26"/>
    </p:embeddedFont>
    <p:embeddedFont>
      <p:font typeface="Corbel" panose="020B05030202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sCgryhZNhVaOiAvv4vGH9Q60/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8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Boitel" userId="34a5db0b5c9154d6" providerId="LiveId" clId="{60532944-4049-4575-8D57-6403B6339FB1}"/>
    <pc:docChg chg="undo redo custSel addSld delSld">
      <pc:chgData name="Christine Boitel" userId="34a5db0b5c9154d6" providerId="LiveId" clId="{60532944-4049-4575-8D57-6403B6339FB1}" dt="2022-12-23T07:32:48.395" v="3" actId="680"/>
      <pc:docMkLst>
        <pc:docMk/>
      </pc:docMkLst>
      <pc:sldChg chg="new add del">
        <pc:chgData name="Christine Boitel" userId="34a5db0b5c9154d6" providerId="LiveId" clId="{60532944-4049-4575-8D57-6403B6339FB1}" dt="2022-12-23T07:32:48.395" v="3" actId="680"/>
        <pc:sldMkLst>
          <pc:docMk/>
          <pc:sldMk cId="2696805913"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5558" cy="502835"/>
          </a:xfrm>
          <a:prstGeom prst="rect">
            <a:avLst/>
          </a:prstGeom>
          <a:noFill/>
          <a:ln>
            <a:noFill/>
          </a:ln>
        </p:spPr>
        <p:txBody>
          <a:bodyPr spcFirstLastPara="1" wrap="square" lIns="96625" tIns="48300" rIns="96625"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2597" y="0"/>
            <a:ext cx="2985558" cy="502835"/>
          </a:xfrm>
          <a:prstGeom prst="rect">
            <a:avLst/>
          </a:prstGeom>
          <a:noFill/>
          <a:ln>
            <a:noFill/>
          </a:ln>
        </p:spPr>
        <p:txBody>
          <a:bodyPr spcFirstLastPara="1" wrap="square" lIns="96625" tIns="48300" rIns="96625"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9055"/>
            <a:ext cx="2985558" cy="502834"/>
          </a:xfrm>
          <a:prstGeom prst="rect">
            <a:avLst/>
          </a:prstGeom>
          <a:noFill/>
          <a:ln>
            <a:noFill/>
          </a:ln>
        </p:spPr>
        <p:txBody>
          <a:bodyPr spcFirstLastPara="1" wrap="square" lIns="96625" tIns="48300" rIns="96625"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2597" y="9519055"/>
            <a:ext cx="2985558" cy="502834"/>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fr-FR" sz="1300" b="0" i="0" u="none" strike="noStrike" cap="none">
                <a:solidFill>
                  <a:schemeClr val="dk1"/>
                </a:solidFill>
                <a:latin typeface="Calibri"/>
                <a:ea typeface="Calibri"/>
                <a:cs typeface="Calibri"/>
                <a:sym typeface="Calibri"/>
              </a:rPr>
              <a:t>‹N°›</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6: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7: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8: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a00aa39498_0_178:notes"/>
          <p:cNvSpPr txBox="1">
            <a:spLocks noGrp="1"/>
          </p:cNvSpPr>
          <p:nvPr>
            <p:ph type="sldNum" idx="12"/>
          </p:nvPr>
        </p:nvSpPr>
        <p:spPr>
          <a:xfrm>
            <a:off x="3902597" y="9519055"/>
            <a:ext cx="2985600" cy="502800"/>
          </a:xfrm>
          <a:prstGeom prst="rect">
            <a:avLst/>
          </a:prstGeom>
          <a:noFill/>
          <a:ln>
            <a:noFill/>
          </a:ln>
        </p:spPr>
        <p:txBody>
          <a:bodyPr spcFirstLastPara="1" wrap="square" lIns="96625" tIns="48300" rIns="96625" bIns="48300" anchor="b" anchorCtr="0">
            <a:noAutofit/>
          </a:bodyPr>
          <a:lstStyle/>
          <a:p>
            <a:pPr marL="0" marR="0" lvl="0" indent="0" algn="r" rtl="0">
              <a:spcBef>
                <a:spcPts val="0"/>
              </a:spcBef>
              <a:spcAft>
                <a:spcPts val="0"/>
              </a:spcAft>
              <a:buNone/>
            </a:pPr>
            <a:fld id="{00000000-1234-1234-1234-123412341234}" type="slidenum">
              <a:rPr lang="fr-FR" sz="1300">
                <a:solidFill>
                  <a:srgbClr val="000000"/>
                </a:solidFill>
                <a:latin typeface="Arial"/>
                <a:ea typeface="Arial"/>
                <a:cs typeface="Arial"/>
                <a:sym typeface="Arial"/>
              </a:rPr>
              <a:t>14</a:t>
            </a:fld>
            <a:endParaRPr sz="1300">
              <a:solidFill>
                <a:srgbClr val="000000"/>
              </a:solidFill>
              <a:latin typeface="Arial"/>
              <a:ea typeface="Arial"/>
              <a:cs typeface="Arial"/>
              <a:sym typeface="Arial"/>
            </a:endParaRPr>
          </a:p>
        </p:txBody>
      </p:sp>
      <p:sp>
        <p:nvSpPr>
          <p:cNvPr id="220" name="Google Shape;220;g1a00aa39498_0_178:notes"/>
          <p:cNvSpPr txBox="1"/>
          <p:nvPr/>
        </p:nvSpPr>
        <p:spPr>
          <a:xfrm>
            <a:off x="3902597" y="9519054"/>
            <a:ext cx="2985600" cy="501000"/>
          </a:xfrm>
          <a:prstGeom prst="rect">
            <a:avLst/>
          </a:prstGeom>
          <a:noFill/>
          <a:ln>
            <a:noFill/>
          </a:ln>
        </p:spPr>
        <p:txBody>
          <a:bodyPr spcFirstLastPara="1" wrap="square" lIns="95100" tIns="49450" rIns="95100" bIns="49450" anchor="b" anchorCtr="0">
            <a:noAutofit/>
          </a:bodyPr>
          <a:lstStyle/>
          <a:p>
            <a:pPr marL="0" marR="0" lvl="0" indent="0" algn="r" rtl="0">
              <a:spcBef>
                <a:spcPts val="0"/>
              </a:spcBef>
              <a:spcAft>
                <a:spcPts val="0"/>
              </a:spcAft>
              <a:buNone/>
            </a:pPr>
            <a:fld id="{00000000-1234-1234-1234-123412341234}" type="slidenum">
              <a:rPr lang="fr-FR" sz="1300">
                <a:solidFill>
                  <a:srgbClr val="000000"/>
                </a:solidFill>
                <a:latin typeface="Arial"/>
                <a:ea typeface="Arial"/>
                <a:cs typeface="Arial"/>
                <a:sym typeface="Arial"/>
              </a:rPr>
              <a:t>14</a:t>
            </a:fld>
            <a:endParaRPr sz="1300">
              <a:solidFill>
                <a:srgbClr val="000000"/>
              </a:solidFill>
              <a:latin typeface="Arial"/>
              <a:ea typeface="Arial"/>
              <a:cs typeface="Arial"/>
              <a:sym typeface="Arial"/>
            </a:endParaRPr>
          </a:p>
        </p:txBody>
      </p:sp>
      <p:sp>
        <p:nvSpPr>
          <p:cNvPr id="221" name="Google Shape;221;g1a00aa39498_0_178:notes"/>
          <p:cNvSpPr txBox="1"/>
          <p:nvPr/>
        </p:nvSpPr>
        <p:spPr>
          <a:xfrm>
            <a:off x="1148292" y="751642"/>
            <a:ext cx="4593300" cy="37581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6625" tIns="48300" rIns="96625" bIns="48300" anchor="ctr"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dk1"/>
              </a:solidFill>
              <a:latin typeface="Calibri"/>
              <a:ea typeface="Calibri"/>
              <a:cs typeface="Calibri"/>
              <a:sym typeface="Calibri"/>
            </a:endParaRPr>
          </a:p>
        </p:txBody>
      </p:sp>
      <p:sp>
        <p:nvSpPr>
          <p:cNvPr id="222" name="Google Shape;222;g1a00aa39498_0_178:notes"/>
          <p:cNvSpPr txBox="1">
            <a:spLocks noGrp="1"/>
          </p:cNvSpPr>
          <p:nvPr>
            <p:ph type="body" idx="1"/>
          </p:nvPr>
        </p:nvSpPr>
        <p:spPr>
          <a:xfrm>
            <a:off x="688975" y="4760397"/>
            <a:ext cx="5511900" cy="4509900"/>
          </a:xfrm>
          <a:prstGeom prst="rect">
            <a:avLst/>
          </a:prstGeom>
          <a:noFill/>
          <a:ln>
            <a:noFill/>
          </a:ln>
        </p:spPr>
        <p:txBody>
          <a:bodyPr spcFirstLastPara="1" wrap="square" lIns="96625" tIns="48300" rIns="96625" bIns="48300" anchor="t" anchorCtr="0">
            <a:noAutofit/>
          </a:bodyPr>
          <a:lstStyle/>
          <a:p>
            <a:pPr marL="0" marR="0" lvl="0" indent="0" algn="l" rtl="0">
              <a:spcBef>
                <a:spcPts val="0"/>
              </a:spcBef>
              <a:spcAft>
                <a:spcPts val="0"/>
              </a:spcAft>
              <a:buNone/>
            </a:pPr>
            <a:r>
              <a:rPr lang="fr-FR" sz="1200" b="0" i="0" u="none" strike="noStrike" cap="none">
                <a:solidFill>
                  <a:srgbClr val="000000"/>
                </a:solidFill>
                <a:latin typeface="Arial"/>
                <a:ea typeface="Arial"/>
                <a:cs typeface="Arial"/>
                <a:sym typeface="Arial"/>
              </a:rPr>
              <a:t>Notre réserve diminue chaque année de 2500 € environ</a:t>
            </a:r>
            <a:endParaRPr/>
          </a:p>
          <a:p>
            <a:pPr marL="0" marR="0" lvl="0" indent="0" algn="l" rtl="0">
              <a:spcBef>
                <a:spcPts val="476"/>
              </a:spcBef>
              <a:spcAft>
                <a:spcPts val="0"/>
              </a:spcAft>
              <a:buNone/>
            </a:pPr>
            <a:endParaRPr sz="1200" b="0" i="0" u="none" strike="noStrike" cap="none">
              <a:solidFill>
                <a:srgbClr val="000000"/>
              </a:solidFill>
              <a:latin typeface="Arial"/>
              <a:ea typeface="Arial"/>
              <a:cs typeface="Arial"/>
              <a:sym typeface="Arial"/>
            </a:endParaRPr>
          </a:p>
        </p:txBody>
      </p:sp>
      <p:sp>
        <p:nvSpPr>
          <p:cNvPr id="223" name="Google Shape;223;g1a00aa39498_0_178: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a00aa39498_0_190:notes"/>
          <p:cNvSpPr txBox="1">
            <a:spLocks noGrp="1"/>
          </p:cNvSpPr>
          <p:nvPr>
            <p:ph type="sldNum" idx="12"/>
          </p:nvPr>
        </p:nvSpPr>
        <p:spPr>
          <a:xfrm>
            <a:off x="3902597" y="9519055"/>
            <a:ext cx="2985600" cy="502800"/>
          </a:xfrm>
          <a:prstGeom prst="rect">
            <a:avLst/>
          </a:prstGeom>
          <a:noFill/>
          <a:ln>
            <a:noFill/>
          </a:ln>
        </p:spPr>
        <p:txBody>
          <a:bodyPr spcFirstLastPara="1" wrap="square" lIns="96625" tIns="48300" rIns="96625" bIns="48300" anchor="b" anchorCtr="0">
            <a:noAutofit/>
          </a:bodyPr>
          <a:lstStyle/>
          <a:p>
            <a:pPr marL="0" marR="0" lvl="0" indent="0" algn="r" rtl="0">
              <a:spcBef>
                <a:spcPts val="0"/>
              </a:spcBef>
              <a:spcAft>
                <a:spcPts val="0"/>
              </a:spcAft>
              <a:buNone/>
            </a:pPr>
            <a:fld id="{00000000-1234-1234-1234-123412341234}" type="slidenum">
              <a:rPr lang="fr-FR" sz="1300">
                <a:solidFill>
                  <a:srgbClr val="000000"/>
                </a:solidFill>
                <a:latin typeface="Arial"/>
                <a:ea typeface="Arial"/>
                <a:cs typeface="Arial"/>
                <a:sym typeface="Arial"/>
              </a:rPr>
              <a:t>15</a:t>
            </a:fld>
            <a:endParaRPr sz="1300">
              <a:solidFill>
                <a:srgbClr val="000000"/>
              </a:solidFill>
              <a:latin typeface="Arial"/>
              <a:ea typeface="Arial"/>
              <a:cs typeface="Arial"/>
              <a:sym typeface="Arial"/>
            </a:endParaRPr>
          </a:p>
        </p:txBody>
      </p:sp>
      <p:sp>
        <p:nvSpPr>
          <p:cNvPr id="232" name="Google Shape;232;g1a00aa39498_0_190:notes"/>
          <p:cNvSpPr txBox="1"/>
          <p:nvPr/>
        </p:nvSpPr>
        <p:spPr>
          <a:xfrm>
            <a:off x="3902597" y="9519054"/>
            <a:ext cx="2985600" cy="501000"/>
          </a:xfrm>
          <a:prstGeom prst="rect">
            <a:avLst/>
          </a:prstGeom>
          <a:noFill/>
          <a:ln>
            <a:noFill/>
          </a:ln>
        </p:spPr>
        <p:txBody>
          <a:bodyPr spcFirstLastPara="1" wrap="square" lIns="95100" tIns="49450" rIns="95100" bIns="49450" anchor="b" anchorCtr="0">
            <a:noAutofit/>
          </a:bodyPr>
          <a:lstStyle/>
          <a:p>
            <a:pPr marL="0" marR="0" lvl="0" indent="0" algn="r" rtl="0">
              <a:spcBef>
                <a:spcPts val="0"/>
              </a:spcBef>
              <a:spcAft>
                <a:spcPts val="0"/>
              </a:spcAft>
              <a:buNone/>
            </a:pPr>
            <a:fld id="{00000000-1234-1234-1234-123412341234}" type="slidenum">
              <a:rPr lang="fr-FR" sz="1300">
                <a:solidFill>
                  <a:srgbClr val="000000"/>
                </a:solidFill>
                <a:latin typeface="Arial"/>
                <a:ea typeface="Arial"/>
                <a:cs typeface="Arial"/>
                <a:sym typeface="Arial"/>
              </a:rPr>
              <a:t>15</a:t>
            </a:fld>
            <a:endParaRPr sz="1300">
              <a:solidFill>
                <a:srgbClr val="000000"/>
              </a:solidFill>
              <a:latin typeface="Arial"/>
              <a:ea typeface="Arial"/>
              <a:cs typeface="Arial"/>
              <a:sym typeface="Arial"/>
            </a:endParaRPr>
          </a:p>
        </p:txBody>
      </p:sp>
      <p:sp>
        <p:nvSpPr>
          <p:cNvPr id="233" name="Google Shape;233;g1a00aa39498_0_190:notes"/>
          <p:cNvSpPr txBox="1"/>
          <p:nvPr/>
        </p:nvSpPr>
        <p:spPr>
          <a:xfrm>
            <a:off x="1148292" y="751642"/>
            <a:ext cx="4593300" cy="37581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6625" tIns="48300" rIns="96625" bIns="48300" anchor="ctr"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dk1"/>
              </a:solidFill>
              <a:latin typeface="Calibri"/>
              <a:ea typeface="Calibri"/>
              <a:cs typeface="Calibri"/>
              <a:sym typeface="Calibri"/>
            </a:endParaRPr>
          </a:p>
        </p:txBody>
      </p:sp>
      <p:sp>
        <p:nvSpPr>
          <p:cNvPr id="234" name="Google Shape;234;g1a00aa39498_0_190:notes"/>
          <p:cNvSpPr txBox="1">
            <a:spLocks noGrp="1"/>
          </p:cNvSpPr>
          <p:nvPr>
            <p:ph type="body" idx="1"/>
          </p:nvPr>
        </p:nvSpPr>
        <p:spPr>
          <a:xfrm>
            <a:off x="688975" y="4760397"/>
            <a:ext cx="5511900" cy="4509900"/>
          </a:xfrm>
          <a:prstGeom prst="rect">
            <a:avLst/>
          </a:prstGeom>
          <a:noFill/>
          <a:ln>
            <a:noFill/>
          </a:ln>
        </p:spPr>
        <p:txBody>
          <a:bodyPr spcFirstLastPara="1" wrap="square" lIns="96625" tIns="48300" rIns="96625" bIns="48300" anchor="t" anchorCtr="0">
            <a:noAutofit/>
          </a:bodyPr>
          <a:lstStyle/>
          <a:p>
            <a:pPr marL="0" marR="0" lvl="0" indent="0" algn="l" rtl="0">
              <a:spcBef>
                <a:spcPts val="0"/>
              </a:spcBef>
              <a:spcAft>
                <a:spcPts val="0"/>
              </a:spcAft>
              <a:buNone/>
            </a:pPr>
            <a:r>
              <a:rPr lang="fr-FR" sz="1200" b="0" i="0" u="none" strike="noStrike" cap="none">
                <a:solidFill>
                  <a:srgbClr val="000000"/>
                </a:solidFill>
                <a:latin typeface="Arial"/>
                <a:ea typeface="Arial"/>
                <a:cs typeface="Arial"/>
                <a:sym typeface="Arial"/>
              </a:rPr>
              <a:t>Notre réserve diminue chaque année de 2500 € environ</a:t>
            </a:r>
            <a:endParaRPr/>
          </a:p>
          <a:p>
            <a:pPr marL="0" marR="0" lvl="0" indent="0" algn="l" rtl="0">
              <a:spcBef>
                <a:spcPts val="476"/>
              </a:spcBef>
              <a:spcAft>
                <a:spcPts val="0"/>
              </a:spcAft>
              <a:buNone/>
            </a:pPr>
            <a:endParaRPr sz="1200" b="0" i="0" u="none" strike="noStrike" cap="none">
              <a:solidFill>
                <a:srgbClr val="000000"/>
              </a:solidFill>
              <a:latin typeface="Arial"/>
              <a:ea typeface="Arial"/>
              <a:cs typeface="Arial"/>
              <a:sym typeface="Arial"/>
            </a:endParaRPr>
          </a:p>
        </p:txBody>
      </p:sp>
      <p:sp>
        <p:nvSpPr>
          <p:cNvPr id="235" name="Google Shape;235;g1a00aa39498_0_190: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9a967d277c_0_201:notes"/>
          <p:cNvSpPr txBox="1">
            <a:spLocks noGrp="1"/>
          </p:cNvSpPr>
          <p:nvPr>
            <p:ph type="sldNum" idx="12"/>
          </p:nvPr>
        </p:nvSpPr>
        <p:spPr>
          <a:xfrm>
            <a:off x="3902597" y="9519055"/>
            <a:ext cx="2985600" cy="502800"/>
          </a:xfrm>
          <a:prstGeom prst="rect">
            <a:avLst/>
          </a:prstGeom>
          <a:noFill/>
          <a:ln>
            <a:noFill/>
          </a:ln>
        </p:spPr>
        <p:txBody>
          <a:bodyPr spcFirstLastPara="1" wrap="square" lIns="96625" tIns="48300" rIns="96625" bIns="48300" anchor="b" anchorCtr="0">
            <a:noAutofit/>
          </a:bodyPr>
          <a:lstStyle/>
          <a:p>
            <a:pPr marL="0" marR="0" lvl="0" indent="0" algn="r" rtl="0">
              <a:spcBef>
                <a:spcPts val="0"/>
              </a:spcBef>
              <a:spcAft>
                <a:spcPts val="0"/>
              </a:spcAft>
              <a:buNone/>
            </a:pPr>
            <a:fld id="{00000000-1234-1234-1234-123412341234}" type="slidenum">
              <a:rPr lang="fr-FR" sz="1300">
                <a:solidFill>
                  <a:srgbClr val="000000"/>
                </a:solidFill>
                <a:latin typeface="Arial"/>
                <a:ea typeface="Arial"/>
                <a:cs typeface="Arial"/>
                <a:sym typeface="Arial"/>
              </a:rPr>
              <a:t>16</a:t>
            </a:fld>
            <a:endParaRPr sz="1300">
              <a:solidFill>
                <a:srgbClr val="000000"/>
              </a:solidFill>
              <a:latin typeface="Arial"/>
              <a:ea typeface="Arial"/>
              <a:cs typeface="Arial"/>
              <a:sym typeface="Arial"/>
            </a:endParaRPr>
          </a:p>
        </p:txBody>
      </p:sp>
      <p:sp>
        <p:nvSpPr>
          <p:cNvPr id="244" name="Google Shape;244;g19a967d277c_0_201:notes"/>
          <p:cNvSpPr txBox="1"/>
          <p:nvPr/>
        </p:nvSpPr>
        <p:spPr>
          <a:xfrm>
            <a:off x="3902597" y="9519054"/>
            <a:ext cx="2985600" cy="501000"/>
          </a:xfrm>
          <a:prstGeom prst="rect">
            <a:avLst/>
          </a:prstGeom>
          <a:noFill/>
          <a:ln>
            <a:noFill/>
          </a:ln>
        </p:spPr>
        <p:txBody>
          <a:bodyPr spcFirstLastPara="1" wrap="square" lIns="95100" tIns="49450" rIns="95100" bIns="49450" anchor="b" anchorCtr="0">
            <a:noAutofit/>
          </a:bodyPr>
          <a:lstStyle/>
          <a:p>
            <a:pPr marL="0" marR="0" lvl="0" indent="0" algn="r" rtl="0">
              <a:spcBef>
                <a:spcPts val="0"/>
              </a:spcBef>
              <a:spcAft>
                <a:spcPts val="0"/>
              </a:spcAft>
              <a:buNone/>
            </a:pPr>
            <a:fld id="{00000000-1234-1234-1234-123412341234}" type="slidenum">
              <a:rPr lang="fr-FR" sz="1300">
                <a:solidFill>
                  <a:srgbClr val="000000"/>
                </a:solidFill>
                <a:latin typeface="Arial"/>
                <a:ea typeface="Arial"/>
                <a:cs typeface="Arial"/>
                <a:sym typeface="Arial"/>
              </a:rPr>
              <a:t>16</a:t>
            </a:fld>
            <a:endParaRPr sz="1300">
              <a:solidFill>
                <a:srgbClr val="000000"/>
              </a:solidFill>
              <a:latin typeface="Arial"/>
              <a:ea typeface="Arial"/>
              <a:cs typeface="Arial"/>
              <a:sym typeface="Arial"/>
            </a:endParaRPr>
          </a:p>
        </p:txBody>
      </p:sp>
      <p:sp>
        <p:nvSpPr>
          <p:cNvPr id="245" name="Google Shape;245;g19a967d277c_0_201:notes"/>
          <p:cNvSpPr txBox="1"/>
          <p:nvPr/>
        </p:nvSpPr>
        <p:spPr>
          <a:xfrm>
            <a:off x="1148292" y="751642"/>
            <a:ext cx="4593300" cy="37581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6625" tIns="48300" rIns="96625" bIns="48300" anchor="ctr"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dk1"/>
              </a:solidFill>
              <a:latin typeface="Calibri"/>
              <a:ea typeface="Calibri"/>
              <a:cs typeface="Calibri"/>
              <a:sym typeface="Calibri"/>
            </a:endParaRPr>
          </a:p>
        </p:txBody>
      </p:sp>
      <p:sp>
        <p:nvSpPr>
          <p:cNvPr id="246" name="Google Shape;246;g19a967d277c_0_201:notes"/>
          <p:cNvSpPr txBox="1">
            <a:spLocks noGrp="1"/>
          </p:cNvSpPr>
          <p:nvPr>
            <p:ph type="body" idx="1"/>
          </p:nvPr>
        </p:nvSpPr>
        <p:spPr>
          <a:xfrm>
            <a:off x="688975" y="4760397"/>
            <a:ext cx="5511900" cy="4509900"/>
          </a:xfrm>
          <a:prstGeom prst="rect">
            <a:avLst/>
          </a:prstGeom>
          <a:noFill/>
          <a:ln>
            <a:noFill/>
          </a:ln>
        </p:spPr>
        <p:txBody>
          <a:bodyPr spcFirstLastPara="1" wrap="square" lIns="96625" tIns="48300" rIns="96625" bIns="48300" anchor="t" anchorCtr="0">
            <a:noAutofit/>
          </a:bodyPr>
          <a:lstStyle/>
          <a:p>
            <a:pPr marL="0" marR="0" lvl="0" indent="0" algn="l" rtl="0">
              <a:spcBef>
                <a:spcPts val="0"/>
              </a:spcBef>
              <a:spcAft>
                <a:spcPts val="0"/>
              </a:spcAft>
              <a:buNone/>
            </a:pPr>
            <a:r>
              <a:rPr lang="fr-FR" sz="1200" b="0" i="0" u="none" strike="noStrike" cap="none">
                <a:solidFill>
                  <a:srgbClr val="000000"/>
                </a:solidFill>
                <a:latin typeface="Arial"/>
                <a:ea typeface="Arial"/>
                <a:cs typeface="Arial"/>
                <a:sym typeface="Arial"/>
              </a:rPr>
              <a:t>Notre réserve diminue chaque année de 2500 € environ</a:t>
            </a:r>
            <a:endParaRPr/>
          </a:p>
          <a:p>
            <a:pPr marL="0" marR="0" lvl="0" indent="0" algn="l" rtl="0">
              <a:spcBef>
                <a:spcPts val="476"/>
              </a:spcBef>
              <a:spcAft>
                <a:spcPts val="0"/>
              </a:spcAft>
              <a:buNone/>
            </a:pPr>
            <a:endParaRPr sz="1200" b="0" i="0" u="none" strike="noStrike" cap="none">
              <a:solidFill>
                <a:srgbClr val="000000"/>
              </a:solidFill>
              <a:latin typeface="Arial"/>
              <a:ea typeface="Arial"/>
              <a:cs typeface="Arial"/>
              <a:sym typeface="Arial"/>
            </a:endParaRPr>
          </a:p>
        </p:txBody>
      </p:sp>
      <p:sp>
        <p:nvSpPr>
          <p:cNvPr id="247" name="Google Shape;247;g19a967d277c_0_201: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9: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68" name="Google Shape;268;p10: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1: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6" name="Google Shape;96;p2: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a3240f424a_0_0: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a3240f424a_0_0:notes"/>
          <p:cNvSpPr txBox="1">
            <a:spLocks noGrp="1"/>
          </p:cNvSpPr>
          <p:nvPr>
            <p:ph type="body" idx="1"/>
          </p:nvPr>
        </p:nvSpPr>
        <p:spPr>
          <a:xfrm>
            <a:off x="688975" y="4823034"/>
            <a:ext cx="5511900" cy="39462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293" name="Google Shape;293;g1a3240f424a_0_0:notes"/>
          <p:cNvSpPr txBox="1">
            <a:spLocks noGrp="1"/>
          </p:cNvSpPr>
          <p:nvPr>
            <p:ph type="sldNum" idx="12"/>
          </p:nvPr>
        </p:nvSpPr>
        <p:spPr>
          <a:xfrm>
            <a:off x="3902597" y="9519055"/>
            <a:ext cx="2985600" cy="502800"/>
          </a:xfrm>
          <a:prstGeom prst="rect">
            <a:avLst/>
          </a:prstGeom>
        </p:spPr>
        <p:txBody>
          <a:bodyPr spcFirstLastPara="1" wrap="square" lIns="96625" tIns="48300" rIns="96625" bIns="48300"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fr-FR"/>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9a20017c97_0_0:notes"/>
          <p:cNvSpPr txBox="1">
            <a:spLocks noGrp="1"/>
          </p:cNvSpPr>
          <p:nvPr>
            <p:ph type="body" idx="1"/>
          </p:nvPr>
        </p:nvSpPr>
        <p:spPr>
          <a:xfrm>
            <a:off x="688975" y="4760391"/>
            <a:ext cx="5511900" cy="45099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12" name="Google Shape;112;g19a20017c97_0_0:notes"/>
          <p:cNvSpPr>
            <a:spLocks noGrp="1" noRot="1" noChangeAspect="1"/>
          </p:cNvSpPr>
          <p:nvPr>
            <p:ph type="sldImg" idx="2"/>
          </p:nvPr>
        </p:nvSpPr>
        <p:spPr>
          <a:xfrm>
            <a:off x="1148518" y="751641"/>
            <a:ext cx="4593600" cy="3758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9a20017c97_0_10:notes"/>
          <p:cNvSpPr txBox="1">
            <a:spLocks noGrp="1"/>
          </p:cNvSpPr>
          <p:nvPr>
            <p:ph type="body" idx="1"/>
          </p:nvPr>
        </p:nvSpPr>
        <p:spPr>
          <a:xfrm>
            <a:off x="688975" y="4760391"/>
            <a:ext cx="5511900" cy="45099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23" name="Google Shape;123;g19a20017c97_0_10:notes"/>
          <p:cNvSpPr>
            <a:spLocks noGrp="1" noRot="1" noChangeAspect="1"/>
          </p:cNvSpPr>
          <p:nvPr>
            <p:ph type="sldImg" idx="2"/>
          </p:nvPr>
        </p:nvSpPr>
        <p:spPr>
          <a:xfrm>
            <a:off x="1148518" y="751641"/>
            <a:ext cx="4593600" cy="3758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9a20017c97_0_20:notes"/>
          <p:cNvSpPr txBox="1">
            <a:spLocks noGrp="1"/>
          </p:cNvSpPr>
          <p:nvPr>
            <p:ph type="body" idx="1"/>
          </p:nvPr>
        </p:nvSpPr>
        <p:spPr>
          <a:xfrm>
            <a:off x="688975" y="4760391"/>
            <a:ext cx="5511900" cy="45099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34" name="Google Shape;134;g19a20017c97_0_20:notes"/>
          <p:cNvSpPr>
            <a:spLocks noGrp="1" noRot="1" noChangeAspect="1"/>
          </p:cNvSpPr>
          <p:nvPr>
            <p:ph type="sldImg" idx="2"/>
          </p:nvPr>
        </p:nvSpPr>
        <p:spPr>
          <a:xfrm>
            <a:off x="1148518" y="751641"/>
            <a:ext cx="4593600" cy="3758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9a967d277c_0_0:notes"/>
          <p:cNvSpPr txBox="1">
            <a:spLocks noGrp="1"/>
          </p:cNvSpPr>
          <p:nvPr>
            <p:ph type="body" idx="1"/>
          </p:nvPr>
        </p:nvSpPr>
        <p:spPr>
          <a:xfrm>
            <a:off x="688975" y="4823034"/>
            <a:ext cx="5511900" cy="3946200"/>
          </a:xfrm>
          <a:prstGeom prst="rect">
            <a:avLst/>
          </a:prstGeom>
        </p:spPr>
        <p:txBody>
          <a:bodyPr spcFirstLastPara="1" wrap="square" lIns="96625" tIns="48300" rIns="96625" bIns="48300" anchor="t" anchorCtr="0">
            <a:noAutofit/>
          </a:bodyPr>
          <a:lstStyle/>
          <a:p>
            <a:pPr marL="0" lvl="0" indent="0" algn="l" rtl="0">
              <a:spcBef>
                <a:spcPts val="0"/>
              </a:spcBef>
              <a:spcAft>
                <a:spcPts val="0"/>
              </a:spcAft>
              <a:buNone/>
            </a:pPr>
            <a:endParaRPr/>
          </a:p>
        </p:txBody>
      </p:sp>
      <p:sp>
        <p:nvSpPr>
          <p:cNvPr id="142" name="Google Shape;142;g19a967d277c_0_0:notes"/>
          <p:cNvSpPr>
            <a:spLocks noGrp="1" noRot="1" noChangeAspect="1"/>
          </p:cNvSpPr>
          <p:nvPr>
            <p:ph type="sldImg" idx="2"/>
          </p:nvPr>
        </p:nvSpPr>
        <p:spPr>
          <a:xfrm>
            <a:off x="438150" y="1252538"/>
            <a:ext cx="6013500" cy="3383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a00aa39498_0_90:notes"/>
          <p:cNvSpPr txBox="1">
            <a:spLocks noGrp="1"/>
          </p:cNvSpPr>
          <p:nvPr>
            <p:ph type="body" idx="1"/>
          </p:nvPr>
        </p:nvSpPr>
        <p:spPr>
          <a:xfrm>
            <a:off x="688975" y="4823034"/>
            <a:ext cx="5511900" cy="3946200"/>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g1a00aa39498_0_90:notes"/>
          <p:cNvSpPr>
            <a:spLocks noGrp="1" noRot="1" noChangeAspect="1"/>
          </p:cNvSpPr>
          <p:nvPr>
            <p:ph type="sldImg" idx="2"/>
          </p:nvPr>
        </p:nvSpPr>
        <p:spPr>
          <a:xfrm>
            <a:off x="438150" y="1252538"/>
            <a:ext cx="6013500" cy="3383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3: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88975" y="4823034"/>
            <a:ext cx="5511800" cy="3946118"/>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4:notes"/>
          <p:cNvSpPr>
            <a:spLocks noGrp="1" noRot="1" noChangeAspect="1"/>
          </p:cNvSpPr>
          <p:nvPr>
            <p:ph type="sldImg" idx="2"/>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6"/>
        <p:cNvGrpSpPr/>
        <p:nvPr/>
      </p:nvGrpSpPr>
      <p:grpSpPr>
        <a:xfrm>
          <a:off x="0" y="0"/>
          <a:ext cx="0" cy="0"/>
          <a:chOff x="0" y="0"/>
          <a:chExt cx="0" cy="0"/>
        </a:xfrm>
      </p:grpSpPr>
      <p:sp>
        <p:nvSpPr>
          <p:cNvPr id="17" name="Google Shape;17;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3"/>
        <p:cNvGrpSpPr/>
        <p:nvPr/>
      </p:nvGrpSpPr>
      <p:grpSpPr>
        <a:xfrm>
          <a:off x="0" y="0"/>
          <a:ext cx="0" cy="0"/>
          <a:chOff x="0" y="0"/>
          <a:chExt cx="0" cy="0"/>
        </a:xfrm>
      </p:grpSpPr>
      <p:sp>
        <p:nvSpPr>
          <p:cNvPr id="74" name="Google Shape;7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9"/>
        <p:cNvGrpSpPr/>
        <p:nvPr/>
      </p:nvGrpSpPr>
      <p:grpSpPr>
        <a:xfrm>
          <a:off x="0" y="0"/>
          <a:ext cx="0" cy="0"/>
          <a:chOff x="0" y="0"/>
          <a:chExt cx="0" cy="0"/>
        </a:xfrm>
      </p:grpSpPr>
      <p:sp>
        <p:nvSpPr>
          <p:cNvPr id="80" name="Google Shape;80;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838200" y="45656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orbel"/>
              <a:buNone/>
              <a:defRPr sz="4400" b="1" i="1">
                <a:solidFill>
                  <a:schemeClr val="dk1"/>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4"/>
          <p:cNvSpPr txBox="1">
            <a:spLocks noGrp="1"/>
          </p:cNvSpPr>
          <p:nvPr>
            <p:ph type="dt" idx="10"/>
          </p:nvPr>
        </p:nvSpPr>
        <p:spPr>
          <a:xfrm>
            <a:off x="838200" y="644779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ftr" idx="11"/>
          </p:nvPr>
        </p:nvSpPr>
        <p:spPr>
          <a:xfrm>
            <a:off x="4038600" y="644779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sldNum" idx="12"/>
          </p:nvPr>
        </p:nvSpPr>
        <p:spPr>
          <a:xfrm>
            <a:off x="8610600" y="644779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8"/>
        <p:cNvGrpSpPr/>
        <p:nvPr/>
      </p:nvGrpSpPr>
      <p:grpSpPr>
        <a:xfrm>
          <a:off x="0" y="0"/>
          <a:ext cx="0" cy="0"/>
          <a:chOff x="0" y="0"/>
          <a:chExt cx="0" cy="0"/>
        </a:xfrm>
      </p:grpSpPr>
      <p:sp>
        <p:nvSpPr>
          <p:cNvPr id="29" name="Google Shape;2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a:spLocks noGrp="1"/>
          </p:cNvSpPr>
          <p:nvPr>
            <p:ph type="pic" idx="2"/>
          </p:nvPr>
        </p:nvSpPr>
        <p:spPr>
          <a:xfrm>
            <a:off x="5183188" y="987425"/>
            <a:ext cx="6172200" cy="4873625"/>
          </a:xfrm>
          <a:prstGeom prst="rect">
            <a:avLst/>
          </a:prstGeom>
          <a:noFill/>
          <a:ln>
            <a:noFill/>
          </a:ln>
        </p:spPr>
      </p:sp>
      <p:sp>
        <p:nvSpPr>
          <p:cNvPr id="69" name="Google Shape;69;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pic>
        <p:nvPicPr>
          <p:cNvPr id="15" name="Google Shape;15;p12"/>
          <p:cNvPicPr preferRelativeResize="0"/>
          <p:nvPr/>
        </p:nvPicPr>
        <p:blipFill rotWithShape="1">
          <a:blip r:embed="rId13">
            <a:alphaModFix/>
          </a:blip>
          <a:srcRect/>
          <a:stretch/>
        </p:blipFill>
        <p:spPr>
          <a:xfrm>
            <a:off x="10432596" y="0"/>
            <a:ext cx="1613535" cy="7209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35.jpg"/><Relationship Id="rId4" Type="http://schemas.openxmlformats.org/officeDocument/2006/relationships/image" Target="../media/image4.jpg"/><Relationship Id="rId9" Type="http://schemas.openxmlformats.org/officeDocument/2006/relationships/image" Target="../media/image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golf.escape@outlook.f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www.association-escap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3" y="568856"/>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060"/>
              </a:buClr>
              <a:buSzPts val="5400"/>
              <a:buFont typeface="Arial"/>
              <a:buNone/>
            </a:pPr>
            <a:r>
              <a:rPr lang="fr-FR" sz="5400" b="1" i="1">
                <a:solidFill>
                  <a:srgbClr val="002060"/>
                </a:solidFill>
                <a:latin typeface="Arial"/>
                <a:ea typeface="Arial"/>
                <a:cs typeface="Arial"/>
                <a:sym typeface="Arial"/>
              </a:rPr>
              <a:t>Assemblée Générale</a:t>
            </a:r>
            <a:endParaRPr sz="5400" b="1" i="1">
              <a:solidFill>
                <a:srgbClr val="002060"/>
              </a:solidFill>
              <a:latin typeface="Arial"/>
              <a:ea typeface="Arial"/>
              <a:cs typeface="Arial"/>
              <a:sym typeface="Arial"/>
            </a:endParaRPr>
          </a:p>
          <a:p>
            <a:pPr marL="0" lvl="0" indent="0" algn="ctr" rtl="0">
              <a:lnSpc>
                <a:spcPct val="90000"/>
              </a:lnSpc>
              <a:spcBef>
                <a:spcPts val="0"/>
              </a:spcBef>
              <a:spcAft>
                <a:spcPts val="0"/>
              </a:spcAft>
              <a:buClr>
                <a:srgbClr val="002060"/>
              </a:buClr>
              <a:buSzPts val="5400"/>
              <a:buFont typeface="Arial"/>
              <a:buNone/>
            </a:pPr>
            <a:r>
              <a:rPr lang="fr-FR" sz="5400" b="1" i="1">
                <a:solidFill>
                  <a:srgbClr val="002060"/>
                </a:solidFill>
                <a:latin typeface="Arial"/>
                <a:ea typeface="Arial"/>
                <a:cs typeface="Arial"/>
                <a:sym typeface="Arial"/>
              </a:rPr>
              <a:t> </a:t>
            </a:r>
            <a:endParaRPr sz="3200" b="1" i="1">
              <a:solidFill>
                <a:srgbClr val="002060"/>
              </a:solidFill>
              <a:latin typeface="Arial"/>
              <a:ea typeface="Arial"/>
              <a:cs typeface="Arial"/>
              <a:sym typeface="Arial"/>
            </a:endParaRPr>
          </a:p>
        </p:txBody>
      </p:sp>
      <p:sp>
        <p:nvSpPr>
          <p:cNvPr id="90" name="Google Shape;90;p1"/>
          <p:cNvSpPr txBox="1">
            <a:spLocks noGrp="1"/>
          </p:cNvSpPr>
          <p:nvPr>
            <p:ph type="subTitle" idx="1"/>
          </p:nvPr>
        </p:nvSpPr>
        <p:spPr>
          <a:xfrm>
            <a:off x="1524000" y="2338457"/>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fr-FR" sz="2600" b="1"/>
              <a:t>Jeudi 8 décembre 2022</a:t>
            </a:r>
            <a:endParaRPr sz="2600"/>
          </a:p>
          <a:p>
            <a:pPr marL="0" lvl="0" indent="0" algn="ctr" rtl="0">
              <a:lnSpc>
                <a:spcPct val="90000"/>
              </a:lnSpc>
              <a:spcBef>
                <a:spcPts val="1000"/>
              </a:spcBef>
              <a:spcAft>
                <a:spcPts val="0"/>
              </a:spcAft>
              <a:buClr>
                <a:schemeClr val="dk1"/>
              </a:buClr>
              <a:buSzPts val="2400"/>
              <a:buNone/>
            </a:pPr>
            <a:r>
              <a:rPr lang="fr-FR" sz="2600" b="1"/>
              <a:t>Hôtel Ampère****</a:t>
            </a:r>
            <a:endParaRPr sz="2600"/>
          </a:p>
        </p:txBody>
      </p:sp>
      <p:sp>
        <p:nvSpPr>
          <p:cNvPr id="91" name="Google Shape;91;p1"/>
          <p:cNvSpPr txBox="1">
            <a:spLocks noGrp="1"/>
          </p:cNvSpPr>
          <p:nvPr>
            <p:ph type="ftr" idx="11"/>
          </p:nvPr>
        </p:nvSpPr>
        <p:spPr>
          <a:xfrm>
            <a:off x="4038600" y="6186875"/>
            <a:ext cx="4258200" cy="534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fr-FR"/>
              <a:t>Assemblée Générale Escape</a:t>
            </a:r>
            <a:endParaRPr/>
          </a:p>
        </p:txBody>
      </p:sp>
      <p:sp>
        <p:nvSpPr>
          <p:cNvPr id="92" name="Google Shape;9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a:t>
            </a:fld>
            <a:endParaRPr/>
          </a:p>
        </p:txBody>
      </p:sp>
      <p:pic>
        <p:nvPicPr>
          <p:cNvPr id="93" name="Google Shape;93;p1"/>
          <p:cNvPicPr preferRelativeResize="0"/>
          <p:nvPr/>
        </p:nvPicPr>
        <p:blipFill>
          <a:blip r:embed="rId3">
            <a:alphaModFix/>
          </a:blip>
          <a:stretch>
            <a:fillRect/>
          </a:stretch>
        </p:blipFill>
        <p:spPr>
          <a:xfrm>
            <a:off x="3481329" y="3429000"/>
            <a:ext cx="4815475" cy="2709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title"/>
          </p:nvPr>
        </p:nvSpPr>
        <p:spPr>
          <a:xfrm>
            <a:off x="738750" y="363922"/>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4400"/>
              <a:buFont typeface="Corbel"/>
              <a:buNone/>
            </a:pPr>
            <a:r>
              <a:rPr lang="fr-FR">
                <a:solidFill>
                  <a:srgbClr val="002060"/>
                </a:solidFill>
              </a:rPr>
              <a:t>Les webinaires Escape 2022</a:t>
            </a:r>
            <a:endParaRPr>
              <a:solidFill>
                <a:srgbClr val="002060"/>
              </a:solidFill>
            </a:endParaRPr>
          </a:p>
        </p:txBody>
      </p:sp>
      <p:sp>
        <p:nvSpPr>
          <p:cNvPr id="182" name="Google Shape;182;p5"/>
          <p:cNvSpPr txBox="1">
            <a:spLocks noGrp="1"/>
          </p:cNvSpPr>
          <p:nvPr>
            <p:ph type="sldNum" idx="12"/>
          </p:nvPr>
        </p:nvSpPr>
        <p:spPr>
          <a:xfrm>
            <a:off x="8610600" y="644779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a:t>
            </a:fld>
            <a:endParaRPr/>
          </a:p>
        </p:txBody>
      </p:sp>
      <p:sp>
        <p:nvSpPr>
          <p:cNvPr id="183" name="Google Shape;18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fr-FR"/>
              <a:t>Assemblée Générale Escape</a:t>
            </a:r>
            <a:endParaRPr/>
          </a:p>
        </p:txBody>
      </p:sp>
      <p:pic>
        <p:nvPicPr>
          <p:cNvPr id="184" name="Google Shape;184;p5" descr="Une image contenant texte&#10;&#10;Description générée automatiquement"/>
          <p:cNvPicPr preferRelativeResize="0"/>
          <p:nvPr/>
        </p:nvPicPr>
        <p:blipFill rotWithShape="1">
          <a:blip r:embed="rId3">
            <a:alphaModFix/>
          </a:blip>
          <a:srcRect/>
          <a:stretch/>
        </p:blipFill>
        <p:spPr>
          <a:xfrm>
            <a:off x="8931728" y="1766797"/>
            <a:ext cx="2422071" cy="3767666"/>
          </a:xfrm>
          <a:prstGeom prst="rect">
            <a:avLst/>
          </a:prstGeom>
          <a:noFill/>
          <a:ln>
            <a:noFill/>
          </a:ln>
        </p:spPr>
      </p:pic>
      <p:pic>
        <p:nvPicPr>
          <p:cNvPr id="185" name="Google Shape;185;p5" descr="Une image contenant texte&#10;&#10;Description générée automatiquement"/>
          <p:cNvPicPr preferRelativeResize="0"/>
          <p:nvPr/>
        </p:nvPicPr>
        <p:blipFill rotWithShape="1">
          <a:blip r:embed="rId4">
            <a:alphaModFix/>
          </a:blip>
          <a:srcRect/>
          <a:stretch/>
        </p:blipFill>
        <p:spPr>
          <a:xfrm>
            <a:off x="6279871" y="1788373"/>
            <a:ext cx="2422071" cy="3794578"/>
          </a:xfrm>
          <a:prstGeom prst="rect">
            <a:avLst/>
          </a:prstGeom>
          <a:noFill/>
          <a:ln>
            <a:noFill/>
          </a:ln>
        </p:spPr>
      </p:pic>
      <p:pic>
        <p:nvPicPr>
          <p:cNvPr id="186" name="Google Shape;186;p5" descr="Une image contenant texte&#10;&#10;Description générée automatiquement"/>
          <p:cNvPicPr preferRelativeResize="0"/>
          <p:nvPr/>
        </p:nvPicPr>
        <p:blipFill rotWithShape="1">
          <a:blip r:embed="rId5">
            <a:alphaModFix/>
          </a:blip>
          <a:srcRect/>
          <a:stretch/>
        </p:blipFill>
        <p:spPr>
          <a:xfrm>
            <a:off x="3594639" y="1745182"/>
            <a:ext cx="2549534" cy="3880958"/>
          </a:xfrm>
          <a:prstGeom prst="rect">
            <a:avLst/>
          </a:prstGeom>
          <a:noFill/>
          <a:ln>
            <a:noFill/>
          </a:ln>
        </p:spPr>
      </p:pic>
      <p:pic>
        <p:nvPicPr>
          <p:cNvPr id="187" name="Google Shape;187;p5"/>
          <p:cNvPicPr preferRelativeResize="0"/>
          <p:nvPr/>
        </p:nvPicPr>
        <p:blipFill rotWithShape="1">
          <a:blip r:embed="rId6">
            <a:alphaModFix/>
          </a:blip>
          <a:srcRect/>
          <a:stretch/>
        </p:blipFill>
        <p:spPr>
          <a:xfrm>
            <a:off x="828225" y="1703071"/>
            <a:ext cx="2549525" cy="38951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title"/>
          </p:nvPr>
        </p:nvSpPr>
        <p:spPr>
          <a:xfrm>
            <a:off x="625050" y="578147"/>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4400"/>
              <a:buFont typeface="Corbel"/>
              <a:buNone/>
            </a:pPr>
            <a:r>
              <a:rPr lang="fr-FR">
                <a:solidFill>
                  <a:srgbClr val="002060"/>
                </a:solidFill>
              </a:rPr>
              <a:t>Mise en avant de nos adhérents 2022</a:t>
            </a:r>
            <a:endParaRPr>
              <a:solidFill>
                <a:srgbClr val="002060"/>
              </a:solidFill>
            </a:endParaRPr>
          </a:p>
        </p:txBody>
      </p:sp>
      <p:sp>
        <p:nvSpPr>
          <p:cNvPr id="193" name="Google Shape;193;p6"/>
          <p:cNvSpPr txBox="1">
            <a:spLocks noGrp="1"/>
          </p:cNvSpPr>
          <p:nvPr>
            <p:ph type="sldNum" idx="12"/>
          </p:nvPr>
        </p:nvSpPr>
        <p:spPr>
          <a:xfrm>
            <a:off x="8610600" y="644779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a:t>
            </a:fld>
            <a:endParaRPr/>
          </a:p>
        </p:txBody>
      </p:sp>
      <p:sp>
        <p:nvSpPr>
          <p:cNvPr id="194" name="Google Shape;19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fr-FR"/>
              <a:t>Assemblée Générale Escape</a:t>
            </a:r>
            <a:endParaRPr/>
          </a:p>
        </p:txBody>
      </p:sp>
      <p:pic>
        <p:nvPicPr>
          <p:cNvPr id="195" name="Google Shape;195;p6" descr="Une image contenant texte, personne&#10;&#10;Description générée automatiquement"/>
          <p:cNvPicPr preferRelativeResize="0"/>
          <p:nvPr/>
        </p:nvPicPr>
        <p:blipFill rotWithShape="1">
          <a:blip r:embed="rId3">
            <a:alphaModFix/>
          </a:blip>
          <a:srcRect/>
          <a:stretch/>
        </p:blipFill>
        <p:spPr>
          <a:xfrm>
            <a:off x="145225" y="2071575"/>
            <a:ext cx="1969909" cy="2956049"/>
          </a:xfrm>
          <a:prstGeom prst="rect">
            <a:avLst/>
          </a:prstGeom>
          <a:noFill/>
          <a:ln>
            <a:noFill/>
          </a:ln>
        </p:spPr>
      </p:pic>
      <p:pic>
        <p:nvPicPr>
          <p:cNvPr id="196" name="Google Shape;196;p6" descr="Une image contenant texte, personne, posant&#10;&#10;Description générée automatiquement"/>
          <p:cNvPicPr preferRelativeResize="0"/>
          <p:nvPr/>
        </p:nvPicPr>
        <p:blipFill rotWithShape="1">
          <a:blip r:embed="rId4">
            <a:alphaModFix/>
          </a:blip>
          <a:srcRect/>
          <a:stretch/>
        </p:blipFill>
        <p:spPr>
          <a:xfrm>
            <a:off x="2490850" y="2021824"/>
            <a:ext cx="1831351" cy="3055551"/>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9439650" y="2038476"/>
            <a:ext cx="2378725" cy="3022225"/>
          </a:xfrm>
          <a:prstGeom prst="rect">
            <a:avLst/>
          </a:prstGeom>
          <a:noFill/>
          <a:ln>
            <a:noFill/>
          </a:ln>
        </p:spPr>
      </p:pic>
      <p:pic>
        <p:nvPicPr>
          <p:cNvPr id="198" name="Google Shape;198;p6" descr="Une image contenant texte&#10;&#10;Description générée automatiquement"/>
          <p:cNvPicPr preferRelativeResize="0"/>
          <p:nvPr/>
        </p:nvPicPr>
        <p:blipFill rotWithShape="1">
          <a:blip r:embed="rId6">
            <a:alphaModFix/>
          </a:blip>
          <a:srcRect/>
          <a:stretch/>
        </p:blipFill>
        <p:spPr>
          <a:xfrm>
            <a:off x="6957950" y="1950973"/>
            <a:ext cx="2269750" cy="2956050"/>
          </a:xfrm>
          <a:prstGeom prst="rect">
            <a:avLst/>
          </a:prstGeom>
          <a:noFill/>
          <a:ln>
            <a:noFill/>
          </a:ln>
        </p:spPr>
      </p:pic>
      <p:pic>
        <p:nvPicPr>
          <p:cNvPr id="199" name="Google Shape;199;p6"/>
          <p:cNvPicPr preferRelativeResize="0"/>
          <p:nvPr/>
        </p:nvPicPr>
        <p:blipFill>
          <a:blip r:embed="rId7">
            <a:alphaModFix/>
          </a:blip>
          <a:stretch>
            <a:fillRect/>
          </a:stretch>
        </p:blipFill>
        <p:spPr>
          <a:xfrm>
            <a:off x="4661174" y="1779337"/>
            <a:ext cx="2158625" cy="35405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7"/>
          <p:cNvSpPr txBox="1">
            <a:spLocks noGrp="1"/>
          </p:cNvSpPr>
          <p:nvPr>
            <p:ph type="title"/>
          </p:nvPr>
        </p:nvSpPr>
        <p:spPr>
          <a:xfrm>
            <a:off x="511025" y="510900"/>
            <a:ext cx="111363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4400"/>
              <a:buFont typeface="Corbel"/>
              <a:buNone/>
            </a:pPr>
            <a:r>
              <a:rPr lang="fr-FR">
                <a:solidFill>
                  <a:srgbClr val="002060"/>
                </a:solidFill>
              </a:rPr>
              <a:t>Les</a:t>
            </a:r>
            <a:r>
              <a:rPr lang="fr-FR" sz="3600" i="1">
                <a:solidFill>
                  <a:srgbClr val="002060"/>
                </a:solidFill>
              </a:rPr>
              <a:t> </a:t>
            </a:r>
            <a:r>
              <a:rPr lang="fr-FR">
                <a:solidFill>
                  <a:srgbClr val="002060"/>
                </a:solidFill>
              </a:rPr>
              <a:t>rencontres et communications Escape 2022</a:t>
            </a:r>
            <a:endParaRPr/>
          </a:p>
        </p:txBody>
      </p:sp>
      <p:sp>
        <p:nvSpPr>
          <p:cNvPr id="205" name="Google Shape;205;p7"/>
          <p:cNvSpPr txBox="1">
            <a:spLocks noGrp="1"/>
          </p:cNvSpPr>
          <p:nvPr>
            <p:ph type="sldNum" idx="12"/>
          </p:nvPr>
        </p:nvSpPr>
        <p:spPr>
          <a:xfrm>
            <a:off x="8610600" y="644779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a:t>
            </a:fld>
            <a:endParaRPr/>
          </a:p>
        </p:txBody>
      </p:sp>
      <p:sp>
        <p:nvSpPr>
          <p:cNvPr id="206" name="Google Shape;20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fr-FR"/>
              <a:t>Assemblée Générale Escape</a:t>
            </a:r>
            <a:endParaRPr/>
          </a:p>
        </p:txBody>
      </p:sp>
      <p:pic>
        <p:nvPicPr>
          <p:cNvPr id="207" name="Google Shape;207;p7"/>
          <p:cNvPicPr preferRelativeResize="0"/>
          <p:nvPr/>
        </p:nvPicPr>
        <p:blipFill rotWithShape="1">
          <a:blip r:embed="rId3">
            <a:alphaModFix/>
          </a:blip>
          <a:srcRect/>
          <a:stretch/>
        </p:blipFill>
        <p:spPr>
          <a:xfrm>
            <a:off x="8044536" y="1836602"/>
            <a:ext cx="3602790" cy="4122686"/>
          </a:xfrm>
          <a:prstGeom prst="rect">
            <a:avLst/>
          </a:prstGeom>
          <a:noFill/>
          <a:ln>
            <a:noFill/>
          </a:ln>
        </p:spPr>
      </p:pic>
      <p:pic>
        <p:nvPicPr>
          <p:cNvPr id="208" name="Google Shape;208;p7"/>
          <p:cNvPicPr preferRelativeResize="0"/>
          <p:nvPr/>
        </p:nvPicPr>
        <p:blipFill rotWithShape="1">
          <a:blip r:embed="rId4">
            <a:alphaModFix/>
          </a:blip>
          <a:srcRect/>
          <a:stretch/>
        </p:blipFill>
        <p:spPr>
          <a:xfrm>
            <a:off x="4362255" y="1836600"/>
            <a:ext cx="3315325" cy="4397701"/>
          </a:xfrm>
          <a:prstGeom prst="rect">
            <a:avLst/>
          </a:prstGeom>
          <a:noFill/>
          <a:ln>
            <a:noFill/>
          </a:ln>
        </p:spPr>
      </p:pic>
      <p:pic>
        <p:nvPicPr>
          <p:cNvPr id="209" name="Google Shape;209;p7"/>
          <p:cNvPicPr preferRelativeResize="0"/>
          <p:nvPr/>
        </p:nvPicPr>
        <p:blipFill rotWithShape="1">
          <a:blip r:embed="rId5">
            <a:alphaModFix/>
          </a:blip>
          <a:srcRect/>
          <a:stretch/>
        </p:blipFill>
        <p:spPr>
          <a:xfrm>
            <a:off x="650150" y="1941634"/>
            <a:ext cx="3048120" cy="43073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838200" y="510897"/>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4400"/>
              <a:buFont typeface="Corbel"/>
              <a:buNone/>
            </a:pPr>
            <a:r>
              <a:rPr lang="fr-FR">
                <a:solidFill>
                  <a:srgbClr val="002060"/>
                </a:solidFill>
              </a:rPr>
              <a:t>Nos messages au quotidien</a:t>
            </a:r>
            <a:endParaRPr>
              <a:solidFill>
                <a:srgbClr val="002060"/>
              </a:solidFill>
            </a:endParaRPr>
          </a:p>
        </p:txBody>
      </p:sp>
      <p:sp>
        <p:nvSpPr>
          <p:cNvPr id="215" name="Google Shape;215;p8"/>
          <p:cNvSpPr txBox="1">
            <a:spLocks noGrp="1"/>
          </p:cNvSpPr>
          <p:nvPr>
            <p:ph type="body" idx="1"/>
          </p:nvPr>
        </p:nvSpPr>
        <p:spPr>
          <a:xfrm>
            <a:off x="838200" y="2136800"/>
            <a:ext cx="10808400" cy="3919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None/>
            </a:pPr>
            <a:r>
              <a:rPr lang="fr-FR" sz="2900" b="1" dirty="0"/>
              <a:t>Ne pas dire : « nous sommes 13, 20 ou 40 adhérents »  mais dire :</a:t>
            </a:r>
            <a:endParaRPr sz="2900" b="1" dirty="0"/>
          </a:p>
          <a:p>
            <a:pPr marL="457200" lvl="1" indent="0" algn="l" rtl="0">
              <a:lnSpc>
                <a:spcPct val="90000"/>
              </a:lnSpc>
              <a:spcBef>
                <a:spcPts val="500"/>
              </a:spcBef>
              <a:spcAft>
                <a:spcPts val="0"/>
              </a:spcAft>
              <a:buClr>
                <a:schemeClr val="dk1"/>
              </a:buClr>
              <a:buSzPct val="100000"/>
              <a:buNone/>
            </a:pPr>
            <a:endParaRPr b="1" i="1" dirty="0"/>
          </a:p>
          <a:p>
            <a:pPr marL="457200" lvl="1" indent="0" algn="l" rtl="0">
              <a:lnSpc>
                <a:spcPct val="90000"/>
              </a:lnSpc>
              <a:spcBef>
                <a:spcPts val="500"/>
              </a:spcBef>
              <a:spcAft>
                <a:spcPts val="0"/>
              </a:spcAft>
              <a:buClr>
                <a:schemeClr val="dk1"/>
              </a:buClr>
              <a:buSzPct val="80000"/>
              <a:buNone/>
            </a:pPr>
            <a:r>
              <a:rPr lang="fr-FR" sz="2500" i="1" dirty="0"/>
              <a:t>«  Nous représentons un écosystème  de plus de 2000 adhérents et abonnés, qui interagissent entre eux. L’objectif est de faire grandir en permanence cet écosystème, soit, comme historiquement, par parrainage direct, soit, par les nouveaux réseaux.</a:t>
            </a:r>
            <a:endParaRPr sz="2500" i="1" dirty="0"/>
          </a:p>
          <a:p>
            <a:pPr marL="457200" lvl="1" indent="0" algn="l" rtl="0">
              <a:lnSpc>
                <a:spcPct val="90000"/>
              </a:lnSpc>
              <a:spcBef>
                <a:spcPts val="500"/>
              </a:spcBef>
              <a:spcAft>
                <a:spcPts val="0"/>
              </a:spcAft>
              <a:buClr>
                <a:schemeClr val="dk1"/>
              </a:buClr>
              <a:buSzPct val="80000"/>
              <a:buNone/>
            </a:pPr>
            <a:endParaRPr sz="2500" i="1" dirty="0"/>
          </a:p>
          <a:p>
            <a:pPr marL="457200" lvl="1" indent="0" algn="l" rtl="0">
              <a:lnSpc>
                <a:spcPct val="90000"/>
              </a:lnSpc>
              <a:spcBef>
                <a:spcPts val="500"/>
              </a:spcBef>
              <a:spcAft>
                <a:spcPts val="0"/>
              </a:spcAft>
              <a:buClr>
                <a:schemeClr val="dk1"/>
              </a:buClr>
              <a:buSzPct val="80000"/>
              <a:buNone/>
            </a:pPr>
            <a:r>
              <a:rPr lang="fr-FR" sz="2500" i="1" dirty="0"/>
              <a:t>Cet écosystème est animé par une vingtaine d’adhérents, qui proposent des activités culturelles, sportives, événementielles et des services professionnels, principalement  pour les acteurs du secteur IT »</a:t>
            </a:r>
            <a:endParaRPr sz="2900" dirty="0"/>
          </a:p>
          <a:p>
            <a:pPr marL="0" lvl="0" indent="0" algn="l" rtl="0">
              <a:lnSpc>
                <a:spcPct val="90000"/>
              </a:lnSpc>
              <a:spcBef>
                <a:spcPts val="1000"/>
              </a:spcBef>
              <a:spcAft>
                <a:spcPts val="0"/>
              </a:spcAft>
              <a:buClr>
                <a:schemeClr val="dk1"/>
              </a:buClr>
              <a:buSzPct val="80000"/>
              <a:buNone/>
            </a:pPr>
            <a:endParaRPr sz="3000" i="1" dirty="0"/>
          </a:p>
          <a:p>
            <a:pPr marL="457200" lvl="1" indent="0" algn="l" rtl="0">
              <a:lnSpc>
                <a:spcPct val="90000"/>
              </a:lnSpc>
              <a:spcBef>
                <a:spcPts val="500"/>
              </a:spcBef>
              <a:spcAft>
                <a:spcPts val="0"/>
              </a:spcAft>
              <a:buClr>
                <a:schemeClr val="dk1"/>
              </a:buClr>
              <a:buSzPct val="100000"/>
              <a:buNone/>
            </a:pPr>
            <a:endParaRPr sz="1600" dirty="0"/>
          </a:p>
          <a:p>
            <a:pPr marL="1143000" lvl="2" indent="-127000" algn="l" rtl="0">
              <a:lnSpc>
                <a:spcPct val="90000"/>
              </a:lnSpc>
              <a:spcBef>
                <a:spcPts val="500"/>
              </a:spcBef>
              <a:spcAft>
                <a:spcPts val="0"/>
              </a:spcAft>
              <a:buClr>
                <a:schemeClr val="dk1"/>
              </a:buClr>
              <a:buSzPct val="100000"/>
              <a:buNone/>
            </a:pPr>
            <a:endParaRPr sz="1600" dirty="0"/>
          </a:p>
          <a:p>
            <a:pPr marL="457200" lvl="1" indent="0" algn="l" rtl="0">
              <a:lnSpc>
                <a:spcPct val="90000"/>
              </a:lnSpc>
              <a:spcBef>
                <a:spcPts val="500"/>
              </a:spcBef>
              <a:spcAft>
                <a:spcPts val="0"/>
              </a:spcAft>
              <a:buClr>
                <a:schemeClr val="dk1"/>
              </a:buClr>
              <a:buSzPct val="100000"/>
              <a:buNone/>
            </a:pPr>
            <a:endParaRPr sz="2000" dirty="0"/>
          </a:p>
        </p:txBody>
      </p:sp>
      <p:sp>
        <p:nvSpPr>
          <p:cNvPr id="216" name="Google Shape;216;p8"/>
          <p:cNvSpPr txBox="1">
            <a:spLocks noGrp="1"/>
          </p:cNvSpPr>
          <p:nvPr>
            <p:ph type="sldNum" idx="12"/>
          </p:nvPr>
        </p:nvSpPr>
        <p:spPr>
          <a:xfrm>
            <a:off x="8610600" y="644779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a:t>
            </a:fld>
            <a:endParaRPr/>
          </a:p>
        </p:txBody>
      </p:sp>
      <p:sp>
        <p:nvSpPr>
          <p:cNvPr id="217" name="Google Shape;21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fr-FR"/>
              <a:t>Assemblée Générale Escape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a00aa39498_0_178"/>
          <p:cNvSpPr txBox="1"/>
          <p:nvPr/>
        </p:nvSpPr>
        <p:spPr>
          <a:xfrm>
            <a:off x="-2182040" y="1806738"/>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6" name="Google Shape;226;g1a00aa39498_0_178"/>
          <p:cNvSpPr txBox="1"/>
          <p:nvPr/>
        </p:nvSpPr>
        <p:spPr>
          <a:xfrm>
            <a:off x="396146" y="212414"/>
            <a:ext cx="10515600" cy="132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4400"/>
              <a:buFont typeface="Corbel"/>
              <a:buNone/>
            </a:pPr>
            <a:r>
              <a:rPr lang="fr-FR" sz="4400" b="1" i="1">
                <a:solidFill>
                  <a:srgbClr val="002060"/>
                </a:solidFill>
                <a:latin typeface="Corbel"/>
                <a:ea typeface="Corbel"/>
                <a:cs typeface="Corbel"/>
                <a:sym typeface="Corbel"/>
              </a:rPr>
              <a:t>Adhésions et Dons </a:t>
            </a:r>
            <a:endParaRPr sz="4400" b="1" i="1">
              <a:solidFill>
                <a:srgbClr val="002060"/>
              </a:solidFill>
              <a:latin typeface="Corbel"/>
              <a:ea typeface="Corbel"/>
              <a:cs typeface="Corbel"/>
              <a:sym typeface="Corbel"/>
            </a:endParaRPr>
          </a:p>
        </p:txBody>
      </p:sp>
      <p:sp>
        <p:nvSpPr>
          <p:cNvPr id="227" name="Google Shape;227;g1a00aa39498_0_178"/>
          <p:cNvSpPr txBox="1"/>
          <p:nvPr/>
        </p:nvSpPr>
        <p:spPr>
          <a:xfrm>
            <a:off x="396159" y="1399502"/>
            <a:ext cx="11399700" cy="323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900" b="1" dirty="0">
                <a:solidFill>
                  <a:schemeClr val="dk1"/>
                </a:solidFill>
                <a:latin typeface="Corbel"/>
                <a:ea typeface="Corbel"/>
                <a:cs typeface="Corbel"/>
                <a:sym typeface="Corbel"/>
              </a:rPr>
              <a:t>La fidélité du nombre de cotisants dont 17 SEPA</a:t>
            </a:r>
            <a:endParaRPr dirty="0"/>
          </a:p>
          <a:p>
            <a:pPr marL="0" marR="0" lvl="0" indent="0" algn="l" rtl="0">
              <a:spcBef>
                <a:spcPts val="0"/>
              </a:spcBef>
              <a:spcAft>
                <a:spcPts val="0"/>
              </a:spcAft>
              <a:buNone/>
            </a:pPr>
            <a:endParaRPr sz="1800" dirty="0">
              <a:solidFill>
                <a:schemeClr val="dk1"/>
              </a:solidFill>
              <a:latin typeface="Corbel"/>
              <a:ea typeface="Corbel"/>
              <a:cs typeface="Corbel"/>
              <a:sym typeface="Corbel"/>
            </a:endParaRPr>
          </a:p>
          <a:p>
            <a:pPr marL="0" marR="0" lvl="0" indent="0" algn="l" rtl="0">
              <a:spcBef>
                <a:spcPts val="0"/>
              </a:spcBef>
              <a:spcAft>
                <a:spcPts val="0"/>
              </a:spcAft>
              <a:buNone/>
            </a:pPr>
            <a:r>
              <a:rPr lang="fr-FR" sz="2900" b="1" dirty="0">
                <a:solidFill>
                  <a:schemeClr val="dk1"/>
                </a:solidFill>
                <a:latin typeface="Corbel"/>
                <a:ea typeface="Corbel"/>
                <a:cs typeface="Corbel"/>
                <a:sym typeface="Corbel"/>
              </a:rPr>
              <a:t>2 nouvelles adhésions en 2022 et 41 adhérents à ce jour</a:t>
            </a:r>
            <a:endParaRPr dirty="0"/>
          </a:p>
          <a:p>
            <a:pPr marL="800100" marR="0" lvl="1" indent="-361950" algn="l" rtl="0">
              <a:spcBef>
                <a:spcPts val="0"/>
              </a:spcBef>
              <a:spcAft>
                <a:spcPts val="0"/>
              </a:spcAft>
              <a:buClr>
                <a:srgbClr val="000000"/>
              </a:buClr>
              <a:buSzPts val="2300"/>
              <a:buFont typeface="Calibri"/>
              <a:buChar char="❏"/>
            </a:pPr>
            <a:r>
              <a:rPr lang="fr-FR" sz="2300" b="0" i="0" u="none" strike="noStrike" cap="none" dirty="0">
                <a:solidFill>
                  <a:srgbClr val="000000"/>
                </a:solidFill>
                <a:latin typeface="Calibri"/>
                <a:ea typeface="Calibri"/>
                <a:cs typeface="Calibri"/>
                <a:sym typeface="Calibri"/>
              </a:rPr>
              <a:t>Amal MARC</a:t>
            </a:r>
            <a:endParaRPr sz="1700" dirty="0"/>
          </a:p>
          <a:p>
            <a:pPr marL="800100" marR="0" lvl="1" indent="-361950" algn="l" rtl="0">
              <a:spcBef>
                <a:spcPts val="0"/>
              </a:spcBef>
              <a:spcAft>
                <a:spcPts val="0"/>
              </a:spcAft>
              <a:buClr>
                <a:srgbClr val="000000"/>
              </a:buClr>
              <a:buSzPts val="2300"/>
              <a:buFont typeface="Calibri"/>
              <a:buChar char="❏"/>
            </a:pPr>
            <a:r>
              <a:rPr lang="fr-FR" sz="2300" dirty="0">
                <a:latin typeface="Calibri"/>
                <a:ea typeface="Calibri"/>
                <a:cs typeface="Calibri"/>
                <a:sym typeface="Calibri"/>
              </a:rPr>
              <a:t>Francis </a:t>
            </a:r>
            <a:r>
              <a:rPr lang="fr-FR" sz="2300" b="0" i="0" u="none" strike="noStrike" cap="none" dirty="0">
                <a:solidFill>
                  <a:srgbClr val="000000"/>
                </a:solidFill>
                <a:latin typeface="Calibri"/>
                <a:ea typeface="Calibri"/>
                <a:cs typeface="Calibri"/>
                <a:sym typeface="Calibri"/>
              </a:rPr>
              <a:t>BEHR</a:t>
            </a:r>
            <a:endParaRPr sz="1700" dirty="0"/>
          </a:p>
          <a:p>
            <a:pPr marL="800100" marR="0" lvl="1" indent="-215900" algn="ctr" rtl="0">
              <a:spcBef>
                <a:spcPts val="0"/>
              </a:spcBef>
              <a:spcAft>
                <a:spcPts val="0"/>
              </a:spcAft>
              <a:buClr>
                <a:schemeClr val="dk1"/>
              </a:buClr>
              <a:buSzPts val="2000"/>
              <a:buFont typeface="Corbel"/>
              <a:buNone/>
            </a:pPr>
            <a:endParaRPr sz="2000" b="0" i="0" u="none" strike="noStrike" cap="none" dirty="0">
              <a:solidFill>
                <a:srgbClr val="000000"/>
              </a:solidFill>
              <a:latin typeface="Calibri"/>
              <a:ea typeface="Calibri"/>
              <a:cs typeface="Calibri"/>
              <a:sym typeface="Calibri"/>
            </a:endParaRPr>
          </a:p>
          <a:p>
            <a:pPr marL="800100" marR="0" lvl="1" indent="-228600" algn="ctr" rtl="0">
              <a:spcBef>
                <a:spcPts val="0"/>
              </a:spcBef>
              <a:spcAft>
                <a:spcPts val="0"/>
              </a:spcAft>
              <a:buClr>
                <a:schemeClr val="dk1"/>
              </a:buClr>
              <a:buSzPts val="1800"/>
              <a:buFont typeface="Corbel"/>
              <a:buNone/>
            </a:pPr>
            <a:endParaRPr sz="1800" b="0" i="0" u="none" strike="noStrike" cap="none" dirty="0">
              <a:solidFill>
                <a:schemeClr val="dk1"/>
              </a:solidFill>
              <a:latin typeface="Corbel"/>
              <a:ea typeface="Corbel"/>
              <a:cs typeface="Corbel"/>
              <a:sym typeface="Corbel"/>
            </a:endParaRPr>
          </a:p>
          <a:p>
            <a:pPr marL="457200" marR="0" lvl="0" indent="-342900" algn="l" rtl="0">
              <a:spcBef>
                <a:spcPts val="0"/>
              </a:spcBef>
              <a:spcAft>
                <a:spcPts val="0"/>
              </a:spcAft>
              <a:buClr>
                <a:schemeClr val="dk1"/>
              </a:buClr>
              <a:buSzPts val="1800"/>
              <a:buFont typeface="Corbel"/>
              <a:buNone/>
            </a:pPr>
            <a:endParaRPr sz="1800" dirty="0">
              <a:solidFill>
                <a:schemeClr val="dk1"/>
              </a:solidFill>
              <a:latin typeface="Corbel"/>
              <a:ea typeface="Corbel"/>
              <a:cs typeface="Corbel"/>
              <a:sym typeface="Corbel"/>
            </a:endParaRPr>
          </a:p>
          <a:p>
            <a:pPr marL="914400" marR="0" lvl="1" indent="-292100" algn="l" rtl="0">
              <a:spcBef>
                <a:spcPts val="0"/>
              </a:spcBef>
              <a:spcAft>
                <a:spcPts val="0"/>
              </a:spcAft>
              <a:buClr>
                <a:schemeClr val="dk1"/>
              </a:buClr>
              <a:buSzPts val="2600"/>
              <a:buFont typeface="Corbel"/>
              <a:buNone/>
            </a:pPr>
            <a:endParaRPr sz="2600" b="1" i="1" u="none" strike="noStrike" cap="none" dirty="0">
              <a:solidFill>
                <a:schemeClr val="dk1"/>
              </a:solidFill>
              <a:latin typeface="Corbel"/>
              <a:ea typeface="Corbel"/>
              <a:cs typeface="Corbel"/>
              <a:sym typeface="Corbel"/>
            </a:endParaRPr>
          </a:p>
        </p:txBody>
      </p:sp>
      <p:sp>
        <p:nvSpPr>
          <p:cNvPr id="228" name="Google Shape;228;g1a00aa39498_0_17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a:t>Assemblée Générale Escape</a:t>
            </a:r>
            <a:endParaRPr/>
          </a:p>
        </p:txBody>
      </p:sp>
      <p:sp>
        <p:nvSpPr>
          <p:cNvPr id="229" name="Google Shape;229;g1a00aa39498_0_1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a00aa39498_0_190"/>
          <p:cNvSpPr txBox="1"/>
          <p:nvPr/>
        </p:nvSpPr>
        <p:spPr>
          <a:xfrm>
            <a:off x="-2182040" y="1806738"/>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8" name="Google Shape;238;g1a00aa39498_0_190"/>
          <p:cNvSpPr txBox="1"/>
          <p:nvPr/>
        </p:nvSpPr>
        <p:spPr>
          <a:xfrm>
            <a:off x="396146" y="212414"/>
            <a:ext cx="10515600" cy="132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4400"/>
              <a:buFont typeface="Corbel"/>
              <a:buNone/>
            </a:pPr>
            <a:r>
              <a:rPr lang="fr-FR" sz="4400" b="1" i="1">
                <a:solidFill>
                  <a:srgbClr val="002060"/>
                </a:solidFill>
                <a:latin typeface="Corbel"/>
                <a:ea typeface="Corbel"/>
                <a:cs typeface="Corbel"/>
                <a:sym typeface="Corbel"/>
              </a:rPr>
              <a:t>Adhésions  </a:t>
            </a:r>
            <a:endParaRPr/>
          </a:p>
        </p:txBody>
      </p:sp>
      <p:sp>
        <p:nvSpPr>
          <p:cNvPr id="239" name="Google Shape;239;g1a00aa39498_0_190"/>
          <p:cNvSpPr txBox="1"/>
          <p:nvPr/>
        </p:nvSpPr>
        <p:spPr>
          <a:xfrm>
            <a:off x="165450" y="1088700"/>
            <a:ext cx="11663100" cy="521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900" b="1" dirty="0">
                <a:solidFill>
                  <a:schemeClr val="dk1"/>
                </a:solidFill>
                <a:latin typeface="Corbel"/>
                <a:ea typeface="Corbel"/>
                <a:cs typeface="Corbel"/>
                <a:sym typeface="Corbel"/>
              </a:rPr>
              <a:t>Pour ceux qui le souhaitent, nous proposons un prélèvement automatique de la cotisation annuelle chaque année en janvier :</a:t>
            </a:r>
            <a:endParaRPr dirty="0"/>
          </a:p>
          <a:p>
            <a:pPr marL="742950" marR="0" lvl="1" indent="-304800" algn="l" rtl="0">
              <a:spcBef>
                <a:spcPts val="0"/>
              </a:spcBef>
              <a:spcAft>
                <a:spcPts val="0"/>
              </a:spcAft>
              <a:buClr>
                <a:schemeClr val="dk1"/>
              </a:buClr>
              <a:buSzPts val="2300"/>
              <a:buChar char="❏"/>
            </a:pPr>
            <a:r>
              <a:rPr lang="fr-FR" sz="2300" i="0" u="none" strike="noStrike" cap="none" dirty="0">
                <a:solidFill>
                  <a:schemeClr val="dk1"/>
                </a:solidFill>
                <a:latin typeface="Corbel"/>
                <a:ea typeface="Corbel"/>
                <a:cs typeface="Corbel"/>
                <a:sym typeface="Corbel"/>
              </a:rPr>
              <a:t>Mandats de prélèvement sur le site (inscription AG et adhésion),</a:t>
            </a:r>
            <a:endParaRPr sz="1700" dirty="0"/>
          </a:p>
          <a:p>
            <a:pPr marL="742950" marR="0" lvl="1" indent="-304800" algn="l" rtl="0">
              <a:spcBef>
                <a:spcPts val="0"/>
              </a:spcBef>
              <a:spcAft>
                <a:spcPts val="0"/>
              </a:spcAft>
              <a:buClr>
                <a:schemeClr val="dk1"/>
              </a:buClr>
              <a:buSzPts val="2300"/>
              <a:buChar char="❏"/>
            </a:pPr>
            <a:r>
              <a:rPr lang="fr-FR" sz="2300" i="0" u="none" strike="noStrike" cap="none" dirty="0">
                <a:solidFill>
                  <a:schemeClr val="dk1"/>
                </a:solidFill>
                <a:latin typeface="Corbel"/>
                <a:ea typeface="Corbel"/>
                <a:cs typeface="Corbel"/>
                <a:sym typeface="Corbel"/>
              </a:rPr>
              <a:t>Abonnement annuel avec renouvellement automatique janvier à janvier,</a:t>
            </a:r>
            <a:endParaRPr sz="1700" dirty="0"/>
          </a:p>
          <a:p>
            <a:pPr marL="742950" marR="0" lvl="1" indent="-304800" algn="l" rtl="0">
              <a:spcBef>
                <a:spcPts val="0"/>
              </a:spcBef>
              <a:spcAft>
                <a:spcPts val="0"/>
              </a:spcAft>
              <a:buClr>
                <a:schemeClr val="dk1"/>
              </a:buClr>
              <a:buSzPts val="2300"/>
              <a:buChar char="❏"/>
            </a:pPr>
            <a:r>
              <a:rPr lang="fr-FR" sz="2300" i="0" u="none" strike="noStrike" cap="none" dirty="0">
                <a:solidFill>
                  <a:schemeClr val="dk1"/>
                </a:solidFill>
                <a:latin typeface="Corbel"/>
                <a:ea typeface="Corbel"/>
                <a:cs typeface="Corbel"/>
                <a:sym typeface="Corbel"/>
              </a:rPr>
              <a:t>Après accord écrit du cotisant,</a:t>
            </a:r>
            <a:endParaRPr sz="1700" dirty="0"/>
          </a:p>
          <a:p>
            <a:pPr marL="742950" marR="0" lvl="1" indent="-304800" algn="l" rtl="0">
              <a:spcBef>
                <a:spcPts val="0"/>
              </a:spcBef>
              <a:spcAft>
                <a:spcPts val="0"/>
              </a:spcAft>
              <a:buClr>
                <a:schemeClr val="dk1"/>
              </a:buClr>
              <a:buSzPts val="2300"/>
              <a:buChar char="❏"/>
            </a:pPr>
            <a:r>
              <a:rPr lang="fr-FR" sz="2300" i="0" u="none" strike="noStrike" cap="none" dirty="0">
                <a:solidFill>
                  <a:schemeClr val="dk1"/>
                </a:solidFill>
                <a:latin typeface="Corbel"/>
                <a:ea typeface="Corbel"/>
                <a:cs typeface="Corbel"/>
                <a:sym typeface="Corbel"/>
              </a:rPr>
              <a:t>Possibilité d’arrêt à tout moment</a:t>
            </a:r>
            <a:endParaRPr sz="1700" dirty="0"/>
          </a:p>
          <a:p>
            <a:pPr marL="0" marR="0" lvl="0" indent="0" algn="l" rtl="0">
              <a:spcBef>
                <a:spcPts val="0"/>
              </a:spcBef>
              <a:spcAft>
                <a:spcPts val="0"/>
              </a:spcAft>
              <a:buNone/>
            </a:pPr>
            <a:endParaRPr sz="2400" b="1" dirty="0">
              <a:solidFill>
                <a:schemeClr val="dk1"/>
              </a:solidFill>
              <a:latin typeface="Corbel"/>
              <a:ea typeface="Corbel"/>
              <a:cs typeface="Corbel"/>
              <a:sym typeface="Corbel"/>
            </a:endParaRPr>
          </a:p>
          <a:p>
            <a:pPr marL="0" marR="0" lvl="0" indent="0" algn="l" rtl="0">
              <a:spcBef>
                <a:spcPts val="0"/>
              </a:spcBef>
              <a:spcAft>
                <a:spcPts val="0"/>
              </a:spcAft>
              <a:buNone/>
            </a:pPr>
            <a:r>
              <a:rPr lang="fr-FR" sz="2900" b="1" dirty="0">
                <a:solidFill>
                  <a:schemeClr val="dk1"/>
                </a:solidFill>
                <a:latin typeface="Corbel"/>
                <a:ea typeface="Corbel"/>
                <a:cs typeface="Corbel"/>
                <a:sym typeface="Corbel"/>
              </a:rPr>
              <a:t>Proposition de maintenir la cotisation à 60 €</a:t>
            </a:r>
            <a:endParaRPr sz="2900" b="1" dirty="0">
              <a:solidFill>
                <a:schemeClr val="dk1"/>
              </a:solidFill>
              <a:latin typeface="Corbel"/>
              <a:ea typeface="Corbel"/>
              <a:cs typeface="Corbel"/>
              <a:sym typeface="Corbel"/>
            </a:endParaRPr>
          </a:p>
          <a:p>
            <a:pPr marL="0" marR="0" lvl="0" indent="0" algn="l" rtl="0">
              <a:spcBef>
                <a:spcPts val="0"/>
              </a:spcBef>
              <a:spcAft>
                <a:spcPts val="0"/>
              </a:spcAft>
              <a:buNone/>
            </a:pPr>
            <a:r>
              <a:rPr lang="fr-FR" sz="2900" b="1" dirty="0">
                <a:solidFill>
                  <a:schemeClr val="dk1"/>
                </a:solidFill>
                <a:latin typeface="Corbel"/>
                <a:ea typeface="Corbel"/>
                <a:cs typeface="Corbel"/>
                <a:sym typeface="Corbel"/>
              </a:rPr>
              <a:t>Baisse du montant annuel de la cotisation de 15% soit 51 € si souscription au prélèvement SEPA</a:t>
            </a:r>
            <a:endParaRPr dirty="0"/>
          </a:p>
          <a:p>
            <a:pPr marL="285750" marR="0" lvl="0" indent="-133350" algn="l" rtl="0">
              <a:spcBef>
                <a:spcPts val="0"/>
              </a:spcBef>
              <a:spcAft>
                <a:spcPts val="0"/>
              </a:spcAft>
              <a:buClr>
                <a:schemeClr val="dk1"/>
              </a:buClr>
              <a:buSzPts val="2400"/>
              <a:buFont typeface="Arial"/>
              <a:buNone/>
            </a:pPr>
            <a:endParaRPr sz="2400" b="1" dirty="0">
              <a:solidFill>
                <a:schemeClr val="dk1"/>
              </a:solidFill>
              <a:latin typeface="Corbel"/>
              <a:ea typeface="Corbel"/>
              <a:cs typeface="Corbel"/>
              <a:sym typeface="Corbel"/>
            </a:endParaRPr>
          </a:p>
          <a:p>
            <a:pPr marL="0" marR="0" lvl="0" indent="0" algn="l" rtl="0">
              <a:spcBef>
                <a:spcPts val="0"/>
              </a:spcBef>
              <a:spcAft>
                <a:spcPts val="0"/>
              </a:spcAft>
              <a:buNone/>
            </a:pPr>
            <a:r>
              <a:rPr lang="fr-FR" sz="2400" b="1" i="1" dirty="0">
                <a:solidFill>
                  <a:schemeClr val="dk1"/>
                </a:solidFill>
                <a:latin typeface="Corbel"/>
                <a:ea typeface="Corbel"/>
                <a:cs typeface="Corbel"/>
                <a:sym typeface="Corbel"/>
              </a:rPr>
              <a:t>Cette cotisation conditionne l’utilisation des offres et des services de l’Association : mutuelle, culture, centrale d’achat, golf, services professionnels…</a:t>
            </a:r>
            <a:endParaRPr sz="2600" b="1" i="1" u="none" strike="noStrike" cap="none" dirty="0">
              <a:solidFill>
                <a:schemeClr val="dk1"/>
              </a:solidFill>
              <a:latin typeface="Corbel"/>
              <a:ea typeface="Corbel"/>
              <a:cs typeface="Corbel"/>
              <a:sym typeface="Corbel"/>
            </a:endParaRPr>
          </a:p>
        </p:txBody>
      </p:sp>
      <p:sp>
        <p:nvSpPr>
          <p:cNvPr id="240" name="Google Shape;240;g1a00aa39498_0_1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a:t>Assemblée Générale Escape</a:t>
            </a:r>
            <a:endParaRPr/>
          </a:p>
        </p:txBody>
      </p:sp>
      <p:sp>
        <p:nvSpPr>
          <p:cNvPr id="241" name="Google Shape;241;g1a00aa39498_0_1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9a967d277c_0_201"/>
          <p:cNvSpPr txBox="1"/>
          <p:nvPr/>
        </p:nvSpPr>
        <p:spPr>
          <a:xfrm>
            <a:off x="838200" y="365125"/>
            <a:ext cx="10515600" cy="132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4400"/>
              <a:buFont typeface="Corbel"/>
              <a:buNone/>
            </a:pPr>
            <a:r>
              <a:rPr lang="fr-FR" sz="4400" b="1" i="1">
                <a:solidFill>
                  <a:srgbClr val="002060"/>
                </a:solidFill>
                <a:latin typeface="Corbel"/>
                <a:ea typeface="Corbel"/>
                <a:cs typeface="Corbel"/>
                <a:sym typeface="Corbel"/>
              </a:rPr>
              <a:t>Situation financière</a:t>
            </a:r>
            <a:endParaRPr/>
          </a:p>
        </p:txBody>
      </p:sp>
      <p:sp>
        <p:nvSpPr>
          <p:cNvPr id="250" name="Google Shape;250;g19a967d277c_0_201"/>
          <p:cNvSpPr txBox="1"/>
          <p:nvPr/>
        </p:nvSpPr>
        <p:spPr>
          <a:xfrm>
            <a:off x="6562781" y="994747"/>
            <a:ext cx="5494800" cy="4648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b="1" i="1" dirty="0">
                <a:solidFill>
                  <a:schemeClr val="dk1"/>
                </a:solidFill>
                <a:latin typeface="Corbel"/>
                <a:ea typeface="Corbel"/>
                <a:cs typeface="Corbel"/>
                <a:sym typeface="Corbel"/>
              </a:rPr>
              <a:t>2022 vers 2023…</a:t>
            </a:r>
            <a:endParaRPr dirty="0"/>
          </a:p>
          <a:p>
            <a:pPr marL="0" marR="0" lvl="0" indent="0" algn="l" rtl="0">
              <a:spcBef>
                <a:spcPts val="0"/>
              </a:spcBef>
              <a:spcAft>
                <a:spcPts val="0"/>
              </a:spcAft>
              <a:buNone/>
            </a:pPr>
            <a:endParaRPr sz="2000" i="1" dirty="0">
              <a:solidFill>
                <a:schemeClr val="dk1"/>
              </a:solidFill>
              <a:latin typeface="Corbel"/>
              <a:ea typeface="Corbel"/>
              <a:cs typeface="Corbel"/>
              <a:sym typeface="Corbel"/>
            </a:endParaRPr>
          </a:p>
          <a:p>
            <a:pPr marL="0" marR="0" lvl="0" indent="0" algn="l" rtl="0">
              <a:spcBef>
                <a:spcPts val="0"/>
              </a:spcBef>
              <a:spcAft>
                <a:spcPts val="0"/>
              </a:spcAft>
              <a:buNone/>
            </a:pPr>
            <a:r>
              <a:rPr lang="fr-FR" sz="2000" b="1" dirty="0">
                <a:solidFill>
                  <a:schemeClr val="dk1"/>
                </a:solidFill>
                <a:latin typeface="Corbel"/>
                <a:ea typeface="Corbel"/>
                <a:cs typeface="Corbel"/>
                <a:sym typeface="Corbel"/>
              </a:rPr>
              <a:t>Un changement de Trésorier, patron d’entreprise et client BNP depuis 50 ans</a:t>
            </a:r>
            <a:endParaRPr dirty="0"/>
          </a:p>
          <a:p>
            <a:pPr marL="0" marR="0" lvl="0" indent="0" algn="l" rtl="0">
              <a:spcBef>
                <a:spcPts val="0"/>
              </a:spcBef>
              <a:spcAft>
                <a:spcPts val="0"/>
              </a:spcAft>
              <a:buNone/>
            </a:pPr>
            <a:endParaRPr sz="2000" b="1" dirty="0">
              <a:solidFill>
                <a:schemeClr val="dk1"/>
              </a:solidFill>
              <a:latin typeface="Corbel"/>
              <a:ea typeface="Corbel"/>
              <a:cs typeface="Corbel"/>
              <a:sym typeface="Corbel"/>
            </a:endParaRPr>
          </a:p>
          <a:p>
            <a:pPr marL="914400" marR="0" lvl="0" indent="-361950" algn="l" rtl="0">
              <a:lnSpc>
                <a:spcPct val="100000"/>
              </a:lnSpc>
              <a:spcBef>
                <a:spcPts val="0"/>
              </a:spcBef>
              <a:spcAft>
                <a:spcPts val="0"/>
              </a:spcAft>
              <a:buClr>
                <a:schemeClr val="dk1"/>
              </a:buClr>
              <a:buSzPts val="2100"/>
              <a:buChar char="❏"/>
            </a:pPr>
            <a:r>
              <a:rPr lang="fr-FR" sz="2100" dirty="0">
                <a:solidFill>
                  <a:schemeClr val="dk1"/>
                </a:solidFill>
                <a:latin typeface="Corbel"/>
                <a:ea typeface="Corbel"/>
                <a:cs typeface="Corbel"/>
                <a:sym typeface="Corbel"/>
              </a:rPr>
              <a:t>Des conférences sur le Web</a:t>
            </a:r>
            <a:endParaRPr sz="2100" dirty="0">
              <a:solidFill>
                <a:schemeClr val="dk1"/>
              </a:solidFill>
              <a:latin typeface="Corbel"/>
              <a:ea typeface="Corbel"/>
              <a:cs typeface="Corbel"/>
              <a:sym typeface="Corbel"/>
            </a:endParaRPr>
          </a:p>
          <a:p>
            <a:pPr marL="914400" marR="0" lvl="0" indent="-361950" algn="l" rtl="0">
              <a:lnSpc>
                <a:spcPct val="100000"/>
              </a:lnSpc>
              <a:spcBef>
                <a:spcPts val="0"/>
              </a:spcBef>
              <a:spcAft>
                <a:spcPts val="0"/>
              </a:spcAft>
              <a:buClr>
                <a:schemeClr val="dk1"/>
              </a:buClr>
              <a:buSzPts val="2100"/>
              <a:buChar char="❏"/>
            </a:pPr>
            <a:r>
              <a:rPr lang="fr-FR" sz="2100" dirty="0">
                <a:solidFill>
                  <a:schemeClr val="dk1"/>
                </a:solidFill>
                <a:latin typeface="Corbel"/>
                <a:ea typeface="Corbel"/>
                <a:cs typeface="Corbel"/>
                <a:sym typeface="Corbel"/>
              </a:rPr>
              <a:t>Une animation autour des réseaux sociaux de plus en plus activé</a:t>
            </a:r>
            <a:endParaRPr sz="2100" dirty="0">
              <a:solidFill>
                <a:schemeClr val="dk1"/>
              </a:solidFill>
              <a:latin typeface="Corbel"/>
              <a:ea typeface="Corbel"/>
              <a:cs typeface="Corbel"/>
              <a:sym typeface="Corbel"/>
            </a:endParaRPr>
          </a:p>
          <a:p>
            <a:pPr marL="914400" marR="0" lvl="0" indent="-361950" algn="l" rtl="0">
              <a:lnSpc>
                <a:spcPct val="100000"/>
              </a:lnSpc>
              <a:spcBef>
                <a:spcPts val="0"/>
              </a:spcBef>
              <a:spcAft>
                <a:spcPts val="0"/>
              </a:spcAft>
              <a:buClr>
                <a:schemeClr val="dk1"/>
              </a:buClr>
              <a:buSzPts val="2100"/>
              <a:buChar char="❏"/>
            </a:pPr>
            <a:r>
              <a:rPr lang="fr-FR" sz="2100" dirty="0">
                <a:solidFill>
                  <a:schemeClr val="dk1"/>
                </a:solidFill>
                <a:latin typeface="Corbel"/>
                <a:ea typeface="Corbel"/>
                <a:cs typeface="Corbel"/>
                <a:sym typeface="Corbel"/>
              </a:rPr>
              <a:t>Un Conseil d’Administration  renouvelé et très impliqué</a:t>
            </a:r>
            <a:endParaRPr sz="1200" dirty="0"/>
          </a:p>
          <a:p>
            <a:pPr marL="0" marR="0" lvl="0" indent="0" algn="l" rtl="0">
              <a:spcBef>
                <a:spcPts val="0"/>
              </a:spcBef>
              <a:spcAft>
                <a:spcPts val="0"/>
              </a:spcAft>
              <a:buNone/>
            </a:pPr>
            <a:r>
              <a:rPr lang="fr-FR" sz="2000" b="1" i="0" u="none" strike="noStrike" cap="none" dirty="0">
                <a:solidFill>
                  <a:schemeClr val="dk1"/>
                </a:solidFill>
                <a:latin typeface="Corbel"/>
                <a:ea typeface="Corbel"/>
                <a:cs typeface="Corbel"/>
                <a:sym typeface="Corbel"/>
              </a:rPr>
              <a:t>Mais</a:t>
            </a:r>
            <a:endParaRPr dirty="0"/>
          </a:p>
          <a:p>
            <a:pPr marL="914400" marR="0" lvl="0" indent="-342900" algn="l" rtl="0">
              <a:spcBef>
                <a:spcPts val="0"/>
              </a:spcBef>
              <a:spcAft>
                <a:spcPts val="0"/>
              </a:spcAft>
              <a:buClr>
                <a:schemeClr val="dk1"/>
              </a:buClr>
              <a:buSzPts val="1800"/>
              <a:buFont typeface="Arial"/>
              <a:buChar char="❏"/>
            </a:pPr>
            <a:r>
              <a:rPr lang="fr-FR" sz="2100" dirty="0">
                <a:solidFill>
                  <a:schemeClr val="dk1"/>
                </a:solidFill>
                <a:latin typeface="Corbel"/>
                <a:ea typeface="Corbel"/>
                <a:cs typeface="Corbel"/>
                <a:sym typeface="Corbel"/>
              </a:rPr>
              <a:t>Une inflation des coûts</a:t>
            </a:r>
            <a:endParaRPr sz="2100" dirty="0">
              <a:solidFill>
                <a:schemeClr val="dk1"/>
              </a:solidFill>
              <a:latin typeface="Corbel"/>
              <a:ea typeface="Corbel"/>
              <a:cs typeface="Corbel"/>
              <a:sym typeface="Corbel"/>
            </a:endParaRPr>
          </a:p>
          <a:p>
            <a:pPr marL="1371600" marR="0" lvl="1" indent="-342900" algn="l" rtl="0">
              <a:spcBef>
                <a:spcPts val="0"/>
              </a:spcBef>
              <a:spcAft>
                <a:spcPts val="0"/>
              </a:spcAft>
              <a:buClr>
                <a:schemeClr val="dk1"/>
              </a:buClr>
              <a:buSzPts val="1800"/>
              <a:buFont typeface="Arial"/>
              <a:buChar char="❏"/>
            </a:pPr>
            <a:r>
              <a:rPr lang="fr-FR" sz="2100" dirty="0">
                <a:solidFill>
                  <a:schemeClr val="dk1"/>
                </a:solidFill>
                <a:latin typeface="Corbel"/>
                <a:ea typeface="Corbel"/>
                <a:cs typeface="Corbel"/>
                <a:sym typeface="Corbel"/>
              </a:rPr>
              <a:t>AG</a:t>
            </a:r>
            <a:endParaRPr sz="2100" dirty="0">
              <a:solidFill>
                <a:schemeClr val="dk1"/>
              </a:solidFill>
              <a:latin typeface="Corbel"/>
              <a:ea typeface="Corbel"/>
              <a:cs typeface="Corbel"/>
              <a:sym typeface="Corbel"/>
            </a:endParaRPr>
          </a:p>
          <a:p>
            <a:pPr marL="1371600" marR="0" lvl="1" indent="-342900" algn="l" rtl="0">
              <a:spcBef>
                <a:spcPts val="0"/>
              </a:spcBef>
              <a:spcAft>
                <a:spcPts val="0"/>
              </a:spcAft>
              <a:buClr>
                <a:schemeClr val="dk1"/>
              </a:buClr>
              <a:buSzPts val="1800"/>
              <a:buFont typeface="Arial"/>
              <a:buChar char="❏"/>
            </a:pPr>
            <a:r>
              <a:rPr lang="fr-FR" sz="2100" dirty="0">
                <a:solidFill>
                  <a:schemeClr val="dk1"/>
                </a:solidFill>
                <a:latin typeface="Corbel"/>
                <a:ea typeface="Corbel"/>
                <a:cs typeface="Corbel"/>
                <a:sym typeface="Corbel"/>
              </a:rPr>
              <a:t>Frais bancaires</a:t>
            </a:r>
            <a:endParaRPr sz="1200" dirty="0"/>
          </a:p>
        </p:txBody>
      </p:sp>
      <p:pic>
        <p:nvPicPr>
          <p:cNvPr id="251" name="Google Shape;251;g19a967d277c_0_201"/>
          <p:cNvPicPr preferRelativeResize="0"/>
          <p:nvPr/>
        </p:nvPicPr>
        <p:blipFill rotWithShape="1">
          <a:blip r:embed="rId3">
            <a:alphaModFix/>
          </a:blip>
          <a:srcRect/>
          <a:stretch/>
        </p:blipFill>
        <p:spPr>
          <a:xfrm>
            <a:off x="5837645" y="175358"/>
            <a:ext cx="642667" cy="733302"/>
          </a:xfrm>
          <a:prstGeom prst="rect">
            <a:avLst/>
          </a:prstGeom>
          <a:noFill/>
          <a:ln>
            <a:noFill/>
          </a:ln>
        </p:spPr>
      </p:pic>
      <p:sp>
        <p:nvSpPr>
          <p:cNvPr id="252" name="Google Shape;252;g19a967d277c_0_20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a:t>Assemblée Générale Escape</a:t>
            </a:r>
            <a:endParaRPr/>
          </a:p>
        </p:txBody>
      </p:sp>
      <p:pic>
        <p:nvPicPr>
          <p:cNvPr id="253" name="Google Shape;253;g19a967d277c_0_201" descr="Logo AssoConnect"/>
          <p:cNvPicPr preferRelativeResize="0"/>
          <p:nvPr/>
        </p:nvPicPr>
        <p:blipFill rotWithShape="1">
          <a:blip r:embed="rId4">
            <a:alphaModFix/>
          </a:blip>
          <a:srcRect/>
          <a:stretch/>
        </p:blipFill>
        <p:spPr>
          <a:xfrm>
            <a:off x="9255230" y="608676"/>
            <a:ext cx="2664786" cy="532957"/>
          </a:xfrm>
          <a:prstGeom prst="rect">
            <a:avLst/>
          </a:prstGeom>
          <a:noFill/>
          <a:ln>
            <a:noFill/>
          </a:ln>
        </p:spPr>
      </p:pic>
      <p:sp>
        <p:nvSpPr>
          <p:cNvPr id="254" name="Google Shape;254;g19a967d277c_0_2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16</a:t>
            </a:fld>
            <a:endParaRPr/>
          </a:p>
        </p:txBody>
      </p:sp>
      <p:sp>
        <p:nvSpPr>
          <p:cNvPr id="255" name="Google Shape;255;g19a967d277c_0_201"/>
          <p:cNvSpPr/>
          <p:nvPr/>
        </p:nvSpPr>
        <p:spPr>
          <a:xfrm>
            <a:off x="6095998" y="6152061"/>
            <a:ext cx="555600" cy="1194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56" name="Google Shape;256;g19a967d277c_0_201"/>
          <p:cNvSpPr/>
          <p:nvPr/>
        </p:nvSpPr>
        <p:spPr>
          <a:xfrm>
            <a:off x="6669062" y="5729346"/>
            <a:ext cx="4939200" cy="9648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600" dirty="0">
                <a:solidFill>
                  <a:schemeClr val="lt1"/>
                </a:solidFill>
                <a:latin typeface="Corbel"/>
                <a:ea typeface="Corbel"/>
                <a:cs typeface="Corbel"/>
                <a:sym typeface="Corbel"/>
              </a:rPr>
              <a:t>Un budget maintenu et une trésorerie positive avec de faibles coûts</a:t>
            </a:r>
            <a:endParaRPr dirty="0"/>
          </a:p>
        </p:txBody>
      </p:sp>
      <p:pic>
        <p:nvPicPr>
          <p:cNvPr id="257" name="Google Shape;257;g19a967d277c_0_201"/>
          <p:cNvPicPr preferRelativeResize="0"/>
          <p:nvPr/>
        </p:nvPicPr>
        <p:blipFill>
          <a:blip r:embed="rId5">
            <a:alphaModFix/>
          </a:blip>
          <a:stretch>
            <a:fillRect/>
          </a:stretch>
        </p:blipFill>
        <p:spPr>
          <a:xfrm>
            <a:off x="152400" y="1617787"/>
            <a:ext cx="6410374" cy="43818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fr-FR"/>
              <a:t>Assemblée Générale Escape</a:t>
            </a:r>
            <a:endParaRPr/>
          </a:p>
        </p:txBody>
      </p:sp>
      <p:sp>
        <p:nvSpPr>
          <p:cNvPr id="263" name="Google Shape;2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17</a:t>
            </a:fld>
            <a:endParaRPr/>
          </a:p>
        </p:txBody>
      </p:sp>
      <p:sp>
        <p:nvSpPr>
          <p:cNvPr id="264" name="Google Shape;264;p9"/>
          <p:cNvSpPr txBox="1"/>
          <p:nvPr/>
        </p:nvSpPr>
        <p:spPr>
          <a:xfrm>
            <a:off x="838200" y="804075"/>
            <a:ext cx="10515600" cy="1061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4400"/>
              <a:buFont typeface="Corbel"/>
              <a:buNone/>
            </a:pPr>
            <a:r>
              <a:rPr lang="fr-FR" sz="4400" b="1" i="1">
                <a:solidFill>
                  <a:srgbClr val="002060"/>
                </a:solidFill>
                <a:latin typeface="Corbel"/>
                <a:ea typeface="Corbel"/>
                <a:cs typeface="Corbel"/>
                <a:sym typeface="Corbel"/>
              </a:rPr>
              <a:t>Votes</a:t>
            </a:r>
            <a:endParaRPr sz="4400" b="1" i="1">
              <a:solidFill>
                <a:srgbClr val="002060"/>
              </a:solidFill>
              <a:latin typeface="Corbel"/>
              <a:ea typeface="Corbel"/>
              <a:cs typeface="Corbel"/>
              <a:sym typeface="Corbel"/>
            </a:endParaRPr>
          </a:p>
        </p:txBody>
      </p:sp>
      <p:sp>
        <p:nvSpPr>
          <p:cNvPr id="265" name="Google Shape;265;p9"/>
          <p:cNvSpPr txBox="1"/>
          <p:nvPr/>
        </p:nvSpPr>
        <p:spPr>
          <a:xfrm>
            <a:off x="925425" y="1919400"/>
            <a:ext cx="10515600" cy="4382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fr-FR" sz="2900" b="1" u="none" strike="noStrike" cap="none" dirty="0">
                <a:solidFill>
                  <a:schemeClr val="dk1"/>
                </a:solidFill>
                <a:latin typeface="Corbel"/>
                <a:ea typeface="Corbel"/>
                <a:cs typeface="Corbel"/>
                <a:sym typeface="Corbel"/>
              </a:rPr>
              <a:t>Rapport moral</a:t>
            </a:r>
            <a:endParaRPr sz="1700" b="0" u="none" strike="noStrike" cap="none" dirty="0">
              <a:solidFill>
                <a:srgbClr val="000000"/>
              </a:solidFill>
              <a:latin typeface="Arial"/>
              <a:ea typeface="Arial"/>
              <a:cs typeface="Arial"/>
              <a:sym typeface="Arial"/>
            </a:endParaRPr>
          </a:p>
          <a:p>
            <a:pPr marL="914400" marR="0" lvl="0" indent="-374650" algn="l" rtl="0">
              <a:lnSpc>
                <a:spcPct val="90000"/>
              </a:lnSpc>
              <a:spcBef>
                <a:spcPts val="500"/>
              </a:spcBef>
              <a:spcAft>
                <a:spcPts val="0"/>
              </a:spcAft>
              <a:buClr>
                <a:schemeClr val="dk1"/>
              </a:buClr>
              <a:buSzPts val="2300"/>
              <a:buFont typeface="Corbel"/>
              <a:buChar char="❏"/>
            </a:pPr>
            <a:r>
              <a:rPr lang="fr-FR" sz="2300" dirty="0">
                <a:solidFill>
                  <a:schemeClr val="dk1"/>
                </a:solidFill>
                <a:latin typeface="Corbel"/>
                <a:ea typeface="Corbel"/>
                <a:cs typeface="Corbel"/>
                <a:sym typeface="Corbel"/>
              </a:rPr>
              <a:t>Approuvé à l’unanimité par le CA </a:t>
            </a:r>
            <a:endParaRPr sz="1900" u="none" strike="noStrike" cap="none" dirty="0">
              <a:solidFill>
                <a:srgbClr val="000000"/>
              </a:solidFill>
            </a:endParaRPr>
          </a:p>
          <a:p>
            <a:pPr marL="0" marR="0" lvl="0" indent="0" algn="l" rtl="0">
              <a:lnSpc>
                <a:spcPct val="90000"/>
              </a:lnSpc>
              <a:spcBef>
                <a:spcPts val="1000"/>
              </a:spcBef>
              <a:spcAft>
                <a:spcPts val="0"/>
              </a:spcAft>
              <a:buNone/>
            </a:pPr>
            <a:endParaRPr sz="2900" b="1" u="none" strike="noStrike" cap="none" dirty="0">
              <a:solidFill>
                <a:schemeClr val="dk1"/>
              </a:solidFill>
              <a:latin typeface="Corbel"/>
              <a:ea typeface="Corbel"/>
              <a:cs typeface="Corbel"/>
              <a:sym typeface="Corbel"/>
            </a:endParaRPr>
          </a:p>
          <a:p>
            <a:pPr marL="0" marR="0" lvl="0" indent="0" algn="l" rtl="0">
              <a:lnSpc>
                <a:spcPct val="90000"/>
              </a:lnSpc>
              <a:spcBef>
                <a:spcPts val="1000"/>
              </a:spcBef>
              <a:spcAft>
                <a:spcPts val="0"/>
              </a:spcAft>
              <a:buNone/>
            </a:pPr>
            <a:r>
              <a:rPr lang="fr-FR" sz="2900" b="1" u="none" strike="noStrike" cap="none" dirty="0">
                <a:solidFill>
                  <a:schemeClr val="dk1"/>
                </a:solidFill>
                <a:latin typeface="Corbel"/>
                <a:ea typeface="Corbel"/>
                <a:cs typeface="Corbel"/>
                <a:sym typeface="Corbel"/>
              </a:rPr>
              <a:t>Rapport financier</a:t>
            </a:r>
            <a:endParaRPr sz="1700" b="0" u="none" strike="noStrike" cap="none" dirty="0">
              <a:solidFill>
                <a:srgbClr val="000000"/>
              </a:solidFill>
              <a:latin typeface="Arial"/>
              <a:ea typeface="Arial"/>
              <a:cs typeface="Arial"/>
              <a:sym typeface="Arial"/>
            </a:endParaRPr>
          </a:p>
          <a:p>
            <a:pPr marL="914400" marR="0" lvl="0" indent="-374650" algn="l" rtl="0">
              <a:lnSpc>
                <a:spcPct val="90000"/>
              </a:lnSpc>
              <a:spcBef>
                <a:spcPts val="500"/>
              </a:spcBef>
              <a:spcAft>
                <a:spcPts val="0"/>
              </a:spcAft>
              <a:buClr>
                <a:schemeClr val="dk1"/>
              </a:buClr>
              <a:buSzPts val="2300"/>
              <a:buFont typeface="Corbel"/>
              <a:buChar char="❏"/>
            </a:pPr>
            <a:r>
              <a:rPr lang="fr-FR" sz="2300" dirty="0">
                <a:solidFill>
                  <a:schemeClr val="dk1"/>
                </a:solidFill>
                <a:latin typeface="Corbel"/>
                <a:ea typeface="Corbel"/>
                <a:cs typeface="Corbel"/>
                <a:sym typeface="Corbel"/>
              </a:rPr>
              <a:t>Approuvé à l’unanimité par le CA</a:t>
            </a:r>
            <a:endParaRPr sz="2300" dirty="0">
              <a:solidFill>
                <a:schemeClr val="dk1"/>
              </a:solidFill>
              <a:latin typeface="Corbel"/>
              <a:ea typeface="Corbel"/>
              <a:cs typeface="Corbel"/>
              <a:sym typeface="Corbel"/>
            </a:endParaRPr>
          </a:p>
          <a:p>
            <a:pPr marL="457200" marR="0" lvl="0" indent="0" algn="l" rtl="0">
              <a:lnSpc>
                <a:spcPct val="90000"/>
              </a:lnSpc>
              <a:spcBef>
                <a:spcPts val="500"/>
              </a:spcBef>
              <a:spcAft>
                <a:spcPts val="0"/>
              </a:spcAft>
              <a:buNone/>
            </a:pPr>
            <a:endParaRPr sz="2500" dirty="0">
              <a:solidFill>
                <a:schemeClr val="dk1"/>
              </a:solidFill>
              <a:latin typeface="Corbel"/>
              <a:ea typeface="Corbel"/>
              <a:cs typeface="Corbel"/>
              <a:sym typeface="Corbel"/>
            </a:endParaRPr>
          </a:p>
          <a:p>
            <a:pPr marL="0" marR="0" lvl="0" indent="0" algn="l" rtl="0">
              <a:lnSpc>
                <a:spcPct val="90000"/>
              </a:lnSpc>
              <a:spcBef>
                <a:spcPts val="1000"/>
              </a:spcBef>
              <a:spcAft>
                <a:spcPts val="0"/>
              </a:spcAft>
              <a:buNone/>
            </a:pPr>
            <a:endParaRPr sz="1700" b="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
          <p:cNvSpPr txBox="1">
            <a:spLocks noGrp="1"/>
          </p:cNvSpPr>
          <p:nvPr>
            <p:ph type="title"/>
          </p:nvPr>
        </p:nvSpPr>
        <p:spPr>
          <a:xfrm>
            <a:off x="564625" y="197250"/>
            <a:ext cx="117663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400"/>
              <a:buFont typeface="Corbel"/>
              <a:buNone/>
            </a:pPr>
            <a:r>
              <a:rPr lang="fr-FR" i="1">
                <a:solidFill>
                  <a:srgbClr val="002060"/>
                </a:solidFill>
              </a:rPr>
              <a:t>Proposition pour le Conseil d’Administration 2023</a:t>
            </a:r>
            <a:endParaRPr/>
          </a:p>
        </p:txBody>
      </p:sp>
      <p:sp>
        <p:nvSpPr>
          <p:cNvPr id="271" name="Google Shape;271;p10"/>
          <p:cNvSpPr txBox="1">
            <a:spLocks noGrp="1"/>
          </p:cNvSpPr>
          <p:nvPr>
            <p:ph type="sldNum" idx="12"/>
          </p:nvPr>
        </p:nvSpPr>
        <p:spPr>
          <a:xfrm>
            <a:off x="8686800" y="6447791"/>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orbel"/>
              <a:buNone/>
            </a:pPr>
            <a:fld id="{00000000-1234-1234-1234-123412341234}" type="slidenum">
              <a:rPr lang="fr-FR"/>
              <a:t>18</a:t>
            </a:fld>
            <a:endParaRPr/>
          </a:p>
        </p:txBody>
      </p:sp>
      <p:pic>
        <p:nvPicPr>
          <p:cNvPr id="272" name="Google Shape;272;p10" descr="Alain Wilbois"/>
          <p:cNvPicPr preferRelativeResize="0"/>
          <p:nvPr/>
        </p:nvPicPr>
        <p:blipFill rotWithShape="1">
          <a:blip r:embed="rId3">
            <a:alphaModFix/>
          </a:blip>
          <a:srcRect/>
          <a:stretch/>
        </p:blipFill>
        <p:spPr>
          <a:xfrm>
            <a:off x="8240238" y="3097550"/>
            <a:ext cx="566600" cy="613750"/>
          </a:xfrm>
          <a:prstGeom prst="rect">
            <a:avLst/>
          </a:prstGeom>
          <a:noFill/>
          <a:ln>
            <a:noFill/>
          </a:ln>
        </p:spPr>
      </p:pic>
      <p:pic>
        <p:nvPicPr>
          <p:cNvPr id="273" name="Google Shape;273;p10" descr="http://www.association-escape.com/offres/image_inline_src/122/122_htmlarea_perso_25959_3.jpg"/>
          <p:cNvPicPr preferRelativeResize="0"/>
          <p:nvPr/>
        </p:nvPicPr>
        <p:blipFill rotWithShape="1">
          <a:blip r:embed="rId4">
            <a:alphaModFix/>
          </a:blip>
          <a:srcRect/>
          <a:stretch/>
        </p:blipFill>
        <p:spPr>
          <a:xfrm>
            <a:off x="4641525" y="4652700"/>
            <a:ext cx="377225" cy="541578"/>
          </a:xfrm>
          <a:prstGeom prst="rect">
            <a:avLst/>
          </a:prstGeom>
          <a:noFill/>
          <a:ln>
            <a:noFill/>
          </a:ln>
        </p:spPr>
      </p:pic>
      <p:sp>
        <p:nvSpPr>
          <p:cNvPr id="274" name="Google Shape;274;p10"/>
          <p:cNvSpPr txBox="1"/>
          <p:nvPr/>
        </p:nvSpPr>
        <p:spPr>
          <a:xfrm>
            <a:off x="4114800" y="6447791"/>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orbel"/>
              <a:buNone/>
            </a:pPr>
            <a:r>
              <a:rPr lang="fr-FR" sz="1200" b="0" i="0" u="none" strike="noStrike" cap="none">
                <a:solidFill>
                  <a:srgbClr val="888888"/>
                </a:solidFill>
                <a:latin typeface="Corbel"/>
                <a:ea typeface="Corbel"/>
                <a:cs typeface="Corbel"/>
                <a:sym typeface="Corbel"/>
              </a:rPr>
              <a:t>Assemblée Générale Escape</a:t>
            </a:r>
            <a:endParaRPr sz="1800" b="0" i="0" u="none" strike="noStrike" cap="none">
              <a:solidFill>
                <a:schemeClr val="dk1"/>
              </a:solidFill>
              <a:latin typeface="Corbel"/>
              <a:ea typeface="Corbel"/>
              <a:cs typeface="Corbel"/>
              <a:sym typeface="Corbel"/>
            </a:endParaRPr>
          </a:p>
        </p:txBody>
      </p:sp>
      <p:pic>
        <p:nvPicPr>
          <p:cNvPr id="275" name="Google Shape;275;p10"/>
          <p:cNvPicPr preferRelativeResize="0"/>
          <p:nvPr/>
        </p:nvPicPr>
        <p:blipFill rotWithShape="1">
          <a:blip r:embed="rId5">
            <a:alphaModFix/>
          </a:blip>
          <a:srcRect/>
          <a:stretch/>
        </p:blipFill>
        <p:spPr>
          <a:xfrm>
            <a:off x="7335925" y="1906250"/>
            <a:ext cx="377223" cy="515625"/>
          </a:xfrm>
          <a:prstGeom prst="rect">
            <a:avLst/>
          </a:prstGeom>
          <a:noFill/>
          <a:ln>
            <a:noFill/>
          </a:ln>
        </p:spPr>
      </p:pic>
      <p:pic>
        <p:nvPicPr>
          <p:cNvPr id="276" name="Google Shape;276;p10"/>
          <p:cNvPicPr preferRelativeResize="0"/>
          <p:nvPr/>
        </p:nvPicPr>
        <p:blipFill rotWithShape="1">
          <a:blip r:embed="rId6">
            <a:alphaModFix/>
          </a:blip>
          <a:srcRect/>
          <a:stretch/>
        </p:blipFill>
        <p:spPr>
          <a:xfrm>
            <a:off x="4189425" y="2828875"/>
            <a:ext cx="452100" cy="517911"/>
          </a:xfrm>
          <a:prstGeom prst="rect">
            <a:avLst/>
          </a:prstGeom>
          <a:noFill/>
          <a:ln>
            <a:noFill/>
          </a:ln>
        </p:spPr>
      </p:pic>
      <p:pic>
        <p:nvPicPr>
          <p:cNvPr id="277" name="Google Shape;277;p10" descr="Une image contenant personne, mur, femme, intérieur&#10;&#10;Description générée automatiquement"/>
          <p:cNvPicPr preferRelativeResize="0"/>
          <p:nvPr/>
        </p:nvPicPr>
        <p:blipFill rotWithShape="1">
          <a:blip r:embed="rId7">
            <a:alphaModFix/>
          </a:blip>
          <a:srcRect/>
          <a:stretch/>
        </p:blipFill>
        <p:spPr>
          <a:xfrm>
            <a:off x="6883826" y="4134765"/>
            <a:ext cx="452100" cy="517931"/>
          </a:xfrm>
          <a:prstGeom prst="rect">
            <a:avLst/>
          </a:prstGeom>
          <a:noFill/>
          <a:ln>
            <a:noFill/>
          </a:ln>
        </p:spPr>
      </p:pic>
      <p:pic>
        <p:nvPicPr>
          <p:cNvPr id="278" name="Google Shape;278;p10" descr="Photo de profil de Christine Boitel"/>
          <p:cNvPicPr preferRelativeResize="0"/>
          <p:nvPr/>
        </p:nvPicPr>
        <p:blipFill rotWithShape="1">
          <a:blip r:embed="rId8">
            <a:alphaModFix/>
          </a:blip>
          <a:srcRect/>
          <a:stretch/>
        </p:blipFill>
        <p:spPr>
          <a:xfrm>
            <a:off x="5888500" y="2421875"/>
            <a:ext cx="452101" cy="515618"/>
          </a:xfrm>
          <a:prstGeom prst="rect">
            <a:avLst/>
          </a:prstGeom>
          <a:noFill/>
          <a:ln>
            <a:noFill/>
          </a:ln>
        </p:spPr>
      </p:pic>
      <p:pic>
        <p:nvPicPr>
          <p:cNvPr id="279" name="Google Shape;279;p10" descr="Fabien VET"/>
          <p:cNvPicPr preferRelativeResize="0"/>
          <p:nvPr/>
        </p:nvPicPr>
        <p:blipFill rotWithShape="1">
          <a:blip r:embed="rId9">
            <a:alphaModFix/>
          </a:blip>
          <a:srcRect/>
          <a:stretch/>
        </p:blipFill>
        <p:spPr>
          <a:xfrm>
            <a:off x="4042924" y="1430300"/>
            <a:ext cx="566600" cy="646245"/>
          </a:xfrm>
          <a:prstGeom prst="rect">
            <a:avLst/>
          </a:prstGeom>
          <a:noFill/>
          <a:ln>
            <a:noFill/>
          </a:ln>
        </p:spPr>
      </p:pic>
      <p:pic>
        <p:nvPicPr>
          <p:cNvPr id="280" name="Google Shape;280;p10" descr="Amal MARC"/>
          <p:cNvPicPr preferRelativeResize="0"/>
          <p:nvPr/>
        </p:nvPicPr>
        <p:blipFill rotWithShape="1">
          <a:blip r:embed="rId10">
            <a:alphaModFix/>
          </a:blip>
          <a:srcRect/>
          <a:stretch/>
        </p:blipFill>
        <p:spPr>
          <a:xfrm>
            <a:off x="7788150" y="3711300"/>
            <a:ext cx="452100" cy="515677"/>
          </a:xfrm>
          <a:prstGeom prst="rect">
            <a:avLst/>
          </a:prstGeom>
          <a:noFill/>
          <a:ln>
            <a:noFill/>
          </a:ln>
        </p:spPr>
      </p:pic>
      <p:sp>
        <p:nvSpPr>
          <p:cNvPr id="281" name="Google Shape;281;p10"/>
          <p:cNvSpPr txBox="1">
            <a:spLocks noGrp="1"/>
          </p:cNvSpPr>
          <p:nvPr>
            <p:ph type="body" idx="1"/>
          </p:nvPr>
        </p:nvSpPr>
        <p:spPr>
          <a:xfrm>
            <a:off x="664125" y="1378787"/>
            <a:ext cx="7324200" cy="51807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935"/>
              <a:buNone/>
            </a:pPr>
            <a:r>
              <a:rPr lang="fr-FR" sz="2610" b="1" dirty="0"/>
              <a:t> </a:t>
            </a:r>
            <a:endParaRPr sz="2610" b="1" dirty="0"/>
          </a:p>
          <a:p>
            <a:pPr marL="0" lvl="0" indent="0" algn="l" rtl="0">
              <a:lnSpc>
                <a:spcPct val="70000"/>
              </a:lnSpc>
              <a:spcBef>
                <a:spcPts val="0"/>
              </a:spcBef>
              <a:spcAft>
                <a:spcPts val="0"/>
              </a:spcAft>
              <a:buSzPts val="935"/>
              <a:buNone/>
            </a:pPr>
            <a:r>
              <a:rPr lang="fr-FR" sz="2610" b="1" dirty="0"/>
              <a:t>Fabien </a:t>
            </a:r>
            <a:r>
              <a:rPr lang="fr-FR" sz="2610" b="1" dirty="0" err="1"/>
              <a:t>Vet</a:t>
            </a:r>
            <a:r>
              <a:rPr lang="fr-FR" sz="2610" b="1" dirty="0"/>
              <a:t> : </a:t>
            </a:r>
            <a:r>
              <a:rPr lang="fr-FR" sz="2410" i="1" dirty="0"/>
              <a:t>Président</a:t>
            </a:r>
            <a:endParaRPr sz="2410" i="1" dirty="0"/>
          </a:p>
          <a:p>
            <a:pPr marL="0" lvl="0" indent="0" algn="l" rtl="0">
              <a:lnSpc>
                <a:spcPct val="70000"/>
              </a:lnSpc>
              <a:spcBef>
                <a:spcPts val="1000"/>
              </a:spcBef>
              <a:spcAft>
                <a:spcPts val="0"/>
              </a:spcAft>
              <a:buSzPts val="935"/>
              <a:buNone/>
            </a:pPr>
            <a:r>
              <a:rPr lang="fr-FR" sz="2610" b="1" dirty="0"/>
              <a:t>Jacques Morel : </a:t>
            </a:r>
            <a:r>
              <a:rPr lang="fr-FR" sz="2410" i="1" dirty="0"/>
              <a:t>Vice-Président et site Internet DPO  </a:t>
            </a:r>
            <a:endParaRPr sz="2610" b="1" dirty="0"/>
          </a:p>
          <a:p>
            <a:pPr marL="0" lvl="0" indent="0" algn="l" rtl="0">
              <a:lnSpc>
                <a:spcPct val="70000"/>
              </a:lnSpc>
              <a:spcBef>
                <a:spcPts val="1000"/>
              </a:spcBef>
              <a:spcAft>
                <a:spcPts val="0"/>
              </a:spcAft>
              <a:buSzPts val="935"/>
              <a:buNone/>
            </a:pPr>
            <a:r>
              <a:rPr lang="fr-FR" sz="2610" b="1" dirty="0"/>
              <a:t>Christine Boitel :</a:t>
            </a:r>
            <a:r>
              <a:rPr lang="fr-FR" sz="2410" i="1" dirty="0"/>
              <a:t> Secrétaire Générale           </a:t>
            </a:r>
            <a:r>
              <a:rPr lang="fr-FR" sz="2610" b="1" dirty="0"/>
              <a:t>  </a:t>
            </a:r>
            <a:endParaRPr sz="2610" b="1" dirty="0"/>
          </a:p>
          <a:p>
            <a:pPr marL="0" lvl="0" indent="0" algn="l" rtl="0">
              <a:lnSpc>
                <a:spcPct val="70000"/>
              </a:lnSpc>
              <a:spcBef>
                <a:spcPts val="1000"/>
              </a:spcBef>
              <a:spcAft>
                <a:spcPts val="0"/>
              </a:spcAft>
              <a:buSzPts val="935"/>
              <a:buNone/>
            </a:pPr>
            <a:r>
              <a:rPr lang="fr-FR" sz="2610" b="1" dirty="0"/>
              <a:t>Yves Poussin : </a:t>
            </a:r>
            <a:r>
              <a:rPr lang="fr-FR" sz="2410" i="1" dirty="0"/>
              <a:t>Trésorier</a:t>
            </a:r>
            <a:endParaRPr sz="2610" b="1" dirty="0"/>
          </a:p>
          <a:p>
            <a:pPr marL="0" lvl="0" indent="0" algn="l" rtl="0">
              <a:lnSpc>
                <a:spcPct val="70000"/>
              </a:lnSpc>
              <a:spcBef>
                <a:spcPts val="1000"/>
              </a:spcBef>
              <a:spcAft>
                <a:spcPts val="0"/>
              </a:spcAft>
              <a:buSzPts val="935"/>
              <a:buNone/>
            </a:pPr>
            <a:r>
              <a:rPr lang="fr-FR" sz="2610" b="1" dirty="0"/>
              <a:t>Alain </a:t>
            </a:r>
            <a:r>
              <a:rPr lang="fr-FR" sz="2610" b="1" dirty="0" err="1"/>
              <a:t>Wilbois</a:t>
            </a:r>
            <a:r>
              <a:rPr lang="fr-FR" sz="2610" b="1" dirty="0"/>
              <a:t> : </a:t>
            </a:r>
            <a:r>
              <a:rPr lang="fr-FR" sz="2610" i="1" dirty="0"/>
              <a:t>A</a:t>
            </a:r>
            <a:r>
              <a:rPr lang="fr-FR" sz="2410" i="1" dirty="0"/>
              <a:t>ctivités Culture, Loisirs , Mutuelle Santé </a:t>
            </a:r>
            <a:endParaRPr sz="2610" b="1" dirty="0"/>
          </a:p>
          <a:p>
            <a:pPr marL="0" lvl="0" indent="0" algn="l" rtl="0">
              <a:lnSpc>
                <a:spcPct val="70000"/>
              </a:lnSpc>
              <a:spcBef>
                <a:spcPts val="1000"/>
              </a:spcBef>
              <a:spcAft>
                <a:spcPts val="0"/>
              </a:spcAft>
              <a:buSzPts val="935"/>
              <a:buNone/>
            </a:pPr>
            <a:r>
              <a:rPr lang="fr-FR" sz="2610" b="1" dirty="0"/>
              <a:t>Amal Marc </a:t>
            </a:r>
            <a:r>
              <a:rPr lang="fr-FR" sz="2410" i="1" dirty="0"/>
              <a:t>: Administrateur délégué au développement</a:t>
            </a:r>
            <a:endParaRPr sz="2610" b="1" dirty="0"/>
          </a:p>
          <a:p>
            <a:pPr marL="0" lvl="0" indent="0" algn="l" rtl="0">
              <a:lnSpc>
                <a:spcPct val="70000"/>
              </a:lnSpc>
              <a:spcBef>
                <a:spcPts val="1000"/>
              </a:spcBef>
              <a:spcAft>
                <a:spcPts val="0"/>
              </a:spcAft>
              <a:buSzPts val="935"/>
              <a:buNone/>
            </a:pPr>
            <a:r>
              <a:rPr lang="fr-FR" sz="2610" b="1" dirty="0"/>
              <a:t>Catherine </a:t>
            </a:r>
            <a:r>
              <a:rPr lang="fr-FR" sz="2610" b="1" dirty="0" err="1"/>
              <a:t>Feldkircher</a:t>
            </a:r>
            <a:r>
              <a:rPr lang="fr-FR" sz="2610" b="1" dirty="0"/>
              <a:t> : </a:t>
            </a:r>
            <a:r>
              <a:rPr lang="fr-FR" sz="2410" i="1" dirty="0"/>
              <a:t>Administrateur - Golf</a:t>
            </a:r>
            <a:endParaRPr sz="2610" b="1" dirty="0"/>
          </a:p>
          <a:p>
            <a:pPr marL="0" lvl="0" indent="0" algn="l" rtl="0">
              <a:lnSpc>
                <a:spcPct val="70000"/>
              </a:lnSpc>
              <a:spcBef>
                <a:spcPts val="1000"/>
              </a:spcBef>
              <a:spcAft>
                <a:spcPts val="0"/>
              </a:spcAft>
              <a:buSzPts val="935"/>
              <a:buNone/>
            </a:pPr>
            <a:r>
              <a:rPr lang="fr-FR" sz="2610" b="1" dirty="0"/>
              <a:t>Dan Deville : </a:t>
            </a:r>
            <a:r>
              <a:rPr lang="fr-FR" sz="2410" i="1" dirty="0"/>
              <a:t>Administrateur</a:t>
            </a:r>
            <a:endParaRPr sz="2610" b="1" dirty="0"/>
          </a:p>
          <a:p>
            <a:pPr marL="0" lvl="0" indent="0" algn="l" rtl="0">
              <a:lnSpc>
                <a:spcPct val="70000"/>
              </a:lnSpc>
              <a:spcBef>
                <a:spcPts val="1000"/>
              </a:spcBef>
              <a:spcAft>
                <a:spcPts val="0"/>
              </a:spcAft>
              <a:buSzPts val="935"/>
              <a:buNone/>
            </a:pPr>
            <a:r>
              <a:rPr lang="fr-FR" sz="2610" b="1" dirty="0"/>
              <a:t>    </a:t>
            </a:r>
            <a:endParaRPr sz="2610" b="1" dirty="0"/>
          </a:p>
          <a:p>
            <a:pPr marL="0" lvl="0" indent="0" algn="l" rtl="0">
              <a:lnSpc>
                <a:spcPct val="70000"/>
              </a:lnSpc>
              <a:spcBef>
                <a:spcPts val="1000"/>
              </a:spcBef>
              <a:spcAft>
                <a:spcPts val="0"/>
              </a:spcAft>
              <a:buSzPts val="935"/>
              <a:buNone/>
            </a:pPr>
            <a:endParaRPr sz="2610" b="1" dirty="0"/>
          </a:p>
          <a:p>
            <a:pPr marL="0" lvl="0" indent="0" algn="l" rtl="0">
              <a:lnSpc>
                <a:spcPct val="70000"/>
              </a:lnSpc>
              <a:spcBef>
                <a:spcPts val="1000"/>
              </a:spcBef>
              <a:spcAft>
                <a:spcPts val="0"/>
              </a:spcAft>
              <a:buSzPts val="935"/>
              <a:buNone/>
            </a:pPr>
            <a:r>
              <a:rPr lang="fr-FR" sz="2610" b="1" dirty="0"/>
              <a:t>Nouveau siège social </a:t>
            </a:r>
            <a:r>
              <a:rPr lang="fr-FR" sz="2310" b="1" dirty="0"/>
              <a:t>(</a:t>
            </a:r>
            <a:r>
              <a:rPr lang="fr-FR" sz="2310" i="1" dirty="0"/>
              <a:t>19 rue Alain Chartier Paris 15e)</a:t>
            </a:r>
            <a:endParaRPr sz="2310" i="1" dirty="0"/>
          </a:p>
          <a:p>
            <a:pPr marL="0" lvl="0" indent="0" algn="l" rtl="0">
              <a:lnSpc>
                <a:spcPct val="70000"/>
              </a:lnSpc>
              <a:spcBef>
                <a:spcPts val="1000"/>
              </a:spcBef>
              <a:spcAft>
                <a:spcPts val="0"/>
              </a:spcAft>
              <a:buSzPts val="935"/>
              <a:buNone/>
            </a:pPr>
            <a:r>
              <a:rPr lang="fr-FR" sz="2610" b="1" dirty="0"/>
              <a:t> </a:t>
            </a:r>
            <a:endParaRPr sz="2610" b="1" dirty="0"/>
          </a:p>
          <a:p>
            <a:pPr marL="0" lvl="0" indent="0" algn="l" rtl="0">
              <a:lnSpc>
                <a:spcPct val="70000"/>
              </a:lnSpc>
              <a:spcBef>
                <a:spcPts val="1000"/>
              </a:spcBef>
              <a:spcAft>
                <a:spcPts val="0"/>
              </a:spcAft>
              <a:buSzPts val="935"/>
              <a:buNone/>
            </a:pPr>
            <a:endParaRPr sz="2610" b="1" dirty="0"/>
          </a:p>
          <a:p>
            <a:pPr marL="228600" lvl="0" indent="-63500" algn="l" rtl="0">
              <a:lnSpc>
                <a:spcPct val="70000"/>
              </a:lnSpc>
              <a:spcBef>
                <a:spcPts val="1000"/>
              </a:spcBef>
              <a:spcAft>
                <a:spcPts val="0"/>
              </a:spcAft>
              <a:buClr>
                <a:schemeClr val="dk1"/>
              </a:buClr>
              <a:buSzPts val="2210"/>
              <a:buNone/>
            </a:pPr>
            <a:endParaRPr sz="261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fr-FR"/>
              <a:t>Assemblée Générale Escape</a:t>
            </a:r>
            <a:endParaRPr/>
          </a:p>
        </p:txBody>
      </p:sp>
      <p:sp>
        <p:nvSpPr>
          <p:cNvPr id="287" name="Google Shape;28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19</a:t>
            </a:fld>
            <a:endParaRPr/>
          </a:p>
        </p:txBody>
      </p:sp>
      <p:sp>
        <p:nvSpPr>
          <p:cNvPr id="288" name="Google Shape;288;p11"/>
          <p:cNvSpPr txBox="1"/>
          <p:nvPr/>
        </p:nvSpPr>
        <p:spPr>
          <a:xfrm>
            <a:off x="838200" y="839825"/>
            <a:ext cx="10515600" cy="96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4400"/>
              <a:buFont typeface="Corbel"/>
              <a:buNone/>
            </a:pPr>
            <a:r>
              <a:rPr lang="fr-FR" sz="4400" b="1" i="1">
                <a:solidFill>
                  <a:srgbClr val="002060"/>
                </a:solidFill>
                <a:latin typeface="Corbel"/>
                <a:ea typeface="Corbel"/>
                <a:cs typeface="Corbel"/>
                <a:sym typeface="Corbel"/>
              </a:rPr>
              <a:t>Election du Conseil d’Administration</a:t>
            </a:r>
            <a:endParaRPr sz="4400" b="1" i="1">
              <a:solidFill>
                <a:srgbClr val="002060"/>
              </a:solidFill>
              <a:latin typeface="Corbel"/>
              <a:ea typeface="Corbel"/>
              <a:cs typeface="Corbel"/>
              <a:sym typeface="Corbel"/>
            </a:endParaRPr>
          </a:p>
        </p:txBody>
      </p:sp>
      <p:sp>
        <p:nvSpPr>
          <p:cNvPr id="289" name="Google Shape;289;p11"/>
          <p:cNvSpPr txBox="1"/>
          <p:nvPr/>
        </p:nvSpPr>
        <p:spPr>
          <a:xfrm>
            <a:off x="1017175" y="2154910"/>
            <a:ext cx="8605200" cy="25482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SzPts val="1018"/>
              <a:buNone/>
            </a:pPr>
            <a:r>
              <a:rPr lang="fr-FR" sz="2900" b="1">
                <a:solidFill>
                  <a:schemeClr val="dk1"/>
                </a:solidFill>
                <a:latin typeface="Corbel"/>
                <a:ea typeface="Corbel"/>
                <a:cs typeface="Corbel"/>
                <a:sym typeface="Corbel"/>
              </a:rPr>
              <a:t>Appel à candidatures </a:t>
            </a:r>
            <a:endParaRPr sz="2900" b="1">
              <a:solidFill>
                <a:schemeClr val="dk1"/>
              </a:solidFill>
              <a:latin typeface="Corbel"/>
              <a:ea typeface="Corbel"/>
              <a:cs typeface="Corbel"/>
              <a:sym typeface="Corbel"/>
            </a:endParaRPr>
          </a:p>
          <a:p>
            <a:pPr marL="0" marR="0" lvl="0" indent="0" algn="l" rtl="0">
              <a:lnSpc>
                <a:spcPct val="70000"/>
              </a:lnSpc>
              <a:spcBef>
                <a:spcPts val="0"/>
              </a:spcBef>
              <a:spcAft>
                <a:spcPts val="0"/>
              </a:spcAft>
              <a:buSzPts val="1018"/>
              <a:buNone/>
            </a:pPr>
            <a:r>
              <a:rPr lang="fr-FR" sz="2900" b="1">
                <a:solidFill>
                  <a:schemeClr val="dk1"/>
                </a:solidFill>
                <a:latin typeface="Corbel"/>
                <a:ea typeface="Corbel"/>
                <a:cs typeface="Corbel"/>
                <a:sym typeface="Corbel"/>
              </a:rPr>
              <a:t> </a:t>
            </a:r>
            <a:endParaRPr sz="2900" b="1">
              <a:solidFill>
                <a:schemeClr val="dk1"/>
              </a:solidFill>
              <a:latin typeface="Corbel"/>
              <a:ea typeface="Corbel"/>
              <a:cs typeface="Corbel"/>
              <a:sym typeface="Corbel"/>
            </a:endParaRPr>
          </a:p>
          <a:p>
            <a:pPr marL="457200" marR="0" lvl="0" indent="-393700" algn="l" rtl="0">
              <a:lnSpc>
                <a:spcPct val="70000"/>
              </a:lnSpc>
              <a:spcBef>
                <a:spcPts val="0"/>
              </a:spcBef>
              <a:spcAft>
                <a:spcPts val="0"/>
              </a:spcAft>
              <a:buClr>
                <a:schemeClr val="dk1"/>
              </a:buClr>
              <a:buSzPts val="2600"/>
              <a:buFont typeface="Corbel"/>
              <a:buChar char="-"/>
            </a:pPr>
            <a:r>
              <a:rPr lang="fr-FR" sz="2600">
                <a:solidFill>
                  <a:schemeClr val="dk1"/>
                </a:solidFill>
                <a:latin typeface="Corbel"/>
                <a:ea typeface="Corbel"/>
                <a:cs typeface="Corbel"/>
                <a:sym typeface="Corbel"/>
              </a:rPr>
              <a:t>Activités sportives</a:t>
            </a:r>
            <a:endParaRPr sz="2600">
              <a:solidFill>
                <a:schemeClr val="dk1"/>
              </a:solidFill>
              <a:latin typeface="Corbel"/>
              <a:ea typeface="Corbel"/>
              <a:cs typeface="Corbel"/>
              <a:sym typeface="Corbel"/>
            </a:endParaRPr>
          </a:p>
          <a:p>
            <a:pPr marL="457200" marR="0" lvl="0" indent="-393700" algn="l" rtl="0">
              <a:lnSpc>
                <a:spcPct val="70000"/>
              </a:lnSpc>
              <a:spcBef>
                <a:spcPts val="0"/>
              </a:spcBef>
              <a:spcAft>
                <a:spcPts val="0"/>
              </a:spcAft>
              <a:buClr>
                <a:schemeClr val="dk1"/>
              </a:buClr>
              <a:buSzPts val="2600"/>
              <a:buFont typeface="Corbel"/>
              <a:buChar char="-"/>
            </a:pPr>
            <a:r>
              <a:rPr lang="fr-FR" sz="2600">
                <a:solidFill>
                  <a:schemeClr val="dk1"/>
                </a:solidFill>
                <a:latin typeface="Corbel"/>
                <a:ea typeface="Corbel"/>
                <a:cs typeface="Corbel"/>
                <a:sym typeface="Corbel"/>
              </a:rPr>
              <a:t>Développement de notre marque</a:t>
            </a:r>
            <a:endParaRPr sz="2600">
              <a:solidFill>
                <a:schemeClr val="dk1"/>
              </a:solidFill>
              <a:latin typeface="Corbel"/>
              <a:ea typeface="Corbel"/>
              <a:cs typeface="Corbel"/>
              <a:sym typeface="Corbel"/>
            </a:endParaRPr>
          </a:p>
          <a:p>
            <a:pPr marL="457200" marR="0" lvl="0" indent="-393700" algn="l" rtl="0">
              <a:lnSpc>
                <a:spcPct val="70000"/>
              </a:lnSpc>
              <a:spcBef>
                <a:spcPts val="0"/>
              </a:spcBef>
              <a:spcAft>
                <a:spcPts val="0"/>
              </a:spcAft>
              <a:buClr>
                <a:schemeClr val="dk1"/>
              </a:buClr>
              <a:buSzPts val="2600"/>
              <a:buFont typeface="Corbel"/>
              <a:buChar char="-"/>
            </a:pPr>
            <a:r>
              <a:rPr lang="fr-FR" sz="2600">
                <a:solidFill>
                  <a:schemeClr val="dk1"/>
                </a:solidFill>
                <a:latin typeface="Corbel"/>
                <a:ea typeface="Corbel"/>
                <a:cs typeface="Corbel"/>
                <a:sym typeface="Corbel"/>
              </a:rPr>
              <a:t>….</a:t>
            </a:r>
            <a:endParaRPr sz="2600">
              <a:solidFill>
                <a:schemeClr val="dk1"/>
              </a:solidFill>
              <a:latin typeface="Corbel"/>
              <a:ea typeface="Corbel"/>
              <a:cs typeface="Corbel"/>
              <a:sym typeface="Corbel"/>
            </a:endParaRPr>
          </a:p>
          <a:p>
            <a:pPr marL="0" marR="0" lvl="0" indent="0" algn="l" rtl="0">
              <a:lnSpc>
                <a:spcPct val="70000"/>
              </a:lnSpc>
              <a:spcBef>
                <a:spcPts val="0"/>
              </a:spcBef>
              <a:spcAft>
                <a:spcPts val="0"/>
              </a:spcAft>
              <a:buSzPts val="1018"/>
              <a:buNone/>
            </a:pPr>
            <a:endParaRPr sz="2900" b="1">
              <a:solidFill>
                <a:schemeClr val="dk1"/>
              </a:solidFill>
              <a:latin typeface="Corbel"/>
              <a:ea typeface="Corbel"/>
              <a:cs typeface="Corbel"/>
              <a:sym typeface="Corbel"/>
            </a:endParaRPr>
          </a:p>
          <a:p>
            <a:pPr marL="0" marR="0" lvl="0" indent="0" algn="l" rtl="0">
              <a:lnSpc>
                <a:spcPct val="70000"/>
              </a:lnSpc>
              <a:spcBef>
                <a:spcPts val="0"/>
              </a:spcBef>
              <a:spcAft>
                <a:spcPts val="0"/>
              </a:spcAft>
              <a:buSzPts val="1018"/>
              <a:buNone/>
            </a:pPr>
            <a:r>
              <a:rPr lang="fr-FR" sz="2900" b="1">
                <a:solidFill>
                  <a:schemeClr val="dk1"/>
                </a:solidFill>
                <a:latin typeface="Corbel"/>
                <a:ea typeface="Corbel"/>
                <a:cs typeface="Corbel"/>
                <a:sym typeface="Corbel"/>
              </a:rPr>
              <a:t>Votes</a:t>
            </a:r>
            <a:endParaRPr sz="1595"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8200" y="356397"/>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Font typeface="Corbel"/>
              <a:buNone/>
            </a:pPr>
            <a:r>
              <a:rPr lang="fr-FR" i="1">
                <a:solidFill>
                  <a:srgbClr val="002060"/>
                </a:solidFill>
              </a:rPr>
              <a:t>Membres du Conseil d’Administration 2022</a:t>
            </a:r>
            <a:endParaRPr/>
          </a:p>
        </p:txBody>
      </p:sp>
      <p:sp>
        <p:nvSpPr>
          <p:cNvPr id="99" name="Google Shape;99;p2"/>
          <p:cNvSpPr txBox="1">
            <a:spLocks noGrp="1"/>
          </p:cNvSpPr>
          <p:nvPr>
            <p:ph type="body" idx="1"/>
          </p:nvPr>
        </p:nvSpPr>
        <p:spPr>
          <a:xfrm>
            <a:off x="838200" y="1840100"/>
            <a:ext cx="10515600" cy="4683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r-FR" sz="2600" b="1" i="1" dirty="0"/>
              <a:t>         </a:t>
            </a:r>
            <a:r>
              <a:rPr lang="fr-FR" sz="2600" b="1" dirty="0"/>
              <a:t>Fabien </a:t>
            </a:r>
            <a:r>
              <a:rPr lang="fr-FR" sz="2600" b="1" dirty="0" err="1"/>
              <a:t>Vet</a:t>
            </a:r>
            <a:r>
              <a:rPr lang="fr-FR" sz="2600" b="1" dirty="0"/>
              <a:t> </a:t>
            </a:r>
            <a:r>
              <a:rPr lang="fr-FR" sz="2600" dirty="0"/>
              <a:t>: </a:t>
            </a:r>
            <a:r>
              <a:rPr lang="fr-FR" sz="2400" i="1" dirty="0"/>
              <a:t>Président</a:t>
            </a:r>
            <a:endParaRPr sz="2600" i="1" dirty="0"/>
          </a:p>
          <a:p>
            <a:pPr marL="0" lvl="0" indent="0" algn="l" rtl="0">
              <a:lnSpc>
                <a:spcPct val="90000"/>
              </a:lnSpc>
              <a:spcBef>
                <a:spcPts val="1000"/>
              </a:spcBef>
              <a:spcAft>
                <a:spcPts val="0"/>
              </a:spcAft>
              <a:buNone/>
            </a:pPr>
            <a:r>
              <a:rPr lang="fr-FR" sz="2600" b="1" dirty="0"/>
              <a:t>         Jacques Morel </a:t>
            </a:r>
            <a:r>
              <a:rPr lang="fr-FR" sz="2600" b="1" i="1" dirty="0"/>
              <a:t>: </a:t>
            </a:r>
            <a:r>
              <a:rPr lang="fr-FR" sz="2400" i="1" dirty="0"/>
              <a:t>Vice-Président et site Internet et DPO</a:t>
            </a:r>
            <a:endParaRPr sz="2600" i="1" dirty="0"/>
          </a:p>
          <a:p>
            <a:pPr marL="0" lvl="0" indent="0" algn="l" rtl="0">
              <a:lnSpc>
                <a:spcPct val="90000"/>
              </a:lnSpc>
              <a:spcBef>
                <a:spcPts val="1000"/>
              </a:spcBef>
              <a:spcAft>
                <a:spcPts val="0"/>
              </a:spcAft>
              <a:buNone/>
            </a:pPr>
            <a:r>
              <a:rPr lang="fr-FR" sz="2600" b="1" i="1" dirty="0"/>
              <a:t>         </a:t>
            </a:r>
            <a:r>
              <a:rPr lang="fr-FR" sz="2600" b="1" dirty="0"/>
              <a:t>Christine Boitel </a:t>
            </a:r>
            <a:r>
              <a:rPr lang="fr-FR" sz="2600" dirty="0"/>
              <a:t>: </a:t>
            </a:r>
            <a:r>
              <a:rPr lang="fr-FR" sz="2400" i="1" dirty="0"/>
              <a:t>Secrétaire Générale </a:t>
            </a:r>
            <a:endParaRPr i="1" dirty="0"/>
          </a:p>
          <a:p>
            <a:pPr marL="0" lvl="0" indent="0" algn="l" rtl="0">
              <a:lnSpc>
                <a:spcPct val="90000"/>
              </a:lnSpc>
              <a:spcBef>
                <a:spcPts val="1000"/>
              </a:spcBef>
              <a:spcAft>
                <a:spcPts val="0"/>
              </a:spcAft>
              <a:buNone/>
            </a:pPr>
            <a:r>
              <a:rPr lang="fr-FR" sz="2600" b="1" i="1" dirty="0"/>
              <a:t>         </a:t>
            </a:r>
            <a:r>
              <a:rPr lang="fr-FR" sz="2600" b="1" dirty="0"/>
              <a:t>Catherine </a:t>
            </a:r>
            <a:r>
              <a:rPr lang="fr-FR" sz="2600" b="1" dirty="0" err="1"/>
              <a:t>Feldkircher</a:t>
            </a:r>
            <a:r>
              <a:rPr lang="fr-FR" sz="2600" dirty="0"/>
              <a:t> : </a:t>
            </a:r>
            <a:r>
              <a:rPr lang="fr-FR" sz="2400" i="1" dirty="0"/>
              <a:t>Trésorière et Activité Golf</a:t>
            </a:r>
            <a:endParaRPr i="1" dirty="0"/>
          </a:p>
          <a:p>
            <a:pPr marL="0" lvl="0" indent="0" algn="l" rtl="0">
              <a:lnSpc>
                <a:spcPct val="90000"/>
              </a:lnSpc>
              <a:spcBef>
                <a:spcPts val="1000"/>
              </a:spcBef>
              <a:spcAft>
                <a:spcPts val="0"/>
              </a:spcAft>
              <a:buNone/>
            </a:pPr>
            <a:r>
              <a:rPr lang="fr-FR" sz="2600" b="1" i="1" dirty="0"/>
              <a:t>         </a:t>
            </a:r>
            <a:r>
              <a:rPr lang="fr-FR" sz="2600" b="1" dirty="0"/>
              <a:t>Alain </a:t>
            </a:r>
            <a:r>
              <a:rPr lang="fr-FR" sz="2600" b="1" dirty="0" err="1"/>
              <a:t>Wilbois</a:t>
            </a:r>
            <a:r>
              <a:rPr lang="fr-FR" sz="2600" dirty="0"/>
              <a:t> </a:t>
            </a:r>
            <a:r>
              <a:rPr lang="fr-FR" sz="2400" dirty="0"/>
              <a:t>: </a:t>
            </a:r>
            <a:r>
              <a:rPr lang="fr-FR" sz="2400" i="1" dirty="0"/>
              <a:t>Activités Culture, Loisirs , Mutuelle Santé et CA</a:t>
            </a:r>
            <a:endParaRPr i="1" dirty="0"/>
          </a:p>
          <a:p>
            <a:pPr marL="0" lvl="0" indent="0" algn="l" rtl="0">
              <a:lnSpc>
                <a:spcPct val="90000"/>
              </a:lnSpc>
              <a:spcBef>
                <a:spcPts val="1000"/>
              </a:spcBef>
              <a:spcAft>
                <a:spcPts val="0"/>
              </a:spcAft>
              <a:buNone/>
            </a:pPr>
            <a:r>
              <a:rPr lang="fr-FR" sz="2600" b="1" dirty="0"/>
              <a:t>         Dan Deville </a:t>
            </a:r>
            <a:r>
              <a:rPr lang="fr-FR" sz="2600" dirty="0"/>
              <a:t>: </a:t>
            </a:r>
            <a:r>
              <a:rPr lang="fr-FR" sz="2400" i="1" dirty="0"/>
              <a:t>Administrateur</a:t>
            </a:r>
            <a:endParaRPr i="1" dirty="0"/>
          </a:p>
          <a:p>
            <a:pPr marL="0" lvl="0" indent="0" algn="l" rtl="0">
              <a:lnSpc>
                <a:spcPct val="90000"/>
              </a:lnSpc>
              <a:spcBef>
                <a:spcPts val="1000"/>
              </a:spcBef>
              <a:spcAft>
                <a:spcPts val="0"/>
              </a:spcAft>
              <a:buNone/>
            </a:pPr>
            <a:r>
              <a:rPr lang="fr-FR" sz="2600" b="1" i="1" dirty="0"/>
              <a:t>         </a:t>
            </a:r>
            <a:r>
              <a:rPr lang="fr-FR" sz="2600" b="1" dirty="0"/>
              <a:t>Yves Poussin</a:t>
            </a:r>
            <a:r>
              <a:rPr lang="fr-FR" sz="2600" dirty="0"/>
              <a:t> : </a:t>
            </a:r>
            <a:r>
              <a:rPr lang="fr-FR" sz="2600" i="1" dirty="0"/>
              <a:t>Administrateur délégué</a:t>
            </a:r>
            <a:endParaRPr dirty="0"/>
          </a:p>
          <a:p>
            <a:pPr marL="0" lvl="0" indent="0" algn="l" rtl="0">
              <a:lnSpc>
                <a:spcPct val="90000"/>
              </a:lnSpc>
              <a:spcBef>
                <a:spcPts val="1000"/>
              </a:spcBef>
              <a:spcAft>
                <a:spcPts val="0"/>
              </a:spcAft>
              <a:buNone/>
            </a:pPr>
            <a:r>
              <a:rPr lang="fr-FR" sz="2600" b="1" i="1" dirty="0"/>
              <a:t>         </a:t>
            </a:r>
            <a:r>
              <a:rPr lang="fr-FR" sz="2600" b="1" dirty="0"/>
              <a:t>Maurice </a:t>
            </a:r>
            <a:r>
              <a:rPr lang="fr-FR" sz="2600" b="1" dirty="0" err="1"/>
              <a:t>Zytnicki</a:t>
            </a:r>
            <a:r>
              <a:rPr lang="fr-FR" sz="2600" b="1" dirty="0"/>
              <a:t> </a:t>
            </a:r>
            <a:r>
              <a:rPr lang="fr-FR" sz="2600" b="1" i="1" dirty="0"/>
              <a:t>: </a:t>
            </a:r>
            <a:r>
              <a:rPr lang="fr-FR" sz="2400" i="1" dirty="0"/>
              <a:t>Administrateur délégué</a:t>
            </a:r>
            <a:endParaRPr dirty="0"/>
          </a:p>
          <a:p>
            <a:pPr marL="228600" lvl="0" indent="-63500" algn="l" rtl="0">
              <a:lnSpc>
                <a:spcPct val="90000"/>
              </a:lnSpc>
              <a:spcBef>
                <a:spcPts val="1000"/>
              </a:spcBef>
              <a:spcAft>
                <a:spcPts val="0"/>
              </a:spcAft>
              <a:buClr>
                <a:schemeClr val="dk1"/>
              </a:buClr>
              <a:buSzPts val="2600"/>
              <a:buNone/>
            </a:pPr>
            <a:endParaRPr sz="2600" dirty="0"/>
          </a:p>
        </p:txBody>
      </p:sp>
      <p:sp>
        <p:nvSpPr>
          <p:cNvPr id="100" name="Google Shape;100;p2"/>
          <p:cNvSpPr txBox="1">
            <a:spLocks noGrp="1"/>
          </p:cNvSpPr>
          <p:nvPr>
            <p:ph type="sldNum" idx="12"/>
          </p:nvPr>
        </p:nvSpPr>
        <p:spPr>
          <a:xfrm>
            <a:off x="8610600" y="644779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orbel"/>
              <a:buNone/>
            </a:pPr>
            <a:fld id="{00000000-1234-1234-1234-123412341234}" type="slidenum">
              <a:rPr lang="fr-FR"/>
              <a:t>2</a:t>
            </a:fld>
            <a:endParaRPr/>
          </a:p>
        </p:txBody>
      </p:sp>
      <p:pic>
        <p:nvPicPr>
          <p:cNvPr id="101" name="Google Shape;101;p2" descr="Alain Wilbois"/>
          <p:cNvPicPr preferRelativeResize="0"/>
          <p:nvPr/>
        </p:nvPicPr>
        <p:blipFill rotWithShape="1">
          <a:blip r:embed="rId3">
            <a:alphaModFix/>
          </a:blip>
          <a:srcRect/>
          <a:stretch/>
        </p:blipFill>
        <p:spPr>
          <a:xfrm>
            <a:off x="9521495" y="3673232"/>
            <a:ext cx="464193" cy="561849"/>
          </a:xfrm>
          <a:prstGeom prst="rect">
            <a:avLst/>
          </a:prstGeom>
          <a:noFill/>
          <a:ln>
            <a:noFill/>
          </a:ln>
        </p:spPr>
      </p:pic>
      <p:pic>
        <p:nvPicPr>
          <p:cNvPr id="102" name="Google Shape;102;p2" descr="http://www.association-escape.com/offres/image_inline_src/122/122_htmlarea_perso_25959_3.jpg"/>
          <p:cNvPicPr preferRelativeResize="0"/>
          <p:nvPr/>
        </p:nvPicPr>
        <p:blipFill rotWithShape="1">
          <a:blip r:embed="rId4">
            <a:alphaModFix/>
          </a:blip>
          <a:srcRect/>
          <a:stretch/>
        </p:blipFill>
        <p:spPr>
          <a:xfrm>
            <a:off x="5744946" y="4142685"/>
            <a:ext cx="351066" cy="473007"/>
          </a:xfrm>
          <a:prstGeom prst="rect">
            <a:avLst/>
          </a:prstGeom>
          <a:noFill/>
          <a:ln>
            <a:noFill/>
          </a:ln>
        </p:spPr>
      </p:pic>
      <p:sp>
        <p:nvSpPr>
          <p:cNvPr id="103" name="Google Shape;103;p2"/>
          <p:cNvSpPr txBox="1"/>
          <p:nvPr/>
        </p:nvSpPr>
        <p:spPr>
          <a:xfrm>
            <a:off x="4038600" y="6447791"/>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orbel"/>
              <a:buNone/>
            </a:pPr>
            <a:r>
              <a:rPr lang="fr-FR" sz="1200" b="0" i="0" u="none" strike="noStrike" cap="none">
                <a:solidFill>
                  <a:srgbClr val="888888"/>
                </a:solidFill>
                <a:latin typeface="Corbel"/>
                <a:ea typeface="Corbel"/>
                <a:cs typeface="Corbel"/>
                <a:sym typeface="Corbel"/>
              </a:rPr>
              <a:t>Assemblée Générale Escape</a:t>
            </a:r>
            <a:endParaRPr sz="1800" b="0" i="0" u="none" strike="noStrike" cap="none">
              <a:solidFill>
                <a:schemeClr val="dk1"/>
              </a:solidFill>
              <a:latin typeface="Corbel"/>
              <a:ea typeface="Corbel"/>
              <a:cs typeface="Corbel"/>
              <a:sym typeface="Corbel"/>
            </a:endParaRPr>
          </a:p>
        </p:txBody>
      </p:sp>
      <p:pic>
        <p:nvPicPr>
          <p:cNvPr id="104" name="Google Shape;104;p2"/>
          <p:cNvPicPr preferRelativeResize="0"/>
          <p:nvPr/>
        </p:nvPicPr>
        <p:blipFill rotWithShape="1">
          <a:blip r:embed="rId5">
            <a:alphaModFix/>
          </a:blip>
          <a:srcRect/>
          <a:stretch/>
        </p:blipFill>
        <p:spPr>
          <a:xfrm>
            <a:off x="8411259" y="2304293"/>
            <a:ext cx="351065" cy="464193"/>
          </a:xfrm>
          <a:prstGeom prst="rect">
            <a:avLst/>
          </a:prstGeom>
          <a:noFill/>
          <a:ln>
            <a:noFill/>
          </a:ln>
        </p:spPr>
      </p:pic>
      <p:pic>
        <p:nvPicPr>
          <p:cNvPr id="105" name="Google Shape;105;p2"/>
          <p:cNvPicPr preferRelativeResize="0"/>
          <p:nvPr/>
        </p:nvPicPr>
        <p:blipFill rotWithShape="1">
          <a:blip r:embed="rId6">
            <a:alphaModFix/>
          </a:blip>
          <a:srcRect/>
          <a:stretch/>
        </p:blipFill>
        <p:spPr>
          <a:xfrm>
            <a:off x="6951920" y="4579684"/>
            <a:ext cx="470968" cy="512719"/>
          </a:xfrm>
          <a:prstGeom prst="rect">
            <a:avLst/>
          </a:prstGeom>
          <a:noFill/>
          <a:ln>
            <a:noFill/>
          </a:ln>
        </p:spPr>
      </p:pic>
      <p:pic>
        <p:nvPicPr>
          <p:cNvPr id="106" name="Google Shape;106;p2" descr="Une image contenant personne, mur, femme, intérieur&#10;&#10;Description générée automatiquement"/>
          <p:cNvPicPr preferRelativeResize="0"/>
          <p:nvPr/>
        </p:nvPicPr>
        <p:blipFill rotWithShape="1">
          <a:blip r:embed="rId7">
            <a:alphaModFix/>
          </a:blip>
          <a:srcRect/>
          <a:stretch/>
        </p:blipFill>
        <p:spPr>
          <a:xfrm>
            <a:off x="8246459" y="3200207"/>
            <a:ext cx="470969" cy="473007"/>
          </a:xfrm>
          <a:prstGeom prst="rect">
            <a:avLst/>
          </a:prstGeom>
          <a:noFill/>
          <a:ln>
            <a:noFill/>
          </a:ln>
        </p:spPr>
      </p:pic>
      <p:pic>
        <p:nvPicPr>
          <p:cNvPr id="107" name="Google Shape;107;p2" descr="Photo de profil de Christine Boitel"/>
          <p:cNvPicPr preferRelativeResize="0"/>
          <p:nvPr/>
        </p:nvPicPr>
        <p:blipFill rotWithShape="1">
          <a:blip r:embed="rId8">
            <a:alphaModFix/>
          </a:blip>
          <a:srcRect/>
          <a:stretch/>
        </p:blipFill>
        <p:spPr>
          <a:xfrm>
            <a:off x="6487732" y="2760085"/>
            <a:ext cx="464192" cy="464192"/>
          </a:xfrm>
          <a:prstGeom prst="rect">
            <a:avLst/>
          </a:prstGeom>
          <a:noFill/>
          <a:ln>
            <a:noFill/>
          </a:ln>
        </p:spPr>
      </p:pic>
      <p:pic>
        <p:nvPicPr>
          <p:cNvPr id="108" name="Google Shape;108;p2" descr="Fabien VET"/>
          <p:cNvPicPr preferRelativeResize="0"/>
          <p:nvPr/>
        </p:nvPicPr>
        <p:blipFill rotWithShape="1">
          <a:blip r:embed="rId9">
            <a:alphaModFix/>
          </a:blip>
          <a:srcRect/>
          <a:stretch/>
        </p:blipFill>
        <p:spPr>
          <a:xfrm>
            <a:off x="4764346" y="1840099"/>
            <a:ext cx="464193" cy="464193"/>
          </a:xfrm>
          <a:prstGeom prst="rect">
            <a:avLst/>
          </a:prstGeom>
          <a:noFill/>
          <a:ln>
            <a:noFill/>
          </a:ln>
        </p:spPr>
      </p:pic>
      <p:pic>
        <p:nvPicPr>
          <p:cNvPr id="109" name="Google Shape;109;p2" descr="http://www.association-escape.com/offres/image_inline_src/122/122_htmlarea_perso_25992_13.jpg"/>
          <p:cNvPicPr preferRelativeResize="0"/>
          <p:nvPr/>
        </p:nvPicPr>
        <p:blipFill rotWithShape="1">
          <a:blip r:embed="rId10">
            <a:alphaModFix/>
          </a:blip>
          <a:srcRect/>
          <a:stretch/>
        </p:blipFill>
        <p:spPr>
          <a:xfrm>
            <a:off x="7782259" y="5191313"/>
            <a:ext cx="464194" cy="4487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a3240f424a_0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20</a:t>
            </a:fld>
            <a:endParaRPr/>
          </a:p>
        </p:txBody>
      </p:sp>
      <p:sp>
        <p:nvSpPr>
          <p:cNvPr id="296" name="Google Shape;296;g1a3240f424a_0_0"/>
          <p:cNvSpPr txBox="1"/>
          <p:nvPr/>
        </p:nvSpPr>
        <p:spPr>
          <a:xfrm>
            <a:off x="926250" y="1216400"/>
            <a:ext cx="10515600" cy="3733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2060"/>
              </a:buClr>
              <a:buSzPts val="4400"/>
              <a:buFont typeface="Corbel"/>
              <a:buNone/>
            </a:pPr>
            <a:r>
              <a:rPr lang="fr-FR" sz="4400" b="1" i="1">
                <a:solidFill>
                  <a:srgbClr val="002060"/>
                </a:solidFill>
                <a:latin typeface="Corbel"/>
                <a:ea typeface="Corbel"/>
                <a:cs typeface="Corbel"/>
                <a:sym typeface="Corbel"/>
              </a:rPr>
              <a:t>Nos remerciements pour votre attention !</a:t>
            </a:r>
            <a:endParaRPr sz="4400" b="1" i="1">
              <a:solidFill>
                <a:srgbClr val="002060"/>
              </a:solidFill>
              <a:latin typeface="Corbel"/>
              <a:ea typeface="Corbel"/>
              <a:cs typeface="Corbel"/>
              <a:sym typeface="Corbel"/>
            </a:endParaRPr>
          </a:p>
          <a:p>
            <a:pPr marL="0" marR="0" lvl="0" indent="0" algn="ctr" rtl="0">
              <a:lnSpc>
                <a:spcPct val="90000"/>
              </a:lnSpc>
              <a:spcBef>
                <a:spcPts val="0"/>
              </a:spcBef>
              <a:spcAft>
                <a:spcPts val="0"/>
              </a:spcAft>
              <a:buClr>
                <a:srgbClr val="002060"/>
              </a:buClr>
              <a:buSzPts val="4400"/>
              <a:buFont typeface="Corbel"/>
              <a:buNone/>
            </a:pPr>
            <a:r>
              <a:rPr lang="fr-FR" sz="4400" b="1" i="1">
                <a:solidFill>
                  <a:srgbClr val="002060"/>
                </a:solidFill>
                <a:latin typeface="Corbel"/>
                <a:ea typeface="Corbel"/>
                <a:cs typeface="Corbel"/>
                <a:sym typeface="Corbel"/>
              </a:rPr>
              <a:t> et maintenant place au témoignage de notre invitée Anne Anquetin</a:t>
            </a:r>
            <a:endParaRPr sz="4400" b="1" i="1">
              <a:solidFill>
                <a:srgbClr val="002060"/>
              </a:solidFill>
              <a:latin typeface="Corbel"/>
              <a:ea typeface="Corbel"/>
              <a:cs typeface="Corbel"/>
              <a:sym typeface="Corbel"/>
            </a:endParaRPr>
          </a:p>
          <a:p>
            <a:pPr marL="0" marR="0" lvl="0" indent="0" algn="ctr" rtl="0">
              <a:lnSpc>
                <a:spcPct val="90000"/>
              </a:lnSpc>
              <a:spcBef>
                <a:spcPts val="0"/>
              </a:spcBef>
              <a:spcAft>
                <a:spcPts val="0"/>
              </a:spcAft>
              <a:buClr>
                <a:srgbClr val="002060"/>
              </a:buClr>
              <a:buSzPts val="4400"/>
              <a:buFont typeface="Corbel"/>
              <a:buNone/>
            </a:pPr>
            <a:endParaRPr sz="4400" b="1" i="1">
              <a:solidFill>
                <a:srgbClr val="002060"/>
              </a:solidFill>
              <a:latin typeface="Corbel"/>
              <a:ea typeface="Corbel"/>
              <a:cs typeface="Corbel"/>
              <a:sym typeface="Corbel"/>
            </a:endParaRPr>
          </a:p>
          <a:p>
            <a:pPr marL="0" marR="0" lvl="0" indent="0" algn="ctr" rtl="0">
              <a:lnSpc>
                <a:spcPct val="90000"/>
              </a:lnSpc>
              <a:spcBef>
                <a:spcPts val="0"/>
              </a:spcBef>
              <a:spcAft>
                <a:spcPts val="0"/>
              </a:spcAft>
              <a:buClr>
                <a:srgbClr val="002060"/>
              </a:buClr>
              <a:buSzPts val="4400"/>
              <a:buFont typeface="Corbel"/>
              <a:buNone/>
            </a:pPr>
            <a:r>
              <a:rPr lang="fr-FR" sz="4400" b="1" i="1">
                <a:solidFill>
                  <a:srgbClr val="002060"/>
                </a:solidFill>
                <a:latin typeface="Corbel"/>
                <a:ea typeface="Corbel"/>
                <a:cs typeface="Corbel"/>
                <a:sym typeface="Corbel"/>
              </a:rPr>
              <a:t> </a:t>
            </a:r>
            <a:endParaRPr sz="4400" b="1" i="1">
              <a:solidFill>
                <a:srgbClr val="002060"/>
              </a:solidFill>
              <a:latin typeface="Corbel"/>
              <a:ea typeface="Corbel"/>
              <a:cs typeface="Corbel"/>
              <a:sym typeface="Corbel"/>
            </a:endParaRPr>
          </a:p>
          <a:p>
            <a:pPr marL="0" marR="0" lvl="0" indent="0" algn="ctr" rtl="0">
              <a:lnSpc>
                <a:spcPct val="90000"/>
              </a:lnSpc>
              <a:spcBef>
                <a:spcPts val="0"/>
              </a:spcBef>
              <a:spcAft>
                <a:spcPts val="0"/>
              </a:spcAft>
              <a:buClr>
                <a:srgbClr val="002060"/>
              </a:buClr>
              <a:buSzPts val="4400"/>
              <a:buFont typeface="Corbel"/>
              <a:buNone/>
            </a:pPr>
            <a:endParaRPr sz="4400" b="1" i="1">
              <a:solidFill>
                <a:srgbClr val="002060"/>
              </a:solidFill>
              <a:latin typeface="Corbel"/>
              <a:ea typeface="Corbel"/>
              <a:cs typeface="Corbel"/>
              <a:sym typeface="Corbel"/>
            </a:endParaRPr>
          </a:p>
          <a:p>
            <a:pPr marL="0" marR="0" lvl="0" indent="0" algn="ctr" rtl="0">
              <a:lnSpc>
                <a:spcPct val="90000"/>
              </a:lnSpc>
              <a:spcBef>
                <a:spcPts val="0"/>
              </a:spcBef>
              <a:spcAft>
                <a:spcPts val="0"/>
              </a:spcAft>
              <a:buClr>
                <a:srgbClr val="002060"/>
              </a:buClr>
              <a:buSzPts val="4400"/>
              <a:buFont typeface="Corbel"/>
              <a:buNone/>
            </a:pPr>
            <a:endParaRPr sz="4400" b="1" i="1">
              <a:solidFill>
                <a:srgbClr val="002060"/>
              </a:solidFill>
              <a:latin typeface="Corbel"/>
              <a:ea typeface="Corbel"/>
              <a:cs typeface="Corbel"/>
              <a:sym typeface="Corbel"/>
            </a:endParaRPr>
          </a:p>
          <a:p>
            <a:pPr marL="0" marR="0" lvl="0" indent="0" algn="ctr" rtl="0">
              <a:lnSpc>
                <a:spcPct val="90000"/>
              </a:lnSpc>
              <a:spcBef>
                <a:spcPts val="0"/>
              </a:spcBef>
              <a:spcAft>
                <a:spcPts val="0"/>
              </a:spcAft>
              <a:buClr>
                <a:srgbClr val="002060"/>
              </a:buClr>
              <a:buSzPts val="4400"/>
              <a:buFont typeface="Corbel"/>
              <a:buNone/>
            </a:pPr>
            <a:endParaRPr sz="4400" b="1" i="1">
              <a:solidFill>
                <a:srgbClr val="002060"/>
              </a:solidFill>
              <a:latin typeface="Corbel"/>
              <a:ea typeface="Corbel"/>
              <a:cs typeface="Corbel"/>
              <a:sym typeface="Corbel"/>
            </a:endParaRPr>
          </a:p>
        </p:txBody>
      </p:sp>
      <p:pic>
        <p:nvPicPr>
          <p:cNvPr id="297" name="Google Shape;297;g1a3240f424a_0_0"/>
          <p:cNvPicPr preferRelativeResize="0"/>
          <p:nvPr/>
        </p:nvPicPr>
        <p:blipFill>
          <a:blip r:embed="rId3">
            <a:alphaModFix/>
          </a:blip>
          <a:stretch>
            <a:fillRect/>
          </a:stretch>
        </p:blipFill>
        <p:spPr>
          <a:xfrm>
            <a:off x="2406175" y="3596775"/>
            <a:ext cx="7555751" cy="2447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9a20017c97_0_0"/>
          <p:cNvSpPr txBox="1">
            <a:spLocks noGrp="1"/>
          </p:cNvSpPr>
          <p:nvPr>
            <p:ph type="title"/>
          </p:nvPr>
        </p:nvSpPr>
        <p:spPr>
          <a:xfrm>
            <a:off x="412910" y="5451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Font typeface="Corbel"/>
              <a:buNone/>
            </a:pPr>
            <a:r>
              <a:rPr lang="fr-FR">
                <a:solidFill>
                  <a:srgbClr val="002060"/>
                </a:solidFill>
              </a:rPr>
              <a:t>Culture et Loisirs </a:t>
            </a:r>
            <a:endParaRPr/>
          </a:p>
        </p:txBody>
      </p:sp>
      <p:sp>
        <p:nvSpPr>
          <p:cNvPr id="115" name="Google Shape;115;g19a20017c97_0_0"/>
          <p:cNvSpPr txBox="1">
            <a:spLocks noGrp="1"/>
          </p:cNvSpPr>
          <p:nvPr>
            <p:ph type="body" idx="1"/>
          </p:nvPr>
        </p:nvSpPr>
        <p:spPr>
          <a:xfrm>
            <a:off x="412910" y="1305842"/>
            <a:ext cx="11113200" cy="52194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chemeClr val="dk1"/>
              </a:buClr>
              <a:buSzPts val="2800"/>
              <a:buNone/>
            </a:pPr>
            <a:r>
              <a:rPr lang="fr-FR" sz="2900" b="1" dirty="0"/>
              <a:t>Visites de musées avec conférencière</a:t>
            </a:r>
            <a:r>
              <a:rPr lang="fr-FR" b="1" dirty="0"/>
              <a:t> </a:t>
            </a:r>
            <a:endParaRPr dirty="0"/>
          </a:p>
          <a:p>
            <a:pPr marL="0" lvl="0" indent="0" algn="l" rtl="0">
              <a:lnSpc>
                <a:spcPct val="90000"/>
              </a:lnSpc>
              <a:spcBef>
                <a:spcPts val="1000"/>
              </a:spcBef>
              <a:spcAft>
                <a:spcPts val="0"/>
              </a:spcAft>
              <a:buNone/>
            </a:pPr>
            <a:endParaRPr b="1" dirty="0"/>
          </a:p>
          <a:p>
            <a:pPr marL="0" lvl="0" indent="0" algn="l" rtl="0">
              <a:lnSpc>
                <a:spcPct val="90000"/>
              </a:lnSpc>
              <a:spcBef>
                <a:spcPts val="1000"/>
              </a:spcBef>
              <a:spcAft>
                <a:spcPts val="0"/>
              </a:spcAft>
              <a:buNone/>
            </a:pPr>
            <a:r>
              <a:rPr lang="fr-FR" b="1" dirty="0"/>
              <a:t>En 2022, Six conférences et une balade</a:t>
            </a:r>
            <a:endParaRPr sz="2300" b="1" dirty="0"/>
          </a:p>
          <a:p>
            <a:pPr marL="685800" lvl="1" indent="-228600" algn="l" rtl="0">
              <a:lnSpc>
                <a:spcPct val="90000"/>
              </a:lnSpc>
              <a:spcBef>
                <a:spcPts val="500"/>
              </a:spcBef>
              <a:spcAft>
                <a:spcPts val="0"/>
              </a:spcAft>
              <a:buClr>
                <a:srgbClr val="000000"/>
              </a:buClr>
              <a:buSzPts val="2400"/>
              <a:buChar char="❏"/>
            </a:pPr>
            <a:r>
              <a:rPr lang="fr-FR" sz="2300" dirty="0"/>
              <a:t>Georg </a:t>
            </a:r>
            <a:r>
              <a:rPr lang="fr-FR" sz="2300" dirty="0" err="1"/>
              <a:t>Baselitz</a:t>
            </a:r>
            <a:r>
              <a:rPr lang="fr-FR" sz="2300" dirty="0"/>
              <a:t>, 13 janvier : Centre Pompidou</a:t>
            </a:r>
            <a:endParaRPr sz="2300" dirty="0"/>
          </a:p>
          <a:p>
            <a:pPr marL="685800" lvl="1" indent="-228600" algn="l" rtl="0">
              <a:lnSpc>
                <a:spcPct val="90000"/>
              </a:lnSpc>
              <a:spcBef>
                <a:spcPts val="500"/>
              </a:spcBef>
              <a:spcAft>
                <a:spcPts val="0"/>
              </a:spcAft>
              <a:buClr>
                <a:srgbClr val="000000"/>
              </a:buClr>
              <a:buSzPts val="2400"/>
              <a:buChar char="❏"/>
            </a:pPr>
            <a:r>
              <a:rPr lang="fr-FR" sz="2300" dirty="0"/>
              <a:t>James </a:t>
            </a:r>
            <a:r>
              <a:rPr lang="fr-FR" sz="2300" dirty="0" err="1"/>
              <a:t>McNeill</a:t>
            </a:r>
            <a:r>
              <a:rPr lang="fr-FR" sz="2300" dirty="0"/>
              <a:t> Whistler, 31 mars : Musée d’Orsay</a:t>
            </a:r>
            <a:endParaRPr sz="2300" dirty="0"/>
          </a:p>
          <a:p>
            <a:pPr marL="685800" lvl="1" indent="-228600" algn="l" rtl="0">
              <a:lnSpc>
                <a:spcPct val="90000"/>
              </a:lnSpc>
              <a:spcBef>
                <a:spcPts val="500"/>
              </a:spcBef>
              <a:spcAft>
                <a:spcPts val="0"/>
              </a:spcAft>
              <a:buClr>
                <a:srgbClr val="000000"/>
              </a:buClr>
              <a:buSzPts val="2400"/>
              <a:buChar char="❏"/>
            </a:pPr>
            <a:r>
              <a:rPr lang="fr-FR" sz="2300" dirty="0"/>
              <a:t>Antoni Gaudi, 17 mai : Musée d’Orsay</a:t>
            </a:r>
            <a:endParaRPr sz="2300" dirty="0"/>
          </a:p>
          <a:p>
            <a:pPr marL="685800" lvl="1" indent="-228600" algn="l" rtl="0">
              <a:lnSpc>
                <a:spcPct val="90000"/>
              </a:lnSpc>
              <a:spcBef>
                <a:spcPts val="500"/>
              </a:spcBef>
              <a:spcAft>
                <a:spcPts val="0"/>
              </a:spcAft>
              <a:buClr>
                <a:srgbClr val="000000"/>
              </a:buClr>
              <a:buSzPts val="2400"/>
              <a:buChar char="❏"/>
            </a:pPr>
            <a:r>
              <a:rPr lang="fr-FR" sz="2300" dirty="0"/>
              <a:t>Johann Heinrich Füssli, 6 octobre : Musée Jacquemart-André</a:t>
            </a:r>
            <a:endParaRPr sz="2300" dirty="0"/>
          </a:p>
          <a:p>
            <a:pPr marL="685800" lvl="1" indent="-228600" algn="l" rtl="0">
              <a:lnSpc>
                <a:spcPct val="90000"/>
              </a:lnSpc>
              <a:spcBef>
                <a:spcPts val="500"/>
              </a:spcBef>
              <a:spcAft>
                <a:spcPts val="0"/>
              </a:spcAft>
              <a:buClr>
                <a:srgbClr val="000000"/>
              </a:buClr>
              <a:buSzPts val="2400"/>
              <a:buChar char="❏"/>
            </a:pPr>
            <a:r>
              <a:rPr lang="fr-FR" sz="2300" dirty="0"/>
              <a:t>Edvard Munch, 17 novembre : Musée d’Orsay</a:t>
            </a:r>
            <a:endParaRPr sz="2300" dirty="0"/>
          </a:p>
          <a:p>
            <a:pPr marL="685800" lvl="1" indent="-228600" algn="l" rtl="0">
              <a:lnSpc>
                <a:spcPct val="90000"/>
              </a:lnSpc>
              <a:spcBef>
                <a:spcPts val="500"/>
              </a:spcBef>
              <a:spcAft>
                <a:spcPts val="0"/>
              </a:spcAft>
              <a:buClr>
                <a:srgbClr val="000000"/>
              </a:buClr>
              <a:buSzPts val="2400"/>
              <a:buChar char="❏"/>
            </a:pPr>
            <a:r>
              <a:rPr lang="fr-FR" sz="2300" dirty="0"/>
              <a:t>Art déco - France/ Amérique du Nord, 15 décembre : Cité de l'Architecture</a:t>
            </a:r>
            <a:endParaRPr sz="2300" dirty="0"/>
          </a:p>
          <a:p>
            <a:pPr marL="685800" lvl="1" indent="-228600" algn="l" rtl="0">
              <a:lnSpc>
                <a:spcPct val="90000"/>
              </a:lnSpc>
              <a:spcBef>
                <a:spcPts val="500"/>
              </a:spcBef>
              <a:spcAft>
                <a:spcPts val="0"/>
              </a:spcAft>
              <a:buClr>
                <a:srgbClr val="202124"/>
              </a:buClr>
              <a:buSzPts val="2400"/>
              <a:buChar char="❏"/>
            </a:pPr>
            <a:r>
              <a:rPr lang="fr-FR" sz="2300" dirty="0"/>
              <a:t>Les Batignolles, 18 octobre : Balade dans le village</a:t>
            </a:r>
            <a:br>
              <a:rPr lang="fr-FR" dirty="0">
                <a:solidFill>
                  <a:srgbClr val="000000"/>
                </a:solidFill>
                <a:latin typeface="Corbel"/>
                <a:ea typeface="Corbel"/>
                <a:cs typeface="Corbel"/>
                <a:sym typeface="Corbel"/>
              </a:rPr>
            </a:br>
            <a:endParaRPr b="0" i="0" u="none" strike="noStrike" cap="none" dirty="0">
              <a:solidFill>
                <a:srgbClr val="000000"/>
              </a:solidFill>
              <a:latin typeface="Corbel"/>
              <a:ea typeface="Corbel"/>
              <a:cs typeface="Corbel"/>
              <a:sym typeface="Corbel"/>
            </a:endParaRPr>
          </a:p>
          <a:p>
            <a:pPr marL="0" lvl="0" indent="0" algn="l" rtl="0">
              <a:lnSpc>
                <a:spcPct val="90000"/>
              </a:lnSpc>
              <a:spcBef>
                <a:spcPts val="1000"/>
              </a:spcBef>
              <a:spcAft>
                <a:spcPts val="0"/>
              </a:spcAft>
              <a:buNone/>
            </a:pPr>
            <a:r>
              <a:rPr lang="fr-FR" b="1" dirty="0"/>
              <a:t>Prévisions 2023, Une première conférence organisée en début d’année</a:t>
            </a:r>
            <a:endParaRPr sz="2700" b="1" dirty="0"/>
          </a:p>
          <a:p>
            <a:pPr marL="685800" lvl="1" indent="-228600" algn="l" rtl="0">
              <a:lnSpc>
                <a:spcPct val="90000"/>
              </a:lnSpc>
              <a:spcBef>
                <a:spcPts val="500"/>
              </a:spcBef>
              <a:spcAft>
                <a:spcPts val="0"/>
              </a:spcAft>
              <a:buClr>
                <a:schemeClr val="dk1"/>
              </a:buClr>
              <a:buSzPts val="2400"/>
              <a:buChar char="❏"/>
            </a:pPr>
            <a:r>
              <a:rPr lang="fr-FR" sz="2300" dirty="0"/>
              <a:t>Exposition « Hyperréalisme », 8 février : Musée Maillol</a:t>
            </a:r>
            <a:endParaRPr sz="2300" dirty="0"/>
          </a:p>
          <a:p>
            <a:pPr marL="685800" lvl="1" indent="-228600" algn="l" rtl="0">
              <a:lnSpc>
                <a:spcPct val="90000"/>
              </a:lnSpc>
              <a:spcBef>
                <a:spcPts val="500"/>
              </a:spcBef>
              <a:spcAft>
                <a:spcPts val="0"/>
              </a:spcAft>
              <a:buSzPts val="2400"/>
              <a:buChar char="❏"/>
            </a:pPr>
            <a:r>
              <a:rPr lang="fr-FR" dirty="0"/>
              <a:t>D’autres</a:t>
            </a:r>
            <a:r>
              <a:rPr lang="fr-FR" sz="2400" dirty="0"/>
              <a:t> événements dans l’ann</a:t>
            </a:r>
            <a:r>
              <a:rPr lang="fr-FR" dirty="0"/>
              <a:t>ée à venir</a:t>
            </a:r>
            <a:endParaRPr sz="2800" dirty="0"/>
          </a:p>
        </p:txBody>
      </p:sp>
      <p:sp>
        <p:nvSpPr>
          <p:cNvPr id="116" name="Google Shape;116;g19a20017c97_0_0"/>
          <p:cNvSpPr txBox="1">
            <a:spLocks noGrp="1"/>
          </p:cNvSpPr>
          <p:nvPr>
            <p:ph type="ftr" idx="11"/>
          </p:nvPr>
        </p:nvSpPr>
        <p:spPr>
          <a:xfrm>
            <a:off x="4038600" y="6438364"/>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orbel"/>
              <a:buNone/>
            </a:pPr>
            <a:r>
              <a:rPr lang="fr-FR" sz="1200" b="0" i="0" u="none" strike="noStrike" cap="none">
                <a:solidFill>
                  <a:srgbClr val="888888"/>
                </a:solidFill>
                <a:latin typeface="Corbel"/>
                <a:ea typeface="Corbel"/>
                <a:cs typeface="Corbel"/>
                <a:sym typeface="Corbel"/>
              </a:rPr>
              <a:t>Assemblée Générale Escape</a:t>
            </a:r>
            <a:endParaRPr/>
          </a:p>
        </p:txBody>
      </p:sp>
      <p:sp>
        <p:nvSpPr>
          <p:cNvPr id="117" name="Google Shape;117;g19a20017c97_0_0"/>
          <p:cNvSpPr txBox="1">
            <a:spLocks noGrp="1"/>
          </p:cNvSpPr>
          <p:nvPr>
            <p:ph type="sldNum" idx="12"/>
          </p:nvPr>
        </p:nvSpPr>
        <p:spPr>
          <a:xfrm>
            <a:off x="8610600" y="6447791"/>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a:t>
            </a:fld>
            <a:endParaRPr/>
          </a:p>
        </p:txBody>
      </p:sp>
      <p:pic>
        <p:nvPicPr>
          <p:cNvPr id="118" name="Google Shape;118;g19a20017c97_0_0" descr="Whistler au musée d’Orsay : les Frick, c’est chic!"/>
          <p:cNvPicPr preferRelativeResize="0"/>
          <p:nvPr/>
        </p:nvPicPr>
        <p:blipFill rotWithShape="1">
          <a:blip r:embed="rId3">
            <a:alphaModFix/>
          </a:blip>
          <a:srcRect/>
          <a:stretch/>
        </p:blipFill>
        <p:spPr>
          <a:xfrm>
            <a:off x="7065850" y="985471"/>
            <a:ext cx="1890184" cy="1679819"/>
          </a:xfrm>
          <a:prstGeom prst="rect">
            <a:avLst/>
          </a:prstGeom>
          <a:noFill/>
          <a:ln>
            <a:noFill/>
          </a:ln>
        </p:spPr>
      </p:pic>
      <p:pic>
        <p:nvPicPr>
          <p:cNvPr id="119" name="Google Shape;119;g19a20017c97_0_0"/>
          <p:cNvPicPr preferRelativeResize="0"/>
          <p:nvPr/>
        </p:nvPicPr>
        <p:blipFill rotWithShape="1">
          <a:blip r:embed="rId4">
            <a:alphaModFix/>
          </a:blip>
          <a:srcRect/>
          <a:stretch/>
        </p:blipFill>
        <p:spPr>
          <a:xfrm>
            <a:off x="8610600" y="5494775"/>
            <a:ext cx="2357222" cy="1135349"/>
          </a:xfrm>
          <a:prstGeom prst="rect">
            <a:avLst/>
          </a:prstGeom>
          <a:noFill/>
          <a:ln>
            <a:noFill/>
          </a:ln>
        </p:spPr>
      </p:pic>
      <p:pic>
        <p:nvPicPr>
          <p:cNvPr id="120" name="Google Shape;120;g19a20017c97_0_0" descr="Zoom sur “Le cauchemar” de Johann Heinrich Füssli - Museum TV"/>
          <p:cNvPicPr preferRelativeResize="0"/>
          <p:nvPr/>
        </p:nvPicPr>
        <p:blipFill rotWithShape="1">
          <a:blip r:embed="rId5">
            <a:alphaModFix/>
          </a:blip>
          <a:srcRect/>
          <a:stretch/>
        </p:blipFill>
        <p:spPr>
          <a:xfrm>
            <a:off x="9469702" y="2104357"/>
            <a:ext cx="2493350" cy="19840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9a20017c97_0_10"/>
          <p:cNvSpPr txBox="1">
            <a:spLocks noGrp="1"/>
          </p:cNvSpPr>
          <p:nvPr>
            <p:ph type="title"/>
          </p:nvPr>
        </p:nvSpPr>
        <p:spPr>
          <a:xfrm>
            <a:off x="396965" y="322400"/>
            <a:ext cx="10515600" cy="49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4400"/>
              <a:buFont typeface="Corbel"/>
              <a:buNone/>
            </a:pPr>
            <a:r>
              <a:rPr lang="fr-FR">
                <a:solidFill>
                  <a:srgbClr val="002060"/>
                </a:solidFill>
              </a:rPr>
              <a:t>Culture et Loisirs </a:t>
            </a:r>
            <a:endParaRPr/>
          </a:p>
        </p:txBody>
      </p:sp>
      <p:sp>
        <p:nvSpPr>
          <p:cNvPr id="126" name="Google Shape;126;g19a20017c97_0_10"/>
          <p:cNvSpPr txBox="1">
            <a:spLocks noGrp="1"/>
          </p:cNvSpPr>
          <p:nvPr>
            <p:ph type="ftr" idx="11"/>
          </p:nvPr>
        </p:nvSpPr>
        <p:spPr>
          <a:xfrm>
            <a:off x="4038600" y="6447791"/>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orbel"/>
              <a:buNone/>
            </a:pPr>
            <a:r>
              <a:rPr lang="fr-FR" sz="1200" b="0" i="0" u="none" strike="noStrike" cap="none">
                <a:solidFill>
                  <a:srgbClr val="888888"/>
                </a:solidFill>
                <a:latin typeface="Corbel"/>
                <a:ea typeface="Corbel"/>
                <a:cs typeface="Corbel"/>
                <a:sym typeface="Corbel"/>
              </a:rPr>
              <a:t>Assemblée Générale Escape</a:t>
            </a:r>
            <a:endParaRPr/>
          </a:p>
        </p:txBody>
      </p:sp>
      <p:sp>
        <p:nvSpPr>
          <p:cNvPr id="127" name="Google Shape;127;g19a20017c97_0_10"/>
          <p:cNvSpPr txBox="1">
            <a:spLocks noGrp="1"/>
          </p:cNvSpPr>
          <p:nvPr>
            <p:ph type="sldNum" idx="12"/>
          </p:nvPr>
        </p:nvSpPr>
        <p:spPr>
          <a:xfrm>
            <a:off x="8610600" y="6447791"/>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a:t>
            </a:fld>
            <a:endParaRPr/>
          </a:p>
        </p:txBody>
      </p:sp>
      <p:sp>
        <p:nvSpPr>
          <p:cNvPr id="128" name="Google Shape;128;g19a20017c97_0_10"/>
          <p:cNvSpPr txBox="1">
            <a:spLocks noGrp="1"/>
          </p:cNvSpPr>
          <p:nvPr>
            <p:ph type="body" idx="1"/>
          </p:nvPr>
        </p:nvSpPr>
        <p:spPr>
          <a:xfrm>
            <a:off x="370761" y="960770"/>
            <a:ext cx="11450400" cy="5557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Clr>
                <a:schemeClr val="dk1"/>
              </a:buClr>
              <a:buSzPct val="92307"/>
              <a:buNone/>
            </a:pPr>
            <a:r>
              <a:rPr lang="fr-FR" sz="10400" b="1" dirty="0"/>
              <a:t>Voyage dans les Pouilles en Italie, avec CGRET, 25 participants</a:t>
            </a:r>
            <a:endParaRPr sz="9600" b="1" i="1" dirty="0"/>
          </a:p>
          <a:p>
            <a:pPr marL="914400" lvl="0" indent="-381000" algn="l" rtl="0">
              <a:lnSpc>
                <a:spcPct val="100000"/>
              </a:lnSpc>
              <a:spcBef>
                <a:spcPts val="0"/>
              </a:spcBef>
              <a:spcAft>
                <a:spcPts val="0"/>
              </a:spcAft>
              <a:buSzPct val="104347"/>
              <a:buChar char="❏"/>
            </a:pPr>
            <a:r>
              <a:rPr lang="fr-FR" sz="9200" dirty="0"/>
              <a:t>Du 8  au 12 juin 2022 :</a:t>
            </a:r>
            <a:br>
              <a:rPr lang="fr-FR" sz="9600" dirty="0"/>
            </a:br>
            <a:r>
              <a:rPr lang="fr-FR" sz="8800" dirty="0" err="1"/>
              <a:t>Polignano</a:t>
            </a:r>
            <a:r>
              <a:rPr lang="fr-FR" sz="8800" dirty="0"/>
              <a:t> a mare, un pittoresque village sur la mer</a:t>
            </a:r>
            <a:br>
              <a:rPr lang="fr-FR" sz="8800" dirty="0"/>
            </a:br>
            <a:r>
              <a:rPr lang="fr-FR" sz="8800" dirty="0" err="1"/>
              <a:t>Ostuni</a:t>
            </a:r>
            <a:r>
              <a:rPr lang="fr-FR" sz="8800" dirty="0"/>
              <a:t> « la ville Blanche » en </a:t>
            </a:r>
            <a:r>
              <a:rPr lang="fr-FR" sz="8800" dirty="0" err="1"/>
              <a:t>tuk-tuk</a:t>
            </a:r>
            <a:br>
              <a:rPr lang="fr-FR" sz="8800" dirty="0"/>
            </a:br>
            <a:r>
              <a:rPr lang="fr-FR" sz="8800" dirty="0"/>
              <a:t>Lecce, la « Florence du Sud »</a:t>
            </a:r>
            <a:br>
              <a:rPr lang="fr-FR" sz="8800" dirty="0"/>
            </a:br>
            <a:r>
              <a:rPr lang="fr-FR" sz="8800" dirty="0"/>
              <a:t>Matera, une des plus vieilles cités du monde</a:t>
            </a:r>
            <a:br>
              <a:rPr lang="fr-FR" sz="8800" dirty="0"/>
            </a:br>
            <a:r>
              <a:rPr lang="fr-FR" sz="8800" dirty="0" err="1"/>
              <a:t>Alberobello</a:t>
            </a:r>
            <a:r>
              <a:rPr lang="fr-FR" sz="8800" dirty="0"/>
              <a:t>, la ville des Trulli</a:t>
            </a:r>
            <a:br>
              <a:rPr lang="fr-FR" sz="8800" dirty="0"/>
            </a:br>
            <a:r>
              <a:rPr lang="fr-FR" sz="8800" dirty="0"/>
              <a:t>Bari, d’origine byzantine</a:t>
            </a:r>
            <a:br>
              <a:rPr lang="fr-FR" sz="9600" dirty="0"/>
            </a:br>
            <a:endParaRPr sz="2900" dirty="0"/>
          </a:p>
          <a:p>
            <a:pPr marL="0" lvl="0" indent="0" algn="l" rtl="0">
              <a:lnSpc>
                <a:spcPct val="100000"/>
              </a:lnSpc>
              <a:spcBef>
                <a:spcPts val="1000"/>
              </a:spcBef>
              <a:spcAft>
                <a:spcPts val="0"/>
              </a:spcAft>
              <a:buClr>
                <a:schemeClr val="dk1"/>
              </a:buClr>
              <a:buSzPct val="100000"/>
              <a:buNone/>
            </a:pPr>
            <a:endParaRPr b="1" i="1" u="sng" dirty="0"/>
          </a:p>
          <a:p>
            <a:pPr marL="0" lvl="0" indent="0" algn="l" rtl="0">
              <a:lnSpc>
                <a:spcPct val="100000"/>
              </a:lnSpc>
              <a:spcBef>
                <a:spcPts val="1000"/>
              </a:spcBef>
              <a:spcAft>
                <a:spcPts val="0"/>
              </a:spcAft>
              <a:buClr>
                <a:schemeClr val="dk1"/>
              </a:buClr>
              <a:buSzPct val="92307"/>
              <a:buNone/>
            </a:pPr>
            <a:r>
              <a:rPr lang="fr-FR" sz="10400" b="1" dirty="0"/>
              <a:t>En 2023, Croisières en Croatie</a:t>
            </a:r>
            <a:endParaRPr dirty="0"/>
          </a:p>
          <a:p>
            <a:pPr marL="0" lvl="0" indent="0" algn="l" rtl="0">
              <a:lnSpc>
                <a:spcPct val="100000"/>
              </a:lnSpc>
              <a:spcBef>
                <a:spcPts val="1000"/>
              </a:spcBef>
              <a:spcAft>
                <a:spcPts val="0"/>
              </a:spcAft>
              <a:buClr>
                <a:schemeClr val="dk1"/>
              </a:buClr>
              <a:buSzPct val="100000"/>
              <a:buNone/>
            </a:pPr>
            <a:endParaRPr sz="9600" b="1" i="1" dirty="0"/>
          </a:p>
          <a:p>
            <a:pPr marL="0" lvl="0" indent="0" algn="l" rtl="0">
              <a:lnSpc>
                <a:spcPct val="100000"/>
              </a:lnSpc>
              <a:spcBef>
                <a:spcPts val="1000"/>
              </a:spcBef>
              <a:spcAft>
                <a:spcPts val="0"/>
              </a:spcAft>
              <a:buClr>
                <a:schemeClr val="dk1"/>
              </a:buClr>
              <a:buSzPct val="92307"/>
              <a:buNone/>
            </a:pPr>
            <a:r>
              <a:rPr lang="fr-FR" sz="10400" b="1" dirty="0"/>
              <a:t>Dîners organisés à l’issue des visites de musées</a:t>
            </a:r>
            <a:br>
              <a:rPr lang="fr-FR" sz="9600" b="1" i="1" dirty="0"/>
            </a:br>
            <a:endParaRPr b="1" i="1" u="sng" dirty="0"/>
          </a:p>
          <a:p>
            <a:pPr marL="0" lvl="0" indent="0" algn="l" rtl="0">
              <a:lnSpc>
                <a:spcPct val="100000"/>
              </a:lnSpc>
              <a:spcBef>
                <a:spcPts val="1000"/>
              </a:spcBef>
              <a:spcAft>
                <a:spcPts val="0"/>
              </a:spcAft>
              <a:buClr>
                <a:schemeClr val="dk1"/>
              </a:buClr>
              <a:buSzPct val="100000"/>
              <a:buNone/>
            </a:pPr>
            <a:endParaRPr b="1" i="1" u="sng" dirty="0"/>
          </a:p>
          <a:p>
            <a:pPr marL="0" lvl="0" indent="0" algn="l" rtl="0">
              <a:lnSpc>
                <a:spcPct val="100000"/>
              </a:lnSpc>
              <a:spcBef>
                <a:spcPts val="0"/>
              </a:spcBef>
              <a:spcAft>
                <a:spcPts val="0"/>
              </a:spcAft>
              <a:buClr>
                <a:srgbClr val="002060"/>
              </a:buClr>
              <a:buSzPct val="100000"/>
              <a:buNone/>
            </a:pPr>
            <a:r>
              <a:rPr lang="fr-FR" sz="16000" b="1" i="1" dirty="0">
                <a:solidFill>
                  <a:srgbClr val="002060"/>
                </a:solidFill>
                <a:latin typeface="Corbel"/>
                <a:ea typeface="Corbel"/>
                <a:cs typeface="Corbel"/>
                <a:sym typeface="Corbel"/>
              </a:rPr>
              <a:t>Mutuelle Santé </a:t>
            </a:r>
            <a:endParaRPr dirty="0"/>
          </a:p>
          <a:p>
            <a:pPr marL="0" lvl="0" indent="0" algn="l" rtl="0">
              <a:lnSpc>
                <a:spcPct val="90000"/>
              </a:lnSpc>
              <a:spcBef>
                <a:spcPts val="1000"/>
              </a:spcBef>
              <a:spcAft>
                <a:spcPts val="0"/>
              </a:spcAft>
              <a:buClr>
                <a:schemeClr val="dk1"/>
              </a:buClr>
              <a:buSzPct val="92307"/>
              <a:buNone/>
            </a:pPr>
            <a:r>
              <a:rPr lang="fr-FR" sz="10400" b="1" dirty="0"/>
              <a:t>MFTGS (Groupe Safran) : pour Escape et CGRET</a:t>
            </a:r>
            <a:endParaRPr dirty="0"/>
          </a:p>
          <a:p>
            <a:pPr marL="685800" lvl="1" indent="-241300" algn="l" rtl="0">
              <a:lnSpc>
                <a:spcPct val="90000"/>
              </a:lnSpc>
              <a:spcBef>
                <a:spcPts val="500"/>
              </a:spcBef>
              <a:spcAft>
                <a:spcPts val="0"/>
              </a:spcAft>
              <a:buClr>
                <a:schemeClr val="dk1"/>
              </a:buClr>
              <a:buSzPct val="100000"/>
              <a:buChar char="❏"/>
            </a:pPr>
            <a:r>
              <a:rPr lang="fr-FR" sz="8800" dirty="0"/>
              <a:t>Cotisations indépendantes de l’âge</a:t>
            </a:r>
            <a:endParaRPr sz="3200" dirty="0"/>
          </a:p>
          <a:p>
            <a:pPr marL="685800" lvl="1" indent="-241300" algn="l" rtl="0">
              <a:lnSpc>
                <a:spcPct val="90000"/>
              </a:lnSpc>
              <a:spcBef>
                <a:spcPts val="500"/>
              </a:spcBef>
              <a:spcAft>
                <a:spcPts val="0"/>
              </a:spcAft>
              <a:buClr>
                <a:schemeClr val="dk1"/>
              </a:buClr>
              <a:buSzPct val="100000"/>
              <a:buChar char="❏"/>
            </a:pPr>
            <a:r>
              <a:rPr lang="fr-FR" sz="8800" dirty="0"/>
              <a:t>Garanties performantes</a:t>
            </a:r>
            <a:endParaRPr sz="3200" dirty="0"/>
          </a:p>
          <a:p>
            <a:pPr marL="0" lvl="0" indent="0" algn="l" rtl="0">
              <a:lnSpc>
                <a:spcPct val="90000"/>
              </a:lnSpc>
              <a:spcBef>
                <a:spcPts val="1000"/>
              </a:spcBef>
              <a:spcAft>
                <a:spcPts val="0"/>
              </a:spcAft>
              <a:buClr>
                <a:schemeClr val="dk1"/>
              </a:buClr>
              <a:buSzPct val="100000"/>
              <a:buNone/>
            </a:pPr>
            <a:endParaRPr sz="4800" b="1" i="1" dirty="0"/>
          </a:p>
        </p:txBody>
      </p:sp>
      <p:pic>
        <p:nvPicPr>
          <p:cNvPr id="129" name="Google Shape;129;g19a20017c97_0_10" descr="storage?id=2679732&amp;type=picture&amp;secret=nc5iHQ6WnTwGUuNGz9iEkWe32viEpiGAUtjNlYaQ&amp;timestamp=1663783872"/>
          <p:cNvPicPr preferRelativeResize="0"/>
          <p:nvPr/>
        </p:nvPicPr>
        <p:blipFill rotWithShape="1">
          <a:blip r:embed="rId3">
            <a:alphaModFix/>
          </a:blip>
          <a:srcRect/>
          <a:stretch/>
        </p:blipFill>
        <p:spPr>
          <a:xfrm>
            <a:off x="8026529" y="4303543"/>
            <a:ext cx="3794711" cy="2144248"/>
          </a:xfrm>
          <a:prstGeom prst="rect">
            <a:avLst/>
          </a:prstGeom>
          <a:noFill/>
          <a:ln>
            <a:noFill/>
          </a:ln>
        </p:spPr>
      </p:pic>
      <p:pic>
        <p:nvPicPr>
          <p:cNvPr id="130" name="Google Shape;130;g19a20017c97_0_10" descr="storage?id=2679706&amp;type=picture&amp;secret=ALP1fK2bzPGjDuCsozqW2nk0MLW3IlDslmxOTAIP&amp;timestamp=1663783296"/>
          <p:cNvPicPr preferRelativeResize="0"/>
          <p:nvPr/>
        </p:nvPicPr>
        <p:blipFill rotWithShape="1">
          <a:blip r:embed="rId4">
            <a:alphaModFix/>
          </a:blip>
          <a:srcRect/>
          <a:stretch/>
        </p:blipFill>
        <p:spPr>
          <a:xfrm>
            <a:off x="8010487" y="1660295"/>
            <a:ext cx="3794254" cy="2144248"/>
          </a:xfrm>
          <a:prstGeom prst="rect">
            <a:avLst/>
          </a:prstGeom>
          <a:noFill/>
          <a:ln>
            <a:noFill/>
          </a:ln>
        </p:spPr>
      </p:pic>
      <p:pic>
        <p:nvPicPr>
          <p:cNvPr id="131" name="Google Shape;131;g19a20017c97_0_10" descr="DSC_0686"/>
          <p:cNvPicPr preferRelativeResize="0"/>
          <p:nvPr/>
        </p:nvPicPr>
        <p:blipFill rotWithShape="1">
          <a:blip r:embed="rId5">
            <a:alphaModFix/>
          </a:blip>
          <a:srcRect/>
          <a:stretch/>
        </p:blipFill>
        <p:spPr>
          <a:xfrm>
            <a:off x="5114239" y="2818287"/>
            <a:ext cx="2456971" cy="16319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19a20017c97_0_20"/>
          <p:cNvSpPr txBox="1">
            <a:spLocks noGrp="1"/>
          </p:cNvSpPr>
          <p:nvPr>
            <p:ph type="title"/>
          </p:nvPr>
        </p:nvSpPr>
        <p:spPr>
          <a:xfrm>
            <a:off x="539400" y="10762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Font typeface="Corbel"/>
              <a:buNone/>
            </a:pPr>
            <a:r>
              <a:rPr lang="fr-FR">
                <a:solidFill>
                  <a:srgbClr val="002060"/>
                </a:solidFill>
              </a:rPr>
              <a:t>Une centrale d’achats : ATC Loisirs </a:t>
            </a:r>
            <a:endParaRPr/>
          </a:p>
        </p:txBody>
      </p:sp>
      <p:sp>
        <p:nvSpPr>
          <p:cNvPr id="137" name="Google Shape;137;g19a20017c97_0_20"/>
          <p:cNvSpPr txBox="1">
            <a:spLocks noGrp="1"/>
          </p:cNvSpPr>
          <p:nvPr>
            <p:ph type="body" idx="1"/>
          </p:nvPr>
        </p:nvSpPr>
        <p:spPr>
          <a:xfrm>
            <a:off x="539394" y="1433337"/>
            <a:ext cx="11113200" cy="55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fr-FR" sz="2900" b="1" dirty="0"/>
              <a:t>Une centrale d’achat pour les CE d’entreprises et associations</a:t>
            </a:r>
            <a:endParaRPr sz="2900" b="1" dirty="0"/>
          </a:p>
          <a:p>
            <a:pPr marL="0" lvl="0" indent="0" algn="l" rtl="0">
              <a:lnSpc>
                <a:spcPct val="100000"/>
              </a:lnSpc>
              <a:spcBef>
                <a:spcPts val="1000"/>
              </a:spcBef>
              <a:spcAft>
                <a:spcPts val="0"/>
              </a:spcAft>
              <a:buClr>
                <a:schemeClr val="dk1"/>
              </a:buClr>
              <a:buSzPts val="2800"/>
              <a:buNone/>
            </a:pPr>
            <a:r>
              <a:rPr lang="fr-FR" sz="2900" b="1" dirty="0"/>
              <a:t>Jusqu’à 75% de réductions</a:t>
            </a:r>
            <a:r>
              <a:rPr lang="fr-FR" b="1" dirty="0"/>
              <a:t> </a:t>
            </a:r>
            <a:endParaRPr dirty="0"/>
          </a:p>
          <a:p>
            <a:pPr marL="685800" lvl="0" indent="-234950" algn="l" rtl="0">
              <a:lnSpc>
                <a:spcPct val="100000"/>
              </a:lnSpc>
              <a:spcBef>
                <a:spcPts val="1000"/>
              </a:spcBef>
              <a:spcAft>
                <a:spcPts val="0"/>
              </a:spcAft>
              <a:buClr>
                <a:schemeClr val="dk1"/>
              </a:buClr>
              <a:buSzPts val="2300"/>
              <a:buChar char="❏"/>
            </a:pPr>
            <a:r>
              <a:rPr lang="fr-FR" sz="2300" dirty="0"/>
              <a:t>Billetterie : parcs d’attractions, cinémas, concerts, spectacles…</a:t>
            </a:r>
            <a:endParaRPr sz="2900" dirty="0"/>
          </a:p>
          <a:p>
            <a:pPr marL="685800" lvl="0" indent="-234950" algn="l" rtl="0">
              <a:lnSpc>
                <a:spcPct val="100000"/>
              </a:lnSpc>
              <a:spcBef>
                <a:spcPts val="1000"/>
              </a:spcBef>
              <a:spcAft>
                <a:spcPts val="0"/>
              </a:spcAft>
              <a:buClr>
                <a:schemeClr val="dk1"/>
              </a:buClr>
              <a:buSzPts val="2300"/>
              <a:buChar char="❏"/>
            </a:pPr>
            <a:r>
              <a:rPr lang="fr-FR" sz="2300" dirty="0"/>
              <a:t>Voyages : location d’appartements, hôtels, voyagistes, séjours ski, locations de voiture…</a:t>
            </a:r>
            <a:endParaRPr sz="2900" dirty="0"/>
          </a:p>
          <a:p>
            <a:pPr marL="685800" lvl="0" indent="-234950" algn="l" rtl="0">
              <a:lnSpc>
                <a:spcPct val="100000"/>
              </a:lnSpc>
              <a:spcBef>
                <a:spcPts val="1000"/>
              </a:spcBef>
              <a:spcAft>
                <a:spcPts val="0"/>
              </a:spcAft>
              <a:buClr>
                <a:schemeClr val="dk1"/>
              </a:buClr>
              <a:buSzPts val="2300"/>
              <a:buChar char="❏"/>
            </a:pPr>
            <a:r>
              <a:rPr lang="fr-FR" sz="2300" dirty="0"/>
              <a:t>Assistance juridique…</a:t>
            </a:r>
            <a:endParaRPr sz="2900" dirty="0"/>
          </a:p>
          <a:p>
            <a:pPr marL="0" lvl="0" indent="0" algn="l" rtl="0">
              <a:lnSpc>
                <a:spcPct val="100000"/>
              </a:lnSpc>
              <a:spcBef>
                <a:spcPts val="1000"/>
              </a:spcBef>
              <a:spcAft>
                <a:spcPts val="0"/>
              </a:spcAft>
              <a:buClr>
                <a:schemeClr val="dk1"/>
              </a:buClr>
              <a:buSzPts val="2800"/>
              <a:buNone/>
            </a:pPr>
            <a:r>
              <a:rPr lang="fr-FR" sz="2900" b="1" dirty="0"/>
              <a:t>Un abonnement annuel de 8 euros pour les cotisants Escape</a:t>
            </a:r>
            <a:endParaRPr dirty="0"/>
          </a:p>
          <a:p>
            <a:pPr marL="685800" marR="0" lvl="0" indent="-234950" algn="l" rtl="0">
              <a:lnSpc>
                <a:spcPct val="100000"/>
              </a:lnSpc>
              <a:spcBef>
                <a:spcPts val="1000"/>
              </a:spcBef>
              <a:spcAft>
                <a:spcPts val="0"/>
              </a:spcAft>
              <a:buSzPts val="2300"/>
              <a:buChar char="❏"/>
            </a:pPr>
            <a:r>
              <a:rPr lang="fr-FR" sz="2300" dirty="0"/>
              <a:t>Abonnement via le site Escape </a:t>
            </a:r>
            <a:endParaRPr sz="2300" dirty="0"/>
          </a:p>
          <a:p>
            <a:pPr marL="685800" marR="0" lvl="0" indent="-234950" algn="l" rtl="0">
              <a:lnSpc>
                <a:spcPct val="100000"/>
              </a:lnSpc>
              <a:spcBef>
                <a:spcPts val="1000"/>
              </a:spcBef>
              <a:spcAft>
                <a:spcPts val="0"/>
              </a:spcAft>
              <a:buSzPts val="2300"/>
              <a:buChar char="❏"/>
            </a:pPr>
            <a:r>
              <a:rPr lang="fr-FR" sz="2300" dirty="0"/>
              <a:t>Attribution d’un numéro d’abonné </a:t>
            </a:r>
            <a:endParaRPr sz="2300" dirty="0"/>
          </a:p>
          <a:p>
            <a:pPr marL="685800" marR="0" lvl="0" indent="-234950" algn="l" rtl="0">
              <a:lnSpc>
                <a:spcPct val="100000"/>
              </a:lnSpc>
              <a:spcBef>
                <a:spcPts val="1000"/>
              </a:spcBef>
              <a:spcAft>
                <a:spcPts val="0"/>
              </a:spcAft>
              <a:buSzPts val="2300"/>
              <a:buChar char="❏"/>
            </a:pPr>
            <a:r>
              <a:rPr lang="fr-FR" sz="2300" dirty="0"/>
              <a:t>Accès au site Web d’ATC Loisirs pour consultation et réservation en ligne : </a:t>
            </a:r>
            <a:r>
              <a:rPr lang="fr-FR" sz="2300" b="1" dirty="0">
                <a:solidFill>
                  <a:schemeClr val="accent1"/>
                </a:solidFill>
              </a:rPr>
              <a:t>https://www.atcloisirs.fr/</a:t>
            </a:r>
            <a:endParaRPr sz="2900" dirty="0">
              <a:solidFill>
                <a:schemeClr val="accent1"/>
              </a:solidFill>
            </a:endParaRPr>
          </a:p>
        </p:txBody>
      </p:sp>
      <p:sp>
        <p:nvSpPr>
          <p:cNvPr id="138" name="Google Shape;138;g19a20017c97_0_20"/>
          <p:cNvSpPr txBox="1">
            <a:spLocks noGrp="1"/>
          </p:cNvSpPr>
          <p:nvPr>
            <p:ph type="ftr" idx="11"/>
          </p:nvPr>
        </p:nvSpPr>
        <p:spPr>
          <a:xfrm>
            <a:off x="4038600" y="6447791"/>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orbel"/>
              <a:buNone/>
            </a:pPr>
            <a:r>
              <a:rPr lang="fr-FR" sz="1200" b="0" i="0" u="none" strike="noStrike" cap="none">
                <a:solidFill>
                  <a:srgbClr val="888888"/>
                </a:solidFill>
                <a:latin typeface="Corbel"/>
                <a:ea typeface="Corbel"/>
                <a:cs typeface="Corbel"/>
                <a:sym typeface="Corbel"/>
              </a:rPr>
              <a:t>Assemblée Générale Escape</a:t>
            </a:r>
            <a:endParaRPr/>
          </a:p>
        </p:txBody>
      </p:sp>
      <p:sp>
        <p:nvSpPr>
          <p:cNvPr id="139" name="Google Shape;139;g19a20017c97_0_20"/>
          <p:cNvSpPr txBox="1">
            <a:spLocks noGrp="1"/>
          </p:cNvSpPr>
          <p:nvPr>
            <p:ph type="sldNum" idx="12"/>
          </p:nvPr>
        </p:nvSpPr>
        <p:spPr>
          <a:xfrm>
            <a:off x="8610600" y="6447791"/>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9a967d277c_0_0"/>
          <p:cNvSpPr txBox="1">
            <a:spLocks noGrp="1"/>
          </p:cNvSpPr>
          <p:nvPr>
            <p:ph type="title"/>
          </p:nvPr>
        </p:nvSpPr>
        <p:spPr>
          <a:xfrm>
            <a:off x="532814" y="178778"/>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Font typeface="Corbel"/>
              <a:buNone/>
            </a:pPr>
            <a:r>
              <a:rPr lang="fr-FR">
                <a:solidFill>
                  <a:srgbClr val="002060"/>
                </a:solidFill>
              </a:rPr>
              <a:t>Evénements Sportifs </a:t>
            </a:r>
            <a:endParaRPr/>
          </a:p>
        </p:txBody>
      </p:sp>
      <p:sp>
        <p:nvSpPr>
          <p:cNvPr id="145" name="Google Shape;145;g19a967d277c_0_0"/>
          <p:cNvSpPr txBox="1">
            <a:spLocks noGrp="1"/>
          </p:cNvSpPr>
          <p:nvPr>
            <p:ph type="body" idx="1"/>
          </p:nvPr>
        </p:nvSpPr>
        <p:spPr>
          <a:xfrm>
            <a:off x="684575" y="1542774"/>
            <a:ext cx="10515600" cy="508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600"/>
              <a:buNone/>
            </a:pPr>
            <a:r>
              <a:rPr lang="fr-FR" sz="2900" b="1" dirty="0"/>
              <a:t>Activité Golf 2022</a:t>
            </a:r>
            <a:endParaRPr dirty="0"/>
          </a:p>
          <a:p>
            <a:pPr marL="685800" lvl="1" indent="-228600" algn="l" rtl="0">
              <a:lnSpc>
                <a:spcPct val="90000"/>
              </a:lnSpc>
              <a:spcBef>
                <a:spcPts val="500"/>
              </a:spcBef>
              <a:spcAft>
                <a:spcPts val="0"/>
              </a:spcAft>
              <a:buClr>
                <a:schemeClr val="dk1"/>
              </a:buClr>
              <a:buSzPts val="2400"/>
              <a:buChar char="❏"/>
            </a:pPr>
            <a:r>
              <a:rPr lang="fr-FR" dirty="0"/>
              <a:t>Les principes : compétitions amicales en semaine </a:t>
            </a:r>
            <a:endParaRPr dirty="0"/>
          </a:p>
          <a:p>
            <a:pPr marL="1143000" lvl="2" indent="-260350" algn="l" rtl="0">
              <a:lnSpc>
                <a:spcPct val="90000"/>
              </a:lnSpc>
              <a:spcBef>
                <a:spcPts val="500"/>
              </a:spcBef>
              <a:spcAft>
                <a:spcPts val="0"/>
              </a:spcAft>
              <a:buClr>
                <a:schemeClr val="dk1"/>
              </a:buClr>
              <a:buSzPts val="2300"/>
              <a:buChar char="❏"/>
            </a:pPr>
            <a:r>
              <a:rPr lang="fr-FR" sz="2300" dirty="0"/>
              <a:t>31 Mars 2022 au Golf de Meaux</a:t>
            </a:r>
            <a:endParaRPr sz="2500" dirty="0"/>
          </a:p>
          <a:p>
            <a:pPr marL="1143000" lvl="2" indent="-260350" algn="l" rtl="0">
              <a:lnSpc>
                <a:spcPct val="90000"/>
              </a:lnSpc>
              <a:spcBef>
                <a:spcPts val="500"/>
              </a:spcBef>
              <a:spcAft>
                <a:spcPts val="0"/>
              </a:spcAft>
              <a:buClr>
                <a:schemeClr val="dk1"/>
              </a:buClr>
              <a:buSzPts val="2300"/>
              <a:buChar char="❏"/>
            </a:pPr>
            <a:r>
              <a:rPr lang="fr-FR" sz="2300" dirty="0"/>
              <a:t>14 juin 2022 au Golf de Courson</a:t>
            </a:r>
            <a:endParaRPr sz="2500" dirty="0"/>
          </a:p>
          <a:p>
            <a:pPr marL="1143000" lvl="2" indent="-260350" algn="l" rtl="0">
              <a:lnSpc>
                <a:spcPct val="90000"/>
              </a:lnSpc>
              <a:spcBef>
                <a:spcPts val="500"/>
              </a:spcBef>
              <a:spcAft>
                <a:spcPts val="0"/>
              </a:spcAft>
              <a:buClr>
                <a:schemeClr val="dk1"/>
              </a:buClr>
              <a:buSzPts val="2300"/>
              <a:buChar char="❏"/>
            </a:pPr>
            <a:r>
              <a:rPr lang="fr-FR" sz="2300" dirty="0"/>
              <a:t>29 Septembre 2022 au Golf de Domont</a:t>
            </a:r>
            <a:endParaRPr sz="2500" dirty="0"/>
          </a:p>
          <a:p>
            <a:pPr marL="0" lvl="0" indent="0" algn="l" rtl="0">
              <a:lnSpc>
                <a:spcPct val="90000"/>
              </a:lnSpc>
              <a:spcBef>
                <a:spcPts val="1000"/>
              </a:spcBef>
              <a:spcAft>
                <a:spcPts val="0"/>
              </a:spcAft>
              <a:buClr>
                <a:schemeClr val="dk1"/>
              </a:buClr>
              <a:buSzPts val="2600"/>
              <a:buNone/>
            </a:pPr>
            <a:endParaRPr sz="2600" b="1" i="1" dirty="0"/>
          </a:p>
          <a:p>
            <a:pPr marL="0" lvl="0" indent="0" algn="l" rtl="0">
              <a:lnSpc>
                <a:spcPct val="90000"/>
              </a:lnSpc>
              <a:spcBef>
                <a:spcPts val="1000"/>
              </a:spcBef>
              <a:spcAft>
                <a:spcPts val="0"/>
              </a:spcAft>
              <a:buClr>
                <a:schemeClr val="dk1"/>
              </a:buClr>
              <a:buSzPts val="2600"/>
              <a:buNone/>
            </a:pPr>
            <a:r>
              <a:rPr lang="fr-FR" sz="2900" b="1" dirty="0"/>
              <a:t>A venir en 2023</a:t>
            </a:r>
            <a:endParaRPr sz="2000" dirty="0"/>
          </a:p>
          <a:p>
            <a:pPr marL="685800" lvl="1" indent="-228600" algn="l" rtl="0">
              <a:lnSpc>
                <a:spcPct val="90000"/>
              </a:lnSpc>
              <a:spcBef>
                <a:spcPts val="500"/>
              </a:spcBef>
              <a:spcAft>
                <a:spcPts val="0"/>
              </a:spcAft>
              <a:buClr>
                <a:schemeClr val="dk1"/>
              </a:buClr>
              <a:buSzPts val="2400"/>
              <a:buChar char="❏"/>
            </a:pPr>
            <a:r>
              <a:rPr lang="fr-FR" dirty="0"/>
              <a:t>3 événements dans l’année</a:t>
            </a:r>
            <a:endParaRPr dirty="0"/>
          </a:p>
          <a:p>
            <a:pPr marL="1143000" lvl="2" indent="-247650" algn="l" rtl="0">
              <a:lnSpc>
                <a:spcPct val="90000"/>
              </a:lnSpc>
              <a:spcBef>
                <a:spcPts val="500"/>
              </a:spcBef>
              <a:spcAft>
                <a:spcPts val="0"/>
              </a:spcAft>
              <a:buClr>
                <a:schemeClr val="dk1"/>
              </a:buClr>
              <a:buSzPts val="2300"/>
              <a:buChar char="❏"/>
            </a:pPr>
            <a:r>
              <a:rPr lang="fr-FR" sz="2300" dirty="0"/>
              <a:t>Mars-Avril </a:t>
            </a:r>
            <a:endParaRPr sz="2300" dirty="0"/>
          </a:p>
          <a:p>
            <a:pPr marL="1143000" lvl="2" indent="-247650" algn="l" rtl="0">
              <a:lnSpc>
                <a:spcPct val="90000"/>
              </a:lnSpc>
              <a:spcBef>
                <a:spcPts val="500"/>
              </a:spcBef>
              <a:spcAft>
                <a:spcPts val="0"/>
              </a:spcAft>
              <a:buClr>
                <a:schemeClr val="dk1"/>
              </a:buClr>
              <a:buSzPts val="2300"/>
              <a:buChar char="❏"/>
            </a:pPr>
            <a:r>
              <a:rPr lang="fr-FR" sz="2300" dirty="0"/>
              <a:t>Mai-Juin </a:t>
            </a:r>
            <a:endParaRPr sz="2300" dirty="0"/>
          </a:p>
          <a:p>
            <a:pPr marL="1143000" lvl="2" indent="-247650" algn="l" rtl="0">
              <a:lnSpc>
                <a:spcPct val="90000"/>
              </a:lnSpc>
              <a:spcBef>
                <a:spcPts val="500"/>
              </a:spcBef>
              <a:spcAft>
                <a:spcPts val="0"/>
              </a:spcAft>
              <a:buClr>
                <a:schemeClr val="dk1"/>
              </a:buClr>
              <a:buSzPts val="2300"/>
              <a:buChar char="❏"/>
            </a:pPr>
            <a:r>
              <a:rPr lang="fr-FR" sz="2300" dirty="0"/>
              <a:t>Septembre-Octobre </a:t>
            </a:r>
            <a:endParaRPr sz="2300" dirty="0"/>
          </a:p>
        </p:txBody>
      </p:sp>
      <p:sp>
        <p:nvSpPr>
          <p:cNvPr id="146" name="Google Shape;146;g19a967d277c_0_0"/>
          <p:cNvSpPr/>
          <p:nvPr/>
        </p:nvSpPr>
        <p:spPr>
          <a:xfrm>
            <a:off x="6062035" y="1173449"/>
            <a:ext cx="2547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0" i="0" u="sng" strike="noStrike" cap="none">
                <a:solidFill>
                  <a:srgbClr val="338DAD"/>
                </a:solidFill>
                <a:latin typeface="Arial"/>
                <a:ea typeface="Arial"/>
                <a:cs typeface="Arial"/>
                <a:sym typeface="Arial"/>
                <a:hlinkClick r:id="rId3">
                  <a:extLst>
                    <a:ext uri="{A12FA001-AC4F-418D-AE19-62706E023703}">
                      <ahyp:hlinkClr xmlns:ahyp="http://schemas.microsoft.com/office/drawing/2018/hyperlinkcolor" val="tx"/>
                    </a:ext>
                  </a:extLst>
                </a:hlinkClick>
              </a:rPr>
              <a:t>golf.escape@outlook.fr</a:t>
            </a:r>
            <a:endParaRPr sz="1800">
              <a:solidFill>
                <a:schemeClr val="dk1"/>
              </a:solidFill>
              <a:latin typeface="Corbel"/>
              <a:ea typeface="Corbel"/>
              <a:cs typeface="Corbel"/>
              <a:sym typeface="Corbel"/>
            </a:endParaRPr>
          </a:p>
        </p:txBody>
      </p:sp>
      <p:sp>
        <p:nvSpPr>
          <p:cNvPr id="147" name="Google Shape;147;g19a967d277c_0_0"/>
          <p:cNvSpPr txBox="1">
            <a:spLocks noGrp="1"/>
          </p:cNvSpPr>
          <p:nvPr>
            <p:ph type="ftr" idx="11"/>
          </p:nvPr>
        </p:nvSpPr>
        <p:spPr>
          <a:xfrm>
            <a:off x="4038600" y="6447791"/>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a:t>Assemblée Générale Escape</a:t>
            </a:r>
            <a:endParaRPr/>
          </a:p>
        </p:txBody>
      </p:sp>
      <p:sp>
        <p:nvSpPr>
          <p:cNvPr id="148" name="Google Shape;148;g19a967d277c_0_0"/>
          <p:cNvSpPr txBox="1">
            <a:spLocks noGrp="1"/>
          </p:cNvSpPr>
          <p:nvPr>
            <p:ph type="sldNum" idx="12"/>
          </p:nvPr>
        </p:nvSpPr>
        <p:spPr>
          <a:xfrm>
            <a:off x="8610600" y="6447791"/>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6</a:t>
            </a:fld>
            <a:endParaRPr/>
          </a:p>
        </p:txBody>
      </p:sp>
      <p:pic>
        <p:nvPicPr>
          <p:cNvPr id="149" name="Google Shape;149;g19a967d277c_0_0" descr="Une image contenant herbe, extérieur, golf, sport athlétique&#10;&#10;Description générée automatiquement"/>
          <p:cNvPicPr preferRelativeResize="0"/>
          <p:nvPr/>
        </p:nvPicPr>
        <p:blipFill rotWithShape="1">
          <a:blip r:embed="rId4">
            <a:alphaModFix/>
          </a:blip>
          <a:srcRect/>
          <a:stretch/>
        </p:blipFill>
        <p:spPr>
          <a:xfrm>
            <a:off x="7408506" y="2402503"/>
            <a:ext cx="3872204" cy="1210064"/>
          </a:xfrm>
          <a:prstGeom prst="rect">
            <a:avLst/>
          </a:prstGeom>
          <a:noFill/>
          <a:ln>
            <a:noFill/>
          </a:ln>
        </p:spPr>
      </p:pic>
      <p:pic>
        <p:nvPicPr>
          <p:cNvPr id="150" name="Google Shape;150;g19a967d277c_0_0" descr="Une image contenant herbe, plante&#10;&#10;Description générée automatiquement"/>
          <p:cNvPicPr preferRelativeResize="0"/>
          <p:nvPr/>
        </p:nvPicPr>
        <p:blipFill rotWithShape="1">
          <a:blip r:embed="rId5">
            <a:alphaModFix/>
          </a:blip>
          <a:srcRect/>
          <a:stretch/>
        </p:blipFill>
        <p:spPr>
          <a:xfrm>
            <a:off x="6724650" y="4332359"/>
            <a:ext cx="2857500" cy="160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a00aa39498_0_90"/>
          <p:cNvSpPr txBox="1">
            <a:spLocks noGrp="1"/>
          </p:cNvSpPr>
          <p:nvPr>
            <p:ph type="title"/>
          </p:nvPr>
        </p:nvSpPr>
        <p:spPr>
          <a:xfrm>
            <a:off x="572002" y="234062"/>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Font typeface="Corbel"/>
              <a:buNone/>
            </a:pPr>
            <a:r>
              <a:rPr lang="fr-FR">
                <a:solidFill>
                  <a:srgbClr val="002060"/>
                </a:solidFill>
              </a:rPr>
              <a:t>Site Web </a:t>
            </a:r>
            <a:endParaRPr/>
          </a:p>
        </p:txBody>
      </p:sp>
      <p:sp>
        <p:nvSpPr>
          <p:cNvPr id="156" name="Google Shape;156;g1a00aa39498_0_90"/>
          <p:cNvSpPr txBox="1">
            <a:spLocks noGrp="1"/>
          </p:cNvSpPr>
          <p:nvPr>
            <p:ph type="body" idx="1"/>
          </p:nvPr>
        </p:nvSpPr>
        <p:spPr>
          <a:xfrm>
            <a:off x="571997" y="1087231"/>
            <a:ext cx="11113200" cy="659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r>
              <a:rPr lang="fr-FR" sz="2600" b="1" i="1"/>
              <a:t>Adresse : </a:t>
            </a:r>
            <a:r>
              <a:rPr lang="fr-FR" u="sng">
                <a:solidFill>
                  <a:schemeClr val="hlink"/>
                </a:solidFill>
                <a:hlinkClick r:id="rId3"/>
              </a:rPr>
              <a:t>https://www.</a:t>
            </a:r>
            <a:r>
              <a:rPr lang="fr-FR" b="1" u="sng">
                <a:solidFill>
                  <a:schemeClr val="hlink"/>
                </a:solidFill>
                <a:hlinkClick r:id="rId3"/>
              </a:rPr>
              <a:t>association-escape</a:t>
            </a:r>
            <a:r>
              <a:rPr lang="fr-FR" u="sng">
                <a:solidFill>
                  <a:schemeClr val="hlink"/>
                </a:solidFill>
                <a:hlinkClick r:id="rId3"/>
              </a:rPr>
              <a:t>.com/</a:t>
            </a:r>
            <a:endParaRPr/>
          </a:p>
        </p:txBody>
      </p:sp>
      <p:sp>
        <p:nvSpPr>
          <p:cNvPr id="157" name="Google Shape;157;g1a00aa39498_0_90"/>
          <p:cNvSpPr txBox="1">
            <a:spLocks noGrp="1"/>
          </p:cNvSpPr>
          <p:nvPr>
            <p:ph type="ftr" idx="11"/>
          </p:nvPr>
        </p:nvSpPr>
        <p:spPr>
          <a:xfrm>
            <a:off x="4038600" y="6438364"/>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fr-FR"/>
              <a:t>Assemblée Générale Escape</a:t>
            </a:r>
            <a:endParaRPr/>
          </a:p>
        </p:txBody>
      </p:sp>
      <p:sp>
        <p:nvSpPr>
          <p:cNvPr id="158" name="Google Shape;158;g1a00aa39498_0_90"/>
          <p:cNvSpPr txBox="1">
            <a:spLocks noGrp="1"/>
          </p:cNvSpPr>
          <p:nvPr>
            <p:ph type="sldNum" idx="12"/>
          </p:nvPr>
        </p:nvSpPr>
        <p:spPr>
          <a:xfrm>
            <a:off x="8610600" y="6447791"/>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7</a:t>
            </a:fld>
            <a:endParaRPr/>
          </a:p>
        </p:txBody>
      </p:sp>
      <p:sp>
        <p:nvSpPr>
          <p:cNvPr id="159" name="Google Shape;159;g1a00aa39498_0_90"/>
          <p:cNvSpPr txBox="1"/>
          <p:nvPr/>
        </p:nvSpPr>
        <p:spPr>
          <a:xfrm>
            <a:off x="7040875" y="2108750"/>
            <a:ext cx="4611600" cy="4329600"/>
          </a:xfrm>
          <a:prstGeom prst="rect">
            <a:avLst/>
          </a:prstGeom>
          <a:noFill/>
          <a:ln>
            <a:noFill/>
          </a:ln>
        </p:spPr>
        <p:txBody>
          <a:bodyPr spcFirstLastPara="1" wrap="square" lIns="91425" tIns="45700" rIns="91425" bIns="45700" anchor="t" anchorCtr="0">
            <a:noAutofit/>
          </a:bodyPr>
          <a:lstStyle/>
          <a:p>
            <a:pPr marL="800100" marR="0" lvl="1" indent="-375919" algn="l" rtl="0">
              <a:lnSpc>
                <a:spcPct val="80000"/>
              </a:lnSpc>
              <a:spcBef>
                <a:spcPts val="0"/>
              </a:spcBef>
              <a:spcAft>
                <a:spcPts val="0"/>
              </a:spcAft>
              <a:buSzPts val="2520"/>
              <a:buFont typeface="Calibri"/>
              <a:buChar char="❏"/>
            </a:pPr>
            <a:r>
              <a:rPr lang="fr-FR" sz="2520" dirty="0">
                <a:latin typeface="Calibri"/>
                <a:ea typeface="Calibri"/>
                <a:cs typeface="Calibri"/>
                <a:sym typeface="Calibri"/>
              </a:rPr>
              <a:t>Gestion de l’association et de sa comptabilité</a:t>
            </a:r>
            <a:endParaRPr sz="2520" dirty="0">
              <a:latin typeface="Calibri"/>
              <a:ea typeface="Calibri"/>
              <a:cs typeface="Calibri"/>
              <a:sym typeface="Calibri"/>
            </a:endParaRPr>
          </a:p>
          <a:p>
            <a:pPr marL="914400" marR="0" lvl="0" indent="0" algn="l" rtl="0">
              <a:lnSpc>
                <a:spcPct val="80000"/>
              </a:lnSpc>
              <a:spcBef>
                <a:spcPts val="0"/>
              </a:spcBef>
              <a:spcAft>
                <a:spcPts val="0"/>
              </a:spcAft>
              <a:buNone/>
            </a:pPr>
            <a:endParaRPr sz="2520" dirty="0">
              <a:latin typeface="Calibri"/>
              <a:ea typeface="Calibri"/>
              <a:cs typeface="Calibri"/>
              <a:sym typeface="Calibri"/>
            </a:endParaRPr>
          </a:p>
          <a:p>
            <a:pPr marL="800100" marR="0" lvl="1" indent="-375919" algn="l" rtl="0">
              <a:lnSpc>
                <a:spcPct val="80000"/>
              </a:lnSpc>
              <a:spcBef>
                <a:spcPts val="0"/>
              </a:spcBef>
              <a:spcAft>
                <a:spcPts val="0"/>
              </a:spcAft>
              <a:buSzPts val="2520"/>
              <a:buFont typeface="Calibri"/>
              <a:buChar char="❏"/>
            </a:pPr>
            <a:r>
              <a:rPr lang="fr-FR" sz="2520" dirty="0">
                <a:latin typeface="Calibri"/>
                <a:ea typeface="Calibri"/>
                <a:cs typeface="Calibri"/>
                <a:sym typeface="Calibri"/>
              </a:rPr>
              <a:t>Mises à jour régulières de l’agenda des activités proposées</a:t>
            </a:r>
            <a:endParaRPr sz="2520" dirty="0">
              <a:latin typeface="Calibri"/>
              <a:ea typeface="Calibri"/>
              <a:cs typeface="Calibri"/>
              <a:sym typeface="Calibri"/>
            </a:endParaRPr>
          </a:p>
          <a:p>
            <a:pPr marL="914400" marR="0" lvl="0" indent="0" algn="l" rtl="0">
              <a:lnSpc>
                <a:spcPct val="80000"/>
              </a:lnSpc>
              <a:spcBef>
                <a:spcPts val="0"/>
              </a:spcBef>
              <a:spcAft>
                <a:spcPts val="0"/>
              </a:spcAft>
              <a:buNone/>
            </a:pPr>
            <a:endParaRPr sz="2520" dirty="0">
              <a:latin typeface="Calibri"/>
              <a:ea typeface="Calibri"/>
              <a:cs typeface="Calibri"/>
              <a:sym typeface="Calibri"/>
            </a:endParaRPr>
          </a:p>
          <a:p>
            <a:pPr marL="800100" marR="0" lvl="1" indent="-375919" algn="l" rtl="0">
              <a:lnSpc>
                <a:spcPct val="80000"/>
              </a:lnSpc>
              <a:spcBef>
                <a:spcPts val="0"/>
              </a:spcBef>
              <a:spcAft>
                <a:spcPts val="0"/>
              </a:spcAft>
              <a:buSzPts val="2520"/>
              <a:buFont typeface="Calibri"/>
              <a:buChar char="❏"/>
            </a:pPr>
            <a:r>
              <a:rPr lang="fr-FR" sz="2520" dirty="0">
                <a:latin typeface="Calibri"/>
                <a:ea typeface="Calibri"/>
                <a:cs typeface="Calibri"/>
                <a:sym typeface="Calibri"/>
              </a:rPr>
              <a:t>Accès direct aux activités de la période en cours et aux nouvelles offres de services</a:t>
            </a:r>
            <a:endParaRPr sz="2520" dirty="0">
              <a:latin typeface="Calibri"/>
              <a:ea typeface="Calibri"/>
              <a:cs typeface="Calibri"/>
              <a:sym typeface="Calibri"/>
            </a:endParaRPr>
          </a:p>
          <a:p>
            <a:pPr marL="914400" marR="0" lvl="0" indent="0" algn="l" rtl="0">
              <a:lnSpc>
                <a:spcPct val="80000"/>
              </a:lnSpc>
              <a:spcBef>
                <a:spcPts val="0"/>
              </a:spcBef>
              <a:spcAft>
                <a:spcPts val="0"/>
              </a:spcAft>
              <a:buNone/>
            </a:pPr>
            <a:endParaRPr sz="2520" dirty="0">
              <a:latin typeface="Calibri"/>
              <a:ea typeface="Calibri"/>
              <a:cs typeface="Calibri"/>
              <a:sym typeface="Calibri"/>
            </a:endParaRPr>
          </a:p>
          <a:p>
            <a:pPr marL="800100" marR="0" lvl="1" indent="-375919" algn="l" rtl="0">
              <a:lnSpc>
                <a:spcPct val="80000"/>
              </a:lnSpc>
              <a:spcBef>
                <a:spcPts val="0"/>
              </a:spcBef>
              <a:spcAft>
                <a:spcPts val="0"/>
              </a:spcAft>
              <a:buSzPts val="2520"/>
              <a:buFont typeface="Calibri"/>
              <a:buChar char="❏"/>
            </a:pPr>
            <a:r>
              <a:rPr lang="fr-FR" sz="2520" dirty="0">
                <a:latin typeface="Calibri"/>
                <a:ea typeface="Calibri"/>
                <a:cs typeface="Calibri"/>
                <a:sym typeface="Calibri"/>
              </a:rPr>
              <a:t>Reportages photos</a:t>
            </a:r>
            <a:endParaRPr sz="2520" dirty="0">
              <a:latin typeface="Calibri"/>
              <a:ea typeface="Calibri"/>
              <a:cs typeface="Calibri"/>
              <a:sym typeface="Calibri"/>
            </a:endParaRPr>
          </a:p>
          <a:p>
            <a:pPr marL="457200" marR="0" lvl="0" indent="0" algn="l" rtl="0">
              <a:lnSpc>
                <a:spcPct val="80000"/>
              </a:lnSpc>
              <a:spcBef>
                <a:spcPts val="0"/>
              </a:spcBef>
              <a:spcAft>
                <a:spcPts val="0"/>
              </a:spcAft>
              <a:buNone/>
            </a:pPr>
            <a:endParaRPr sz="2520" dirty="0">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2220"/>
              <a:buFont typeface="Arial"/>
              <a:buNone/>
            </a:pPr>
            <a:endParaRPr sz="2520" b="0" i="0" u="none" strike="noStrike" cap="none" dirty="0">
              <a:solidFill>
                <a:schemeClr val="dk1"/>
              </a:solidFill>
              <a:latin typeface="Corbel"/>
              <a:ea typeface="Corbel"/>
              <a:cs typeface="Corbel"/>
              <a:sym typeface="Corbel"/>
            </a:endParaRPr>
          </a:p>
        </p:txBody>
      </p:sp>
      <p:pic>
        <p:nvPicPr>
          <p:cNvPr id="160" name="Google Shape;160;g1a00aa39498_0_90"/>
          <p:cNvPicPr preferRelativeResize="0"/>
          <p:nvPr/>
        </p:nvPicPr>
        <p:blipFill>
          <a:blip r:embed="rId4">
            <a:alphaModFix/>
          </a:blip>
          <a:stretch>
            <a:fillRect/>
          </a:stretch>
        </p:blipFill>
        <p:spPr>
          <a:xfrm>
            <a:off x="835800" y="1559750"/>
            <a:ext cx="5723362" cy="4900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txBox="1">
            <a:spLocks noGrp="1"/>
          </p:cNvSpPr>
          <p:nvPr>
            <p:ph type="body" idx="1"/>
          </p:nvPr>
        </p:nvSpPr>
        <p:spPr>
          <a:xfrm>
            <a:off x="959425" y="1662250"/>
            <a:ext cx="10515600" cy="4632600"/>
          </a:xfrm>
          <a:prstGeom prst="rect">
            <a:avLst/>
          </a:prstGeom>
          <a:noFill/>
          <a:ln>
            <a:noFill/>
          </a:ln>
        </p:spPr>
        <p:txBody>
          <a:bodyPr spcFirstLastPara="1" wrap="square" lIns="91425" tIns="45700" rIns="91425" bIns="45700" anchor="t" anchorCtr="0">
            <a:normAutofit/>
          </a:bodyPr>
          <a:lstStyle/>
          <a:p>
            <a:pPr marL="0" lvl="1" indent="0" algn="l" rtl="0">
              <a:lnSpc>
                <a:spcPct val="90000"/>
              </a:lnSpc>
              <a:spcBef>
                <a:spcPts val="0"/>
              </a:spcBef>
              <a:spcAft>
                <a:spcPts val="0"/>
              </a:spcAft>
              <a:buClr>
                <a:schemeClr val="dk1"/>
              </a:buClr>
              <a:buSzPts val="3000"/>
              <a:buNone/>
            </a:pPr>
            <a:r>
              <a:rPr lang="fr-FR" sz="2900" b="1" dirty="0"/>
              <a:t>Rappel des objectifs </a:t>
            </a:r>
            <a:endParaRPr sz="800" b="1" dirty="0"/>
          </a:p>
          <a:p>
            <a:pPr marL="685800" lvl="1" indent="-228600" algn="l" rtl="0">
              <a:lnSpc>
                <a:spcPct val="90000"/>
              </a:lnSpc>
              <a:spcBef>
                <a:spcPts val="500"/>
              </a:spcBef>
              <a:spcAft>
                <a:spcPts val="0"/>
              </a:spcAft>
              <a:buSzPts val="2400"/>
              <a:buChar char="❏"/>
            </a:pPr>
            <a:r>
              <a:rPr lang="fr-FR" dirty="0"/>
              <a:t>&gt;80 adhérents</a:t>
            </a:r>
            <a:endParaRPr dirty="0"/>
          </a:p>
          <a:p>
            <a:pPr marL="685800" lvl="1" indent="-228600" algn="l" rtl="0">
              <a:lnSpc>
                <a:spcPct val="90000"/>
              </a:lnSpc>
              <a:spcBef>
                <a:spcPts val="500"/>
              </a:spcBef>
              <a:spcAft>
                <a:spcPts val="0"/>
              </a:spcAft>
              <a:buSzPts val="2400"/>
              <a:buChar char="❏"/>
            </a:pPr>
            <a:r>
              <a:rPr lang="fr-FR" dirty="0"/>
              <a:t>&gt;3000 abonnés ex-Capgemini, sur les réseaux</a:t>
            </a:r>
            <a:endParaRPr dirty="0"/>
          </a:p>
          <a:p>
            <a:pPr marL="685800" lvl="1" indent="-228600" algn="l" rtl="0">
              <a:lnSpc>
                <a:spcPct val="90000"/>
              </a:lnSpc>
              <a:spcBef>
                <a:spcPts val="500"/>
              </a:spcBef>
              <a:spcAft>
                <a:spcPts val="0"/>
              </a:spcAft>
              <a:buSzPts val="2400"/>
              <a:buChar char="❏"/>
            </a:pPr>
            <a:r>
              <a:rPr lang="fr-FR" dirty="0"/>
              <a:t>Développement de nos relations avec Capgemini</a:t>
            </a:r>
            <a:endParaRPr dirty="0"/>
          </a:p>
          <a:p>
            <a:pPr marL="914400" lvl="0" indent="0" algn="l" rtl="0">
              <a:lnSpc>
                <a:spcPct val="90000"/>
              </a:lnSpc>
              <a:spcBef>
                <a:spcPts val="1000"/>
              </a:spcBef>
              <a:spcAft>
                <a:spcPts val="0"/>
              </a:spcAft>
              <a:buNone/>
            </a:pPr>
            <a:endParaRPr sz="2600" b="1" i="1" dirty="0"/>
          </a:p>
          <a:p>
            <a:pPr marL="0" lvl="0" indent="0" algn="l" rtl="0">
              <a:lnSpc>
                <a:spcPct val="90000"/>
              </a:lnSpc>
              <a:spcBef>
                <a:spcPts val="1000"/>
              </a:spcBef>
              <a:spcAft>
                <a:spcPts val="0"/>
              </a:spcAft>
              <a:buClr>
                <a:schemeClr val="dk1"/>
              </a:buClr>
              <a:buSzPts val="2600"/>
              <a:buNone/>
            </a:pPr>
            <a:r>
              <a:rPr lang="fr-FR" sz="2900" b="1" dirty="0"/>
              <a:t>Tactiques de développement </a:t>
            </a:r>
            <a:endParaRPr sz="2900" b="1" dirty="0"/>
          </a:p>
          <a:p>
            <a:pPr marL="685800" lvl="1" indent="-228600" algn="l" rtl="0">
              <a:lnSpc>
                <a:spcPct val="90000"/>
              </a:lnSpc>
              <a:spcBef>
                <a:spcPts val="500"/>
              </a:spcBef>
              <a:spcAft>
                <a:spcPts val="0"/>
              </a:spcAft>
              <a:buClr>
                <a:schemeClr val="dk1"/>
              </a:buClr>
              <a:buSzPts val="2400"/>
              <a:buChar char="❏"/>
            </a:pPr>
            <a:r>
              <a:rPr lang="fr-FR" b="1" dirty="0"/>
              <a:t>Communiquer</a:t>
            </a:r>
            <a:r>
              <a:rPr lang="fr-FR" dirty="0"/>
              <a:t> sur la marque </a:t>
            </a:r>
            <a:r>
              <a:rPr lang="fr-FR" b="1" dirty="0"/>
              <a:t>Escape</a:t>
            </a:r>
            <a:r>
              <a:rPr lang="fr-FR" dirty="0"/>
              <a:t> au-delà de notre écosystème </a:t>
            </a:r>
            <a:endParaRPr dirty="0"/>
          </a:p>
          <a:p>
            <a:pPr marL="685800" lvl="1" indent="-228600" algn="l" rtl="0">
              <a:lnSpc>
                <a:spcPct val="90000"/>
              </a:lnSpc>
              <a:spcBef>
                <a:spcPts val="500"/>
              </a:spcBef>
              <a:spcAft>
                <a:spcPts val="0"/>
              </a:spcAft>
              <a:buClr>
                <a:schemeClr val="dk1"/>
              </a:buClr>
              <a:buSzPts val="2400"/>
              <a:buChar char="❏"/>
            </a:pPr>
            <a:r>
              <a:rPr lang="fr-FR" dirty="0"/>
              <a:t>S’assurer du développement et de </a:t>
            </a:r>
            <a:r>
              <a:rPr lang="fr-FR" b="1" dirty="0"/>
              <a:t>l’impact de nos événements et de nos services</a:t>
            </a:r>
            <a:endParaRPr sz="2800" dirty="0"/>
          </a:p>
        </p:txBody>
      </p:sp>
      <p:sp>
        <p:nvSpPr>
          <p:cNvPr id="166" name="Google Shape;166;p3"/>
          <p:cNvSpPr txBox="1">
            <a:spLocks noGrp="1"/>
          </p:cNvSpPr>
          <p:nvPr>
            <p:ph type="sldNum" idx="12"/>
          </p:nvPr>
        </p:nvSpPr>
        <p:spPr>
          <a:xfrm>
            <a:off x="8610600" y="6259016"/>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a:t>
            </a:fld>
            <a:endParaRPr/>
          </a:p>
        </p:txBody>
      </p:sp>
      <p:sp>
        <p:nvSpPr>
          <p:cNvPr id="167" name="Google Shape;167;p3"/>
          <p:cNvSpPr txBox="1"/>
          <p:nvPr/>
        </p:nvSpPr>
        <p:spPr>
          <a:xfrm>
            <a:off x="728718" y="525541"/>
            <a:ext cx="9961200" cy="1075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4400"/>
              <a:buFont typeface="Corbel"/>
              <a:buNone/>
            </a:pPr>
            <a:r>
              <a:rPr lang="fr-FR" sz="4400" b="1" i="1">
                <a:solidFill>
                  <a:srgbClr val="002060"/>
                </a:solidFill>
                <a:latin typeface="Corbel"/>
                <a:ea typeface="Corbel"/>
                <a:cs typeface="Corbel"/>
                <a:sym typeface="Corbel"/>
              </a:rPr>
              <a:t>Développement Escape 2022- 2024 </a:t>
            </a:r>
            <a:endParaRPr sz="4400" b="1" i="1">
              <a:solidFill>
                <a:srgbClr val="002060"/>
              </a:solidFill>
              <a:latin typeface="Corbel"/>
              <a:ea typeface="Corbel"/>
              <a:cs typeface="Corbel"/>
              <a:sym typeface="Corbel"/>
            </a:endParaRPr>
          </a:p>
        </p:txBody>
      </p:sp>
      <p:sp>
        <p:nvSpPr>
          <p:cNvPr id="168" name="Google Shape;168;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fr-FR"/>
              <a:t>Assemblée Générale Escape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fr-FR"/>
              <a:t>Assemblée Générale Escape</a:t>
            </a:r>
            <a:endParaRPr/>
          </a:p>
        </p:txBody>
      </p:sp>
      <p:sp>
        <p:nvSpPr>
          <p:cNvPr id="174" name="Google Shape;17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a:t>
            </a:fld>
            <a:endParaRPr/>
          </a:p>
        </p:txBody>
      </p:sp>
      <p:sp>
        <p:nvSpPr>
          <p:cNvPr id="175" name="Google Shape;175;p4"/>
          <p:cNvSpPr txBox="1"/>
          <p:nvPr/>
        </p:nvSpPr>
        <p:spPr>
          <a:xfrm>
            <a:off x="791618" y="693316"/>
            <a:ext cx="9961296" cy="10752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4400"/>
              <a:buFont typeface="Corbel"/>
              <a:buNone/>
            </a:pPr>
            <a:r>
              <a:rPr lang="fr-FR" sz="4400" b="1" i="1">
                <a:solidFill>
                  <a:srgbClr val="002060"/>
                </a:solidFill>
                <a:latin typeface="Corbel"/>
                <a:ea typeface="Corbel"/>
                <a:cs typeface="Corbel"/>
                <a:sym typeface="Corbel"/>
              </a:rPr>
              <a:t>Développement Escape 2022- 2024 </a:t>
            </a:r>
            <a:endParaRPr sz="4400" b="1" i="1">
              <a:solidFill>
                <a:srgbClr val="002060"/>
              </a:solidFill>
              <a:latin typeface="Corbel"/>
              <a:ea typeface="Corbel"/>
              <a:cs typeface="Corbel"/>
              <a:sym typeface="Corbel"/>
            </a:endParaRPr>
          </a:p>
        </p:txBody>
      </p:sp>
      <p:sp>
        <p:nvSpPr>
          <p:cNvPr id="176" name="Google Shape;176;p4"/>
          <p:cNvSpPr txBox="1"/>
          <p:nvPr/>
        </p:nvSpPr>
        <p:spPr>
          <a:xfrm>
            <a:off x="790650" y="1556700"/>
            <a:ext cx="10915500" cy="48759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80000"/>
              </a:lnSpc>
              <a:spcBef>
                <a:spcPts val="0"/>
              </a:spcBef>
              <a:spcAft>
                <a:spcPts val="0"/>
              </a:spcAft>
              <a:buNone/>
            </a:pPr>
            <a:r>
              <a:rPr lang="fr-FR" sz="2900" b="1" dirty="0">
                <a:solidFill>
                  <a:schemeClr val="dk1"/>
                </a:solidFill>
                <a:latin typeface="Corbel"/>
                <a:ea typeface="Corbel"/>
                <a:cs typeface="Corbel"/>
                <a:sym typeface="Corbel"/>
              </a:rPr>
              <a:t>Nos services</a:t>
            </a:r>
            <a:endParaRPr sz="2900" b="1" dirty="0">
              <a:solidFill>
                <a:schemeClr val="dk1"/>
              </a:solidFill>
              <a:latin typeface="Corbel"/>
              <a:ea typeface="Corbel"/>
              <a:cs typeface="Corbel"/>
              <a:sym typeface="Corbel"/>
            </a:endParaRPr>
          </a:p>
          <a:p>
            <a:pPr marL="0" marR="0" lvl="0" indent="0" algn="l" rtl="0">
              <a:lnSpc>
                <a:spcPct val="80000"/>
              </a:lnSpc>
              <a:spcBef>
                <a:spcPts val="0"/>
              </a:spcBef>
              <a:spcAft>
                <a:spcPts val="0"/>
              </a:spcAft>
              <a:buNone/>
            </a:pPr>
            <a:endParaRPr sz="2900" b="1" dirty="0">
              <a:solidFill>
                <a:schemeClr val="dk1"/>
              </a:solidFill>
              <a:latin typeface="Corbel"/>
              <a:ea typeface="Corbel"/>
              <a:cs typeface="Corbel"/>
              <a:sym typeface="Corbel"/>
            </a:endParaRPr>
          </a:p>
          <a:p>
            <a:pPr marL="914400" marR="0" lvl="1" indent="-317182" algn="l" rtl="0">
              <a:lnSpc>
                <a:spcPct val="80000"/>
              </a:lnSpc>
              <a:spcBef>
                <a:spcPts val="500"/>
              </a:spcBef>
              <a:spcAft>
                <a:spcPts val="0"/>
              </a:spcAft>
              <a:buClr>
                <a:schemeClr val="dk1"/>
              </a:buClr>
              <a:buSzPct val="75000"/>
              <a:buChar char="❏"/>
            </a:pPr>
            <a:r>
              <a:rPr lang="fr-FR" sz="2400" dirty="0">
                <a:solidFill>
                  <a:schemeClr val="dk1"/>
                </a:solidFill>
                <a:latin typeface="Corbel"/>
                <a:ea typeface="Corbel"/>
                <a:cs typeface="Corbel"/>
                <a:sym typeface="Corbel"/>
              </a:rPr>
              <a:t>Culturels : expositions, voyages, sorties thématiques, musées…</a:t>
            </a:r>
            <a:endParaRPr sz="2400" dirty="0">
              <a:solidFill>
                <a:schemeClr val="dk1"/>
              </a:solidFill>
              <a:latin typeface="Corbel"/>
              <a:ea typeface="Corbel"/>
              <a:cs typeface="Corbel"/>
              <a:sym typeface="Corbel"/>
            </a:endParaRPr>
          </a:p>
          <a:p>
            <a:pPr marL="914400" marR="0" lvl="1" indent="-317182" algn="l" rtl="0">
              <a:lnSpc>
                <a:spcPct val="80000"/>
              </a:lnSpc>
              <a:spcBef>
                <a:spcPts val="500"/>
              </a:spcBef>
              <a:spcAft>
                <a:spcPts val="0"/>
              </a:spcAft>
              <a:buClr>
                <a:schemeClr val="dk1"/>
              </a:buClr>
              <a:buSzPct val="75000"/>
              <a:buChar char="❏"/>
            </a:pPr>
            <a:r>
              <a:rPr lang="fr-FR" sz="2400" dirty="0">
                <a:solidFill>
                  <a:schemeClr val="dk1"/>
                </a:solidFill>
                <a:latin typeface="Corbel"/>
                <a:ea typeface="Corbel"/>
                <a:cs typeface="Corbel"/>
                <a:sym typeface="Corbel"/>
              </a:rPr>
              <a:t>Sportifs : golf, partenaires associés grâce à Dan Deville…</a:t>
            </a:r>
            <a:endParaRPr sz="2400" dirty="0">
              <a:solidFill>
                <a:schemeClr val="dk1"/>
              </a:solidFill>
              <a:latin typeface="Corbel"/>
              <a:ea typeface="Corbel"/>
              <a:cs typeface="Corbel"/>
              <a:sym typeface="Corbel"/>
            </a:endParaRPr>
          </a:p>
          <a:p>
            <a:pPr marL="914400" marR="0" lvl="1" indent="-317182" algn="l" rtl="0">
              <a:lnSpc>
                <a:spcPct val="80000"/>
              </a:lnSpc>
              <a:spcBef>
                <a:spcPts val="500"/>
              </a:spcBef>
              <a:spcAft>
                <a:spcPts val="0"/>
              </a:spcAft>
              <a:buClr>
                <a:schemeClr val="dk1"/>
              </a:buClr>
              <a:buSzPct val="75000"/>
              <a:buChar char="❏"/>
            </a:pPr>
            <a:r>
              <a:rPr lang="fr-FR" sz="2400" dirty="0">
                <a:solidFill>
                  <a:schemeClr val="dk1"/>
                </a:solidFill>
                <a:latin typeface="Corbel"/>
                <a:ea typeface="Corbel"/>
                <a:cs typeface="Corbel"/>
                <a:sym typeface="Corbel"/>
              </a:rPr>
              <a:t>Entreprises : parcours professionnel, recrutement, speed meeting, club IT…</a:t>
            </a:r>
            <a:endParaRPr sz="2400" dirty="0">
              <a:solidFill>
                <a:schemeClr val="dk1"/>
              </a:solidFill>
              <a:latin typeface="Corbel"/>
              <a:ea typeface="Corbel"/>
              <a:cs typeface="Corbel"/>
              <a:sym typeface="Corbel"/>
            </a:endParaRPr>
          </a:p>
          <a:p>
            <a:pPr marL="914400" marR="0" lvl="1" indent="-317182" algn="l" rtl="0">
              <a:lnSpc>
                <a:spcPct val="80000"/>
              </a:lnSpc>
              <a:spcBef>
                <a:spcPts val="500"/>
              </a:spcBef>
              <a:spcAft>
                <a:spcPts val="0"/>
              </a:spcAft>
              <a:buClr>
                <a:schemeClr val="dk1"/>
              </a:buClr>
              <a:buSzPct val="75000"/>
              <a:buChar char="❏"/>
            </a:pPr>
            <a:r>
              <a:rPr lang="fr-FR" sz="2400" dirty="0">
                <a:solidFill>
                  <a:schemeClr val="dk1"/>
                </a:solidFill>
                <a:latin typeface="Corbel"/>
                <a:ea typeface="Corbel"/>
                <a:cs typeface="Corbel"/>
                <a:sym typeface="Corbel"/>
              </a:rPr>
              <a:t>Sociaux :  mutuelle, centrale d’achats</a:t>
            </a:r>
            <a:endParaRPr sz="2400" dirty="0">
              <a:solidFill>
                <a:schemeClr val="dk1"/>
              </a:solidFill>
              <a:latin typeface="Corbel"/>
              <a:ea typeface="Corbel"/>
              <a:cs typeface="Corbel"/>
              <a:sym typeface="Corbel"/>
            </a:endParaRPr>
          </a:p>
          <a:p>
            <a:pPr marL="0" marR="0" lvl="0" indent="0" algn="l" rtl="0">
              <a:lnSpc>
                <a:spcPct val="80000"/>
              </a:lnSpc>
              <a:spcBef>
                <a:spcPts val="500"/>
              </a:spcBef>
              <a:spcAft>
                <a:spcPts val="0"/>
              </a:spcAft>
              <a:buNone/>
            </a:pPr>
            <a:endParaRPr sz="2400" dirty="0">
              <a:solidFill>
                <a:schemeClr val="dk1"/>
              </a:solidFill>
              <a:latin typeface="Corbel"/>
              <a:ea typeface="Corbel"/>
              <a:cs typeface="Corbel"/>
              <a:sym typeface="Corbel"/>
            </a:endParaRPr>
          </a:p>
          <a:p>
            <a:pPr marL="0" lvl="0" indent="0" algn="l" rtl="0">
              <a:lnSpc>
                <a:spcPct val="80000"/>
              </a:lnSpc>
              <a:spcBef>
                <a:spcPts val="0"/>
              </a:spcBef>
              <a:spcAft>
                <a:spcPts val="0"/>
              </a:spcAft>
              <a:buNone/>
            </a:pPr>
            <a:r>
              <a:rPr lang="fr-FR" sz="2900" b="1" dirty="0">
                <a:solidFill>
                  <a:schemeClr val="dk1"/>
                </a:solidFill>
                <a:latin typeface="Corbel"/>
                <a:ea typeface="Corbel"/>
                <a:cs typeface="Corbel"/>
                <a:sym typeface="Corbel"/>
              </a:rPr>
              <a:t>Nos cibles</a:t>
            </a:r>
            <a:endParaRPr sz="1500" dirty="0">
              <a:solidFill>
                <a:schemeClr val="dk1"/>
              </a:solidFill>
            </a:endParaRPr>
          </a:p>
          <a:p>
            <a:pPr marL="0" marR="0" lvl="0" indent="0" algn="l" rtl="0">
              <a:lnSpc>
                <a:spcPct val="80000"/>
              </a:lnSpc>
              <a:spcBef>
                <a:spcPts val="500"/>
              </a:spcBef>
              <a:spcAft>
                <a:spcPts val="0"/>
              </a:spcAft>
              <a:buNone/>
            </a:pPr>
            <a:endParaRPr sz="2400" dirty="0">
              <a:solidFill>
                <a:schemeClr val="dk1"/>
              </a:solidFill>
              <a:latin typeface="Corbel"/>
              <a:ea typeface="Corbel"/>
              <a:cs typeface="Corbel"/>
              <a:sym typeface="Corbel"/>
            </a:endParaRPr>
          </a:p>
          <a:p>
            <a:pPr marL="914400" marR="0" lvl="1" indent="-317182" algn="l" rtl="0">
              <a:lnSpc>
                <a:spcPct val="80000"/>
              </a:lnSpc>
              <a:spcBef>
                <a:spcPts val="500"/>
              </a:spcBef>
              <a:spcAft>
                <a:spcPts val="0"/>
              </a:spcAft>
              <a:buClr>
                <a:schemeClr val="dk1"/>
              </a:buClr>
              <a:buSzPct val="75000"/>
              <a:buChar char="❏"/>
            </a:pPr>
            <a:r>
              <a:rPr lang="fr-FR" sz="2400" dirty="0">
                <a:solidFill>
                  <a:schemeClr val="dk1"/>
                </a:solidFill>
                <a:latin typeface="Corbel"/>
                <a:ea typeface="Corbel"/>
                <a:cs typeface="Corbel"/>
                <a:sym typeface="Corbel"/>
              </a:rPr>
              <a:t>Nos adhérents</a:t>
            </a:r>
            <a:endParaRPr sz="2400" dirty="0">
              <a:solidFill>
                <a:schemeClr val="dk1"/>
              </a:solidFill>
              <a:latin typeface="Corbel"/>
              <a:ea typeface="Corbel"/>
              <a:cs typeface="Corbel"/>
              <a:sym typeface="Corbel"/>
            </a:endParaRPr>
          </a:p>
          <a:p>
            <a:pPr marL="914400" marR="0" lvl="1" indent="-317182" algn="l" rtl="0">
              <a:lnSpc>
                <a:spcPct val="80000"/>
              </a:lnSpc>
              <a:spcBef>
                <a:spcPts val="500"/>
              </a:spcBef>
              <a:spcAft>
                <a:spcPts val="0"/>
              </a:spcAft>
              <a:buClr>
                <a:schemeClr val="dk1"/>
              </a:buClr>
              <a:buSzPct val="75000"/>
              <a:buChar char="❏"/>
            </a:pPr>
            <a:r>
              <a:rPr lang="fr-FR" sz="2400" dirty="0">
                <a:solidFill>
                  <a:schemeClr val="dk1"/>
                </a:solidFill>
                <a:latin typeface="Corbel"/>
                <a:ea typeface="Corbel"/>
                <a:cs typeface="Corbel"/>
                <a:sym typeface="Corbel"/>
              </a:rPr>
              <a:t>Salariés , retraités, chômeurs </a:t>
            </a:r>
            <a:endParaRPr sz="2400" dirty="0">
              <a:solidFill>
                <a:schemeClr val="dk1"/>
              </a:solidFill>
              <a:latin typeface="Corbel"/>
              <a:ea typeface="Corbel"/>
              <a:cs typeface="Corbel"/>
              <a:sym typeface="Corbel"/>
            </a:endParaRPr>
          </a:p>
          <a:p>
            <a:pPr marL="914400" marR="0" lvl="1" indent="-317182" algn="l" rtl="0">
              <a:lnSpc>
                <a:spcPct val="80000"/>
              </a:lnSpc>
              <a:spcBef>
                <a:spcPts val="500"/>
              </a:spcBef>
              <a:spcAft>
                <a:spcPts val="0"/>
              </a:spcAft>
              <a:buClr>
                <a:schemeClr val="dk1"/>
              </a:buClr>
              <a:buSzPct val="75000"/>
              <a:buChar char="❏"/>
            </a:pPr>
            <a:r>
              <a:rPr lang="fr-FR" sz="2400" dirty="0">
                <a:solidFill>
                  <a:schemeClr val="dk1"/>
                </a:solidFill>
                <a:latin typeface="Corbel"/>
                <a:ea typeface="Corbel"/>
                <a:cs typeface="Corbel"/>
                <a:sym typeface="Corbel"/>
              </a:rPr>
              <a:t>Indépendants, entrepreneurs</a:t>
            </a:r>
            <a:endParaRPr sz="3000" b="1" dirty="0">
              <a:solidFill>
                <a:schemeClr val="dk1"/>
              </a:solidFill>
              <a:latin typeface="Corbel"/>
              <a:ea typeface="Corbel"/>
              <a:cs typeface="Corbel"/>
              <a:sym typeface="Corbel"/>
            </a:endParaRPr>
          </a:p>
          <a:p>
            <a:pPr marL="0" marR="0" lvl="0" indent="0" algn="l" rtl="0">
              <a:lnSpc>
                <a:spcPct val="80000"/>
              </a:lnSpc>
              <a:spcBef>
                <a:spcPts val="0"/>
              </a:spcBef>
              <a:spcAft>
                <a:spcPts val="0"/>
              </a:spcAft>
              <a:buNone/>
            </a:pPr>
            <a:endParaRPr sz="2900" b="1" dirty="0">
              <a:solidFill>
                <a:schemeClr val="dk1"/>
              </a:solidFill>
              <a:latin typeface="Corbel"/>
              <a:ea typeface="Corbel"/>
              <a:cs typeface="Corbel"/>
              <a:sym typeface="Corbel"/>
            </a:endParaRPr>
          </a:p>
          <a:p>
            <a:pPr marL="0" marR="0" lvl="0" indent="0" algn="l" rtl="0">
              <a:lnSpc>
                <a:spcPct val="80000"/>
              </a:lnSpc>
              <a:spcBef>
                <a:spcPts val="0"/>
              </a:spcBef>
              <a:spcAft>
                <a:spcPts val="0"/>
              </a:spcAft>
              <a:buNone/>
            </a:pPr>
            <a:r>
              <a:rPr lang="fr-FR" sz="2900" b="1" dirty="0">
                <a:solidFill>
                  <a:schemeClr val="dk1"/>
                </a:solidFill>
                <a:latin typeface="Corbel"/>
                <a:ea typeface="Corbel"/>
                <a:cs typeface="Corbel"/>
                <a:sym typeface="Corbel"/>
              </a:rPr>
              <a:t>Notre stratégie de communication </a:t>
            </a:r>
            <a:endParaRPr sz="2900" b="1" dirty="0">
              <a:solidFill>
                <a:schemeClr val="dk1"/>
              </a:solidFill>
              <a:latin typeface="Corbel"/>
              <a:ea typeface="Corbel"/>
              <a:cs typeface="Corbel"/>
              <a:sym typeface="Corbel"/>
            </a:endParaRPr>
          </a:p>
          <a:p>
            <a:pPr marL="0" marR="0" lvl="0" indent="0" algn="l" rtl="0">
              <a:lnSpc>
                <a:spcPct val="80000"/>
              </a:lnSpc>
              <a:spcBef>
                <a:spcPts val="0"/>
              </a:spcBef>
              <a:spcAft>
                <a:spcPts val="0"/>
              </a:spcAft>
              <a:buNone/>
            </a:pPr>
            <a:endParaRPr sz="2900" b="1" dirty="0">
              <a:solidFill>
                <a:schemeClr val="dk1"/>
              </a:solidFill>
              <a:latin typeface="Corbel"/>
              <a:ea typeface="Corbel"/>
              <a:cs typeface="Corbel"/>
              <a:sym typeface="Corbel"/>
            </a:endParaRPr>
          </a:p>
          <a:p>
            <a:pPr marL="914400" marR="0" lvl="1" indent="-317182" algn="l" rtl="0">
              <a:lnSpc>
                <a:spcPct val="80000"/>
              </a:lnSpc>
              <a:spcBef>
                <a:spcPts val="500"/>
              </a:spcBef>
              <a:spcAft>
                <a:spcPts val="0"/>
              </a:spcAft>
              <a:buClr>
                <a:schemeClr val="dk1"/>
              </a:buClr>
              <a:buSzPct val="75000"/>
              <a:buChar char="❏"/>
            </a:pPr>
            <a:r>
              <a:rPr lang="fr-FR" sz="2400" dirty="0">
                <a:solidFill>
                  <a:schemeClr val="dk1"/>
                </a:solidFill>
                <a:latin typeface="Corbel"/>
                <a:ea typeface="Corbel"/>
                <a:cs typeface="Corbel"/>
                <a:sym typeface="Corbel"/>
              </a:rPr>
              <a:t>Le nouveau site WEB qui permet de relayer nos actualités sur les réseaux</a:t>
            </a:r>
            <a:endParaRPr sz="2400" dirty="0">
              <a:solidFill>
                <a:schemeClr val="dk1"/>
              </a:solidFill>
              <a:latin typeface="Corbel"/>
              <a:ea typeface="Corbel"/>
              <a:cs typeface="Corbel"/>
              <a:sym typeface="Corbel"/>
            </a:endParaRPr>
          </a:p>
          <a:p>
            <a:pPr marL="914400" marR="0" lvl="1" indent="-317182" algn="l" rtl="0">
              <a:lnSpc>
                <a:spcPct val="80000"/>
              </a:lnSpc>
              <a:spcBef>
                <a:spcPts val="500"/>
              </a:spcBef>
              <a:spcAft>
                <a:spcPts val="0"/>
              </a:spcAft>
              <a:buClr>
                <a:schemeClr val="dk1"/>
              </a:buClr>
              <a:buSzPct val="75000"/>
              <a:buChar char="❏"/>
            </a:pPr>
            <a:r>
              <a:rPr lang="fr-FR" sz="2400" dirty="0">
                <a:solidFill>
                  <a:schemeClr val="dk1"/>
                </a:solidFill>
                <a:latin typeface="Corbel"/>
                <a:ea typeface="Corbel"/>
                <a:cs typeface="Corbel"/>
                <a:sym typeface="Corbel"/>
              </a:rPr>
              <a:t>Les réseaux sociaux, principalement LinkedIn ⇒ 1500 abonnés ex-Capgemini</a:t>
            </a:r>
            <a:endParaRPr sz="2400" dirty="0">
              <a:solidFill>
                <a:schemeClr val="dk1"/>
              </a:solidFill>
              <a:latin typeface="Corbel"/>
              <a:ea typeface="Corbel"/>
              <a:cs typeface="Corbel"/>
              <a:sym typeface="Corbel"/>
            </a:endParaRPr>
          </a:p>
          <a:p>
            <a:pPr marL="914400" marR="0" lvl="1" indent="-317182" algn="l" rtl="0">
              <a:lnSpc>
                <a:spcPct val="80000"/>
              </a:lnSpc>
              <a:spcBef>
                <a:spcPts val="500"/>
              </a:spcBef>
              <a:spcAft>
                <a:spcPts val="0"/>
              </a:spcAft>
              <a:buClr>
                <a:schemeClr val="dk1"/>
              </a:buClr>
              <a:buSzPct val="75000"/>
              <a:buChar char="❏"/>
            </a:pPr>
            <a:r>
              <a:rPr lang="fr-FR" sz="2400" dirty="0">
                <a:solidFill>
                  <a:schemeClr val="dk1"/>
                </a:solidFill>
                <a:latin typeface="Corbel"/>
                <a:ea typeface="Corbel"/>
                <a:cs typeface="Corbel"/>
                <a:sym typeface="Corbel"/>
              </a:rPr>
              <a:t>Nos fichiers existants ⇒300 personnes</a:t>
            </a:r>
            <a:endParaRPr sz="2400" dirty="0">
              <a:solidFill>
                <a:schemeClr val="dk1"/>
              </a:solidFill>
              <a:latin typeface="Corbel"/>
              <a:ea typeface="Corbel"/>
              <a:cs typeface="Corbel"/>
              <a:sym typeface="Corbel"/>
            </a:endParaRPr>
          </a:p>
          <a:p>
            <a:pPr marL="914400" marR="0" lvl="1" indent="-317182" algn="l" rtl="0">
              <a:lnSpc>
                <a:spcPct val="80000"/>
              </a:lnSpc>
              <a:spcBef>
                <a:spcPts val="500"/>
              </a:spcBef>
              <a:spcAft>
                <a:spcPts val="0"/>
              </a:spcAft>
              <a:buClr>
                <a:schemeClr val="dk1"/>
              </a:buClr>
              <a:buSzPct val="75000"/>
              <a:buChar char="❏"/>
            </a:pPr>
            <a:r>
              <a:rPr lang="fr-FR" sz="2400" dirty="0">
                <a:solidFill>
                  <a:schemeClr val="dk1"/>
                </a:solidFill>
                <a:latin typeface="Corbel"/>
                <a:ea typeface="Corbel"/>
                <a:cs typeface="Corbel"/>
                <a:sym typeface="Corbel"/>
              </a:rPr>
              <a:t>Capgemini ⇒ Directrice France RSE et à venir Directeur France RH</a:t>
            </a:r>
            <a:endParaRPr sz="2400" dirty="0">
              <a:solidFill>
                <a:schemeClr val="dk1"/>
              </a:solidFill>
              <a:latin typeface="Corbel"/>
              <a:ea typeface="Corbel"/>
              <a:cs typeface="Corbel"/>
              <a:sym typeface="Corbel"/>
            </a:endParaRPr>
          </a:p>
          <a:p>
            <a:pPr marL="914400" marR="0" lvl="1" indent="-317182" algn="l" rtl="0">
              <a:lnSpc>
                <a:spcPct val="80000"/>
              </a:lnSpc>
              <a:spcBef>
                <a:spcPts val="500"/>
              </a:spcBef>
              <a:spcAft>
                <a:spcPts val="0"/>
              </a:spcAft>
              <a:buClr>
                <a:schemeClr val="dk1"/>
              </a:buClr>
              <a:buSzPct val="75000"/>
              <a:buChar char="❏"/>
            </a:pPr>
            <a:r>
              <a:rPr lang="fr-FR" sz="2400" dirty="0">
                <a:solidFill>
                  <a:schemeClr val="dk1"/>
                </a:solidFill>
                <a:latin typeface="Corbel"/>
                <a:ea typeface="Corbel"/>
                <a:cs typeface="Corbel"/>
                <a:sym typeface="Corbel"/>
              </a:rPr>
              <a:t>Les relations de niveau 1 et 2 de nos adhérents – le parrainage 2.0 ! ⇒ centaines d’abonnés potentiels</a:t>
            </a:r>
            <a:endParaRPr b="1" u="none" strike="noStrike" cap="none" dirty="0">
              <a:solidFill>
                <a:srgbClr val="000000"/>
              </a:solidFill>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1181</Words>
  <Application>Microsoft Office PowerPoint</Application>
  <PresentationFormat>Grand écran</PresentationFormat>
  <Paragraphs>226</Paragraphs>
  <Slides>20</Slides>
  <Notes>20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Calibri</vt:lpstr>
      <vt:lpstr>Corbel</vt:lpstr>
      <vt:lpstr>Arial</vt:lpstr>
      <vt:lpstr>Times New Roman</vt:lpstr>
      <vt:lpstr>Thème Office</vt:lpstr>
      <vt:lpstr>Assemblée Générale  </vt:lpstr>
      <vt:lpstr>Membres du Conseil d’Administration 2022</vt:lpstr>
      <vt:lpstr>Culture et Loisirs </vt:lpstr>
      <vt:lpstr>Culture et Loisirs </vt:lpstr>
      <vt:lpstr>Une centrale d’achats : ATC Loisirs </vt:lpstr>
      <vt:lpstr>Evénements Sportifs </vt:lpstr>
      <vt:lpstr>Site Web </vt:lpstr>
      <vt:lpstr>Présentation PowerPoint</vt:lpstr>
      <vt:lpstr>Présentation PowerPoint</vt:lpstr>
      <vt:lpstr>Les webinaires Escape 2022</vt:lpstr>
      <vt:lpstr>Mise en avant de nos adhérents 2022</vt:lpstr>
      <vt:lpstr>Les rencontres et communications Escape 2022</vt:lpstr>
      <vt:lpstr>Nos messages au quotidien</vt:lpstr>
      <vt:lpstr>Présentation PowerPoint</vt:lpstr>
      <vt:lpstr>Présentation PowerPoint</vt:lpstr>
      <vt:lpstr>Présentation PowerPoint</vt:lpstr>
      <vt:lpstr>Présentation PowerPoint</vt:lpstr>
      <vt:lpstr>Proposition pour le Conseil d’Administration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dc:title>
  <dc:creator>catherine feldkircher</dc:creator>
  <cp:lastModifiedBy>Christine Boitel</cp:lastModifiedBy>
  <cp:revision>1</cp:revision>
  <dcterms:created xsi:type="dcterms:W3CDTF">2018-10-31T08:49:28Z</dcterms:created>
  <dcterms:modified xsi:type="dcterms:W3CDTF">2022-12-23T07:52:51Z</dcterms:modified>
</cp:coreProperties>
</file>