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669088"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vl1pPr>
          </a:lstStyle>
          <a:p>
            <a:fld id="{E8C70AC3-A14F-466B-A6E2-EB219D77A279}" type="datetimeFigureOut">
              <a:rPr lang="fr-FR" smtClean="0"/>
              <a:pPr/>
              <a:t>23/06/2020</a:t>
            </a:fld>
            <a:endParaRPr lang="fr-FR"/>
          </a:p>
        </p:txBody>
      </p:sp>
      <p:sp>
        <p:nvSpPr>
          <p:cNvPr id="4" name="Espace réservé du pied de page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defRPr sz="1200"/>
            </a:lvl1pPr>
          </a:lstStyle>
          <a:p>
            <a:fld id="{ABC29539-1C2D-4B3A-B663-5F0FEFAD237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DF89C9-5326-4B71-9DB6-6709A147E31A}"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D566B-3255-49A5-9175-52E4F7508E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F89C9-5326-4B71-9DB6-6709A147E31A}" type="datetimeFigureOut">
              <a:rPr lang="fr-FR" smtClean="0"/>
              <a:pPr/>
              <a:t>23/06/2020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D566B-3255-49A5-9175-52E4F7508E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tes.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2132856"/>
            <a:ext cx="5410944" cy="4248472"/>
          </a:xfrm>
        </p:spPr>
        <p:txBody>
          <a:bodyPr>
            <a:normAutofit fontScale="62500" lnSpcReduction="20000"/>
          </a:bodyPr>
          <a:lstStyle/>
          <a:p>
            <a:pPr>
              <a:lnSpc>
                <a:spcPct val="92000"/>
              </a:lnSpc>
              <a:spcBef>
                <a:spcPts val="7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b="1" dirty="0" smtClean="0">
              <a:latin typeface="Calibri" pitchFamily="34" charset="0"/>
              <a:sym typeface="Wingdings" pitchFamily="2" charset="2"/>
            </a:endParaRPr>
          </a:p>
          <a:p>
            <a:pPr>
              <a:lnSpc>
                <a:spcPct val="92000"/>
              </a:lnSpc>
              <a:spcBef>
                <a:spcPts val="7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latin typeface="Calibri" pitchFamily="34" charset="0"/>
                <a:sym typeface="Wingdings" pitchFamily="2" charset="2"/>
              </a:rPr>
              <a:t> </a:t>
            </a:r>
            <a:r>
              <a:rPr lang="fr-FR" altLang="fr-FR" b="1" dirty="0" smtClean="0">
                <a:latin typeface="Calibri" pitchFamily="34" charset="0"/>
              </a:rPr>
              <a:t>Renforcer la place de l’ESS </a:t>
            </a:r>
            <a:r>
              <a:rPr lang="fr-FR" altLang="fr-FR" dirty="0" smtClean="0">
                <a:latin typeface="Calibri" pitchFamily="34" charset="0"/>
              </a:rPr>
              <a:t>dans les politiques publiques</a:t>
            </a:r>
          </a:p>
          <a:p>
            <a:pPr>
              <a:lnSpc>
                <a:spcPct val="92000"/>
              </a:lnSpc>
              <a:spcBef>
                <a:spcPts val="7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latin typeface="Calibri" pitchFamily="34" charset="0"/>
                <a:sym typeface="Wingdings" pitchFamily="2" charset="2"/>
              </a:rPr>
              <a:t> « Optimiser »</a:t>
            </a:r>
            <a:r>
              <a:rPr lang="fr-FR" altLang="fr-FR" b="1" dirty="0" smtClean="0">
                <a:latin typeface="Calibri" pitchFamily="34" charset="0"/>
              </a:rPr>
              <a:t> le rôle des politiques publiques </a:t>
            </a:r>
            <a:r>
              <a:rPr lang="fr-FR" altLang="fr-FR" dirty="0" smtClean="0">
                <a:latin typeface="Calibri" pitchFamily="34" charset="0"/>
              </a:rPr>
              <a:t>dans le développement de l’ESS</a:t>
            </a:r>
          </a:p>
          <a:p>
            <a:pPr>
              <a:lnSpc>
                <a:spcPct val="92000"/>
              </a:lnSpc>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dirty="0" smtClean="0">
              <a:latin typeface="Calibri" pitchFamily="34" charset="0"/>
            </a:endParaRPr>
          </a:p>
          <a:p>
            <a:pPr>
              <a:lnSpc>
                <a:spcPct val="92000"/>
              </a:lnSpc>
              <a:spcBef>
                <a:spcPts val="7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latin typeface="Calibri" pitchFamily="34" charset="0"/>
              </a:rPr>
              <a:t>Au travers de:</a:t>
            </a:r>
          </a:p>
          <a:p>
            <a:pPr>
              <a:lnSpc>
                <a:spcPct val="92000"/>
              </a:lnSpc>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latin typeface="Calibri" pitchFamily="34" charset="0"/>
              </a:rPr>
              <a:t>La valorisation et le soutien </a:t>
            </a:r>
            <a:r>
              <a:rPr lang="fr-FR" altLang="fr-FR" dirty="0" smtClean="0">
                <a:latin typeface="Calibri" pitchFamily="34" charset="0"/>
              </a:rPr>
              <a:t>des initiatives des collectivités en matière d’ESS</a:t>
            </a:r>
          </a:p>
          <a:p>
            <a:pPr>
              <a:lnSpc>
                <a:spcPct val="92000"/>
              </a:lnSpc>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dirty="0" smtClean="0">
                <a:latin typeface="Calibri" pitchFamily="34" charset="0"/>
              </a:rPr>
              <a:t>Le </a:t>
            </a:r>
            <a:r>
              <a:rPr lang="fr-FR" altLang="fr-FR" b="1" dirty="0" smtClean="0">
                <a:latin typeface="Calibri" pitchFamily="34" charset="0"/>
              </a:rPr>
              <a:t>partage et l’échange </a:t>
            </a:r>
            <a:r>
              <a:rPr lang="fr-FR" altLang="fr-FR" dirty="0" smtClean="0">
                <a:latin typeface="Calibri" pitchFamily="34" charset="0"/>
              </a:rPr>
              <a:t>des bonnes pratiques</a:t>
            </a:r>
          </a:p>
          <a:p>
            <a:pPr>
              <a:lnSpc>
                <a:spcPct val="92000"/>
              </a:lnSpc>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dirty="0" smtClean="0">
                <a:latin typeface="Calibri" pitchFamily="34" charset="0"/>
              </a:rPr>
              <a:t>La </a:t>
            </a:r>
            <a:r>
              <a:rPr lang="fr-FR" altLang="fr-FR" b="1" dirty="0" smtClean="0">
                <a:latin typeface="Calibri" pitchFamily="34" charset="0"/>
              </a:rPr>
              <a:t>recherche</a:t>
            </a:r>
            <a:r>
              <a:rPr lang="fr-FR" altLang="fr-FR" dirty="0" smtClean="0">
                <a:latin typeface="Calibri" pitchFamily="34" charset="0"/>
              </a:rPr>
              <a:t> des </a:t>
            </a:r>
            <a:r>
              <a:rPr lang="fr-FR" altLang="fr-FR" b="1" dirty="0" smtClean="0">
                <a:latin typeface="Calibri" pitchFamily="34" charset="0"/>
              </a:rPr>
              <a:t>conditions d'amélioration</a:t>
            </a:r>
            <a:r>
              <a:rPr lang="fr-FR" altLang="fr-FR" dirty="0" smtClean="0">
                <a:latin typeface="Calibri" pitchFamily="34" charset="0"/>
              </a:rPr>
              <a:t> des politiques mises en œuvre</a:t>
            </a:r>
          </a:p>
          <a:p>
            <a:pPr>
              <a:lnSpc>
                <a:spcPct val="92000"/>
              </a:lnSpc>
              <a:spcBef>
                <a:spcPts val="7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dirty="0">
                <a:latin typeface="Calibri" pitchFamily="34" charset="0"/>
              </a:rPr>
              <a:t>L</a:t>
            </a:r>
            <a:r>
              <a:rPr lang="fr-FR" altLang="fr-FR" dirty="0" smtClean="0">
                <a:latin typeface="Calibri" pitchFamily="34" charset="0"/>
              </a:rPr>
              <a:t>e plaidoyer auprès des </a:t>
            </a:r>
            <a:r>
              <a:rPr lang="fr-FR" altLang="fr-FR" b="1" dirty="0" smtClean="0">
                <a:latin typeface="Calibri" pitchFamily="34" charset="0"/>
              </a:rPr>
              <a:t>institutions nationales et européennes</a:t>
            </a:r>
            <a:r>
              <a:rPr lang="fr-FR" altLang="fr-FR" dirty="0" smtClean="0">
                <a:latin typeface="Calibri" pitchFamily="34" charset="0"/>
              </a:rPr>
              <a:t> </a:t>
            </a:r>
          </a:p>
        </p:txBody>
      </p:sp>
      <p:pic>
        <p:nvPicPr>
          <p:cNvPr id="6" name="Image 5" descr="Copie de logo_RTES_quadri.jpg"/>
          <p:cNvPicPr>
            <a:picLocks noChangeAspect="1"/>
          </p:cNvPicPr>
          <p:nvPr/>
        </p:nvPicPr>
        <p:blipFill>
          <a:blip r:embed="rId2" cstate="print"/>
          <a:stretch>
            <a:fillRect/>
          </a:stretch>
        </p:blipFill>
        <p:spPr>
          <a:xfrm>
            <a:off x="827584" y="260648"/>
            <a:ext cx="3545315" cy="1628800"/>
          </a:xfrm>
          <a:prstGeom prst="rect">
            <a:avLst/>
          </a:prstGeom>
        </p:spPr>
      </p:pic>
      <p:pic>
        <p:nvPicPr>
          <p:cNvPr id="9" name="Image 8" descr="Capture d’écran 2020-04-07 à 17.33.44.png"/>
          <p:cNvPicPr>
            <a:picLocks noChangeAspect="1"/>
          </p:cNvPicPr>
          <p:nvPr/>
        </p:nvPicPr>
        <p:blipFill>
          <a:blip r:embed="rId3" cstate="print"/>
          <a:srcRect b="1587"/>
          <a:stretch>
            <a:fillRect/>
          </a:stretch>
        </p:blipFill>
        <p:spPr>
          <a:xfrm>
            <a:off x="5724128" y="980728"/>
            <a:ext cx="3325328" cy="4464496"/>
          </a:xfrm>
          <a:prstGeom prst="rect">
            <a:avLst/>
          </a:prstGeom>
        </p:spPr>
      </p:pic>
      <p:sp>
        <p:nvSpPr>
          <p:cNvPr id="10" name="ZoneTexte 9"/>
          <p:cNvSpPr txBox="1"/>
          <p:nvPr/>
        </p:nvSpPr>
        <p:spPr>
          <a:xfrm>
            <a:off x="6084168" y="5589240"/>
            <a:ext cx="2880320" cy="338554"/>
          </a:xfrm>
          <a:prstGeom prst="rect">
            <a:avLst/>
          </a:prstGeom>
          <a:noFill/>
        </p:spPr>
        <p:txBody>
          <a:bodyPr wrap="square" rtlCol="0">
            <a:spAutoFit/>
          </a:bodyPr>
          <a:lstStyle/>
          <a:p>
            <a:r>
              <a:rPr lang="fr-FR" sz="1600" dirty="0" smtClean="0">
                <a:solidFill>
                  <a:schemeClr val="tx1">
                    <a:lumMod val="75000"/>
                    <a:lumOff val="25000"/>
                  </a:schemeClr>
                </a:solidFill>
                <a:latin typeface="Arial" pitchFamily="34" charset="0"/>
                <a:cs typeface="Arial" pitchFamily="34" charset="0"/>
              </a:rPr>
              <a:t>135 collectivités adhérentes</a:t>
            </a:r>
            <a:endParaRPr lang="fr-FR" sz="1600" dirty="0">
              <a:solidFill>
                <a:schemeClr val="tx1">
                  <a:lumMod val="75000"/>
                  <a:lumOff val="25000"/>
                </a:schemeClr>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224136"/>
          </a:xfrm>
        </p:spPr>
        <p:txBody>
          <a:bodyPr>
            <a:normAutofit fontScale="90000"/>
          </a:bodyPr>
          <a:lstStyle/>
          <a:p>
            <a:r>
              <a:rPr lang="fr-FR" sz="3600" b="1" dirty="0" smtClean="0">
                <a:solidFill>
                  <a:schemeClr val="accent3">
                    <a:lumMod val="50000"/>
                  </a:schemeClr>
                </a:solidFill>
                <a:latin typeface="Calibri" pitchFamily="34" charset="0"/>
                <a:cs typeface="Calibri" pitchFamily="34" charset="0"/>
              </a:rPr>
              <a:t>Les schémas de </a:t>
            </a:r>
            <a:r>
              <a:rPr lang="fr-FR" sz="3600" b="1" dirty="0" smtClean="0">
                <a:solidFill>
                  <a:schemeClr val="accent3">
                    <a:lumMod val="50000"/>
                  </a:schemeClr>
                </a:solidFill>
                <a:latin typeface="Calibri" pitchFamily="34" charset="0"/>
                <a:cs typeface="Calibri" pitchFamily="34" charset="0"/>
              </a:rPr>
              <a:t>promotion </a:t>
            </a:r>
            <a:r>
              <a:rPr lang="fr-FR" sz="3600" b="1" dirty="0" smtClean="0">
                <a:solidFill>
                  <a:schemeClr val="accent3">
                    <a:lumMod val="50000"/>
                  </a:schemeClr>
                </a:solidFill>
                <a:latin typeface="Calibri" pitchFamily="34" charset="0"/>
                <a:cs typeface="Calibri" pitchFamily="34" charset="0"/>
              </a:rPr>
              <a:t>des achats </a:t>
            </a:r>
            <a:r>
              <a:rPr lang="fr-FR" sz="3600" b="1" dirty="0" smtClean="0">
                <a:solidFill>
                  <a:schemeClr val="accent3">
                    <a:lumMod val="50000"/>
                  </a:schemeClr>
                </a:solidFill>
                <a:latin typeface="Calibri" pitchFamily="34" charset="0"/>
                <a:cs typeface="Calibri" pitchFamily="34" charset="0"/>
              </a:rPr>
              <a:t>publics socialement </a:t>
            </a:r>
            <a:r>
              <a:rPr lang="fr-FR" sz="3600" b="1" dirty="0" smtClean="0">
                <a:solidFill>
                  <a:schemeClr val="accent3">
                    <a:lumMod val="50000"/>
                  </a:schemeClr>
                </a:solidFill>
                <a:latin typeface="Calibri" pitchFamily="34" charset="0"/>
                <a:cs typeface="Calibri" pitchFamily="34" charset="0"/>
              </a:rPr>
              <a:t>et écologiquement responsables</a:t>
            </a:r>
            <a:r>
              <a:rPr lang="fr-FR" b="1" dirty="0" smtClean="0">
                <a:latin typeface="Calibri" pitchFamily="34" charset="0"/>
                <a:cs typeface="Calibri" pitchFamily="34" charset="0"/>
              </a:rPr>
              <a:t/>
            </a:r>
            <a:br>
              <a:rPr lang="fr-FR" b="1" dirty="0" smtClean="0">
                <a:latin typeface="Calibri" pitchFamily="34" charset="0"/>
                <a:cs typeface="Calibri" pitchFamily="34" charset="0"/>
              </a:rPr>
            </a:br>
            <a:endParaRPr lang="fr-FR" dirty="0"/>
          </a:p>
        </p:txBody>
      </p:sp>
      <p:sp>
        <p:nvSpPr>
          <p:cNvPr id="3" name="Espace réservé du contenu 2"/>
          <p:cNvSpPr>
            <a:spLocks noGrp="1"/>
          </p:cNvSpPr>
          <p:nvPr>
            <p:ph idx="1"/>
          </p:nvPr>
        </p:nvSpPr>
        <p:spPr/>
        <p:txBody>
          <a:bodyPr>
            <a:normAutofit fontScale="47500" lnSpcReduction="20000"/>
          </a:bodyPr>
          <a:lstStyle/>
          <a:p>
            <a:endParaRPr lang="fr-FR" sz="4800" b="1" dirty="0" smtClean="0">
              <a:latin typeface="Calibri" pitchFamily="34" charset="0"/>
              <a:cs typeface="Calibri" pitchFamily="34" charset="0"/>
            </a:endParaRPr>
          </a:p>
          <a:p>
            <a:r>
              <a:rPr lang="fr-FR" sz="4000" dirty="0" smtClean="0"/>
              <a:t>Instauré par l’article 13 de la loi n°2014-856 du 31 juillet 2014 relative à l’ESS</a:t>
            </a:r>
          </a:p>
          <a:p>
            <a:endParaRPr lang="fr-FR" sz="4000" dirty="0" smtClean="0"/>
          </a:p>
          <a:p>
            <a:r>
              <a:rPr lang="fr-FR" sz="4000" dirty="0" smtClean="0"/>
              <a:t>modifié par l’article 76 de la loi 2015 transition énergétique pour la croissance verte : élargissement aux achats écologiquement </a:t>
            </a:r>
            <a:r>
              <a:rPr lang="fr-FR" sz="4000" dirty="0" smtClean="0"/>
              <a:t>responsables</a:t>
            </a:r>
            <a:endParaRPr lang="fr-FR" sz="4000" dirty="0" smtClean="0"/>
          </a:p>
          <a:p>
            <a:pPr>
              <a:buNone/>
            </a:pPr>
            <a:endParaRPr lang="fr-FR" sz="4000" dirty="0" smtClean="0"/>
          </a:p>
          <a:p>
            <a:r>
              <a:rPr lang="fr-FR" sz="4000" dirty="0" smtClean="0"/>
              <a:t>Article L. 2111-3 du code de la commande publique : </a:t>
            </a:r>
          </a:p>
          <a:p>
            <a:pPr>
              <a:buNone/>
            </a:pPr>
            <a:r>
              <a:rPr lang="fr-FR" i="1" dirty="0" smtClean="0"/>
              <a:t>	</a:t>
            </a:r>
            <a:r>
              <a:rPr lang="fr-FR" sz="3400" i="1" dirty="0" smtClean="0"/>
              <a:t>Les collectivités territoriales et les acheteurs soumis au présent code dont le statut est fixé par la loi adoptent un schéma de promotion des achats publics socialement et écologiquement responsables lorsque le montant total annuel de leurs achats est supérieur à un montant fixé par voie réglementaire.</a:t>
            </a:r>
            <a:br>
              <a:rPr lang="fr-FR" sz="3400" i="1" dirty="0" smtClean="0"/>
            </a:br>
            <a:r>
              <a:rPr lang="fr-FR" sz="3400" i="1" dirty="0" smtClean="0"/>
              <a:t>Ce schéma, rendu public, détermine les objectifs de politique d'achat comportant des éléments à caractère social visant à concourir à l'intégration sociale et professionnelle de travailleurs handicapés ou défavorisés et des éléments à caractère écologique ainsi que les modalités de mise en œuvre et de suivi annuel de ces objectifs. Ce schéma contribue également à la promotion d'une économie circulaire.</a:t>
            </a:r>
          </a:p>
          <a:p>
            <a:endParaRPr lang="fr-FR" dirty="0"/>
          </a:p>
        </p:txBody>
      </p:sp>
      <p:pic>
        <p:nvPicPr>
          <p:cNvPr id="4" name="Image 3" descr="Copie de logo_RTES_quadri.jpg"/>
          <p:cNvPicPr>
            <a:picLocks noChangeAspect="1"/>
          </p:cNvPicPr>
          <p:nvPr/>
        </p:nvPicPr>
        <p:blipFill>
          <a:blip r:embed="rId2" cstate="print"/>
          <a:stretch>
            <a:fillRect/>
          </a:stretch>
        </p:blipFill>
        <p:spPr>
          <a:xfrm>
            <a:off x="7308304" y="5877272"/>
            <a:ext cx="1555793" cy="7147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62500" lnSpcReduction="20000"/>
          </a:bodyPr>
          <a:lstStyle/>
          <a:p>
            <a:r>
              <a:rPr lang="fr-FR" dirty="0" smtClean="0"/>
              <a:t>Sont </a:t>
            </a:r>
            <a:r>
              <a:rPr lang="fr-FR" dirty="0" smtClean="0"/>
              <a:t>concernés </a:t>
            </a:r>
            <a:r>
              <a:rPr lang="fr-FR" dirty="0" smtClean="0"/>
              <a:t>les collectivités territoriales et leurs groupements dont le </a:t>
            </a:r>
            <a:r>
              <a:rPr lang="fr-FR" b="1" dirty="0" smtClean="0"/>
              <a:t>montant total annuel des achats est supérieur à 100 millions d’euros H.T</a:t>
            </a:r>
            <a:r>
              <a:rPr lang="fr-FR" dirty="0" smtClean="0"/>
              <a:t> (décret 2015-90 du 28 janvier 2015). </a:t>
            </a:r>
            <a:r>
              <a:rPr lang="fr-FR" b="1" dirty="0" smtClean="0"/>
              <a:t>160 collectivités concernées, seules 32 ont adopté un SPASER à ce jour :</a:t>
            </a:r>
            <a:endParaRPr lang="fr-FR" dirty="0" smtClean="0"/>
          </a:p>
          <a:p>
            <a:pPr>
              <a:buNone/>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a:buNone/>
            </a:pPr>
            <a:endParaRPr lang="fr-FR" dirty="0" smtClean="0"/>
          </a:p>
          <a:p>
            <a:r>
              <a:rPr lang="fr-FR" dirty="0" smtClean="0"/>
              <a:t>Focus Ile-de-France : 26 collectivités franciliennes parmi ces 160 : Région, 8 départements, 15 intercommunalités, 1 ville. </a:t>
            </a:r>
          </a:p>
          <a:p>
            <a:pPr>
              <a:buNone/>
            </a:pPr>
            <a:r>
              <a:rPr lang="fr-FR" dirty="0" smtClean="0"/>
              <a:t>	Adoption d’1 SPASER : la Région IDF, Val-de-Marne, Seine-Saint-Denis, Yvelines, (+ Hauts-de-Seine et Essonne : charte de l’achat responsable), Paris, et en cours : CA Grand-Orly-Seine de Bièvre. </a:t>
            </a:r>
          </a:p>
          <a:p>
            <a:endParaRPr lang="fr-FR" dirty="0"/>
          </a:p>
        </p:txBody>
      </p:sp>
      <p:pic>
        <p:nvPicPr>
          <p:cNvPr id="4" name="Image 3" descr="tableau.jpg"/>
          <p:cNvPicPr>
            <a:picLocks noChangeAspect="1"/>
          </p:cNvPicPr>
          <p:nvPr/>
        </p:nvPicPr>
        <p:blipFill>
          <a:blip r:embed="rId2" cstate="print"/>
          <a:stretch>
            <a:fillRect/>
          </a:stretch>
        </p:blipFill>
        <p:spPr>
          <a:xfrm>
            <a:off x="2123728" y="1916832"/>
            <a:ext cx="5000196" cy="2260203"/>
          </a:xfrm>
          <a:prstGeom prst="rect">
            <a:avLst/>
          </a:prstGeom>
        </p:spPr>
      </p:pic>
      <p:pic>
        <p:nvPicPr>
          <p:cNvPr id="5" name="Image 4" descr="Copie de logo_RTES_quadri.jpg"/>
          <p:cNvPicPr>
            <a:picLocks noChangeAspect="1"/>
          </p:cNvPicPr>
          <p:nvPr/>
        </p:nvPicPr>
        <p:blipFill>
          <a:blip r:embed="rId3" cstate="print"/>
          <a:stretch>
            <a:fillRect/>
          </a:stretch>
        </p:blipFill>
        <p:spPr>
          <a:xfrm>
            <a:off x="7308304" y="5877272"/>
            <a:ext cx="1555793" cy="7147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62500" lnSpcReduction="20000"/>
          </a:bodyPr>
          <a:lstStyle/>
          <a:p>
            <a:pPr>
              <a:buNone/>
            </a:pPr>
            <a:r>
              <a:rPr lang="fr-FR" b="1" dirty="0" smtClean="0"/>
              <a:t>Contenu : </a:t>
            </a:r>
            <a:r>
              <a:rPr lang="fr-FR" dirty="0" smtClean="0"/>
              <a:t>le SPASER « détermine les objectifs de passation de marchés publics comportant des éléments à caractère social, visant à concourir à l'intégration sociale et professionnelle de travailleurs handicapés, ou défavorisés, et des éléments à caractère écologique ainsi que les modalités de mise en œuvre et de suivi annuel de ces objectifs. Ce schéma contribue également à la promotion d'une économie circulaire. »</a:t>
            </a:r>
          </a:p>
          <a:p>
            <a:pPr>
              <a:buNone/>
            </a:pPr>
            <a:endParaRPr lang="fr-FR" dirty="0" smtClean="0"/>
          </a:p>
          <a:p>
            <a:pPr>
              <a:buNone/>
            </a:pPr>
            <a:r>
              <a:rPr lang="fr-FR" dirty="0" smtClean="0"/>
              <a:t>4 axes principaux :</a:t>
            </a:r>
          </a:p>
          <a:p>
            <a:r>
              <a:rPr lang="fr-FR" dirty="0" smtClean="0"/>
              <a:t>Une commande publique sociale</a:t>
            </a:r>
          </a:p>
          <a:p>
            <a:r>
              <a:rPr lang="fr-FR" dirty="0" smtClean="0"/>
              <a:t>Une commande publique écologiquement responsable</a:t>
            </a:r>
          </a:p>
          <a:p>
            <a:r>
              <a:rPr lang="fr-FR" dirty="0" smtClean="0"/>
              <a:t>Une commande publique pour une économie responsable / équitable</a:t>
            </a:r>
          </a:p>
          <a:p>
            <a:r>
              <a:rPr lang="fr-FR" dirty="0" smtClean="0"/>
              <a:t>Gouvernance et suivi</a:t>
            </a:r>
          </a:p>
          <a:p>
            <a:endParaRPr lang="fr-FR" dirty="0" smtClean="0"/>
          </a:p>
          <a:p>
            <a:pPr>
              <a:buNone/>
            </a:pPr>
            <a:endParaRPr lang="fr-FR" dirty="0" smtClean="0"/>
          </a:p>
          <a:p>
            <a:pPr>
              <a:buNone/>
            </a:pPr>
            <a:r>
              <a:rPr lang="fr-FR" dirty="0" smtClean="0"/>
              <a:t>Mais aussi: une commande publique qui facilite l’accès aux TPE/PME/structures de l’ESS, une commande publique innovante, RSE, Bio et circuits courts, économie circulaire, ...</a:t>
            </a:r>
          </a:p>
          <a:p>
            <a:endParaRPr lang="fr-FR" dirty="0"/>
          </a:p>
        </p:txBody>
      </p:sp>
      <p:pic>
        <p:nvPicPr>
          <p:cNvPr id="4" name="Image 3" descr="Copie de logo_RTES_quadri.jpg"/>
          <p:cNvPicPr>
            <a:picLocks noChangeAspect="1"/>
          </p:cNvPicPr>
          <p:nvPr/>
        </p:nvPicPr>
        <p:blipFill>
          <a:blip r:embed="rId2" cstate="print"/>
          <a:stretch>
            <a:fillRect/>
          </a:stretch>
        </p:blipFill>
        <p:spPr>
          <a:xfrm>
            <a:off x="7308304" y="5877272"/>
            <a:ext cx="1555793" cy="7147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20000"/>
          </a:bodyPr>
          <a:lstStyle/>
          <a:p>
            <a:r>
              <a:rPr lang="fr-FR" b="1" dirty="0" smtClean="0"/>
              <a:t>Une élaboration en transversalité ...</a:t>
            </a:r>
          </a:p>
          <a:p>
            <a:r>
              <a:rPr lang="fr-FR" b="1" dirty="0" smtClean="0"/>
              <a:t>... qui associe parfois les acteurs de l’ESS</a:t>
            </a:r>
          </a:p>
          <a:p>
            <a:pPr>
              <a:buNone/>
            </a:pPr>
            <a:r>
              <a:rPr lang="fr-FR" dirty="0" smtClean="0"/>
              <a:t>- temps de </a:t>
            </a:r>
            <a:r>
              <a:rPr lang="fr-FR" dirty="0" err="1" smtClean="0"/>
              <a:t>co</a:t>
            </a:r>
            <a:r>
              <a:rPr lang="fr-FR" dirty="0" smtClean="0"/>
              <a:t>-construction avec les acteurs </a:t>
            </a:r>
          </a:p>
          <a:p>
            <a:pPr>
              <a:buNone/>
            </a:pPr>
            <a:r>
              <a:rPr lang="fr-FR" dirty="0" smtClean="0"/>
              <a:t>- suivi et évaluation</a:t>
            </a:r>
          </a:p>
          <a:p>
            <a:pPr>
              <a:buNone/>
            </a:pPr>
            <a:r>
              <a:rPr lang="fr-FR" dirty="0" smtClean="0"/>
              <a:t>- consultation publique en ligne</a:t>
            </a:r>
          </a:p>
          <a:p>
            <a:pPr>
              <a:buNone/>
            </a:pPr>
            <a:endParaRPr lang="fr-FR" dirty="0" smtClean="0"/>
          </a:p>
          <a:p>
            <a:pPr>
              <a:buNone/>
            </a:pPr>
            <a:r>
              <a:rPr lang="fr-FR" b="1" dirty="0" smtClean="0"/>
              <a:t>&gt;  </a:t>
            </a:r>
            <a:r>
              <a:rPr lang="fr-FR" b="1" dirty="0" smtClean="0"/>
              <a:t>Objectif </a:t>
            </a:r>
            <a:r>
              <a:rPr lang="fr-FR" b="1" dirty="0" smtClean="0"/>
              <a:t>renforcer l’accessibilité de la commande publique aux structures de l’ESS</a:t>
            </a:r>
            <a:r>
              <a:rPr lang="fr-FR" dirty="0" smtClean="0"/>
              <a:t> : nombre de marchés réservés ESS, part des entreprises ESS dans les entreprises attributaires, nombre de marchés avec clause sociale, nombre d’heures d’insertion... </a:t>
            </a:r>
          </a:p>
          <a:p>
            <a:endParaRPr lang="fr-FR" dirty="0" smtClean="0"/>
          </a:p>
          <a:p>
            <a:r>
              <a:rPr lang="fr-FR" b="1" dirty="0" smtClean="0"/>
              <a:t>Evaluation annuelle - peu d’indicateurs intégrés aux SPASER</a:t>
            </a:r>
            <a:endParaRPr lang="fr-FR" dirty="0" smtClean="0"/>
          </a:p>
          <a:p>
            <a:endParaRPr lang="fr-FR" dirty="0"/>
          </a:p>
        </p:txBody>
      </p:sp>
      <p:pic>
        <p:nvPicPr>
          <p:cNvPr id="4" name="Image 3" descr="Copie de logo_RTES_quadri.jpg"/>
          <p:cNvPicPr>
            <a:picLocks noChangeAspect="1"/>
          </p:cNvPicPr>
          <p:nvPr/>
        </p:nvPicPr>
        <p:blipFill>
          <a:blip r:embed="rId2" cstate="print"/>
          <a:stretch>
            <a:fillRect/>
          </a:stretch>
        </p:blipFill>
        <p:spPr>
          <a:xfrm>
            <a:off x="7308304" y="5877272"/>
            <a:ext cx="1555793" cy="7147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77500" lnSpcReduction="20000"/>
          </a:bodyPr>
          <a:lstStyle/>
          <a:p>
            <a:r>
              <a:rPr lang="fr-FR" dirty="0" smtClean="0"/>
              <a:t>Un</a:t>
            </a:r>
            <a:r>
              <a:rPr lang="fr-FR" b="1" dirty="0" smtClean="0"/>
              <a:t> outil intéressant</a:t>
            </a:r>
            <a:r>
              <a:rPr lang="fr-FR" dirty="0" smtClean="0"/>
              <a:t> pour : </a:t>
            </a:r>
          </a:p>
          <a:p>
            <a:pPr>
              <a:buFontTx/>
              <a:buChar char="-"/>
            </a:pPr>
            <a:r>
              <a:rPr lang="fr-FR" b="1" dirty="0" smtClean="0"/>
              <a:t>se donner des objectifs chiffrés</a:t>
            </a:r>
            <a:r>
              <a:rPr lang="fr-FR" dirty="0" smtClean="0"/>
              <a:t> </a:t>
            </a:r>
          </a:p>
          <a:p>
            <a:pPr>
              <a:buFontTx/>
              <a:buChar char="-"/>
            </a:pPr>
            <a:r>
              <a:rPr lang="fr-FR" b="1" dirty="0" smtClean="0"/>
              <a:t>faire évoluer ses pratiques d’achats</a:t>
            </a:r>
            <a:r>
              <a:rPr lang="fr-FR" dirty="0" smtClean="0"/>
              <a:t> </a:t>
            </a:r>
          </a:p>
          <a:p>
            <a:pPr>
              <a:buFontTx/>
              <a:buChar char="-"/>
            </a:pPr>
            <a:r>
              <a:rPr lang="fr-FR" b="1" dirty="0" smtClean="0"/>
              <a:t>mettre en place des dynamiques transversales et </a:t>
            </a:r>
            <a:r>
              <a:rPr lang="fr-FR" b="1" dirty="0" err="1" smtClean="0"/>
              <a:t>co</a:t>
            </a:r>
            <a:r>
              <a:rPr lang="fr-FR" b="1" dirty="0" smtClean="0"/>
              <a:t>-construites</a:t>
            </a:r>
            <a:endParaRPr lang="fr-FR" dirty="0" smtClean="0"/>
          </a:p>
          <a:p>
            <a:pPr>
              <a:buNone/>
            </a:pPr>
            <a:endParaRPr lang="fr-FR" dirty="0" smtClean="0"/>
          </a:p>
          <a:p>
            <a:endParaRPr lang="fr-FR" dirty="0" smtClean="0"/>
          </a:p>
          <a:p>
            <a:r>
              <a:rPr lang="fr-FR" dirty="0" smtClean="0"/>
              <a:t>Conditions pour faire évoluer les pratiques d’achats : </a:t>
            </a:r>
          </a:p>
          <a:p>
            <a:pPr>
              <a:buFontTx/>
              <a:buChar char="-"/>
            </a:pPr>
            <a:r>
              <a:rPr lang="fr-FR" dirty="0" smtClean="0"/>
              <a:t>une</a:t>
            </a:r>
            <a:r>
              <a:rPr lang="fr-FR" b="1" dirty="0" smtClean="0"/>
              <a:t> volonté politique</a:t>
            </a:r>
            <a:r>
              <a:rPr lang="fr-FR" dirty="0" smtClean="0"/>
              <a:t> </a:t>
            </a:r>
            <a:r>
              <a:rPr lang="fr-FR" b="1" dirty="0" smtClean="0"/>
              <a:t>forte</a:t>
            </a:r>
            <a:endParaRPr lang="fr-FR" dirty="0" smtClean="0"/>
          </a:p>
          <a:p>
            <a:pPr>
              <a:buFontTx/>
              <a:buChar char="-"/>
            </a:pPr>
            <a:r>
              <a:rPr lang="fr-FR" dirty="0" smtClean="0"/>
              <a:t>une </a:t>
            </a:r>
            <a:r>
              <a:rPr lang="fr-FR" b="1" dirty="0" smtClean="0"/>
              <a:t>organisation interne à la collectivité</a:t>
            </a:r>
            <a:endParaRPr lang="fr-FR" dirty="0" smtClean="0"/>
          </a:p>
          <a:p>
            <a:pPr>
              <a:buFontTx/>
              <a:buChar char="-"/>
            </a:pPr>
            <a:r>
              <a:rPr lang="fr-FR" dirty="0" smtClean="0"/>
              <a:t>un </a:t>
            </a:r>
            <a:r>
              <a:rPr lang="fr-FR" b="1" dirty="0" smtClean="0"/>
              <a:t>travail par filière et en partenariat avec les fédérations professionnelles </a:t>
            </a:r>
          </a:p>
          <a:p>
            <a:pPr>
              <a:buFontTx/>
              <a:buChar char="-"/>
            </a:pPr>
            <a:r>
              <a:rPr lang="fr-FR" b="1" dirty="0" smtClean="0"/>
              <a:t>la mise en place du suivi et de l’évaluation </a:t>
            </a:r>
            <a:r>
              <a:rPr lang="fr-FR" dirty="0" smtClean="0"/>
              <a:t>de l’évolution des pratiques d’achat</a:t>
            </a:r>
          </a:p>
          <a:p>
            <a:endParaRPr lang="fr-FR" dirty="0"/>
          </a:p>
        </p:txBody>
      </p:sp>
      <p:pic>
        <p:nvPicPr>
          <p:cNvPr id="4" name="Image 3" descr="Copie de logo_RTES_quadri.jpg"/>
          <p:cNvPicPr>
            <a:picLocks noChangeAspect="1"/>
          </p:cNvPicPr>
          <p:nvPr/>
        </p:nvPicPr>
        <p:blipFill>
          <a:blip r:embed="rId2" cstate="print"/>
          <a:stretch>
            <a:fillRect/>
          </a:stretch>
        </p:blipFill>
        <p:spPr>
          <a:xfrm>
            <a:off x="7308304" y="5877272"/>
            <a:ext cx="1555793" cy="71476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endParaRPr lang="fr-FR" dirty="0" smtClean="0">
              <a:solidFill>
                <a:schemeClr val="accent2">
                  <a:lumMod val="50000"/>
                </a:schemeClr>
              </a:solidFill>
              <a:latin typeface="Calibri" pitchFamily="34" charset="0"/>
              <a:cs typeface="Calibri" pitchFamily="34" charset="0"/>
              <a:hlinkClick r:id="rId2"/>
            </a:endParaRPr>
          </a:p>
          <a:p>
            <a:pPr>
              <a:buNone/>
            </a:pPr>
            <a:endParaRPr lang="fr-FR" dirty="0" smtClean="0">
              <a:solidFill>
                <a:schemeClr val="accent2">
                  <a:lumMod val="50000"/>
                </a:schemeClr>
              </a:solidFill>
              <a:latin typeface="Calibri" pitchFamily="34" charset="0"/>
              <a:cs typeface="Calibri" pitchFamily="34" charset="0"/>
              <a:hlinkClick r:id="rId2"/>
            </a:endParaRPr>
          </a:p>
          <a:p>
            <a:pPr>
              <a:buNone/>
            </a:pPr>
            <a:endParaRPr lang="fr-FR" dirty="0">
              <a:solidFill>
                <a:schemeClr val="accent2">
                  <a:lumMod val="50000"/>
                </a:schemeClr>
              </a:solidFill>
              <a:latin typeface="Calibri" pitchFamily="34" charset="0"/>
              <a:cs typeface="Calibri" pitchFamily="34" charset="0"/>
              <a:hlinkClick r:id="rId2"/>
            </a:endParaRPr>
          </a:p>
          <a:p>
            <a:pPr>
              <a:buNone/>
            </a:pPr>
            <a:endParaRPr lang="fr-FR" dirty="0" smtClean="0">
              <a:solidFill>
                <a:schemeClr val="accent2">
                  <a:lumMod val="50000"/>
                </a:schemeClr>
              </a:solidFill>
              <a:latin typeface="Calibri" pitchFamily="34" charset="0"/>
              <a:cs typeface="Calibri" pitchFamily="34" charset="0"/>
              <a:hlinkClick r:id="rId2"/>
            </a:endParaRPr>
          </a:p>
          <a:p>
            <a:pPr algn="ctr">
              <a:buNone/>
            </a:pPr>
            <a:r>
              <a:rPr lang="fr-FR" dirty="0" smtClean="0">
                <a:solidFill>
                  <a:schemeClr val="tx1">
                    <a:lumMod val="65000"/>
                    <a:lumOff val="35000"/>
                  </a:schemeClr>
                </a:solidFill>
                <a:latin typeface="Calibri" pitchFamily="34" charset="0"/>
                <a:cs typeface="Calibri" pitchFamily="34" charset="0"/>
                <a:hlinkClick r:id="rId2"/>
              </a:rPr>
              <a:t>www.rtes.fr</a:t>
            </a:r>
            <a:endParaRPr lang="fr-FR" dirty="0" smtClean="0">
              <a:solidFill>
                <a:schemeClr val="tx1">
                  <a:lumMod val="65000"/>
                  <a:lumOff val="35000"/>
                </a:schemeClr>
              </a:solidFill>
              <a:latin typeface="Calibri" pitchFamily="34" charset="0"/>
              <a:cs typeface="Calibri" pitchFamily="34" charset="0"/>
            </a:endParaRPr>
          </a:p>
          <a:p>
            <a:pPr algn="ctr">
              <a:buNone/>
            </a:pPr>
            <a:r>
              <a:rPr lang="fr-FR" dirty="0" smtClean="0">
                <a:solidFill>
                  <a:schemeClr val="tx1">
                    <a:lumMod val="65000"/>
                    <a:lumOff val="35000"/>
                  </a:schemeClr>
                </a:solidFill>
                <a:latin typeface="Calibri" pitchFamily="34" charset="0"/>
                <a:cs typeface="Calibri" pitchFamily="34" charset="0"/>
              </a:rPr>
              <a:t>csecher@rtes.fr</a:t>
            </a:r>
          </a:p>
          <a:p>
            <a:endParaRPr lang="fr-FR" dirty="0"/>
          </a:p>
        </p:txBody>
      </p:sp>
      <p:pic>
        <p:nvPicPr>
          <p:cNvPr id="4" name="Image 3" descr="Copie de logo_RTES_quadri.jpg"/>
          <p:cNvPicPr>
            <a:picLocks noChangeAspect="1"/>
          </p:cNvPicPr>
          <p:nvPr/>
        </p:nvPicPr>
        <p:blipFill>
          <a:blip r:embed="rId3" cstate="print"/>
          <a:stretch>
            <a:fillRect/>
          </a:stretch>
        </p:blipFill>
        <p:spPr>
          <a:xfrm>
            <a:off x="1907704" y="1268760"/>
            <a:ext cx="5164812" cy="2372836"/>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331</Words>
  <Application>Microsoft Office PowerPoint</Application>
  <PresentationFormat>Affichage à l'écran (4:3)</PresentationFormat>
  <Paragraphs>66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Diapositive 1</vt:lpstr>
      <vt:lpstr>Les schémas de promotion des achats publics socialement et écologiquement responsables </vt:lpstr>
      <vt:lpstr>Diapositive 3</vt:lpstr>
      <vt:lpstr>Diapositive 4</vt:lpstr>
      <vt:lpstr>Diapositive 5</vt:lpstr>
      <vt:lpstr>Diapositive 6</vt:lpstr>
      <vt:lpstr>Diapositive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RTES</dc:title>
  <dc:creator>Chloé</dc:creator>
  <cp:lastModifiedBy>Chloé</cp:lastModifiedBy>
  <cp:revision>7</cp:revision>
  <dcterms:created xsi:type="dcterms:W3CDTF">2020-06-22T12:55:20Z</dcterms:created>
  <dcterms:modified xsi:type="dcterms:W3CDTF">2020-06-23T10:14:14Z</dcterms:modified>
</cp:coreProperties>
</file>