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314" r:id="rId15"/>
    <p:sldId id="324" r:id="rId16"/>
    <p:sldId id="325" r:id="rId17"/>
    <p:sldId id="326" r:id="rId18"/>
    <p:sldId id="327" r:id="rId19"/>
    <p:sldId id="328" r:id="rId20"/>
    <p:sldId id="329" r:id="rId21"/>
    <p:sldId id="330" r:id="rId22"/>
    <p:sldId id="331" r:id="rId23"/>
    <p:sldId id="332" r:id="rId24"/>
    <p:sldId id="273" r:id="rId25"/>
    <p:sldId id="319" r:id="rId26"/>
    <p:sldId id="322" r:id="rId27"/>
    <p:sldId id="321" r:id="rId28"/>
    <p:sldId id="274" r:id="rId29"/>
    <p:sldId id="315" r:id="rId30"/>
    <p:sldId id="275" r:id="rId31"/>
    <p:sldId id="316" r:id="rId32"/>
    <p:sldId id="276" r:id="rId33"/>
    <p:sldId id="317" r:id="rId34"/>
    <p:sldId id="280" r:id="rId35"/>
    <p:sldId id="323" r:id="rId36"/>
    <p:sldId id="333" r:id="rId37"/>
    <p:sldId id="334" r:id="rId38"/>
    <p:sldId id="335" r:id="rId39"/>
    <p:sldId id="336" r:id="rId40"/>
    <p:sldId id="270" r:id="rId41"/>
    <p:sldId id="337" r:id="rId42"/>
    <p:sldId id="272"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69BD"/>
    <a:srgbClr val="B152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61"/>
    <p:restoredTop sz="94650"/>
  </p:normalViewPr>
  <p:slideViewPr>
    <p:cSldViewPr snapToGrid="0">
      <p:cViewPr>
        <p:scale>
          <a:sx n="88" d="100"/>
          <a:sy n="88" d="100"/>
        </p:scale>
        <p:origin x="928"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BB068-D146-4694-A619-15ED2B3D5A4F}"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9DE3AF34-CB42-4962-97DB-DBDDA9474FDA}">
      <dgm:prSet/>
      <dgm:spPr/>
      <dgm:t>
        <a:bodyPr/>
        <a:lstStyle/>
        <a:p>
          <a:r>
            <a:rPr lang="fr-FR"/>
            <a:t>Si juste après le départ, je suis dans le dévent mais je ne perds très peu au vent par rapport aux adversaires alors je dois l'accepter et attendre la bascule ou alors trouver une occasion de virer si un trou se forme et ne pas se dire je vire directement dans une refusante </a:t>
          </a:r>
          <a:endParaRPr lang="en-US"/>
        </a:p>
      </dgm:t>
    </dgm:pt>
    <dgm:pt modelId="{C869EF4D-33E0-4600-8A6F-701154B363D6}" type="parTrans" cxnId="{E6EE8788-3A9E-49D3-812B-EDA85E44A6A4}">
      <dgm:prSet/>
      <dgm:spPr/>
      <dgm:t>
        <a:bodyPr/>
        <a:lstStyle/>
        <a:p>
          <a:endParaRPr lang="en-US"/>
        </a:p>
      </dgm:t>
    </dgm:pt>
    <dgm:pt modelId="{B6128681-6CD7-4516-9A0E-D92878362B48}" type="sibTrans" cxnId="{E6EE8788-3A9E-49D3-812B-EDA85E44A6A4}">
      <dgm:prSet/>
      <dgm:spPr/>
      <dgm:t>
        <a:bodyPr/>
        <a:lstStyle/>
        <a:p>
          <a:endParaRPr lang="en-US"/>
        </a:p>
      </dgm:t>
    </dgm:pt>
    <dgm:pt modelId="{8618AA2C-7E9D-4DC6-92F9-40986E7C578A}">
      <dgm:prSet/>
      <dgm:spPr/>
      <dgm:t>
        <a:bodyPr/>
        <a:lstStyle/>
        <a:p>
          <a:r>
            <a:rPr lang="fr-FR"/>
            <a:t>Je ne dois pas perdre ma concentration il faut se dire qu'une régate c'est long et on a le temps de se refaire</a:t>
          </a:r>
          <a:endParaRPr lang="en-US"/>
        </a:p>
      </dgm:t>
    </dgm:pt>
    <dgm:pt modelId="{63F4E45F-32E4-40CD-BB31-BE1633FBE9CA}" type="parTrans" cxnId="{8D848135-EAAA-4B29-923C-7631524C3ECF}">
      <dgm:prSet/>
      <dgm:spPr/>
      <dgm:t>
        <a:bodyPr/>
        <a:lstStyle/>
        <a:p>
          <a:endParaRPr lang="en-US"/>
        </a:p>
      </dgm:t>
    </dgm:pt>
    <dgm:pt modelId="{A007DF81-2AB9-48D7-9F50-634486D0E4BE}" type="sibTrans" cxnId="{8D848135-EAAA-4B29-923C-7631524C3ECF}">
      <dgm:prSet/>
      <dgm:spPr/>
      <dgm:t>
        <a:bodyPr/>
        <a:lstStyle/>
        <a:p>
          <a:endParaRPr lang="en-US"/>
        </a:p>
      </dgm:t>
    </dgm:pt>
    <dgm:pt modelId="{EF2147E6-9BBF-4EBF-9BAE-E762D30DD273}">
      <dgm:prSet/>
      <dgm:spPr/>
      <dgm:t>
        <a:bodyPr/>
        <a:lstStyle/>
        <a:p>
          <a:r>
            <a:rPr lang="fr-FR" dirty="0"/>
            <a:t>Et il ne faut pas multiplier les virements de bord et se concentrer sur faire avancer son bateau sinon je vais </a:t>
          </a:r>
          <a:r>
            <a:rPr lang="fr-FR"/>
            <a:t>perdre encore plus de terrains</a:t>
          </a:r>
          <a:endParaRPr lang="en-US" dirty="0"/>
        </a:p>
      </dgm:t>
    </dgm:pt>
    <dgm:pt modelId="{1B60E0F4-C295-4AAA-B031-8587EC9FD0EC}" type="parTrans" cxnId="{1D88E1C9-57BF-43B2-B0D1-04E5CAD8C94F}">
      <dgm:prSet/>
      <dgm:spPr/>
      <dgm:t>
        <a:bodyPr/>
        <a:lstStyle/>
        <a:p>
          <a:endParaRPr lang="en-US"/>
        </a:p>
      </dgm:t>
    </dgm:pt>
    <dgm:pt modelId="{0D61772B-CFD1-423A-874C-895517E0AB2E}" type="sibTrans" cxnId="{1D88E1C9-57BF-43B2-B0D1-04E5CAD8C94F}">
      <dgm:prSet/>
      <dgm:spPr/>
      <dgm:t>
        <a:bodyPr/>
        <a:lstStyle/>
        <a:p>
          <a:endParaRPr lang="en-US"/>
        </a:p>
      </dgm:t>
    </dgm:pt>
    <dgm:pt modelId="{15BEB06E-3EB6-4206-9E4E-546D4B7AB950}" type="pres">
      <dgm:prSet presAssocID="{263BB068-D146-4694-A619-15ED2B3D5A4F}" presName="linear" presStyleCnt="0">
        <dgm:presLayoutVars>
          <dgm:animLvl val="lvl"/>
          <dgm:resizeHandles val="exact"/>
        </dgm:presLayoutVars>
      </dgm:prSet>
      <dgm:spPr/>
    </dgm:pt>
    <dgm:pt modelId="{8F01DB1F-0AAF-44A6-96B6-C7F7D27607F7}" type="pres">
      <dgm:prSet presAssocID="{9DE3AF34-CB42-4962-97DB-DBDDA9474FDA}" presName="parentText" presStyleLbl="node1" presStyleIdx="0" presStyleCnt="3">
        <dgm:presLayoutVars>
          <dgm:chMax val="0"/>
          <dgm:bulletEnabled val="1"/>
        </dgm:presLayoutVars>
      </dgm:prSet>
      <dgm:spPr/>
    </dgm:pt>
    <dgm:pt modelId="{9D36B2A0-56AC-4E7B-A6A2-ABB44C779D10}" type="pres">
      <dgm:prSet presAssocID="{B6128681-6CD7-4516-9A0E-D92878362B48}" presName="spacer" presStyleCnt="0"/>
      <dgm:spPr/>
    </dgm:pt>
    <dgm:pt modelId="{642ACD6D-59A6-4D0B-820D-3EFBC3B92EFC}" type="pres">
      <dgm:prSet presAssocID="{8618AA2C-7E9D-4DC6-92F9-40986E7C578A}" presName="parentText" presStyleLbl="node1" presStyleIdx="1" presStyleCnt="3">
        <dgm:presLayoutVars>
          <dgm:chMax val="0"/>
          <dgm:bulletEnabled val="1"/>
        </dgm:presLayoutVars>
      </dgm:prSet>
      <dgm:spPr/>
    </dgm:pt>
    <dgm:pt modelId="{CEB65A80-DF85-48E9-B47C-5CC3BBBBB005}" type="pres">
      <dgm:prSet presAssocID="{A007DF81-2AB9-48D7-9F50-634486D0E4BE}" presName="spacer" presStyleCnt="0"/>
      <dgm:spPr/>
    </dgm:pt>
    <dgm:pt modelId="{A16F4FB1-3491-4D8B-A6C0-89A189619341}" type="pres">
      <dgm:prSet presAssocID="{EF2147E6-9BBF-4EBF-9BAE-E762D30DD273}" presName="parentText" presStyleLbl="node1" presStyleIdx="2" presStyleCnt="3">
        <dgm:presLayoutVars>
          <dgm:chMax val="0"/>
          <dgm:bulletEnabled val="1"/>
        </dgm:presLayoutVars>
      </dgm:prSet>
      <dgm:spPr/>
    </dgm:pt>
  </dgm:ptLst>
  <dgm:cxnLst>
    <dgm:cxn modelId="{8D848135-EAAA-4B29-923C-7631524C3ECF}" srcId="{263BB068-D146-4694-A619-15ED2B3D5A4F}" destId="{8618AA2C-7E9D-4DC6-92F9-40986E7C578A}" srcOrd="1" destOrd="0" parTransId="{63F4E45F-32E4-40CD-BB31-BE1633FBE9CA}" sibTransId="{A007DF81-2AB9-48D7-9F50-634486D0E4BE}"/>
    <dgm:cxn modelId="{D426D676-F067-49D2-AC12-8D98D0B8F28D}" type="presOf" srcId="{8618AA2C-7E9D-4DC6-92F9-40986E7C578A}" destId="{642ACD6D-59A6-4D0B-820D-3EFBC3B92EFC}" srcOrd="0" destOrd="0" presId="urn:microsoft.com/office/officeart/2005/8/layout/vList2"/>
    <dgm:cxn modelId="{E6EE8788-3A9E-49D3-812B-EDA85E44A6A4}" srcId="{263BB068-D146-4694-A619-15ED2B3D5A4F}" destId="{9DE3AF34-CB42-4962-97DB-DBDDA9474FDA}" srcOrd="0" destOrd="0" parTransId="{C869EF4D-33E0-4600-8A6F-701154B363D6}" sibTransId="{B6128681-6CD7-4516-9A0E-D92878362B48}"/>
    <dgm:cxn modelId="{1D88E1C9-57BF-43B2-B0D1-04E5CAD8C94F}" srcId="{263BB068-D146-4694-A619-15ED2B3D5A4F}" destId="{EF2147E6-9BBF-4EBF-9BAE-E762D30DD273}" srcOrd="2" destOrd="0" parTransId="{1B60E0F4-C295-4AAA-B031-8587EC9FD0EC}" sibTransId="{0D61772B-CFD1-423A-874C-895517E0AB2E}"/>
    <dgm:cxn modelId="{3F57B0CC-566E-4490-AB1C-C3B03E454499}" type="presOf" srcId="{9DE3AF34-CB42-4962-97DB-DBDDA9474FDA}" destId="{8F01DB1F-0AAF-44A6-96B6-C7F7D27607F7}" srcOrd="0" destOrd="0" presId="urn:microsoft.com/office/officeart/2005/8/layout/vList2"/>
    <dgm:cxn modelId="{741162D6-BB67-49CC-95D3-E9673BB717ED}" type="presOf" srcId="{263BB068-D146-4694-A619-15ED2B3D5A4F}" destId="{15BEB06E-3EB6-4206-9E4E-546D4B7AB950}" srcOrd="0" destOrd="0" presId="urn:microsoft.com/office/officeart/2005/8/layout/vList2"/>
    <dgm:cxn modelId="{7CC200F4-5F3E-41FE-B3E3-1AD9B5EE8A6D}" type="presOf" srcId="{EF2147E6-9BBF-4EBF-9BAE-E762D30DD273}" destId="{A16F4FB1-3491-4D8B-A6C0-89A189619341}" srcOrd="0" destOrd="0" presId="urn:microsoft.com/office/officeart/2005/8/layout/vList2"/>
    <dgm:cxn modelId="{EB83E54A-7967-451E-8738-92509120BD5C}" type="presParOf" srcId="{15BEB06E-3EB6-4206-9E4E-546D4B7AB950}" destId="{8F01DB1F-0AAF-44A6-96B6-C7F7D27607F7}" srcOrd="0" destOrd="0" presId="urn:microsoft.com/office/officeart/2005/8/layout/vList2"/>
    <dgm:cxn modelId="{44A879D6-76C5-4408-8B7D-7DBD25888901}" type="presParOf" srcId="{15BEB06E-3EB6-4206-9E4E-546D4B7AB950}" destId="{9D36B2A0-56AC-4E7B-A6A2-ABB44C779D10}" srcOrd="1" destOrd="0" presId="urn:microsoft.com/office/officeart/2005/8/layout/vList2"/>
    <dgm:cxn modelId="{7BCA259D-EB06-42A0-A82C-60B7838BC898}" type="presParOf" srcId="{15BEB06E-3EB6-4206-9E4E-546D4B7AB950}" destId="{642ACD6D-59A6-4D0B-820D-3EFBC3B92EFC}" srcOrd="2" destOrd="0" presId="urn:microsoft.com/office/officeart/2005/8/layout/vList2"/>
    <dgm:cxn modelId="{55BAD999-0E9D-4A08-A429-1A492B6C0F21}" type="presParOf" srcId="{15BEB06E-3EB6-4206-9E4E-546D4B7AB950}" destId="{CEB65A80-DF85-48E9-B47C-5CC3BBBBB005}" srcOrd="3" destOrd="0" presId="urn:microsoft.com/office/officeart/2005/8/layout/vList2"/>
    <dgm:cxn modelId="{B50856C1-A73A-4059-83B2-8EC1BD8C39D7}" type="presParOf" srcId="{15BEB06E-3EB6-4206-9E4E-546D4B7AB950}" destId="{A16F4FB1-3491-4D8B-A6C0-89A18961934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1DB1F-0AAF-44A6-96B6-C7F7D27607F7}">
      <dsp:nvSpPr>
        <dsp:cNvPr id="0" name=""/>
        <dsp:cNvSpPr/>
      </dsp:nvSpPr>
      <dsp:spPr>
        <a:xfrm>
          <a:off x="0" y="71959"/>
          <a:ext cx="6666833" cy="17316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a:t>Si juste après le départ, je suis dans le dévent mais je ne perds très peu au vent par rapport aux adversaires alors je dois l'accepter et attendre la bascule ou alors trouver une occasion de virer si un trou se forme et ne pas se dire je vire directement dans une refusante </a:t>
          </a:r>
          <a:endParaRPr lang="en-US" sz="2000" kern="1200"/>
        </a:p>
      </dsp:txBody>
      <dsp:txXfrm>
        <a:off x="84530" y="156489"/>
        <a:ext cx="6497773" cy="1562540"/>
      </dsp:txXfrm>
    </dsp:sp>
    <dsp:sp modelId="{642ACD6D-59A6-4D0B-820D-3EFBC3B92EFC}">
      <dsp:nvSpPr>
        <dsp:cNvPr id="0" name=""/>
        <dsp:cNvSpPr/>
      </dsp:nvSpPr>
      <dsp:spPr>
        <a:xfrm>
          <a:off x="0" y="1861160"/>
          <a:ext cx="6666833" cy="17316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a:t>Je ne dois pas perdre ma concentration il faut se dire qu'une régate c'est long et on a le temps de se refaire</a:t>
          </a:r>
          <a:endParaRPr lang="en-US" sz="2000" kern="1200"/>
        </a:p>
      </dsp:txBody>
      <dsp:txXfrm>
        <a:off x="84530" y="1945690"/>
        <a:ext cx="6497773" cy="1562540"/>
      </dsp:txXfrm>
    </dsp:sp>
    <dsp:sp modelId="{A16F4FB1-3491-4D8B-A6C0-89A189619341}">
      <dsp:nvSpPr>
        <dsp:cNvPr id="0" name=""/>
        <dsp:cNvSpPr/>
      </dsp:nvSpPr>
      <dsp:spPr>
        <a:xfrm>
          <a:off x="0" y="3650360"/>
          <a:ext cx="6666833" cy="17316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t>Et il ne faut pas multiplier les virements de bord et se concentrer sur faire avancer son bateau sinon je vais </a:t>
          </a:r>
          <a:r>
            <a:rPr lang="fr-FR" sz="2000" kern="1200"/>
            <a:t>perdre encore plus de terrains</a:t>
          </a:r>
          <a:endParaRPr lang="en-US" sz="2000" kern="1200" dirty="0"/>
        </a:p>
      </dsp:txBody>
      <dsp:txXfrm>
        <a:off x="84530" y="3734890"/>
        <a:ext cx="6497773" cy="15625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80665-6283-B943-B81D-2B26EF7B64B3}" type="datetimeFigureOut">
              <a:rPr lang="fr-FR" smtClean="0"/>
              <a:t>08/01/2024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2DE68-63C0-7449-AA88-D2423463A995}" type="slidenum">
              <a:rPr lang="fr-FR" smtClean="0"/>
              <a:t>‹N°›</a:t>
            </a:fld>
            <a:endParaRPr lang="fr-FR"/>
          </a:p>
        </p:txBody>
      </p:sp>
    </p:spTree>
    <p:extLst>
      <p:ext uri="{BB962C8B-B14F-4D97-AF65-F5344CB8AC3E}">
        <p14:creationId xmlns:p14="http://schemas.microsoft.com/office/powerpoint/2010/main" val="3850461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4B22F6-2AC0-54B6-B223-19FBD7A3FD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4C20AF-618A-97BA-7A3E-2BDED1D25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CEAB46B-4BD4-5FDA-91FD-028FCAEECE65}"/>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F9401817-7568-00B3-E9D6-A44A1D15080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40E2E3-BB32-D019-08B2-8EDCAB64AA57}"/>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91174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4581E-AD75-576D-DC53-97A3ECDA932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585FB8D-B65A-877D-4734-5207F7F53F0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D750E8-C4E6-38CB-9986-3DDB51F4FCC3}"/>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DCF95D19-BC8C-96DC-FC14-FF7B4B8D1B0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86F6AE-2A42-CC4B-1AA4-053DFF1391CC}"/>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374596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DA420C0-AA8F-3586-B4BD-F770C486681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DB345E3-0EF2-5030-F353-51744EA0B20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EF6F8E0-65C2-8EE1-B73B-E2EEA9A3B18D}"/>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E4502EFF-5DE0-6920-C824-DF14725D3C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3283707-285D-DD7C-FEDF-526FD7798398}"/>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15290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B2E123-AC05-8B72-77C1-983BE37160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0EC826-513E-658B-FDD3-7DBC3D6BBE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F48690-920B-87B0-5A73-FF4B719CA05D}"/>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62A61961-8CDF-8B7D-4AAB-27D3E9186D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13AFD2-903F-03BD-BF21-8AC1B0999DDB}"/>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247772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C03C8-6C7C-AEA2-7717-FB8A9F317C3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D5C37BA-2637-C9C3-F31D-4C17B95A65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095D3FB-E778-30D5-1C7F-5402DD5895DA}"/>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3A016123-6F57-7306-ED39-C9886AA771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FA56ED-7702-295B-4343-1C136C79A044}"/>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125340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EE6FB6-BB48-3E81-A75B-BF3FE32C2C1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C764EB5-C751-C227-2197-582459E6D52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125997D-9D40-D06A-84DB-8E2D8E4679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2C6C673-C0C3-EBA9-F13D-186B263362BC}"/>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6" name="Espace réservé du pied de page 5">
            <a:extLst>
              <a:ext uri="{FF2B5EF4-FFF2-40B4-BE49-F238E27FC236}">
                <a16:creationId xmlns:a16="http://schemas.microsoft.com/office/drawing/2014/main" id="{D032EC03-791A-F72C-60EF-B8FBD2E84A3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996839-7F32-1188-015D-D2EC4B124882}"/>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314004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9364BB-F216-A33D-91E4-07BDD39E509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A3A32B0-058F-C8C2-B06B-DE87452AAD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30A072B-54B1-6366-FE40-D076FAA7D4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4D6AAC2-AA50-FB8D-18D5-939B9D5EE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CBA1EE-07A5-3CD9-06FE-6BF1367824F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9D91447-29F2-A4C3-40D9-C0CE00BD448C}"/>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8" name="Espace réservé du pied de page 7">
            <a:extLst>
              <a:ext uri="{FF2B5EF4-FFF2-40B4-BE49-F238E27FC236}">
                <a16:creationId xmlns:a16="http://schemas.microsoft.com/office/drawing/2014/main" id="{9AA703CA-8E78-80CA-6806-893EA130C59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0FB4E8E-0236-0E61-BEE3-263AFE9EFF01}"/>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401653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DCB739-7DC4-FF06-E194-1F38D5C206A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6B88645-C247-CB13-1B6F-1E22C1253D22}"/>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4" name="Espace réservé du pied de page 3">
            <a:extLst>
              <a:ext uri="{FF2B5EF4-FFF2-40B4-BE49-F238E27FC236}">
                <a16:creationId xmlns:a16="http://schemas.microsoft.com/office/drawing/2014/main" id="{5E27124F-2F16-7DFD-2B1E-9B8562A81C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56F6F45-C5F0-6A1F-01E5-9C4B9103DE28}"/>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2792737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6A9CC91-AD94-2398-8E71-22456AD8960C}"/>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3" name="Espace réservé du pied de page 2">
            <a:extLst>
              <a:ext uri="{FF2B5EF4-FFF2-40B4-BE49-F238E27FC236}">
                <a16:creationId xmlns:a16="http://schemas.microsoft.com/office/drawing/2014/main" id="{934F2DAA-5EED-9412-6F17-18FDFC61B38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F26AC9D-B2FE-541F-78C8-1E1C61392D93}"/>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293934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27A92D-98F9-F1DD-7606-7D3A4683F32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EDDCAF2-3B7D-A720-D3C7-9E4928104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09235EE-A307-B400-8137-2554D23D0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AF520CA-6C77-84E6-7E4E-8315D673417A}"/>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6" name="Espace réservé du pied de page 5">
            <a:extLst>
              <a:ext uri="{FF2B5EF4-FFF2-40B4-BE49-F238E27FC236}">
                <a16:creationId xmlns:a16="http://schemas.microsoft.com/office/drawing/2014/main" id="{34FCEC49-67CA-7001-886E-2331F4F5A7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B390F30-D7A6-D1F3-E7F1-BF3807FCCB5C}"/>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290429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FFD59-FC67-8544-9827-DB0B4C1F639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7DCDF43-7F3D-AE67-E130-7AFD194790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EC76200-FFD9-6741-277B-355AFDC8E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1954F3E-27DF-666C-0144-8944294CA346}"/>
              </a:ext>
            </a:extLst>
          </p:cNvPr>
          <p:cNvSpPr>
            <a:spLocks noGrp="1"/>
          </p:cNvSpPr>
          <p:nvPr>
            <p:ph type="dt" sz="half" idx="10"/>
          </p:nvPr>
        </p:nvSpPr>
        <p:spPr/>
        <p:txBody>
          <a:bodyPr/>
          <a:lstStyle/>
          <a:p>
            <a:fld id="{8AF7688E-6962-F441-A016-AB2508C3A6C2}" type="datetimeFigureOut">
              <a:rPr lang="fr-FR" smtClean="0"/>
              <a:t>08/01/2024</a:t>
            </a:fld>
            <a:endParaRPr lang="fr-FR"/>
          </a:p>
        </p:txBody>
      </p:sp>
      <p:sp>
        <p:nvSpPr>
          <p:cNvPr id="6" name="Espace réservé du pied de page 5">
            <a:extLst>
              <a:ext uri="{FF2B5EF4-FFF2-40B4-BE49-F238E27FC236}">
                <a16:creationId xmlns:a16="http://schemas.microsoft.com/office/drawing/2014/main" id="{F5DB0273-7621-0592-2EEB-0C3FE8FD0B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E88CFE8-8488-4EA8-3D24-07D0747E9CD5}"/>
              </a:ext>
            </a:extLst>
          </p:cNvPr>
          <p:cNvSpPr>
            <a:spLocks noGrp="1"/>
          </p:cNvSpPr>
          <p:nvPr>
            <p:ph type="sldNum" sz="quarter" idx="12"/>
          </p:nvPr>
        </p:nvSpPr>
        <p:spPr/>
        <p:txBody>
          <a:bodyPr/>
          <a:lstStyle/>
          <a:p>
            <a:fld id="{8911EC5B-61E5-BE4C-8876-94C5E67F0353}" type="slidenum">
              <a:rPr lang="fr-FR" smtClean="0"/>
              <a:t>‹N°›</a:t>
            </a:fld>
            <a:endParaRPr lang="fr-FR"/>
          </a:p>
        </p:txBody>
      </p:sp>
    </p:spTree>
    <p:extLst>
      <p:ext uri="{BB962C8B-B14F-4D97-AF65-F5344CB8AC3E}">
        <p14:creationId xmlns:p14="http://schemas.microsoft.com/office/powerpoint/2010/main" val="119754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0768CC-FCBA-7A6F-5CB5-862BF73951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4ACF7D-E2EF-1B3D-7653-CE4252FB7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D14198-E76A-D736-4B4F-578E30C769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7688E-6962-F441-A016-AB2508C3A6C2}" type="datetimeFigureOut">
              <a:rPr lang="fr-FR" smtClean="0"/>
              <a:t>08/01/2024</a:t>
            </a:fld>
            <a:endParaRPr lang="fr-FR"/>
          </a:p>
        </p:txBody>
      </p:sp>
      <p:sp>
        <p:nvSpPr>
          <p:cNvPr id="5" name="Espace réservé du pied de page 4">
            <a:extLst>
              <a:ext uri="{FF2B5EF4-FFF2-40B4-BE49-F238E27FC236}">
                <a16:creationId xmlns:a16="http://schemas.microsoft.com/office/drawing/2014/main" id="{C39FEC78-9B91-B775-B818-878CC7AA8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691FD65-5E72-DCCE-30A9-B03AB02CBD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1EC5B-61E5-BE4C-8876-94C5E67F0353}" type="slidenum">
              <a:rPr lang="fr-FR" smtClean="0"/>
              <a:t>‹N°›</a:t>
            </a:fld>
            <a:endParaRPr lang="fr-FR"/>
          </a:p>
        </p:txBody>
      </p:sp>
    </p:spTree>
    <p:extLst>
      <p:ext uri="{BB962C8B-B14F-4D97-AF65-F5344CB8AC3E}">
        <p14:creationId xmlns:p14="http://schemas.microsoft.com/office/powerpoint/2010/main" val="4198791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569BD"/>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BF6376-F3C0-98F3-3CE2-3D8298598ACC}"/>
              </a:ext>
            </a:extLst>
          </p:cNvPr>
          <p:cNvSpPr>
            <a:spLocks noGrp="1"/>
          </p:cNvSpPr>
          <p:nvPr>
            <p:ph type="ctrTitle"/>
          </p:nvPr>
        </p:nvSpPr>
        <p:spPr>
          <a:xfrm>
            <a:off x="-756063" y="-190004"/>
            <a:ext cx="7833756" cy="1318161"/>
          </a:xfrm>
        </p:spPr>
        <p:txBody>
          <a:bodyPr>
            <a:normAutofit/>
          </a:bodyPr>
          <a:lstStyle/>
          <a:p>
            <a:r>
              <a:rPr lang="fr-FR" sz="4800" b="1" i="1" dirty="0">
                <a:ln w="22225">
                  <a:solidFill>
                    <a:schemeClr val="accent1">
                      <a:lumMod val="50000"/>
                    </a:schemeClr>
                  </a:solidFill>
                </a:ln>
                <a:solidFill>
                  <a:schemeClr val="bg1"/>
                </a:solidFill>
                <a:latin typeface="Arial" panose="020B0604020202020204" pitchFamily="34" charset="0"/>
                <a:cs typeface="Arial" panose="020B0604020202020204" pitchFamily="34" charset="0"/>
              </a:rPr>
              <a:t>WEB’HIVER VOILE</a:t>
            </a:r>
          </a:p>
        </p:txBody>
      </p:sp>
      <p:sp>
        <p:nvSpPr>
          <p:cNvPr id="3" name="Sous-titre 2">
            <a:extLst>
              <a:ext uri="{FF2B5EF4-FFF2-40B4-BE49-F238E27FC236}">
                <a16:creationId xmlns:a16="http://schemas.microsoft.com/office/drawing/2014/main" id="{8D3F78CD-DFAA-6B66-310E-E19CBFF7753D}"/>
              </a:ext>
            </a:extLst>
          </p:cNvPr>
          <p:cNvSpPr>
            <a:spLocks noGrp="1"/>
          </p:cNvSpPr>
          <p:nvPr>
            <p:ph type="subTitle" idx="1"/>
          </p:nvPr>
        </p:nvSpPr>
        <p:spPr>
          <a:xfrm>
            <a:off x="1967343" y="2102355"/>
            <a:ext cx="8257309" cy="1655762"/>
          </a:xfrm>
        </p:spPr>
        <p:txBody>
          <a:bodyPr>
            <a:noAutofit/>
          </a:bodyPr>
          <a:lstStyle/>
          <a:p>
            <a:r>
              <a:rPr lang="fr-FR" sz="6000" b="1" dirty="0">
                <a:solidFill>
                  <a:schemeClr val="bg1"/>
                </a:solidFill>
                <a:latin typeface="Aharoni" panose="02010803020104030203" pitchFamily="2" charset="-79"/>
                <a:cs typeface="Aharoni" panose="02010803020104030203" pitchFamily="2" charset="-79"/>
              </a:rPr>
              <a:t>TACTIQUE ET STRATÉGIE DE COURSE </a:t>
            </a:r>
          </a:p>
        </p:txBody>
      </p:sp>
      <p:sp>
        <p:nvSpPr>
          <p:cNvPr id="4" name="ZoneTexte 3">
            <a:extLst>
              <a:ext uri="{FF2B5EF4-FFF2-40B4-BE49-F238E27FC236}">
                <a16:creationId xmlns:a16="http://schemas.microsoft.com/office/drawing/2014/main" id="{B0050E9F-503B-B0A8-86F5-18D48AD7C1C4}"/>
              </a:ext>
            </a:extLst>
          </p:cNvPr>
          <p:cNvSpPr txBox="1"/>
          <p:nvPr/>
        </p:nvSpPr>
        <p:spPr>
          <a:xfrm rot="20121655">
            <a:off x="5344662" y="758825"/>
            <a:ext cx="1045479" cy="369332"/>
          </a:xfrm>
          <a:prstGeom prst="rect">
            <a:avLst/>
          </a:prstGeom>
          <a:noFill/>
          <a:ln w="0">
            <a:noFill/>
          </a:ln>
        </p:spPr>
        <p:txBody>
          <a:bodyPr wrap="none" rtlCol="0">
            <a:spAutoFit/>
          </a:bodyPr>
          <a:lstStyle/>
          <a:p>
            <a:r>
              <a:rPr lang="fr-FR" b="1" dirty="0">
                <a:ln w="15875">
                  <a:noFill/>
                </a:ln>
                <a:solidFill>
                  <a:srgbClr val="FFC000"/>
                </a:solidFill>
                <a:latin typeface="Impact" panose="020B0806030902050204" pitchFamily="34" charset="0"/>
                <a:cs typeface="Arial" panose="020B0604020202020204" pitchFamily="34" charset="0"/>
              </a:rPr>
              <a:t>SAISON 2</a:t>
            </a:r>
          </a:p>
        </p:txBody>
      </p:sp>
      <p:sp>
        <p:nvSpPr>
          <p:cNvPr id="5" name="ZoneTexte 4">
            <a:extLst>
              <a:ext uri="{FF2B5EF4-FFF2-40B4-BE49-F238E27FC236}">
                <a16:creationId xmlns:a16="http://schemas.microsoft.com/office/drawing/2014/main" id="{F3C15DF9-39FE-9258-089A-80348AF2DDDC}"/>
              </a:ext>
            </a:extLst>
          </p:cNvPr>
          <p:cNvSpPr txBox="1"/>
          <p:nvPr/>
        </p:nvSpPr>
        <p:spPr>
          <a:xfrm>
            <a:off x="3768433" y="4470705"/>
            <a:ext cx="4655127" cy="523220"/>
          </a:xfrm>
          <a:prstGeom prst="rect">
            <a:avLst/>
          </a:prstGeom>
          <a:noFill/>
        </p:spPr>
        <p:txBody>
          <a:bodyPr wrap="square" rtlCol="0">
            <a:spAutoFit/>
          </a:bodyPr>
          <a:lstStyle/>
          <a:p>
            <a:r>
              <a:rPr lang="fr-FR" sz="2800" b="1" i="1" dirty="0">
                <a:solidFill>
                  <a:schemeClr val="bg1"/>
                </a:solidFill>
                <a:latin typeface="Arial" panose="020B0604020202020204" pitchFamily="34" charset="0"/>
                <a:cs typeface="Arial" panose="020B0604020202020204" pitchFamily="34" charset="0"/>
              </a:rPr>
              <a:t>Pour performer en régate</a:t>
            </a:r>
          </a:p>
        </p:txBody>
      </p:sp>
      <p:pic>
        <p:nvPicPr>
          <p:cNvPr id="7" name="Image 6" descr="Une image contenant texte, Police, logo, Graphique&#10;&#10;Description générée automatiquement">
            <a:extLst>
              <a:ext uri="{FF2B5EF4-FFF2-40B4-BE49-F238E27FC236}">
                <a16:creationId xmlns:a16="http://schemas.microsoft.com/office/drawing/2014/main" id="{3C6965EF-0303-4140-E126-7F12F0E99124}"/>
              </a:ext>
            </a:extLst>
          </p:cNvPr>
          <p:cNvPicPr>
            <a:picLocks noChangeAspect="1"/>
          </p:cNvPicPr>
          <p:nvPr/>
        </p:nvPicPr>
        <p:blipFill>
          <a:blip r:embed="rId2"/>
          <a:stretch>
            <a:fillRect/>
          </a:stretch>
        </p:blipFill>
        <p:spPr>
          <a:xfrm>
            <a:off x="9768521" y="202464"/>
            <a:ext cx="2286000" cy="1274884"/>
          </a:xfrm>
          <a:prstGeom prst="rect">
            <a:avLst/>
          </a:prstGeom>
        </p:spPr>
      </p:pic>
      <p:sp>
        <p:nvSpPr>
          <p:cNvPr id="8" name="ZoneTexte 7">
            <a:extLst>
              <a:ext uri="{FF2B5EF4-FFF2-40B4-BE49-F238E27FC236}">
                <a16:creationId xmlns:a16="http://schemas.microsoft.com/office/drawing/2014/main" id="{EF0FF6E9-AE0C-141C-E8AA-E19FF94A5A8A}"/>
              </a:ext>
            </a:extLst>
          </p:cNvPr>
          <p:cNvSpPr txBox="1"/>
          <p:nvPr/>
        </p:nvSpPr>
        <p:spPr>
          <a:xfrm>
            <a:off x="7415041" y="6286204"/>
            <a:ext cx="4600747" cy="369332"/>
          </a:xfrm>
          <a:prstGeom prst="rect">
            <a:avLst/>
          </a:prstGeom>
          <a:noFill/>
        </p:spPr>
        <p:txBody>
          <a:bodyPr wrap="none" rtlCol="0">
            <a:spAutoFit/>
          </a:bodyPr>
          <a:lstStyle/>
          <a:p>
            <a:r>
              <a:rPr lang="fr-FR" i="1" dirty="0">
                <a:solidFill>
                  <a:schemeClr val="bg1"/>
                </a:solidFill>
              </a:rPr>
              <a:t>Présenté par Anthony Guichard et Léo Dargaud</a:t>
            </a:r>
          </a:p>
        </p:txBody>
      </p:sp>
      <p:pic>
        <p:nvPicPr>
          <p:cNvPr id="12" name="Image 11" descr="Une image contenant Graphique, graphisme, Police, logo&#10;&#10;Description générée automatiquement">
            <a:extLst>
              <a:ext uri="{FF2B5EF4-FFF2-40B4-BE49-F238E27FC236}">
                <a16:creationId xmlns:a16="http://schemas.microsoft.com/office/drawing/2014/main" id="{61768C86-2E31-F9D4-BD3F-E66FB3DF1E2C}"/>
              </a:ext>
            </a:extLst>
          </p:cNvPr>
          <p:cNvPicPr>
            <a:picLocks noChangeAspect="1"/>
          </p:cNvPicPr>
          <p:nvPr/>
        </p:nvPicPr>
        <p:blipFill>
          <a:blip r:embed="rId3"/>
          <a:stretch>
            <a:fillRect/>
          </a:stretch>
        </p:blipFill>
        <p:spPr>
          <a:xfrm>
            <a:off x="9768521" y="1609852"/>
            <a:ext cx="2369937" cy="985005"/>
          </a:xfrm>
          <a:prstGeom prst="rect">
            <a:avLst/>
          </a:prstGeom>
        </p:spPr>
      </p:pic>
    </p:spTree>
    <p:extLst>
      <p:ext uri="{BB962C8B-B14F-4D97-AF65-F5344CB8AC3E}">
        <p14:creationId xmlns:p14="http://schemas.microsoft.com/office/powerpoint/2010/main" val="1829409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1E0A0-9C88-20A5-8D58-B3AC784E322D}"/>
              </a:ext>
            </a:extLst>
          </p:cNvPr>
          <p:cNvSpPr>
            <a:spLocks noGrp="1"/>
          </p:cNvSpPr>
          <p:nvPr>
            <p:ph type="title"/>
          </p:nvPr>
        </p:nvSpPr>
        <p:spPr>
          <a:xfrm>
            <a:off x="195262" y="-105571"/>
            <a:ext cx="10515600" cy="1325563"/>
          </a:xfrm>
        </p:spPr>
        <p:txBody>
          <a:bodyPr/>
          <a:lstStyle/>
          <a:p>
            <a:r>
              <a:rPr lang="fr-FR" b="1" i="1" dirty="0">
                <a:latin typeface="+mn-lt"/>
              </a:rPr>
              <a:t>Gauche et Droite</a:t>
            </a:r>
          </a:p>
        </p:txBody>
      </p:sp>
      <p:sp>
        <p:nvSpPr>
          <p:cNvPr id="6" name="Disque magnétique 5">
            <a:extLst>
              <a:ext uri="{FF2B5EF4-FFF2-40B4-BE49-F238E27FC236}">
                <a16:creationId xmlns:a16="http://schemas.microsoft.com/office/drawing/2014/main" id="{BCE61DDD-E5E8-0912-2BCD-45046DCC27B2}"/>
              </a:ext>
            </a:extLst>
          </p:cNvPr>
          <p:cNvSpPr/>
          <p:nvPr/>
        </p:nvSpPr>
        <p:spPr>
          <a:xfrm>
            <a:off x="5795962" y="1557337"/>
            <a:ext cx="228600" cy="642938"/>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8">
            <a:extLst>
              <a:ext uri="{FF2B5EF4-FFF2-40B4-BE49-F238E27FC236}">
                <a16:creationId xmlns:a16="http://schemas.microsoft.com/office/drawing/2014/main" id="{347EBC9E-1430-9E52-F870-832FD4A3D99C}"/>
              </a:ext>
            </a:extLst>
          </p:cNvPr>
          <p:cNvCxnSpPr>
            <a:cxnSpLocks/>
            <a:stCxn id="6" idx="3"/>
          </p:cNvCxnSpPr>
          <p:nvPr/>
        </p:nvCxnSpPr>
        <p:spPr>
          <a:xfrm>
            <a:off x="5910262" y="2200275"/>
            <a:ext cx="0" cy="4772025"/>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 name="Disque magnétique 9">
            <a:extLst>
              <a:ext uri="{FF2B5EF4-FFF2-40B4-BE49-F238E27FC236}">
                <a16:creationId xmlns:a16="http://schemas.microsoft.com/office/drawing/2014/main" id="{BF60D2FA-E1D3-8E08-6815-F0DF7E4DFA92}"/>
              </a:ext>
            </a:extLst>
          </p:cNvPr>
          <p:cNvSpPr/>
          <p:nvPr/>
        </p:nvSpPr>
        <p:spPr>
          <a:xfrm>
            <a:off x="4886325" y="5600698"/>
            <a:ext cx="142875" cy="371475"/>
          </a:xfrm>
          <a:prstGeom prst="flowChartMagneticDisk">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Délai  10">
            <a:extLst>
              <a:ext uri="{FF2B5EF4-FFF2-40B4-BE49-F238E27FC236}">
                <a16:creationId xmlns:a16="http://schemas.microsoft.com/office/drawing/2014/main" id="{BB5F53D5-FDFD-EC02-18F7-2538280B2E64}"/>
              </a:ext>
            </a:extLst>
          </p:cNvPr>
          <p:cNvSpPr/>
          <p:nvPr/>
        </p:nvSpPr>
        <p:spPr>
          <a:xfrm rot="16200000">
            <a:off x="6577013" y="5593555"/>
            <a:ext cx="814387" cy="385763"/>
          </a:xfrm>
          <a:prstGeom prst="flowChartDelay">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14">
            <a:extLst>
              <a:ext uri="{FF2B5EF4-FFF2-40B4-BE49-F238E27FC236}">
                <a16:creationId xmlns:a16="http://schemas.microsoft.com/office/drawing/2014/main" id="{7FFC8F3E-60D5-BF4A-E869-CC4F73733F65}"/>
              </a:ext>
            </a:extLst>
          </p:cNvPr>
          <p:cNvCxnSpPr>
            <a:stCxn id="10" idx="3"/>
          </p:cNvCxnSpPr>
          <p:nvPr/>
        </p:nvCxnSpPr>
        <p:spPr>
          <a:xfrm>
            <a:off x="4957763" y="5972173"/>
            <a:ext cx="1833562" cy="0"/>
          </a:xfrm>
          <a:prstGeom prst="line">
            <a:avLst/>
          </a:prstGeom>
          <a:ln w="127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30" name="Groupe 29">
            <a:extLst>
              <a:ext uri="{FF2B5EF4-FFF2-40B4-BE49-F238E27FC236}">
                <a16:creationId xmlns:a16="http://schemas.microsoft.com/office/drawing/2014/main" id="{2B0153F2-41E8-C37B-1BDF-D92EFC04FE91}"/>
              </a:ext>
            </a:extLst>
          </p:cNvPr>
          <p:cNvGrpSpPr/>
          <p:nvPr/>
        </p:nvGrpSpPr>
        <p:grpSpPr>
          <a:xfrm>
            <a:off x="5564164" y="428878"/>
            <a:ext cx="1227161" cy="662781"/>
            <a:chOff x="6629400" y="365125"/>
            <a:chExt cx="1227161" cy="662781"/>
          </a:xfrm>
        </p:grpSpPr>
        <p:sp>
          <p:nvSpPr>
            <p:cNvPr id="17" name="Flèche vers le bas 16">
              <a:extLst>
                <a:ext uri="{FF2B5EF4-FFF2-40B4-BE49-F238E27FC236}">
                  <a16:creationId xmlns:a16="http://schemas.microsoft.com/office/drawing/2014/main" id="{E9A99AD7-90A5-3CD4-8395-3A509E16ABBF}"/>
                </a:ext>
              </a:extLst>
            </p:cNvPr>
            <p:cNvSpPr/>
            <p:nvPr/>
          </p:nvSpPr>
          <p:spPr>
            <a:xfrm>
              <a:off x="6629400" y="36512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1845827F-9A02-8A57-55EB-9928C9800EBA}"/>
                </a:ext>
              </a:extLst>
            </p:cNvPr>
            <p:cNvSpPr txBox="1"/>
            <p:nvPr/>
          </p:nvSpPr>
          <p:spPr>
            <a:xfrm>
              <a:off x="6984206" y="511849"/>
              <a:ext cx="872355" cy="461665"/>
            </a:xfrm>
            <a:prstGeom prst="rect">
              <a:avLst/>
            </a:prstGeom>
            <a:noFill/>
          </p:spPr>
          <p:txBody>
            <a:bodyPr wrap="none" rtlCol="0">
              <a:spAutoFit/>
            </a:bodyPr>
            <a:lstStyle/>
            <a:p>
              <a:r>
                <a:rPr lang="fr-FR" sz="2400" b="1" dirty="0"/>
                <a:t>VENT</a:t>
              </a:r>
            </a:p>
          </p:txBody>
        </p:sp>
      </p:grpSp>
      <p:sp>
        <p:nvSpPr>
          <p:cNvPr id="19" name="ZoneTexte 18">
            <a:extLst>
              <a:ext uri="{FF2B5EF4-FFF2-40B4-BE49-F238E27FC236}">
                <a16:creationId xmlns:a16="http://schemas.microsoft.com/office/drawing/2014/main" id="{B6F9D48D-1E82-EBCC-B8E4-B2CE5BC8E6D2}"/>
              </a:ext>
            </a:extLst>
          </p:cNvPr>
          <p:cNvSpPr txBox="1"/>
          <p:nvPr/>
        </p:nvSpPr>
        <p:spPr>
          <a:xfrm>
            <a:off x="3616875" y="1690688"/>
            <a:ext cx="1269450" cy="461665"/>
          </a:xfrm>
          <a:prstGeom prst="rect">
            <a:avLst/>
          </a:prstGeom>
          <a:noFill/>
        </p:spPr>
        <p:txBody>
          <a:bodyPr wrap="none" rtlCol="0">
            <a:spAutoFit/>
          </a:bodyPr>
          <a:lstStyle/>
          <a:p>
            <a:r>
              <a:rPr lang="fr-FR" sz="2400" b="1" dirty="0"/>
              <a:t>GAUCHE</a:t>
            </a:r>
          </a:p>
        </p:txBody>
      </p:sp>
      <p:sp>
        <p:nvSpPr>
          <p:cNvPr id="20" name="ZoneTexte 19">
            <a:extLst>
              <a:ext uri="{FF2B5EF4-FFF2-40B4-BE49-F238E27FC236}">
                <a16:creationId xmlns:a16="http://schemas.microsoft.com/office/drawing/2014/main" id="{40DBAEA9-CE8F-5486-B313-84E08A7923B9}"/>
              </a:ext>
            </a:extLst>
          </p:cNvPr>
          <p:cNvSpPr txBox="1"/>
          <p:nvPr/>
        </p:nvSpPr>
        <p:spPr>
          <a:xfrm>
            <a:off x="7329012" y="1633776"/>
            <a:ext cx="1141851" cy="461665"/>
          </a:xfrm>
          <a:prstGeom prst="rect">
            <a:avLst/>
          </a:prstGeom>
          <a:noFill/>
        </p:spPr>
        <p:txBody>
          <a:bodyPr wrap="none" rtlCol="0">
            <a:spAutoFit/>
          </a:bodyPr>
          <a:lstStyle/>
          <a:p>
            <a:r>
              <a:rPr lang="fr-FR" sz="2400" b="1" dirty="0"/>
              <a:t>DROITE</a:t>
            </a:r>
          </a:p>
        </p:txBody>
      </p:sp>
      <p:grpSp>
        <p:nvGrpSpPr>
          <p:cNvPr id="23" name="Groupe 22">
            <a:extLst>
              <a:ext uri="{FF2B5EF4-FFF2-40B4-BE49-F238E27FC236}">
                <a16:creationId xmlns:a16="http://schemas.microsoft.com/office/drawing/2014/main" id="{1E473781-EA51-FE3C-2590-08DB69A73389}"/>
              </a:ext>
            </a:extLst>
          </p:cNvPr>
          <p:cNvGrpSpPr/>
          <p:nvPr/>
        </p:nvGrpSpPr>
        <p:grpSpPr>
          <a:xfrm>
            <a:off x="4359015" y="3831653"/>
            <a:ext cx="285305" cy="1039885"/>
            <a:chOff x="4359015" y="3831653"/>
            <a:chExt cx="285305" cy="1039885"/>
          </a:xfrm>
        </p:grpSpPr>
        <p:sp>
          <p:nvSpPr>
            <p:cNvPr id="7" name="Délai  6">
              <a:extLst>
                <a:ext uri="{FF2B5EF4-FFF2-40B4-BE49-F238E27FC236}">
                  <a16:creationId xmlns:a16="http://schemas.microsoft.com/office/drawing/2014/main" id="{22FAA96D-19E0-A521-9663-BC7B6A038BE0}"/>
                </a:ext>
              </a:extLst>
            </p:cNvPr>
            <p:cNvSpPr/>
            <p:nvPr/>
          </p:nvSpPr>
          <p:spPr>
            <a:xfrm rot="13536419">
              <a:off x="4201853" y="3988815"/>
              <a:ext cx="557212" cy="242888"/>
            </a:xfrm>
            <a:prstGeom prst="flowChartDelay">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Arc 21">
              <a:extLst>
                <a:ext uri="{FF2B5EF4-FFF2-40B4-BE49-F238E27FC236}">
                  <a16:creationId xmlns:a16="http://schemas.microsoft.com/office/drawing/2014/main" id="{CAA3387F-164A-4016-05D9-64394E13E5E5}"/>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7" name="Groupe 26">
            <a:extLst>
              <a:ext uri="{FF2B5EF4-FFF2-40B4-BE49-F238E27FC236}">
                <a16:creationId xmlns:a16="http://schemas.microsoft.com/office/drawing/2014/main" id="{39113C81-D37D-3CB2-86E9-DF2EB5A2027B}"/>
              </a:ext>
            </a:extLst>
          </p:cNvPr>
          <p:cNvGrpSpPr/>
          <p:nvPr/>
        </p:nvGrpSpPr>
        <p:grpSpPr>
          <a:xfrm>
            <a:off x="6984206" y="4110259"/>
            <a:ext cx="285305" cy="1039885"/>
            <a:chOff x="4359015" y="3831653"/>
            <a:chExt cx="285305" cy="1039885"/>
          </a:xfrm>
          <a:scene3d>
            <a:camera prst="orthographicFront">
              <a:rot lat="0" lon="10800000" rev="0"/>
            </a:camera>
            <a:lightRig rig="threePt" dir="t"/>
          </a:scene3d>
        </p:grpSpPr>
        <p:sp>
          <p:nvSpPr>
            <p:cNvPr id="28" name="Délai  27">
              <a:extLst>
                <a:ext uri="{FF2B5EF4-FFF2-40B4-BE49-F238E27FC236}">
                  <a16:creationId xmlns:a16="http://schemas.microsoft.com/office/drawing/2014/main" id="{DB6B9D89-92F5-7432-B7CC-C151B921B45F}"/>
                </a:ext>
              </a:extLst>
            </p:cNvPr>
            <p:cNvSpPr/>
            <p:nvPr/>
          </p:nvSpPr>
          <p:spPr>
            <a:xfrm rot="13536419">
              <a:off x="4201853" y="3988815"/>
              <a:ext cx="557212" cy="242888"/>
            </a:xfrm>
            <a:prstGeom prst="flowChartDelay">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c 28">
              <a:extLst>
                <a:ext uri="{FF2B5EF4-FFF2-40B4-BE49-F238E27FC236}">
                  <a16:creationId xmlns:a16="http://schemas.microsoft.com/office/drawing/2014/main" id="{E351BC01-94F8-9AE6-3185-FA3DE049663D}"/>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1" name="Groupe 30">
            <a:extLst>
              <a:ext uri="{FF2B5EF4-FFF2-40B4-BE49-F238E27FC236}">
                <a16:creationId xmlns:a16="http://schemas.microsoft.com/office/drawing/2014/main" id="{84F049AD-4EE1-C456-240C-B860D01DD896}"/>
              </a:ext>
            </a:extLst>
          </p:cNvPr>
          <p:cNvGrpSpPr/>
          <p:nvPr/>
        </p:nvGrpSpPr>
        <p:grpSpPr>
          <a:xfrm rot="10533825">
            <a:off x="4399205" y="2720262"/>
            <a:ext cx="954479" cy="557212"/>
            <a:chOff x="3898938" y="3831653"/>
            <a:chExt cx="954479" cy="557212"/>
          </a:xfrm>
        </p:grpSpPr>
        <p:sp>
          <p:nvSpPr>
            <p:cNvPr id="32" name="Délai  31">
              <a:extLst>
                <a:ext uri="{FF2B5EF4-FFF2-40B4-BE49-F238E27FC236}">
                  <a16:creationId xmlns:a16="http://schemas.microsoft.com/office/drawing/2014/main" id="{AA5107EF-8C08-D8C4-3079-63785C54BCA5}"/>
                </a:ext>
              </a:extLst>
            </p:cNvPr>
            <p:cNvSpPr/>
            <p:nvPr/>
          </p:nvSpPr>
          <p:spPr>
            <a:xfrm rot="13536419">
              <a:off x="4201853" y="3988815"/>
              <a:ext cx="557212" cy="242888"/>
            </a:xfrm>
            <a:prstGeom prst="flowChartDelay">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Arc 32">
              <a:extLst>
                <a:ext uri="{FF2B5EF4-FFF2-40B4-BE49-F238E27FC236}">
                  <a16:creationId xmlns:a16="http://schemas.microsoft.com/office/drawing/2014/main" id="{E39CE7C3-6A39-6C67-732D-4D244665E60B}"/>
                </a:ext>
              </a:extLst>
            </p:cNvPr>
            <p:cNvSpPr/>
            <p:nvPr/>
          </p:nvSpPr>
          <p:spPr>
            <a:xfrm rot="3278429" flipH="1">
              <a:off x="4327189" y="3576182"/>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4" name="Groupe 33">
            <a:extLst>
              <a:ext uri="{FF2B5EF4-FFF2-40B4-BE49-F238E27FC236}">
                <a16:creationId xmlns:a16="http://schemas.microsoft.com/office/drawing/2014/main" id="{A8F7A654-2B72-A632-9469-2F5D7977CAB7}"/>
              </a:ext>
            </a:extLst>
          </p:cNvPr>
          <p:cNvGrpSpPr/>
          <p:nvPr/>
        </p:nvGrpSpPr>
        <p:grpSpPr>
          <a:xfrm rot="10533825">
            <a:off x="6447112" y="2542281"/>
            <a:ext cx="954479" cy="557212"/>
            <a:chOff x="3898938" y="3831653"/>
            <a:chExt cx="954479" cy="557212"/>
          </a:xfrm>
        </p:grpSpPr>
        <p:sp>
          <p:nvSpPr>
            <p:cNvPr id="35" name="Délai  34">
              <a:extLst>
                <a:ext uri="{FF2B5EF4-FFF2-40B4-BE49-F238E27FC236}">
                  <a16:creationId xmlns:a16="http://schemas.microsoft.com/office/drawing/2014/main" id="{2526B9A4-5848-7213-372E-5A7FDD8D2ACF}"/>
                </a:ext>
              </a:extLst>
            </p:cNvPr>
            <p:cNvSpPr/>
            <p:nvPr/>
          </p:nvSpPr>
          <p:spPr>
            <a:xfrm rot="13536419">
              <a:off x="4201853" y="3988815"/>
              <a:ext cx="557212" cy="242888"/>
            </a:xfrm>
            <a:prstGeom prst="flowChartDelay">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Arc 35">
              <a:extLst>
                <a:ext uri="{FF2B5EF4-FFF2-40B4-BE49-F238E27FC236}">
                  <a16:creationId xmlns:a16="http://schemas.microsoft.com/office/drawing/2014/main" id="{6A8AA2A5-B01B-9E90-22B4-E669C8E255EC}"/>
                </a:ext>
              </a:extLst>
            </p:cNvPr>
            <p:cNvSpPr/>
            <p:nvPr/>
          </p:nvSpPr>
          <p:spPr>
            <a:xfrm rot="3278429" flipH="1">
              <a:off x="4327189" y="3576182"/>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Tree>
    <p:extLst>
      <p:ext uri="{BB962C8B-B14F-4D97-AF65-F5344CB8AC3E}">
        <p14:creationId xmlns:p14="http://schemas.microsoft.com/office/powerpoint/2010/main" val="106206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699D7C-B488-1D04-9E6B-8B41CDD2AE21}"/>
              </a:ext>
            </a:extLst>
          </p:cNvPr>
          <p:cNvSpPr>
            <a:spLocks noGrp="1"/>
          </p:cNvSpPr>
          <p:nvPr>
            <p:ph type="title"/>
          </p:nvPr>
        </p:nvSpPr>
        <p:spPr>
          <a:xfrm>
            <a:off x="-1314450" y="97486"/>
            <a:ext cx="5762625" cy="1325563"/>
          </a:xfrm>
        </p:spPr>
        <p:txBody>
          <a:bodyPr/>
          <a:lstStyle/>
          <a:p>
            <a:pPr algn="ctr"/>
            <a:r>
              <a:rPr lang="fr-FR" b="1" i="1" dirty="0">
                <a:latin typeface="+mn-lt"/>
              </a:rPr>
              <a:t>Le Cadre et </a:t>
            </a:r>
            <a:br>
              <a:rPr lang="fr-FR" b="1" i="1" dirty="0">
                <a:latin typeface="+mn-lt"/>
              </a:rPr>
            </a:br>
            <a:r>
              <a:rPr lang="fr-FR" b="1" i="1" dirty="0">
                <a:latin typeface="+mn-lt"/>
              </a:rPr>
              <a:t>les </a:t>
            </a:r>
            <a:r>
              <a:rPr lang="fr-FR" b="1" i="1" dirty="0" err="1">
                <a:latin typeface="+mn-lt"/>
              </a:rPr>
              <a:t>Laylines</a:t>
            </a:r>
            <a:endParaRPr lang="fr-FR" b="1" i="1" dirty="0">
              <a:latin typeface="+mn-lt"/>
            </a:endParaRPr>
          </a:p>
        </p:txBody>
      </p:sp>
      <p:sp>
        <p:nvSpPr>
          <p:cNvPr id="12" name="Rectangle 11">
            <a:extLst>
              <a:ext uri="{FF2B5EF4-FFF2-40B4-BE49-F238E27FC236}">
                <a16:creationId xmlns:a16="http://schemas.microsoft.com/office/drawing/2014/main" id="{5360664C-245B-93A5-5382-35578757D402}"/>
              </a:ext>
            </a:extLst>
          </p:cNvPr>
          <p:cNvSpPr/>
          <p:nvPr/>
        </p:nvSpPr>
        <p:spPr>
          <a:xfrm rot="2707467">
            <a:off x="5251157" y="2687791"/>
            <a:ext cx="3786499" cy="3839497"/>
          </a:xfrm>
          <a:prstGeom prst="rect">
            <a:avLst/>
          </a:prstGeom>
          <a:noFill/>
          <a:ln w="28575" cap="sq">
            <a:gradFill flip="none" rotWithShape="1">
              <a:gsLst>
                <a:gs pos="27000">
                  <a:schemeClr val="bg1"/>
                </a:gs>
                <a:gs pos="28000">
                  <a:schemeClr val="accent1">
                    <a:lumMod val="75000"/>
                  </a:schemeClr>
                </a:gs>
                <a:gs pos="89000">
                  <a:schemeClr val="accent1">
                    <a:lumMod val="75000"/>
                  </a:schemeClr>
                </a:gs>
              </a:gsLst>
              <a:path path="circle">
                <a:fillToRect l="100000" t="100000"/>
              </a:path>
              <a:tileRect r="-100000" b="-100000"/>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isque magnétique 3">
            <a:extLst>
              <a:ext uri="{FF2B5EF4-FFF2-40B4-BE49-F238E27FC236}">
                <a16:creationId xmlns:a16="http://schemas.microsoft.com/office/drawing/2014/main" id="{179BB965-A29E-F289-46AA-323E0DC67505}"/>
              </a:ext>
            </a:extLst>
          </p:cNvPr>
          <p:cNvSpPr/>
          <p:nvPr/>
        </p:nvSpPr>
        <p:spPr>
          <a:xfrm>
            <a:off x="7063533" y="1268452"/>
            <a:ext cx="228600" cy="642938"/>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4">
            <a:extLst>
              <a:ext uri="{FF2B5EF4-FFF2-40B4-BE49-F238E27FC236}">
                <a16:creationId xmlns:a16="http://schemas.microsoft.com/office/drawing/2014/main" id="{16AC9A4A-B8C5-866C-DD76-16A85289B0F1}"/>
              </a:ext>
            </a:extLst>
          </p:cNvPr>
          <p:cNvCxnSpPr>
            <a:cxnSpLocks/>
            <a:stCxn id="4" idx="3"/>
          </p:cNvCxnSpPr>
          <p:nvPr/>
        </p:nvCxnSpPr>
        <p:spPr>
          <a:xfrm>
            <a:off x="7177833" y="1911390"/>
            <a:ext cx="0" cy="4772025"/>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Disque magnétique 5">
            <a:extLst>
              <a:ext uri="{FF2B5EF4-FFF2-40B4-BE49-F238E27FC236}">
                <a16:creationId xmlns:a16="http://schemas.microsoft.com/office/drawing/2014/main" id="{CACCC489-A47B-7A5F-DF14-E2E4C5A292C1}"/>
              </a:ext>
            </a:extLst>
          </p:cNvPr>
          <p:cNvSpPr/>
          <p:nvPr/>
        </p:nvSpPr>
        <p:spPr>
          <a:xfrm>
            <a:off x="6096000" y="5932088"/>
            <a:ext cx="142875" cy="371475"/>
          </a:xfrm>
          <a:prstGeom prst="flowChartMagneticDisk">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élai  6">
            <a:extLst>
              <a:ext uri="{FF2B5EF4-FFF2-40B4-BE49-F238E27FC236}">
                <a16:creationId xmlns:a16="http://schemas.microsoft.com/office/drawing/2014/main" id="{F638507D-D721-46B0-972B-495706465EFB}"/>
              </a:ext>
            </a:extLst>
          </p:cNvPr>
          <p:cNvSpPr/>
          <p:nvPr/>
        </p:nvSpPr>
        <p:spPr>
          <a:xfrm rot="16200000">
            <a:off x="7786688" y="5924945"/>
            <a:ext cx="814387" cy="385763"/>
          </a:xfrm>
          <a:prstGeom prst="flowChartDelay">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a:extLst>
              <a:ext uri="{FF2B5EF4-FFF2-40B4-BE49-F238E27FC236}">
                <a16:creationId xmlns:a16="http://schemas.microsoft.com/office/drawing/2014/main" id="{53DFE7BA-47B2-78A0-C417-75EA35AFCE32}"/>
              </a:ext>
            </a:extLst>
          </p:cNvPr>
          <p:cNvCxnSpPr>
            <a:stCxn id="6" idx="3"/>
          </p:cNvCxnSpPr>
          <p:nvPr/>
        </p:nvCxnSpPr>
        <p:spPr>
          <a:xfrm>
            <a:off x="6167438" y="6303563"/>
            <a:ext cx="1833562" cy="0"/>
          </a:xfrm>
          <a:prstGeom prst="line">
            <a:avLst/>
          </a:prstGeom>
          <a:ln w="127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9" name="Groupe 8">
            <a:extLst>
              <a:ext uri="{FF2B5EF4-FFF2-40B4-BE49-F238E27FC236}">
                <a16:creationId xmlns:a16="http://schemas.microsoft.com/office/drawing/2014/main" id="{72CF6A9B-FB56-6FFD-D153-F544C1A48C34}"/>
              </a:ext>
            </a:extLst>
          </p:cNvPr>
          <p:cNvGrpSpPr/>
          <p:nvPr/>
        </p:nvGrpSpPr>
        <p:grpSpPr>
          <a:xfrm>
            <a:off x="6773839" y="268326"/>
            <a:ext cx="1227161" cy="662781"/>
            <a:chOff x="6629400" y="365125"/>
            <a:chExt cx="1227161" cy="662781"/>
          </a:xfrm>
        </p:grpSpPr>
        <p:sp>
          <p:nvSpPr>
            <p:cNvPr id="10" name="Flèche vers le bas 9">
              <a:extLst>
                <a:ext uri="{FF2B5EF4-FFF2-40B4-BE49-F238E27FC236}">
                  <a16:creationId xmlns:a16="http://schemas.microsoft.com/office/drawing/2014/main" id="{B4C5666C-0228-3A35-09E7-7F2BFCFD574F}"/>
                </a:ext>
              </a:extLst>
            </p:cNvPr>
            <p:cNvSpPr/>
            <p:nvPr/>
          </p:nvSpPr>
          <p:spPr>
            <a:xfrm>
              <a:off x="6629400" y="36512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a:extLst>
                <a:ext uri="{FF2B5EF4-FFF2-40B4-BE49-F238E27FC236}">
                  <a16:creationId xmlns:a16="http://schemas.microsoft.com/office/drawing/2014/main" id="{D1E7E72A-9DC1-B01E-60D0-459E9A149FCF}"/>
                </a:ext>
              </a:extLst>
            </p:cNvPr>
            <p:cNvSpPr txBox="1"/>
            <p:nvPr/>
          </p:nvSpPr>
          <p:spPr>
            <a:xfrm>
              <a:off x="6984206" y="511849"/>
              <a:ext cx="872355" cy="461665"/>
            </a:xfrm>
            <a:prstGeom prst="rect">
              <a:avLst/>
            </a:prstGeom>
            <a:noFill/>
          </p:spPr>
          <p:txBody>
            <a:bodyPr wrap="none" rtlCol="0">
              <a:spAutoFit/>
            </a:bodyPr>
            <a:lstStyle/>
            <a:p>
              <a:r>
                <a:rPr lang="fr-FR" sz="2400" b="1" dirty="0"/>
                <a:t>VENT</a:t>
              </a:r>
            </a:p>
          </p:txBody>
        </p:sp>
      </p:grpSp>
      <p:cxnSp>
        <p:nvCxnSpPr>
          <p:cNvPr id="24" name="Connecteur en angle 23">
            <a:extLst>
              <a:ext uri="{FF2B5EF4-FFF2-40B4-BE49-F238E27FC236}">
                <a16:creationId xmlns:a16="http://schemas.microsoft.com/office/drawing/2014/main" id="{61DE282A-3A24-D15A-7A8B-4C7F55A0CC9C}"/>
              </a:ext>
            </a:extLst>
          </p:cNvPr>
          <p:cNvCxnSpPr>
            <a:cxnSpLocks/>
          </p:cNvCxnSpPr>
          <p:nvPr/>
        </p:nvCxnSpPr>
        <p:spPr>
          <a:xfrm rot="5400000" flipH="1" flipV="1">
            <a:off x="5683839" y="2557652"/>
            <a:ext cx="3242032" cy="3135371"/>
          </a:xfrm>
          <a:prstGeom prst="bentConnector3">
            <a:avLst>
              <a:gd name="adj1" fmla="val 50000"/>
            </a:avLst>
          </a:prstGeom>
          <a:ln w="28575" cap="flat" cmpd="sng" algn="ctr">
            <a:solidFill>
              <a:schemeClr val="accent6"/>
            </a:solidFill>
            <a:prstDash val="dash"/>
            <a:round/>
            <a:headEnd type="none" w="med" len="med"/>
            <a:tailEnd type="none" w="med" len="med"/>
          </a:ln>
          <a:scene3d>
            <a:camera prst="orthographicFront">
              <a:rot lat="0" lon="0" rev="2700000"/>
            </a:camera>
            <a:lightRig rig="threePt" dir="t"/>
          </a:scene3d>
        </p:spPr>
        <p:style>
          <a:lnRef idx="0">
            <a:scrgbClr r="0" g="0" b="0"/>
          </a:lnRef>
          <a:fillRef idx="0">
            <a:scrgbClr r="0" g="0" b="0"/>
          </a:fillRef>
          <a:effectRef idx="0">
            <a:scrgbClr r="0" g="0" b="0"/>
          </a:effectRef>
          <a:fontRef idx="minor">
            <a:schemeClr val="tx1"/>
          </a:fontRef>
        </p:style>
      </p:cxnSp>
      <p:cxnSp>
        <p:nvCxnSpPr>
          <p:cNvPr id="41" name="Connecteur en angle 40">
            <a:extLst>
              <a:ext uri="{FF2B5EF4-FFF2-40B4-BE49-F238E27FC236}">
                <a16:creationId xmlns:a16="http://schemas.microsoft.com/office/drawing/2014/main" id="{A9FA0E4E-1C4F-5143-2B95-31B86FF037ED}"/>
              </a:ext>
            </a:extLst>
          </p:cNvPr>
          <p:cNvCxnSpPr>
            <a:cxnSpLocks/>
          </p:cNvCxnSpPr>
          <p:nvPr/>
        </p:nvCxnSpPr>
        <p:spPr>
          <a:xfrm flipV="1">
            <a:off x="4972050" y="3157538"/>
            <a:ext cx="3900491" cy="2222311"/>
          </a:xfrm>
          <a:prstGeom prst="bentConnector3">
            <a:avLst>
              <a:gd name="adj1" fmla="val 50000"/>
            </a:avLst>
          </a:prstGeom>
          <a:ln w="28575" cap="flat" cmpd="sng" algn="ctr">
            <a:solidFill>
              <a:schemeClr val="accent2"/>
            </a:solidFill>
            <a:prstDash val="dash"/>
            <a:round/>
            <a:headEnd type="none" w="med" len="med"/>
            <a:tailEnd type="none" w="med" len="med"/>
          </a:ln>
          <a:scene3d>
            <a:camera prst="orthographicFront">
              <a:rot lat="0" lon="0" rev="2700000"/>
            </a:camera>
            <a:lightRig rig="threePt" dir="t"/>
          </a:scene3d>
        </p:spPr>
        <p:style>
          <a:lnRef idx="0">
            <a:scrgbClr r="0" g="0" b="0"/>
          </a:lnRef>
          <a:fillRef idx="0">
            <a:scrgbClr r="0" g="0" b="0"/>
          </a:fillRef>
          <a:effectRef idx="0">
            <a:scrgbClr r="0" g="0" b="0"/>
          </a:effectRef>
          <a:fontRef idx="minor">
            <a:schemeClr val="tx1"/>
          </a:fontRef>
        </p:style>
      </p:cxnSp>
      <p:cxnSp>
        <p:nvCxnSpPr>
          <p:cNvPr id="61" name="Connecteur droit 60">
            <a:extLst>
              <a:ext uri="{FF2B5EF4-FFF2-40B4-BE49-F238E27FC236}">
                <a16:creationId xmlns:a16="http://schemas.microsoft.com/office/drawing/2014/main" id="{F2D51498-7BA9-6DA4-0578-EDA115031262}"/>
              </a:ext>
            </a:extLst>
          </p:cNvPr>
          <p:cNvCxnSpPr>
            <a:cxnSpLocks/>
          </p:cNvCxnSpPr>
          <p:nvPr/>
        </p:nvCxnSpPr>
        <p:spPr>
          <a:xfrm flipV="1">
            <a:off x="7292133" y="5064137"/>
            <a:ext cx="0" cy="1460883"/>
          </a:xfrm>
          <a:prstGeom prst="line">
            <a:avLst/>
          </a:prstGeom>
          <a:ln w="28575" cap="flat" cmpd="sng" algn="ctr">
            <a:solidFill>
              <a:schemeClr val="accent4"/>
            </a:solidFill>
            <a:prstDash val="dash"/>
            <a:round/>
            <a:headEnd type="none" w="med" len="med"/>
            <a:tailEnd type="none" w="med" len="med"/>
          </a:ln>
          <a:scene3d>
            <a:camera prst="orthographicFront">
              <a:rot lat="0" lon="0" rev="2700000"/>
            </a:camera>
            <a:lightRig rig="threePt" dir="t"/>
          </a:scene3d>
        </p:spPr>
        <p:style>
          <a:lnRef idx="0">
            <a:scrgbClr r="0" g="0" b="0"/>
          </a:lnRef>
          <a:fillRef idx="0">
            <a:scrgbClr r="0" g="0" b="0"/>
          </a:fillRef>
          <a:effectRef idx="0">
            <a:scrgbClr r="0" g="0" b="0"/>
          </a:effectRef>
          <a:fontRef idx="minor">
            <a:schemeClr val="tx1"/>
          </a:fontRef>
        </p:style>
      </p:cxnSp>
      <p:cxnSp>
        <p:nvCxnSpPr>
          <p:cNvPr id="63" name="Connecteur droit 62">
            <a:extLst>
              <a:ext uri="{FF2B5EF4-FFF2-40B4-BE49-F238E27FC236}">
                <a16:creationId xmlns:a16="http://schemas.microsoft.com/office/drawing/2014/main" id="{1E1F499B-3B91-3C22-96E6-093689B9DAD3}"/>
              </a:ext>
            </a:extLst>
          </p:cNvPr>
          <p:cNvCxnSpPr>
            <a:cxnSpLocks/>
          </p:cNvCxnSpPr>
          <p:nvPr/>
        </p:nvCxnSpPr>
        <p:spPr>
          <a:xfrm flipV="1">
            <a:off x="7887446" y="2300288"/>
            <a:ext cx="0" cy="3410344"/>
          </a:xfrm>
          <a:prstGeom prst="line">
            <a:avLst/>
          </a:prstGeom>
          <a:ln w="28575" cap="flat" cmpd="sng" algn="ctr">
            <a:solidFill>
              <a:schemeClr val="accent4"/>
            </a:solidFill>
            <a:prstDash val="dash"/>
            <a:round/>
            <a:headEnd type="none" w="med" len="med"/>
            <a:tailEnd type="none" w="med" len="med"/>
          </a:ln>
          <a:scene3d>
            <a:camera prst="orthographicFront">
              <a:rot lat="0" lon="0" rev="8100000"/>
            </a:camera>
            <a:lightRig rig="threePt" dir="t"/>
          </a:scene3d>
        </p:spPr>
        <p:style>
          <a:lnRef idx="0">
            <a:scrgbClr r="0" g="0" b="0"/>
          </a:lnRef>
          <a:fillRef idx="0">
            <a:scrgbClr r="0" g="0" b="0"/>
          </a:fillRef>
          <a:effectRef idx="0">
            <a:scrgbClr r="0" g="0" b="0"/>
          </a:effectRef>
          <a:fontRef idx="minor">
            <a:schemeClr val="tx1"/>
          </a:fontRef>
        </p:style>
      </p:cxnSp>
      <p:cxnSp>
        <p:nvCxnSpPr>
          <p:cNvPr id="67" name="Connecteur droit 66">
            <a:extLst>
              <a:ext uri="{FF2B5EF4-FFF2-40B4-BE49-F238E27FC236}">
                <a16:creationId xmlns:a16="http://schemas.microsoft.com/office/drawing/2014/main" id="{E47A7029-0CD4-F3DE-F91C-2E1E46D1D706}"/>
              </a:ext>
            </a:extLst>
          </p:cNvPr>
          <p:cNvCxnSpPr>
            <a:cxnSpLocks/>
          </p:cNvCxnSpPr>
          <p:nvPr/>
        </p:nvCxnSpPr>
        <p:spPr>
          <a:xfrm flipV="1">
            <a:off x="8180339" y="1124844"/>
            <a:ext cx="0" cy="2150861"/>
          </a:xfrm>
          <a:prstGeom prst="line">
            <a:avLst/>
          </a:prstGeom>
          <a:ln w="28575" cap="flat" cmpd="sng" algn="ctr">
            <a:solidFill>
              <a:schemeClr val="accent4"/>
            </a:solidFill>
            <a:prstDash val="dash"/>
            <a:round/>
            <a:headEnd type="none" w="med" len="med"/>
            <a:tailEnd type="none" w="med" len="med"/>
          </a:ln>
          <a:scene3d>
            <a:camera prst="orthographicFront">
              <a:rot lat="0" lon="0" rev="3900000"/>
            </a:camera>
            <a:lightRig rig="threePt" dir="t"/>
          </a:scene3d>
        </p:spPr>
        <p:style>
          <a:lnRef idx="0">
            <a:scrgbClr r="0" g="0" b="0"/>
          </a:lnRef>
          <a:fillRef idx="0">
            <a:scrgbClr r="0" g="0" b="0"/>
          </a:fillRef>
          <a:effectRef idx="0">
            <a:scrgbClr r="0" g="0" b="0"/>
          </a:effectRef>
          <a:fontRef idx="minor">
            <a:schemeClr val="tx1"/>
          </a:fontRef>
        </p:style>
      </p:cxnSp>
      <p:sp>
        <p:nvSpPr>
          <p:cNvPr id="74" name="Double flèche horizontale 73">
            <a:extLst>
              <a:ext uri="{FF2B5EF4-FFF2-40B4-BE49-F238E27FC236}">
                <a16:creationId xmlns:a16="http://schemas.microsoft.com/office/drawing/2014/main" id="{A5286586-6A40-41E6-3172-45AB64F226A4}"/>
              </a:ext>
            </a:extLst>
          </p:cNvPr>
          <p:cNvSpPr/>
          <p:nvPr/>
        </p:nvSpPr>
        <p:spPr>
          <a:xfrm rot="18958409">
            <a:off x="8665168" y="2992420"/>
            <a:ext cx="771525" cy="196017"/>
          </a:xfrm>
          <a:prstGeom prst="lef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BFA4C0ED-6C4E-FE0F-DED3-E736C06A5D19}"/>
              </a:ext>
            </a:extLst>
          </p:cNvPr>
          <p:cNvSpPr txBox="1"/>
          <p:nvPr/>
        </p:nvSpPr>
        <p:spPr>
          <a:xfrm>
            <a:off x="393582" y="2367365"/>
            <a:ext cx="4375490" cy="1200329"/>
          </a:xfrm>
          <a:prstGeom prst="rect">
            <a:avLst/>
          </a:prstGeom>
          <a:noFill/>
          <a:ln w="28575">
            <a:solidFill>
              <a:srgbClr val="FF0000"/>
            </a:solidFill>
          </a:ln>
        </p:spPr>
        <p:txBody>
          <a:bodyPr wrap="square" rtlCol="0">
            <a:spAutoFit/>
          </a:bodyPr>
          <a:lstStyle/>
          <a:p>
            <a:r>
              <a:rPr lang="fr-FR" b="1" dirty="0">
                <a:ln w="3175">
                  <a:noFill/>
                </a:ln>
              </a:rPr>
              <a:t>Il est primordial de s’assurer de rester dans notre cadre, plus on ira vers les laylines, plus on risquera de sortir en plus de perdre en possibilités d’actions.</a:t>
            </a:r>
          </a:p>
        </p:txBody>
      </p:sp>
    </p:spTree>
    <p:extLst>
      <p:ext uri="{BB962C8B-B14F-4D97-AF65-F5344CB8AC3E}">
        <p14:creationId xmlns:p14="http://schemas.microsoft.com/office/powerpoint/2010/main" val="423893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6" grpId="0" animBg="1"/>
      <p:bldP spid="7" grpId="0" animBg="1"/>
      <p:bldP spid="74"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4FF0C5-AC7D-2803-4C6F-6B149F4F859F}"/>
              </a:ext>
            </a:extLst>
          </p:cNvPr>
          <p:cNvSpPr>
            <a:spLocks noGrp="1"/>
          </p:cNvSpPr>
          <p:nvPr>
            <p:ph type="title"/>
          </p:nvPr>
        </p:nvSpPr>
        <p:spPr>
          <a:xfrm>
            <a:off x="157907" y="95685"/>
            <a:ext cx="4290268" cy="1325563"/>
          </a:xfrm>
        </p:spPr>
        <p:txBody>
          <a:bodyPr/>
          <a:lstStyle/>
          <a:p>
            <a:pPr algn="ctr"/>
            <a:r>
              <a:rPr lang="fr-FR" b="1" i="1" dirty="0">
                <a:latin typeface="+mn-lt"/>
              </a:rPr>
              <a:t>Déformations de cadre </a:t>
            </a:r>
          </a:p>
        </p:txBody>
      </p:sp>
      <p:sp>
        <p:nvSpPr>
          <p:cNvPr id="5" name="Rectangle 4">
            <a:extLst>
              <a:ext uri="{FF2B5EF4-FFF2-40B4-BE49-F238E27FC236}">
                <a16:creationId xmlns:a16="http://schemas.microsoft.com/office/drawing/2014/main" id="{1F52FDC1-1C0B-B428-3766-222405B4CCAF}"/>
              </a:ext>
            </a:extLst>
          </p:cNvPr>
          <p:cNvSpPr/>
          <p:nvPr/>
        </p:nvSpPr>
        <p:spPr>
          <a:xfrm rot="2676950">
            <a:off x="5327446" y="2087716"/>
            <a:ext cx="3786499" cy="3839497"/>
          </a:xfrm>
          <a:prstGeom prst="rect">
            <a:avLst/>
          </a:prstGeom>
          <a:noFill/>
          <a:ln w="28575" cap="sq">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Disque magnétique 5">
            <a:extLst>
              <a:ext uri="{FF2B5EF4-FFF2-40B4-BE49-F238E27FC236}">
                <a16:creationId xmlns:a16="http://schemas.microsoft.com/office/drawing/2014/main" id="{1D09479F-E6C2-9CCD-7A3D-0DB61AB8DE29}"/>
              </a:ext>
            </a:extLst>
          </p:cNvPr>
          <p:cNvSpPr/>
          <p:nvPr/>
        </p:nvSpPr>
        <p:spPr>
          <a:xfrm>
            <a:off x="7106396" y="842585"/>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7" name="Connecteur droit 6">
            <a:extLst>
              <a:ext uri="{FF2B5EF4-FFF2-40B4-BE49-F238E27FC236}">
                <a16:creationId xmlns:a16="http://schemas.microsoft.com/office/drawing/2014/main" id="{B6661A52-B8BC-4733-21FF-6FD3DEE11C15}"/>
              </a:ext>
            </a:extLst>
          </p:cNvPr>
          <p:cNvCxnSpPr>
            <a:cxnSpLocks/>
            <a:stCxn id="6" idx="3"/>
          </p:cNvCxnSpPr>
          <p:nvPr/>
        </p:nvCxnSpPr>
        <p:spPr>
          <a:xfrm flipH="1">
            <a:off x="7220696" y="1311315"/>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Flèche vers le bas 11">
            <a:extLst>
              <a:ext uri="{FF2B5EF4-FFF2-40B4-BE49-F238E27FC236}">
                <a16:creationId xmlns:a16="http://schemas.microsoft.com/office/drawing/2014/main" id="{8978F95E-72C4-64F0-3515-E423F324A9AD}"/>
              </a:ext>
            </a:extLst>
          </p:cNvPr>
          <p:cNvSpPr/>
          <p:nvPr/>
        </p:nvSpPr>
        <p:spPr>
          <a:xfrm>
            <a:off x="7106396" y="82090"/>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a:extLst>
              <a:ext uri="{FF2B5EF4-FFF2-40B4-BE49-F238E27FC236}">
                <a16:creationId xmlns:a16="http://schemas.microsoft.com/office/drawing/2014/main" id="{B836F590-94CB-DFC8-3D7C-6DC99CDC04EB}"/>
              </a:ext>
            </a:extLst>
          </p:cNvPr>
          <p:cNvSpPr/>
          <p:nvPr/>
        </p:nvSpPr>
        <p:spPr>
          <a:xfrm rot="20400893">
            <a:off x="6312652" y="1468122"/>
            <a:ext cx="1816087" cy="507880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a:extLst>
              <a:ext uri="{FF2B5EF4-FFF2-40B4-BE49-F238E27FC236}">
                <a16:creationId xmlns:a16="http://schemas.microsoft.com/office/drawing/2014/main" id="{23D76646-C00F-B446-4BD7-E561DFBA826C}"/>
              </a:ext>
            </a:extLst>
          </p:cNvPr>
          <p:cNvSpPr/>
          <p:nvPr/>
        </p:nvSpPr>
        <p:spPr>
          <a:xfrm rot="1817578">
            <a:off x="7627145" y="223482"/>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60D9E5BC-CD4F-234F-7927-1D42FCE1AFDD}"/>
              </a:ext>
            </a:extLst>
          </p:cNvPr>
          <p:cNvSpPr txBox="1"/>
          <p:nvPr/>
        </p:nvSpPr>
        <p:spPr>
          <a:xfrm>
            <a:off x="8011736" y="471110"/>
            <a:ext cx="1606530" cy="369332"/>
          </a:xfrm>
          <a:prstGeom prst="rect">
            <a:avLst/>
          </a:prstGeom>
          <a:noFill/>
        </p:spPr>
        <p:txBody>
          <a:bodyPr wrap="none" rtlCol="0">
            <a:spAutoFit/>
          </a:bodyPr>
          <a:lstStyle/>
          <a:p>
            <a:r>
              <a:rPr lang="fr-FR" b="1" dirty="0">
                <a:solidFill>
                  <a:srgbClr val="FF0000"/>
                </a:solidFill>
              </a:rPr>
              <a:t>Bascule de 30° </a:t>
            </a:r>
          </a:p>
        </p:txBody>
      </p:sp>
      <p:grpSp>
        <p:nvGrpSpPr>
          <p:cNvPr id="23" name="Groupe 22">
            <a:extLst>
              <a:ext uri="{FF2B5EF4-FFF2-40B4-BE49-F238E27FC236}">
                <a16:creationId xmlns:a16="http://schemas.microsoft.com/office/drawing/2014/main" id="{E5B74121-1595-0FF0-78AA-4FE907ED9DF7}"/>
              </a:ext>
            </a:extLst>
          </p:cNvPr>
          <p:cNvGrpSpPr/>
          <p:nvPr/>
        </p:nvGrpSpPr>
        <p:grpSpPr>
          <a:xfrm>
            <a:off x="113401" y="5057101"/>
            <a:ext cx="1113790" cy="468730"/>
            <a:chOff x="2279454" y="3814763"/>
            <a:chExt cx="1498564" cy="528637"/>
          </a:xfrm>
        </p:grpSpPr>
        <p:sp>
          <p:nvSpPr>
            <p:cNvPr id="21" name="Flèche vers la droite 20">
              <a:extLst>
                <a:ext uri="{FF2B5EF4-FFF2-40B4-BE49-F238E27FC236}">
                  <a16:creationId xmlns:a16="http://schemas.microsoft.com/office/drawing/2014/main" id="{99AFC2A3-8DAC-04D9-C50B-45B7574504B8}"/>
                </a:ext>
              </a:extLst>
            </p:cNvPr>
            <p:cNvSpPr/>
            <p:nvPr/>
          </p:nvSpPr>
          <p:spPr>
            <a:xfrm>
              <a:off x="2303041" y="3814763"/>
              <a:ext cx="1225972" cy="5286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id="{E2DFFF97-F112-8F0C-E90D-ABF20C23AE76}"/>
                </a:ext>
              </a:extLst>
            </p:cNvPr>
            <p:cNvSpPr txBox="1"/>
            <p:nvPr/>
          </p:nvSpPr>
          <p:spPr>
            <a:xfrm>
              <a:off x="2279454" y="3905524"/>
              <a:ext cx="1498564" cy="347113"/>
            </a:xfrm>
            <a:prstGeom prst="rect">
              <a:avLst/>
            </a:prstGeom>
            <a:noFill/>
          </p:spPr>
          <p:txBody>
            <a:bodyPr wrap="square" rtlCol="0">
              <a:spAutoFit/>
            </a:bodyPr>
            <a:lstStyle/>
            <a:p>
              <a:r>
                <a:rPr lang="fr-FR" sz="1400" b="1" i="1" dirty="0">
                  <a:solidFill>
                    <a:schemeClr val="bg1"/>
                  </a:solidFill>
                </a:rPr>
                <a:t>COURANT</a:t>
              </a:r>
            </a:p>
          </p:txBody>
        </p:sp>
      </p:grpSp>
      <p:sp>
        <p:nvSpPr>
          <p:cNvPr id="24" name="ZoneTexte 23">
            <a:extLst>
              <a:ext uri="{FF2B5EF4-FFF2-40B4-BE49-F238E27FC236}">
                <a16:creationId xmlns:a16="http://schemas.microsoft.com/office/drawing/2014/main" id="{46D09811-0E74-C72B-6E2B-3110AC66552C}"/>
              </a:ext>
            </a:extLst>
          </p:cNvPr>
          <p:cNvSpPr txBox="1"/>
          <p:nvPr/>
        </p:nvSpPr>
        <p:spPr>
          <a:xfrm>
            <a:off x="353170" y="1566534"/>
            <a:ext cx="4290268" cy="1754326"/>
          </a:xfrm>
          <a:prstGeom prst="rect">
            <a:avLst/>
          </a:prstGeom>
          <a:noFill/>
        </p:spPr>
        <p:txBody>
          <a:bodyPr wrap="square" rtlCol="0">
            <a:spAutoFit/>
          </a:bodyPr>
          <a:lstStyle/>
          <a:p>
            <a:r>
              <a:rPr lang="fr-FR" b="1" u="sng" dirty="0"/>
              <a:t>3 facteurs :</a:t>
            </a:r>
          </a:p>
          <a:p>
            <a:endParaRPr lang="fr-FR" b="1" dirty="0"/>
          </a:p>
          <a:p>
            <a:pPr marL="285750" indent="-285750">
              <a:buFont typeface="Arial" panose="020B0604020202020204" pitchFamily="34" charset="0"/>
              <a:buChar char="•"/>
            </a:pPr>
            <a:r>
              <a:rPr lang="fr-FR" b="1" dirty="0"/>
              <a:t>L’écart axe du parcours et axe du vent</a:t>
            </a:r>
          </a:p>
          <a:p>
            <a:pPr marL="285750" indent="-285750">
              <a:buFont typeface="Arial" panose="020B0604020202020204" pitchFamily="34" charset="0"/>
              <a:buChar char="•"/>
            </a:pPr>
            <a:r>
              <a:rPr lang="fr-FR" b="1" dirty="0"/>
              <a:t>Le courant</a:t>
            </a:r>
          </a:p>
          <a:p>
            <a:pPr marL="285750" indent="-285750">
              <a:buFont typeface="Arial" panose="020B0604020202020204" pitchFamily="34" charset="0"/>
              <a:buChar char="•"/>
            </a:pPr>
            <a:r>
              <a:rPr lang="fr-FR" b="1" dirty="0"/>
              <a:t>La force du vent et le support</a:t>
            </a:r>
          </a:p>
          <a:p>
            <a:endParaRPr lang="fr-FR" b="1" dirty="0"/>
          </a:p>
        </p:txBody>
      </p:sp>
      <p:sp>
        <p:nvSpPr>
          <p:cNvPr id="27" name="Rectangle 26">
            <a:extLst>
              <a:ext uri="{FF2B5EF4-FFF2-40B4-BE49-F238E27FC236}">
                <a16:creationId xmlns:a16="http://schemas.microsoft.com/office/drawing/2014/main" id="{083879D6-7F79-F9DD-B66E-90D1315B4BB9}"/>
              </a:ext>
            </a:extLst>
          </p:cNvPr>
          <p:cNvSpPr/>
          <p:nvPr/>
        </p:nvSpPr>
        <p:spPr>
          <a:xfrm rot="20160464">
            <a:off x="6312653" y="1467498"/>
            <a:ext cx="1816087" cy="5078801"/>
          </a:xfrm>
          <a:prstGeom prst="rect">
            <a:avLst/>
          </a:prstGeom>
          <a:noFill/>
          <a:ln w="28575">
            <a:solidFill>
              <a:srgbClr val="FF0000"/>
            </a:solidFill>
          </a:ln>
          <a:scene3d>
            <a:camera prst="orthographicFront">
              <a:rot lat="0" lon="0" rev="8100000"/>
            </a:camera>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Disque magnétique 24">
            <a:extLst>
              <a:ext uri="{FF2B5EF4-FFF2-40B4-BE49-F238E27FC236}">
                <a16:creationId xmlns:a16="http://schemas.microsoft.com/office/drawing/2014/main" id="{32F87FD9-6B30-391F-6F5E-3A7E2384A813}"/>
              </a:ext>
            </a:extLst>
          </p:cNvPr>
          <p:cNvSpPr/>
          <p:nvPr/>
        </p:nvSpPr>
        <p:spPr>
          <a:xfrm>
            <a:off x="7111903" y="6318214"/>
            <a:ext cx="223093"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Flèche vers le bas 29">
            <a:extLst>
              <a:ext uri="{FF2B5EF4-FFF2-40B4-BE49-F238E27FC236}">
                <a16:creationId xmlns:a16="http://schemas.microsoft.com/office/drawing/2014/main" id="{C699D4C9-C1AB-853B-64A2-166ED88E10C8}"/>
              </a:ext>
            </a:extLst>
          </p:cNvPr>
          <p:cNvSpPr/>
          <p:nvPr/>
        </p:nvSpPr>
        <p:spPr>
          <a:xfrm rot="19850296">
            <a:off x="6458436" y="224726"/>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Rectangle 31">
            <a:extLst>
              <a:ext uri="{FF2B5EF4-FFF2-40B4-BE49-F238E27FC236}">
                <a16:creationId xmlns:a16="http://schemas.microsoft.com/office/drawing/2014/main" id="{9A7F32B6-8374-5418-D55F-9285E510B8DA}"/>
              </a:ext>
            </a:extLst>
          </p:cNvPr>
          <p:cNvSpPr/>
          <p:nvPr/>
        </p:nvSpPr>
        <p:spPr>
          <a:xfrm rot="2676950">
            <a:off x="1823530" y="4329547"/>
            <a:ext cx="1964532" cy="1930993"/>
          </a:xfrm>
          <a:prstGeom prst="rect">
            <a:avLst/>
          </a:prstGeom>
          <a:noFill/>
          <a:ln w="28575" cap="sq">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Disque magnétique 32">
            <a:extLst>
              <a:ext uri="{FF2B5EF4-FFF2-40B4-BE49-F238E27FC236}">
                <a16:creationId xmlns:a16="http://schemas.microsoft.com/office/drawing/2014/main" id="{03D87618-33FB-B3E1-0745-7615295C2B78}"/>
              </a:ext>
            </a:extLst>
          </p:cNvPr>
          <p:cNvSpPr/>
          <p:nvPr/>
        </p:nvSpPr>
        <p:spPr>
          <a:xfrm>
            <a:off x="2746495" y="3703335"/>
            <a:ext cx="121074" cy="235738"/>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4" name="Connecteur droit 33">
            <a:extLst>
              <a:ext uri="{FF2B5EF4-FFF2-40B4-BE49-F238E27FC236}">
                <a16:creationId xmlns:a16="http://schemas.microsoft.com/office/drawing/2014/main" id="{9397A521-9392-0AAB-1327-222A0E2FBD85}"/>
              </a:ext>
            </a:extLst>
          </p:cNvPr>
          <p:cNvCxnSpPr>
            <a:cxnSpLocks/>
            <a:stCxn id="33" idx="3"/>
          </p:cNvCxnSpPr>
          <p:nvPr/>
        </p:nvCxnSpPr>
        <p:spPr>
          <a:xfrm flipH="1">
            <a:off x="2805796" y="3939072"/>
            <a:ext cx="1235" cy="2918928"/>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5" name="Flèche vers le bas 34">
            <a:extLst>
              <a:ext uri="{FF2B5EF4-FFF2-40B4-BE49-F238E27FC236}">
                <a16:creationId xmlns:a16="http://schemas.microsoft.com/office/drawing/2014/main" id="{441F6D1B-ECE1-29D5-9C75-37930C9E5776}"/>
              </a:ext>
            </a:extLst>
          </p:cNvPr>
          <p:cNvSpPr/>
          <p:nvPr/>
        </p:nvSpPr>
        <p:spPr>
          <a:xfrm>
            <a:off x="2746495" y="3320860"/>
            <a:ext cx="121074" cy="33333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Rectangle 35">
            <a:extLst>
              <a:ext uri="{FF2B5EF4-FFF2-40B4-BE49-F238E27FC236}">
                <a16:creationId xmlns:a16="http://schemas.microsoft.com/office/drawing/2014/main" id="{09792B26-7F21-5499-2286-B8CAC6C082F9}"/>
              </a:ext>
            </a:extLst>
          </p:cNvPr>
          <p:cNvSpPr/>
          <p:nvPr/>
        </p:nvSpPr>
        <p:spPr>
          <a:xfrm rot="20400893">
            <a:off x="2370717" y="4010628"/>
            <a:ext cx="875078" cy="259002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Flèche vers le bas 36">
            <a:extLst>
              <a:ext uri="{FF2B5EF4-FFF2-40B4-BE49-F238E27FC236}">
                <a16:creationId xmlns:a16="http://schemas.microsoft.com/office/drawing/2014/main" id="{6006179B-7144-ACFC-B5D8-BC3505D3EE33}"/>
              </a:ext>
            </a:extLst>
          </p:cNvPr>
          <p:cNvSpPr/>
          <p:nvPr/>
        </p:nvSpPr>
        <p:spPr>
          <a:xfrm rot="1817578">
            <a:off x="3140232" y="3358568"/>
            <a:ext cx="166825" cy="415356"/>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8" name="Groupe 37">
            <a:extLst>
              <a:ext uri="{FF2B5EF4-FFF2-40B4-BE49-F238E27FC236}">
                <a16:creationId xmlns:a16="http://schemas.microsoft.com/office/drawing/2014/main" id="{C06A550F-1646-C2F9-14D4-214A5C01F2C3}"/>
              </a:ext>
            </a:extLst>
          </p:cNvPr>
          <p:cNvGrpSpPr/>
          <p:nvPr/>
        </p:nvGrpSpPr>
        <p:grpSpPr>
          <a:xfrm rot="5400000">
            <a:off x="1774854" y="3331881"/>
            <a:ext cx="1113790" cy="468730"/>
            <a:chOff x="2279454" y="3814763"/>
            <a:chExt cx="1498564" cy="528637"/>
          </a:xfrm>
        </p:grpSpPr>
        <p:sp>
          <p:nvSpPr>
            <p:cNvPr id="39" name="Flèche vers la droite 38">
              <a:extLst>
                <a:ext uri="{FF2B5EF4-FFF2-40B4-BE49-F238E27FC236}">
                  <a16:creationId xmlns:a16="http://schemas.microsoft.com/office/drawing/2014/main" id="{C9452657-405E-15E5-A688-EF94CE556B3F}"/>
                </a:ext>
              </a:extLst>
            </p:cNvPr>
            <p:cNvSpPr/>
            <p:nvPr/>
          </p:nvSpPr>
          <p:spPr>
            <a:xfrm>
              <a:off x="2303041" y="3814763"/>
              <a:ext cx="1225972" cy="5286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a:extLst>
                <a:ext uri="{FF2B5EF4-FFF2-40B4-BE49-F238E27FC236}">
                  <a16:creationId xmlns:a16="http://schemas.microsoft.com/office/drawing/2014/main" id="{171C0E1A-E8D0-E2B8-AB41-71000FECC15E}"/>
                </a:ext>
              </a:extLst>
            </p:cNvPr>
            <p:cNvSpPr txBox="1"/>
            <p:nvPr/>
          </p:nvSpPr>
          <p:spPr>
            <a:xfrm>
              <a:off x="2279454" y="3905524"/>
              <a:ext cx="1498564" cy="347113"/>
            </a:xfrm>
            <a:prstGeom prst="rect">
              <a:avLst/>
            </a:prstGeom>
            <a:noFill/>
          </p:spPr>
          <p:txBody>
            <a:bodyPr wrap="square" rtlCol="0">
              <a:spAutoFit/>
            </a:bodyPr>
            <a:lstStyle/>
            <a:p>
              <a:r>
                <a:rPr lang="fr-FR" sz="1400" b="1" i="1" dirty="0">
                  <a:solidFill>
                    <a:schemeClr val="bg1"/>
                  </a:solidFill>
                </a:rPr>
                <a:t>COURANT</a:t>
              </a:r>
            </a:p>
          </p:txBody>
        </p:sp>
      </p:grpSp>
      <p:grpSp>
        <p:nvGrpSpPr>
          <p:cNvPr id="41" name="Groupe 40">
            <a:extLst>
              <a:ext uri="{FF2B5EF4-FFF2-40B4-BE49-F238E27FC236}">
                <a16:creationId xmlns:a16="http://schemas.microsoft.com/office/drawing/2014/main" id="{90A05496-3437-2BC4-EA11-AB29918FB1F8}"/>
              </a:ext>
            </a:extLst>
          </p:cNvPr>
          <p:cNvGrpSpPr/>
          <p:nvPr/>
        </p:nvGrpSpPr>
        <p:grpSpPr>
          <a:xfrm rot="16200000">
            <a:off x="1296925" y="6096389"/>
            <a:ext cx="1113790" cy="468730"/>
            <a:chOff x="2279454" y="3814763"/>
            <a:chExt cx="1498564" cy="528637"/>
          </a:xfrm>
        </p:grpSpPr>
        <p:sp>
          <p:nvSpPr>
            <p:cNvPr id="42" name="Flèche vers la droite 41">
              <a:extLst>
                <a:ext uri="{FF2B5EF4-FFF2-40B4-BE49-F238E27FC236}">
                  <a16:creationId xmlns:a16="http://schemas.microsoft.com/office/drawing/2014/main" id="{545B32B9-F390-4BB4-7BBC-444F0B6786F4}"/>
                </a:ext>
              </a:extLst>
            </p:cNvPr>
            <p:cNvSpPr/>
            <p:nvPr/>
          </p:nvSpPr>
          <p:spPr>
            <a:xfrm>
              <a:off x="2303041" y="3814763"/>
              <a:ext cx="1225972" cy="52863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a:extLst>
                <a:ext uri="{FF2B5EF4-FFF2-40B4-BE49-F238E27FC236}">
                  <a16:creationId xmlns:a16="http://schemas.microsoft.com/office/drawing/2014/main" id="{AF7F5604-A3DD-6317-4339-2CA79C6C96CB}"/>
                </a:ext>
              </a:extLst>
            </p:cNvPr>
            <p:cNvSpPr txBox="1"/>
            <p:nvPr/>
          </p:nvSpPr>
          <p:spPr>
            <a:xfrm>
              <a:off x="2279454" y="3905524"/>
              <a:ext cx="1498564" cy="347113"/>
            </a:xfrm>
            <a:prstGeom prst="rect">
              <a:avLst/>
            </a:prstGeom>
            <a:noFill/>
          </p:spPr>
          <p:txBody>
            <a:bodyPr wrap="square" rtlCol="0">
              <a:spAutoFit/>
            </a:bodyPr>
            <a:lstStyle/>
            <a:p>
              <a:r>
                <a:rPr lang="fr-FR" sz="1400" b="1" i="1" dirty="0">
                  <a:solidFill>
                    <a:schemeClr val="bg1"/>
                  </a:solidFill>
                </a:rPr>
                <a:t>COURANT</a:t>
              </a:r>
            </a:p>
          </p:txBody>
        </p:sp>
      </p:grpSp>
      <p:sp>
        <p:nvSpPr>
          <p:cNvPr id="45" name="Décision 44">
            <a:extLst>
              <a:ext uri="{FF2B5EF4-FFF2-40B4-BE49-F238E27FC236}">
                <a16:creationId xmlns:a16="http://schemas.microsoft.com/office/drawing/2014/main" id="{042905BA-C24C-5A3E-D8E2-7D6F6CB7EF7F}"/>
              </a:ext>
            </a:extLst>
          </p:cNvPr>
          <p:cNvSpPr/>
          <p:nvPr/>
        </p:nvSpPr>
        <p:spPr>
          <a:xfrm>
            <a:off x="1781701" y="3955601"/>
            <a:ext cx="2043198" cy="2742160"/>
          </a:xfrm>
          <a:prstGeom prst="flowChartDecision">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Décision 45">
            <a:extLst>
              <a:ext uri="{FF2B5EF4-FFF2-40B4-BE49-F238E27FC236}">
                <a16:creationId xmlns:a16="http://schemas.microsoft.com/office/drawing/2014/main" id="{5DA7FD6B-C5B6-45A4-C1D8-C769DCC3E10C}"/>
              </a:ext>
            </a:extLst>
          </p:cNvPr>
          <p:cNvSpPr/>
          <p:nvPr/>
        </p:nvSpPr>
        <p:spPr>
          <a:xfrm>
            <a:off x="1047530" y="3953108"/>
            <a:ext cx="3595908" cy="2742160"/>
          </a:xfrm>
          <a:prstGeom prst="flowChartDecision">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5045E68E-7FE8-224A-AA2A-8D4B9BCDEEA2}"/>
              </a:ext>
            </a:extLst>
          </p:cNvPr>
          <p:cNvSpPr txBox="1"/>
          <p:nvPr/>
        </p:nvSpPr>
        <p:spPr>
          <a:xfrm>
            <a:off x="9191632" y="1367979"/>
            <a:ext cx="2912819" cy="1754326"/>
          </a:xfrm>
          <a:prstGeom prst="rect">
            <a:avLst/>
          </a:prstGeom>
          <a:noFill/>
          <a:ln w="28575">
            <a:solidFill>
              <a:srgbClr val="FF0000"/>
            </a:solidFill>
          </a:ln>
        </p:spPr>
        <p:txBody>
          <a:bodyPr wrap="square" rtlCol="0">
            <a:spAutoFit/>
          </a:bodyPr>
          <a:lstStyle/>
          <a:p>
            <a:r>
              <a:rPr lang="fr-FR" b="1" dirty="0">
                <a:ln w="3175">
                  <a:noFill/>
                </a:ln>
              </a:rPr>
              <a:t>Je dois en fonction de mon analyse stratégique et mes observations tactiques, adapter ma route pour rester dans mon nouveau cadre.</a:t>
            </a:r>
          </a:p>
        </p:txBody>
      </p:sp>
    </p:spTree>
    <p:extLst>
      <p:ext uri="{BB962C8B-B14F-4D97-AF65-F5344CB8AC3E}">
        <p14:creationId xmlns:p14="http://schemas.microsoft.com/office/powerpoint/2010/main" val="396310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6"/>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2"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7"/>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5"/>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6"/>
                                        </p:tgtEl>
                                        <p:attrNameLst>
                                          <p:attrName>style.visibility</p:attrName>
                                        </p:attrNameLst>
                                      </p:cBhvr>
                                      <p:to>
                                        <p:strVal val="hidden"/>
                                      </p:to>
                                    </p:set>
                                  </p:childTnLst>
                                </p:cTn>
                              </p:par>
                              <p:par>
                                <p:cTn id="53" presetID="1" presetClass="exit" presetSubtype="0" fill="hold" grpId="2" nodeType="with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xit" presetSubtype="0" fill="hold" grpId="2" nodeType="withEffect">
                                  <p:stCondLst>
                                    <p:cond delay="0"/>
                                  </p:stCondLst>
                                  <p:childTnLst>
                                    <p:set>
                                      <p:cBhvr>
                                        <p:cTn id="56" dur="1" fill="hold">
                                          <p:stCondLst>
                                            <p:cond delay="0"/>
                                          </p:stCondLst>
                                        </p:cTn>
                                        <p:tgtEl>
                                          <p:spTgt spid="2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2"/>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23"/>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36"/>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37"/>
                                        </p:tgtEl>
                                        <p:attrNameLst>
                                          <p:attrName>style.visibility</p:attrName>
                                        </p:attrNameLst>
                                      </p:cBhvr>
                                      <p:to>
                                        <p:strVal val="hidden"/>
                                      </p:to>
                                    </p:set>
                                  </p:childTnLst>
                                </p:cTn>
                              </p:par>
                              <p:par>
                                <p:cTn id="87" presetID="1" presetClass="entr" presetSubtype="0" fill="hold" nodeType="withEffect">
                                  <p:stCondLst>
                                    <p:cond delay="0"/>
                                  </p:stCondLst>
                                  <p:childTnLst>
                                    <p:set>
                                      <p:cBhvr>
                                        <p:cTn id="88" dur="1" fill="hold">
                                          <p:stCondLst>
                                            <p:cond delay="0"/>
                                          </p:stCondLst>
                                        </p:cTn>
                                        <p:tgtEl>
                                          <p:spTgt spid="3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nodeType="clickEffect">
                                  <p:stCondLst>
                                    <p:cond delay="0"/>
                                  </p:stCondLst>
                                  <p:childTnLst>
                                    <p:set>
                                      <p:cBhvr>
                                        <p:cTn id="94" dur="1" fill="hold">
                                          <p:stCondLst>
                                            <p:cond delay="0"/>
                                          </p:stCondLst>
                                        </p:cTn>
                                        <p:tgtEl>
                                          <p:spTgt spid="38"/>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46"/>
                                        </p:tgtEl>
                                        <p:attrNameLst>
                                          <p:attrName>style.visibility</p:attrName>
                                        </p:attrNameLst>
                                      </p:cBhvr>
                                      <p:to>
                                        <p:strVal val="hidden"/>
                                      </p:to>
                                    </p:set>
                                  </p:childTnLst>
                                </p:cTn>
                              </p:par>
                              <p:par>
                                <p:cTn id="97" presetID="1" presetClass="entr" presetSubtype="0" fill="hold" nodeType="withEffect">
                                  <p:stCondLst>
                                    <p:cond delay="0"/>
                                  </p:stCondLst>
                                  <p:childTnLst>
                                    <p:set>
                                      <p:cBhvr>
                                        <p:cTn id="98" dur="1" fill="hold">
                                          <p:stCondLst>
                                            <p:cond delay="0"/>
                                          </p:stCondLst>
                                        </p:cTn>
                                        <p:tgtEl>
                                          <p:spTgt spid="41"/>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5"/>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12" grpId="0" animBg="1"/>
      <p:bldP spid="12" grpId="1" animBg="1"/>
      <p:bldP spid="16" grpId="0" animBg="1"/>
      <p:bldP spid="16" grpId="1" animBg="1"/>
      <p:bldP spid="16" grpId="2" animBg="1"/>
      <p:bldP spid="19" grpId="0" animBg="1"/>
      <p:bldP spid="19" grpId="1" animBg="1"/>
      <p:bldP spid="19" grpId="2" animBg="1"/>
      <p:bldP spid="20" grpId="0"/>
      <p:bldP spid="20" grpId="1"/>
      <p:bldP spid="20" grpId="2"/>
      <p:bldP spid="27" grpId="0" animBg="1"/>
      <p:bldP spid="27" grpId="1" animBg="1"/>
      <p:bldP spid="25" grpId="0" animBg="1"/>
      <p:bldP spid="25" grpId="1" animBg="1"/>
      <p:bldP spid="30" grpId="0" animBg="1"/>
      <p:bldP spid="30" grpId="1" animBg="1"/>
      <p:bldP spid="32" grpId="0" animBg="1"/>
      <p:bldP spid="33" grpId="0" animBg="1"/>
      <p:bldP spid="35" grpId="0" animBg="1"/>
      <p:bldP spid="36" grpId="0" animBg="1"/>
      <p:bldP spid="36" grpId="1" animBg="1"/>
      <p:bldP spid="37" grpId="0" animBg="1"/>
      <p:bldP spid="37" grpId="1" animBg="1"/>
      <p:bldP spid="45" grpId="0" animBg="1"/>
      <p:bldP spid="46" grpId="0" animBg="1"/>
      <p:bldP spid="46" grpId="1"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39290D78-23F5-402A-55DC-87D481502684}"/>
              </a:ext>
            </a:extLst>
          </p:cNvPr>
          <p:cNvSpPr>
            <a:spLocks noGrp="1"/>
          </p:cNvSpPr>
          <p:nvPr>
            <p:ph type="title"/>
          </p:nvPr>
        </p:nvSpPr>
        <p:spPr>
          <a:xfrm>
            <a:off x="152400" y="236972"/>
            <a:ext cx="6370591" cy="1325563"/>
          </a:xfrm>
        </p:spPr>
        <p:txBody>
          <a:bodyPr>
            <a:normAutofit fontScale="90000"/>
          </a:bodyPr>
          <a:lstStyle/>
          <a:p>
            <a:r>
              <a:rPr lang="fr-FR" b="1" i="1" dirty="0">
                <a:latin typeface="+mn-lt"/>
              </a:rPr>
              <a:t>Se classer dans la flotte, Échelle, Écart et Profondeur</a:t>
            </a:r>
          </a:p>
        </p:txBody>
      </p:sp>
      <p:sp>
        <p:nvSpPr>
          <p:cNvPr id="11" name="Décision 10">
            <a:extLst>
              <a:ext uri="{FF2B5EF4-FFF2-40B4-BE49-F238E27FC236}">
                <a16:creationId xmlns:a16="http://schemas.microsoft.com/office/drawing/2014/main" id="{F90C6A9A-A7BB-801B-A085-9E4F4465CCAE}"/>
              </a:ext>
            </a:extLst>
          </p:cNvPr>
          <p:cNvSpPr/>
          <p:nvPr/>
        </p:nvSpPr>
        <p:spPr>
          <a:xfrm>
            <a:off x="4528024" y="1311315"/>
            <a:ext cx="5385344" cy="5392259"/>
          </a:xfrm>
          <a:prstGeom prst="flowChartDecision">
            <a:avLst/>
          </a:prstGeom>
          <a:blipFill>
            <a:blip r:embed="rId2"/>
            <a:stretch>
              <a:fillRect/>
            </a:stretch>
          </a:blipFill>
          <a:ln w="28575">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4" name="Groupe 3">
            <a:extLst>
              <a:ext uri="{FF2B5EF4-FFF2-40B4-BE49-F238E27FC236}">
                <a16:creationId xmlns:a16="http://schemas.microsoft.com/office/drawing/2014/main" id="{D4A27112-A0D9-A583-5B93-78997C435784}"/>
              </a:ext>
            </a:extLst>
          </p:cNvPr>
          <p:cNvGrpSpPr/>
          <p:nvPr/>
        </p:nvGrpSpPr>
        <p:grpSpPr>
          <a:xfrm>
            <a:off x="7106396" y="82090"/>
            <a:ext cx="233362" cy="7033085"/>
            <a:chOff x="7063533" y="682165"/>
            <a:chExt cx="233362" cy="7033085"/>
          </a:xfrm>
        </p:grpSpPr>
        <p:sp>
          <p:nvSpPr>
            <p:cNvPr id="6" name="Disque magnétique 5">
              <a:extLst>
                <a:ext uri="{FF2B5EF4-FFF2-40B4-BE49-F238E27FC236}">
                  <a16:creationId xmlns:a16="http://schemas.microsoft.com/office/drawing/2014/main" id="{41BEB48B-BB4E-8228-7511-D7237AF517BA}"/>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7" name="Connecteur droit 6">
              <a:extLst>
                <a:ext uri="{FF2B5EF4-FFF2-40B4-BE49-F238E27FC236}">
                  <a16:creationId xmlns:a16="http://schemas.microsoft.com/office/drawing/2014/main" id="{CEBC23D6-BB17-FF71-E2DA-730958F94CB4}"/>
                </a:ext>
              </a:extLst>
            </p:cNvPr>
            <p:cNvCxnSpPr>
              <a:cxnSpLocks/>
              <a:stCxn id="6"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Flèche vers le bas 7">
              <a:extLst>
                <a:ext uri="{FF2B5EF4-FFF2-40B4-BE49-F238E27FC236}">
                  <a16:creationId xmlns:a16="http://schemas.microsoft.com/office/drawing/2014/main" id="{95EDA711-2047-7B86-2F66-C87B47253CA1}"/>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15" name="Groupe 14">
            <a:extLst>
              <a:ext uri="{FF2B5EF4-FFF2-40B4-BE49-F238E27FC236}">
                <a16:creationId xmlns:a16="http://schemas.microsoft.com/office/drawing/2014/main" id="{3593BCFD-724F-1C68-421D-2973D3ED11F0}"/>
              </a:ext>
            </a:extLst>
          </p:cNvPr>
          <p:cNvGrpSpPr/>
          <p:nvPr/>
        </p:nvGrpSpPr>
        <p:grpSpPr>
          <a:xfrm>
            <a:off x="8800347" y="3958228"/>
            <a:ext cx="285305" cy="1039885"/>
            <a:chOff x="4359015" y="3831653"/>
            <a:chExt cx="285305" cy="1039885"/>
          </a:xfrm>
        </p:grpSpPr>
        <p:sp>
          <p:nvSpPr>
            <p:cNvPr id="16" name="Délai  15">
              <a:extLst>
                <a:ext uri="{FF2B5EF4-FFF2-40B4-BE49-F238E27FC236}">
                  <a16:creationId xmlns:a16="http://schemas.microsoft.com/office/drawing/2014/main" id="{C1103536-C2C1-D2E9-7B88-6DFE0780424F}"/>
                </a:ext>
              </a:extLst>
            </p:cNvPr>
            <p:cNvSpPr/>
            <p:nvPr/>
          </p:nvSpPr>
          <p:spPr>
            <a:xfrm rot="13536419">
              <a:off x="4201853" y="3988815"/>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Arc 16">
              <a:extLst>
                <a:ext uri="{FF2B5EF4-FFF2-40B4-BE49-F238E27FC236}">
                  <a16:creationId xmlns:a16="http://schemas.microsoft.com/office/drawing/2014/main" id="{9D29D1A3-74A3-E28B-27A8-F75703E1C791}"/>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8" name="Groupe 17">
            <a:extLst>
              <a:ext uri="{FF2B5EF4-FFF2-40B4-BE49-F238E27FC236}">
                <a16:creationId xmlns:a16="http://schemas.microsoft.com/office/drawing/2014/main" id="{58AE4798-F109-C9F6-B0BC-6AE2B3FD1581}"/>
              </a:ext>
            </a:extLst>
          </p:cNvPr>
          <p:cNvGrpSpPr/>
          <p:nvPr/>
        </p:nvGrpSpPr>
        <p:grpSpPr>
          <a:xfrm>
            <a:off x="8282917" y="3009034"/>
            <a:ext cx="285305" cy="1039885"/>
            <a:chOff x="4359015" y="3831653"/>
            <a:chExt cx="285305" cy="1039885"/>
          </a:xfrm>
        </p:grpSpPr>
        <p:sp>
          <p:nvSpPr>
            <p:cNvPr id="19" name="Délai  18">
              <a:extLst>
                <a:ext uri="{FF2B5EF4-FFF2-40B4-BE49-F238E27FC236}">
                  <a16:creationId xmlns:a16="http://schemas.microsoft.com/office/drawing/2014/main" id="{265FF67E-82F1-DEF5-D8E0-300C9E665E11}"/>
                </a:ext>
              </a:extLst>
            </p:cNvPr>
            <p:cNvSpPr/>
            <p:nvPr/>
          </p:nvSpPr>
          <p:spPr>
            <a:xfrm rot="13536419">
              <a:off x="4201853" y="3988815"/>
              <a:ext cx="557212" cy="242888"/>
            </a:xfrm>
            <a:prstGeom prst="flowChartDelay">
              <a:avLst/>
            </a:prstGeom>
            <a:solidFill>
              <a:schemeClr val="accent5"/>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Arc 19">
              <a:extLst>
                <a:ext uri="{FF2B5EF4-FFF2-40B4-BE49-F238E27FC236}">
                  <a16:creationId xmlns:a16="http://schemas.microsoft.com/office/drawing/2014/main" id="{196CC42D-ADA0-385A-1CEA-4ED07981AC70}"/>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grpSp>
      <p:pic>
        <p:nvPicPr>
          <p:cNvPr id="44" name="Image 43" descr="Une image contenant capture d’écran, ligne, Caractère coloré, Rectangle&#10;&#10;Description générée automatiquement">
            <a:extLst>
              <a:ext uri="{FF2B5EF4-FFF2-40B4-BE49-F238E27FC236}">
                <a16:creationId xmlns:a16="http://schemas.microsoft.com/office/drawing/2014/main" id="{9659FBC0-6A6E-8ED3-507E-AC47FFF14FF2}"/>
              </a:ext>
            </a:extLst>
          </p:cNvPr>
          <p:cNvPicPr>
            <a:picLocks noChangeAspect="1"/>
          </p:cNvPicPr>
          <p:nvPr/>
        </p:nvPicPr>
        <p:blipFill>
          <a:blip r:embed="rId3"/>
          <a:stretch>
            <a:fillRect/>
          </a:stretch>
        </p:blipFill>
        <p:spPr>
          <a:xfrm rot="2324408">
            <a:off x="4528295" y="1905739"/>
            <a:ext cx="5384800" cy="4191000"/>
          </a:xfrm>
          <a:prstGeom prst="rect">
            <a:avLst/>
          </a:prstGeom>
        </p:spPr>
      </p:pic>
      <p:grpSp>
        <p:nvGrpSpPr>
          <p:cNvPr id="21" name="Groupe 20">
            <a:extLst>
              <a:ext uri="{FF2B5EF4-FFF2-40B4-BE49-F238E27FC236}">
                <a16:creationId xmlns:a16="http://schemas.microsoft.com/office/drawing/2014/main" id="{343EE490-D0C1-9BBF-28B9-101D99FAD176}"/>
              </a:ext>
            </a:extLst>
          </p:cNvPr>
          <p:cNvGrpSpPr/>
          <p:nvPr/>
        </p:nvGrpSpPr>
        <p:grpSpPr>
          <a:xfrm>
            <a:off x="6282433" y="4438692"/>
            <a:ext cx="285305" cy="1039885"/>
            <a:chOff x="4359015" y="3831653"/>
            <a:chExt cx="285305" cy="1039885"/>
          </a:xfrm>
        </p:grpSpPr>
        <p:sp>
          <p:nvSpPr>
            <p:cNvPr id="22" name="Délai  21">
              <a:extLst>
                <a:ext uri="{FF2B5EF4-FFF2-40B4-BE49-F238E27FC236}">
                  <a16:creationId xmlns:a16="http://schemas.microsoft.com/office/drawing/2014/main" id="{44CBE51B-7C3D-66C5-96FD-D04C10D8F41C}"/>
                </a:ext>
              </a:extLst>
            </p:cNvPr>
            <p:cNvSpPr/>
            <p:nvPr/>
          </p:nvSpPr>
          <p:spPr>
            <a:xfrm rot="13536419">
              <a:off x="4201853" y="3988815"/>
              <a:ext cx="557212" cy="242888"/>
            </a:xfrm>
            <a:prstGeom prst="flowChartDelay">
              <a:avLst/>
            </a:prstGeom>
            <a:solidFill>
              <a:schemeClr val="accent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Arc 22">
              <a:extLst>
                <a:ext uri="{FF2B5EF4-FFF2-40B4-BE49-F238E27FC236}">
                  <a16:creationId xmlns:a16="http://schemas.microsoft.com/office/drawing/2014/main" id="{FFCACA58-C25C-99B0-164D-FA1922BDE6AD}"/>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25" name="Connecteur droit avec flèche 24">
            <a:extLst>
              <a:ext uri="{FF2B5EF4-FFF2-40B4-BE49-F238E27FC236}">
                <a16:creationId xmlns:a16="http://schemas.microsoft.com/office/drawing/2014/main" id="{DC9FAC50-F0BF-D9DD-653A-F501E2D6296C}"/>
              </a:ext>
            </a:extLst>
          </p:cNvPr>
          <p:cNvCxnSpPr>
            <a:cxnSpLocks/>
          </p:cNvCxnSpPr>
          <p:nvPr/>
        </p:nvCxnSpPr>
        <p:spPr>
          <a:xfrm flipV="1">
            <a:off x="8755550" y="3133918"/>
            <a:ext cx="0" cy="901456"/>
          </a:xfrm>
          <a:prstGeom prst="straightConnector1">
            <a:avLst/>
          </a:prstGeom>
          <a:ln w="38100">
            <a:solidFill>
              <a:srgbClr val="00B050"/>
            </a:solidFill>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7" name="Connecteur droit avec flèche 26">
            <a:extLst>
              <a:ext uri="{FF2B5EF4-FFF2-40B4-BE49-F238E27FC236}">
                <a16:creationId xmlns:a16="http://schemas.microsoft.com/office/drawing/2014/main" id="{EFF009E0-5A22-7526-5915-7F8A48211E2A}"/>
              </a:ext>
            </a:extLst>
          </p:cNvPr>
          <p:cNvCxnSpPr/>
          <p:nvPr/>
        </p:nvCxnSpPr>
        <p:spPr>
          <a:xfrm>
            <a:off x="6237636" y="4433258"/>
            <a:ext cx="2562711"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a16="http://schemas.microsoft.com/office/drawing/2014/main" id="{9D601F8C-36FA-533E-88AC-E249EA8582B8}"/>
              </a:ext>
            </a:extLst>
          </p:cNvPr>
          <p:cNvSpPr txBox="1"/>
          <p:nvPr/>
        </p:nvSpPr>
        <p:spPr>
          <a:xfrm>
            <a:off x="6580402" y="4421189"/>
            <a:ext cx="727892" cy="369332"/>
          </a:xfrm>
          <a:prstGeom prst="rect">
            <a:avLst/>
          </a:prstGeom>
          <a:noFill/>
        </p:spPr>
        <p:txBody>
          <a:bodyPr wrap="none" rtlCol="0">
            <a:spAutoFit/>
          </a:bodyPr>
          <a:lstStyle/>
          <a:p>
            <a:r>
              <a:rPr lang="fr-FR" b="1" i="1" dirty="0">
                <a:solidFill>
                  <a:srgbClr val="FF0000"/>
                </a:solidFill>
              </a:rPr>
              <a:t>écart </a:t>
            </a:r>
          </a:p>
        </p:txBody>
      </p:sp>
      <p:sp>
        <p:nvSpPr>
          <p:cNvPr id="29" name="ZoneTexte 28">
            <a:extLst>
              <a:ext uri="{FF2B5EF4-FFF2-40B4-BE49-F238E27FC236}">
                <a16:creationId xmlns:a16="http://schemas.microsoft.com/office/drawing/2014/main" id="{568A28D5-39AD-B13F-5624-28D57F0D5C55}"/>
              </a:ext>
            </a:extLst>
          </p:cNvPr>
          <p:cNvSpPr txBox="1"/>
          <p:nvPr/>
        </p:nvSpPr>
        <p:spPr>
          <a:xfrm>
            <a:off x="7518991" y="3590513"/>
            <a:ext cx="1253292" cy="369332"/>
          </a:xfrm>
          <a:prstGeom prst="rect">
            <a:avLst/>
          </a:prstGeom>
          <a:noFill/>
          <a:ln>
            <a:noFill/>
          </a:ln>
        </p:spPr>
        <p:txBody>
          <a:bodyPr wrap="none" rtlCol="0">
            <a:spAutoFit/>
          </a:bodyPr>
          <a:lstStyle/>
          <a:p>
            <a:r>
              <a:rPr lang="fr-FR" b="1" i="1" dirty="0">
                <a:solidFill>
                  <a:srgbClr val="00B050"/>
                </a:solidFill>
              </a:rPr>
              <a:t>profondeur</a:t>
            </a:r>
          </a:p>
        </p:txBody>
      </p:sp>
      <p:cxnSp>
        <p:nvCxnSpPr>
          <p:cNvPr id="31" name="Connecteur droit avec flèche 30">
            <a:extLst>
              <a:ext uri="{FF2B5EF4-FFF2-40B4-BE49-F238E27FC236}">
                <a16:creationId xmlns:a16="http://schemas.microsoft.com/office/drawing/2014/main" id="{F0C840E7-44B0-19FA-5E5A-E3B0B67673F4}"/>
              </a:ext>
            </a:extLst>
          </p:cNvPr>
          <p:cNvCxnSpPr/>
          <p:nvPr/>
        </p:nvCxnSpPr>
        <p:spPr>
          <a:xfrm>
            <a:off x="6237636" y="4434521"/>
            <a:ext cx="983060" cy="12069"/>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ZoneTexte 33">
            <a:extLst>
              <a:ext uri="{FF2B5EF4-FFF2-40B4-BE49-F238E27FC236}">
                <a16:creationId xmlns:a16="http://schemas.microsoft.com/office/drawing/2014/main" id="{1BB845CF-64B3-3F2D-2687-EBE65A1A2891}"/>
              </a:ext>
            </a:extLst>
          </p:cNvPr>
          <p:cNvSpPr txBox="1"/>
          <p:nvPr/>
        </p:nvSpPr>
        <p:spPr>
          <a:xfrm>
            <a:off x="2683458" y="2475698"/>
            <a:ext cx="2349426" cy="369332"/>
          </a:xfrm>
          <a:prstGeom prst="rect">
            <a:avLst/>
          </a:prstGeom>
          <a:noFill/>
        </p:spPr>
        <p:txBody>
          <a:bodyPr wrap="none" rtlCol="0">
            <a:spAutoFit/>
          </a:bodyPr>
          <a:lstStyle/>
          <a:p>
            <a:r>
              <a:rPr lang="fr-FR" b="1" dirty="0">
                <a:solidFill>
                  <a:schemeClr val="accent1">
                    <a:lumMod val="75000"/>
                  </a:schemeClr>
                </a:solidFill>
              </a:rPr>
              <a:t>Le principe de l’échelle</a:t>
            </a:r>
          </a:p>
        </p:txBody>
      </p:sp>
      <p:cxnSp>
        <p:nvCxnSpPr>
          <p:cNvPr id="36" name="Connecteur droit avec flèche 35">
            <a:extLst>
              <a:ext uri="{FF2B5EF4-FFF2-40B4-BE49-F238E27FC236}">
                <a16:creationId xmlns:a16="http://schemas.microsoft.com/office/drawing/2014/main" id="{B2A56A6F-8261-F488-FD4C-0850CD16ACE8}"/>
              </a:ext>
            </a:extLst>
          </p:cNvPr>
          <p:cNvCxnSpPr>
            <a:cxnSpLocks/>
          </p:cNvCxnSpPr>
          <p:nvPr/>
        </p:nvCxnSpPr>
        <p:spPr>
          <a:xfrm flipV="1">
            <a:off x="6096000" y="4007444"/>
            <a:ext cx="0" cy="433111"/>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ZoneTexte 38">
            <a:extLst>
              <a:ext uri="{FF2B5EF4-FFF2-40B4-BE49-F238E27FC236}">
                <a16:creationId xmlns:a16="http://schemas.microsoft.com/office/drawing/2014/main" id="{0169955A-CEB2-F53A-41F7-DA3FCB62B584}"/>
              </a:ext>
            </a:extLst>
          </p:cNvPr>
          <p:cNvSpPr txBox="1"/>
          <p:nvPr/>
        </p:nvSpPr>
        <p:spPr>
          <a:xfrm>
            <a:off x="3100388" y="5157788"/>
            <a:ext cx="184731" cy="369332"/>
          </a:xfrm>
          <a:prstGeom prst="rect">
            <a:avLst/>
          </a:prstGeom>
          <a:noFill/>
        </p:spPr>
        <p:txBody>
          <a:bodyPr wrap="none" rtlCol="0">
            <a:spAutoFit/>
          </a:bodyPr>
          <a:lstStyle/>
          <a:p>
            <a:endParaRPr lang="fr-FR"/>
          </a:p>
        </p:txBody>
      </p:sp>
      <p:grpSp>
        <p:nvGrpSpPr>
          <p:cNvPr id="47" name="Groupe 46">
            <a:extLst>
              <a:ext uri="{FF2B5EF4-FFF2-40B4-BE49-F238E27FC236}">
                <a16:creationId xmlns:a16="http://schemas.microsoft.com/office/drawing/2014/main" id="{BC84263E-0B0D-2EFE-CADC-FA19E610547B}"/>
              </a:ext>
            </a:extLst>
          </p:cNvPr>
          <p:cNvGrpSpPr/>
          <p:nvPr/>
        </p:nvGrpSpPr>
        <p:grpSpPr>
          <a:xfrm>
            <a:off x="6183643" y="3959845"/>
            <a:ext cx="285305" cy="1039885"/>
            <a:chOff x="4359015" y="3831653"/>
            <a:chExt cx="285305" cy="1039885"/>
          </a:xfrm>
          <a:solidFill>
            <a:schemeClr val="accent4"/>
          </a:solidFill>
        </p:grpSpPr>
        <p:sp>
          <p:nvSpPr>
            <p:cNvPr id="48" name="Délai  47">
              <a:extLst>
                <a:ext uri="{FF2B5EF4-FFF2-40B4-BE49-F238E27FC236}">
                  <a16:creationId xmlns:a16="http://schemas.microsoft.com/office/drawing/2014/main" id="{DD3295C2-4DAC-58CB-B060-43592E4CD108}"/>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Arc 48">
              <a:extLst>
                <a:ext uri="{FF2B5EF4-FFF2-40B4-BE49-F238E27FC236}">
                  <a16:creationId xmlns:a16="http://schemas.microsoft.com/office/drawing/2014/main" id="{24A3DAF0-904B-C061-3AC8-6E8311C4D8CB}"/>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50" name="Groupe 49">
            <a:extLst>
              <a:ext uri="{FF2B5EF4-FFF2-40B4-BE49-F238E27FC236}">
                <a16:creationId xmlns:a16="http://schemas.microsoft.com/office/drawing/2014/main" id="{8BD8E326-B945-D4D8-D5CA-CF2A0E169F18}"/>
              </a:ext>
            </a:extLst>
          </p:cNvPr>
          <p:cNvGrpSpPr/>
          <p:nvPr/>
        </p:nvGrpSpPr>
        <p:grpSpPr>
          <a:xfrm>
            <a:off x="8446553" y="4399362"/>
            <a:ext cx="285305" cy="1039885"/>
            <a:chOff x="4359015" y="3831653"/>
            <a:chExt cx="285305" cy="1039885"/>
          </a:xfrm>
        </p:grpSpPr>
        <p:sp>
          <p:nvSpPr>
            <p:cNvPr id="51" name="Délai  50">
              <a:extLst>
                <a:ext uri="{FF2B5EF4-FFF2-40B4-BE49-F238E27FC236}">
                  <a16:creationId xmlns:a16="http://schemas.microsoft.com/office/drawing/2014/main" id="{4C11FA8C-0204-1E12-66F1-566619E0A17B}"/>
                </a:ext>
              </a:extLst>
            </p:cNvPr>
            <p:cNvSpPr/>
            <p:nvPr/>
          </p:nvSpPr>
          <p:spPr>
            <a:xfrm rot="13536419">
              <a:off x="4201853" y="3988815"/>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Arc 51">
              <a:extLst>
                <a:ext uri="{FF2B5EF4-FFF2-40B4-BE49-F238E27FC236}">
                  <a16:creationId xmlns:a16="http://schemas.microsoft.com/office/drawing/2014/main" id="{6B97BB03-14DA-989E-31D4-A99A85207D42}"/>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59" name="Flèche vers le bas 58">
            <a:extLst>
              <a:ext uri="{FF2B5EF4-FFF2-40B4-BE49-F238E27FC236}">
                <a16:creationId xmlns:a16="http://schemas.microsoft.com/office/drawing/2014/main" id="{21259ABC-F23E-1F3B-0564-9EC9A7287F29}"/>
              </a:ext>
            </a:extLst>
          </p:cNvPr>
          <p:cNvSpPr/>
          <p:nvPr/>
        </p:nvSpPr>
        <p:spPr>
          <a:xfrm rot="2293097">
            <a:off x="7657255" y="188870"/>
            <a:ext cx="284191" cy="758571"/>
          </a:xfrm>
          <a:prstGeom prst="downArrow">
            <a:avLst/>
          </a:prstGeom>
          <a:solidFill>
            <a:srgbClr val="FF0000"/>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a:extLst>
              <a:ext uri="{FF2B5EF4-FFF2-40B4-BE49-F238E27FC236}">
                <a16:creationId xmlns:a16="http://schemas.microsoft.com/office/drawing/2014/main" id="{54B3AE39-D9AC-E180-61E5-6AAFDEA8FAD7}"/>
              </a:ext>
            </a:extLst>
          </p:cNvPr>
          <p:cNvSpPr txBox="1"/>
          <p:nvPr/>
        </p:nvSpPr>
        <p:spPr>
          <a:xfrm>
            <a:off x="7914596" y="443864"/>
            <a:ext cx="2216697" cy="369332"/>
          </a:xfrm>
          <a:prstGeom prst="rect">
            <a:avLst/>
          </a:prstGeom>
          <a:noFill/>
        </p:spPr>
        <p:txBody>
          <a:bodyPr wrap="none" rtlCol="0">
            <a:spAutoFit/>
          </a:bodyPr>
          <a:lstStyle/>
          <a:p>
            <a:r>
              <a:rPr lang="fr-FR" b="1" dirty="0">
                <a:solidFill>
                  <a:srgbClr val="FF0000"/>
                </a:solidFill>
              </a:rPr>
              <a:t>bascule d’environ 30°</a:t>
            </a:r>
          </a:p>
        </p:txBody>
      </p:sp>
      <p:grpSp>
        <p:nvGrpSpPr>
          <p:cNvPr id="61" name="Groupe 60">
            <a:extLst>
              <a:ext uri="{FF2B5EF4-FFF2-40B4-BE49-F238E27FC236}">
                <a16:creationId xmlns:a16="http://schemas.microsoft.com/office/drawing/2014/main" id="{30E3F5BE-8421-4064-17EE-071092E45806}"/>
              </a:ext>
            </a:extLst>
          </p:cNvPr>
          <p:cNvGrpSpPr/>
          <p:nvPr/>
        </p:nvGrpSpPr>
        <p:grpSpPr>
          <a:xfrm>
            <a:off x="6094983" y="4985732"/>
            <a:ext cx="285305" cy="1039885"/>
            <a:chOff x="4359015" y="3831653"/>
            <a:chExt cx="285305" cy="1039885"/>
          </a:xfrm>
          <a:solidFill>
            <a:schemeClr val="accent5"/>
          </a:solidFill>
        </p:grpSpPr>
        <p:sp>
          <p:nvSpPr>
            <p:cNvPr id="62" name="Délai  61">
              <a:extLst>
                <a:ext uri="{FF2B5EF4-FFF2-40B4-BE49-F238E27FC236}">
                  <a16:creationId xmlns:a16="http://schemas.microsoft.com/office/drawing/2014/main" id="{07DD55D1-A382-9C57-CB48-6DA8E38EDD1F}"/>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3" name="Arc 62">
              <a:extLst>
                <a:ext uri="{FF2B5EF4-FFF2-40B4-BE49-F238E27FC236}">
                  <a16:creationId xmlns:a16="http://schemas.microsoft.com/office/drawing/2014/main" id="{A9C98EAC-EAF2-0ECC-6A80-7BD5F26FB7EC}"/>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65" name="Connecteur droit avec flèche 64">
            <a:extLst>
              <a:ext uri="{FF2B5EF4-FFF2-40B4-BE49-F238E27FC236}">
                <a16:creationId xmlns:a16="http://schemas.microsoft.com/office/drawing/2014/main" id="{DFA2C80B-38AC-6217-2008-D8C8D460112B}"/>
              </a:ext>
            </a:extLst>
          </p:cNvPr>
          <p:cNvCxnSpPr>
            <a:cxnSpLocks/>
          </p:cNvCxnSpPr>
          <p:nvPr/>
        </p:nvCxnSpPr>
        <p:spPr>
          <a:xfrm flipV="1">
            <a:off x="5993374" y="3133918"/>
            <a:ext cx="587028" cy="737737"/>
          </a:xfrm>
          <a:prstGeom prst="straightConnector1">
            <a:avLst/>
          </a:pr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44107B92-D979-21CF-C91A-5143DF2E355F}"/>
              </a:ext>
            </a:extLst>
          </p:cNvPr>
          <p:cNvSpPr txBox="1"/>
          <p:nvPr/>
        </p:nvSpPr>
        <p:spPr>
          <a:xfrm>
            <a:off x="578558" y="3435209"/>
            <a:ext cx="2912819" cy="1200329"/>
          </a:xfrm>
          <a:prstGeom prst="rect">
            <a:avLst/>
          </a:prstGeom>
          <a:noFill/>
          <a:ln w="28575">
            <a:solidFill>
              <a:srgbClr val="FF0000"/>
            </a:solidFill>
          </a:ln>
        </p:spPr>
        <p:txBody>
          <a:bodyPr wrap="square" rtlCol="0">
            <a:spAutoFit/>
          </a:bodyPr>
          <a:lstStyle/>
          <a:p>
            <a:r>
              <a:rPr lang="fr-FR" b="1" dirty="0">
                <a:ln w="3175">
                  <a:noFill/>
                </a:ln>
              </a:rPr>
              <a:t>Lors d’une bascule, je dois être du côté de celle-ci pour bénéficier d’un gain par rapports aux adversaires </a:t>
            </a:r>
          </a:p>
        </p:txBody>
      </p:sp>
    </p:spTree>
    <p:extLst>
      <p:ext uri="{BB962C8B-B14F-4D97-AF65-F5344CB8AC3E}">
        <p14:creationId xmlns:p14="http://schemas.microsoft.com/office/powerpoint/2010/main" val="27545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21"/>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7"/>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31"/>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8"/>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9"/>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15"/>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1" nodeType="clickEffect">
                                  <p:stCondLst>
                                    <p:cond delay="0"/>
                                  </p:stCondLst>
                                  <p:childTnLst>
                                    <p:set>
                                      <p:cBhvr>
                                        <p:cTn id="9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8" grpId="0"/>
      <p:bldP spid="28" grpId="1"/>
      <p:bldP spid="29" grpId="0"/>
      <p:bldP spid="29" grpId="1"/>
      <p:bldP spid="34" grpId="0"/>
      <p:bldP spid="59" grpId="0" animBg="1"/>
      <p:bldP spid="60" grpId="0"/>
      <p:bldP spid="3" grpId="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e 8">
            <a:extLst>
              <a:ext uri="{FF2B5EF4-FFF2-40B4-BE49-F238E27FC236}">
                <a16:creationId xmlns:a16="http://schemas.microsoft.com/office/drawing/2014/main" id="{F27EABC0-079B-E7DB-D37E-4CB722A41AC0}"/>
              </a:ext>
            </a:extLst>
          </p:cNvPr>
          <p:cNvGrpSpPr/>
          <p:nvPr/>
        </p:nvGrpSpPr>
        <p:grpSpPr>
          <a:xfrm>
            <a:off x="5982586" y="379413"/>
            <a:ext cx="4798924" cy="7078107"/>
            <a:chOff x="4821564" y="82090"/>
            <a:chExt cx="4798924" cy="7078107"/>
          </a:xfrm>
        </p:grpSpPr>
        <p:sp>
          <p:nvSpPr>
            <p:cNvPr id="4" name="Rectangle 3">
              <a:extLst>
                <a:ext uri="{FF2B5EF4-FFF2-40B4-BE49-F238E27FC236}">
                  <a16:creationId xmlns:a16="http://schemas.microsoft.com/office/drawing/2014/main" id="{31BA78DC-3552-C668-AE83-273552AC67DD}"/>
                </a:ext>
              </a:extLst>
            </p:cNvPr>
            <p:cNvSpPr/>
            <p:nvPr/>
          </p:nvSpPr>
          <p:spPr>
            <a:xfrm rot="2676950">
              <a:off x="4821564" y="2295546"/>
              <a:ext cx="4798924" cy="4864651"/>
            </a:xfrm>
            <a:prstGeom prst="rect">
              <a:avLst/>
            </a:prstGeom>
            <a:noFill/>
            <a:ln w="28575" cap="sq">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Disque magnétique 4">
              <a:extLst>
                <a:ext uri="{FF2B5EF4-FFF2-40B4-BE49-F238E27FC236}">
                  <a16:creationId xmlns:a16="http://schemas.microsoft.com/office/drawing/2014/main" id="{4B580612-BB40-51A9-AECA-A87DF2D747F4}"/>
                </a:ext>
              </a:extLst>
            </p:cNvPr>
            <p:cNvSpPr/>
            <p:nvPr/>
          </p:nvSpPr>
          <p:spPr>
            <a:xfrm>
              <a:off x="7106396" y="842585"/>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a:extLst>
                <a:ext uri="{FF2B5EF4-FFF2-40B4-BE49-F238E27FC236}">
                  <a16:creationId xmlns:a16="http://schemas.microsoft.com/office/drawing/2014/main" id="{8C1D824B-9525-66B8-9A58-11BD160FD614}"/>
                </a:ext>
              </a:extLst>
            </p:cNvPr>
            <p:cNvCxnSpPr>
              <a:cxnSpLocks/>
              <a:stCxn id="5" idx="3"/>
            </p:cNvCxnSpPr>
            <p:nvPr/>
          </p:nvCxnSpPr>
          <p:spPr>
            <a:xfrm flipH="1">
              <a:off x="7220696" y="1311315"/>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Flèche vers le bas 6">
              <a:extLst>
                <a:ext uri="{FF2B5EF4-FFF2-40B4-BE49-F238E27FC236}">
                  <a16:creationId xmlns:a16="http://schemas.microsoft.com/office/drawing/2014/main" id="{40ECC830-9604-1A43-16E7-A4C2378C6F4F}"/>
                </a:ext>
              </a:extLst>
            </p:cNvPr>
            <p:cNvSpPr/>
            <p:nvPr/>
          </p:nvSpPr>
          <p:spPr>
            <a:xfrm>
              <a:off x="7106396" y="82090"/>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0" name="Titre 1">
            <a:extLst>
              <a:ext uri="{FF2B5EF4-FFF2-40B4-BE49-F238E27FC236}">
                <a16:creationId xmlns:a16="http://schemas.microsoft.com/office/drawing/2014/main" id="{67782685-2D71-B8EA-0EC2-F33BD1F80C2A}"/>
              </a:ext>
            </a:extLst>
          </p:cNvPr>
          <p:cNvSpPr>
            <a:spLocks noGrp="1"/>
          </p:cNvSpPr>
          <p:nvPr>
            <p:ph type="title"/>
          </p:nvPr>
        </p:nvSpPr>
        <p:spPr>
          <a:xfrm>
            <a:off x="438150" y="379413"/>
            <a:ext cx="4933950" cy="1325563"/>
          </a:xfrm>
        </p:spPr>
        <p:txBody>
          <a:bodyPr/>
          <a:lstStyle/>
          <a:p>
            <a:r>
              <a:rPr lang="fr-FR" b="1" i="1" dirty="0">
                <a:latin typeface="+mn-lt"/>
              </a:rPr>
              <a:t>Percevoir ses gains et pertes</a:t>
            </a:r>
          </a:p>
        </p:txBody>
      </p:sp>
      <p:sp>
        <p:nvSpPr>
          <p:cNvPr id="11" name="ZoneTexte 10">
            <a:extLst>
              <a:ext uri="{FF2B5EF4-FFF2-40B4-BE49-F238E27FC236}">
                <a16:creationId xmlns:a16="http://schemas.microsoft.com/office/drawing/2014/main" id="{9759BDD3-BA88-AA93-4CB5-CFAAA9901166}"/>
              </a:ext>
            </a:extLst>
          </p:cNvPr>
          <p:cNvSpPr txBox="1"/>
          <p:nvPr/>
        </p:nvSpPr>
        <p:spPr>
          <a:xfrm>
            <a:off x="544904" y="2112191"/>
            <a:ext cx="6560707" cy="1200329"/>
          </a:xfrm>
          <a:prstGeom prst="rect">
            <a:avLst/>
          </a:prstGeom>
          <a:noFill/>
        </p:spPr>
        <p:txBody>
          <a:bodyPr wrap="none" rtlCol="0">
            <a:spAutoFit/>
          </a:bodyPr>
          <a:lstStyle/>
          <a:p>
            <a:r>
              <a:rPr lang="fr-FR" dirty="0"/>
              <a:t>Visualiser la ligne d ’égalité : </a:t>
            </a:r>
          </a:p>
          <a:p>
            <a:endParaRPr lang="fr-FR" dirty="0"/>
          </a:p>
          <a:p>
            <a:pPr marL="285750" indent="-285750">
              <a:buFont typeface="Arial" panose="020B0604020202020204" pitchFamily="34" charset="0"/>
              <a:buChar char="•"/>
            </a:pPr>
            <a:r>
              <a:rPr lang="fr-FR" dirty="0"/>
              <a:t>Bateaux sur un bord convergent</a:t>
            </a:r>
          </a:p>
          <a:p>
            <a:pPr marL="285750" indent="-285750">
              <a:buFont typeface="Arial" panose="020B0604020202020204" pitchFamily="34" charset="0"/>
              <a:buChar char="•"/>
            </a:pPr>
            <a:r>
              <a:rPr lang="fr-FR" dirty="0"/>
              <a:t>Bateaux sur un bord parallèle au mien (Alignement, Empilement)</a:t>
            </a:r>
          </a:p>
        </p:txBody>
      </p:sp>
      <p:sp>
        <p:nvSpPr>
          <p:cNvPr id="12" name="ZoneTexte 11">
            <a:extLst>
              <a:ext uri="{FF2B5EF4-FFF2-40B4-BE49-F238E27FC236}">
                <a16:creationId xmlns:a16="http://schemas.microsoft.com/office/drawing/2014/main" id="{C486B5DD-75C5-E9F2-9D56-321C5EE37C90}"/>
              </a:ext>
            </a:extLst>
          </p:cNvPr>
          <p:cNvSpPr txBox="1"/>
          <p:nvPr/>
        </p:nvSpPr>
        <p:spPr>
          <a:xfrm>
            <a:off x="518823" y="3260105"/>
            <a:ext cx="7022087" cy="2031325"/>
          </a:xfrm>
          <a:prstGeom prst="rect">
            <a:avLst/>
          </a:prstGeom>
          <a:noFill/>
        </p:spPr>
        <p:txBody>
          <a:bodyPr wrap="square" rtlCol="0">
            <a:spAutoFit/>
          </a:bodyPr>
          <a:lstStyle/>
          <a:p>
            <a:pPr marL="285750" indent="-285750">
              <a:buFont typeface="Arial" panose="020B0604020202020204" pitchFamily="34" charset="0"/>
              <a:buChar char="•"/>
            </a:pPr>
            <a:r>
              <a:rPr lang="fr-FR" dirty="0"/>
              <a:t>Bateaux sur un bord divergent </a:t>
            </a:r>
          </a:p>
          <a:p>
            <a:pPr marL="285750" indent="-285750">
              <a:buFont typeface="Arial" panose="020B0604020202020204" pitchFamily="34" charset="0"/>
              <a:buChar char="•"/>
            </a:pPr>
            <a:endParaRPr lang="fr-FR" dirty="0"/>
          </a:p>
          <a:p>
            <a:r>
              <a:rPr lang="fr-FR" dirty="0"/>
              <a:t>Comment mieux visualiser cette ligne ?</a:t>
            </a:r>
          </a:p>
          <a:p>
            <a:endParaRPr lang="fr-FR" dirty="0"/>
          </a:p>
          <a:p>
            <a:pPr marL="285750" indent="-285750">
              <a:buFont typeface="Arial" panose="020B0604020202020204" pitchFamily="34" charset="0"/>
              <a:buChar char="•"/>
            </a:pPr>
            <a:r>
              <a:rPr lang="fr-FR" dirty="0"/>
              <a:t>Observation de flottes, bateaux</a:t>
            </a:r>
          </a:p>
          <a:p>
            <a:pPr marL="285750" indent="-285750">
              <a:buFont typeface="Arial" panose="020B0604020202020204" pitchFamily="34" charset="0"/>
              <a:buChar char="•"/>
            </a:pPr>
            <a:r>
              <a:rPr lang="fr-FR" dirty="0"/>
              <a:t>Estimer en permanence si tel ou tel bateau est à égalité, devant ou derrière.</a:t>
            </a:r>
          </a:p>
        </p:txBody>
      </p:sp>
      <p:grpSp>
        <p:nvGrpSpPr>
          <p:cNvPr id="13" name="Groupe 12">
            <a:extLst>
              <a:ext uri="{FF2B5EF4-FFF2-40B4-BE49-F238E27FC236}">
                <a16:creationId xmlns:a16="http://schemas.microsoft.com/office/drawing/2014/main" id="{25BEA576-19B4-C592-BFE3-E7C5D29CA66F}"/>
              </a:ext>
            </a:extLst>
          </p:cNvPr>
          <p:cNvGrpSpPr/>
          <p:nvPr/>
        </p:nvGrpSpPr>
        <p:grpSpPr>
          <a:xfrm>
            <a:off x="7585707" y="5249475"/>
            <a:ext cx="285305" cy="1039885"/>
            <a:chOff x="4359015" y="3831653"/>
            <a:chExt cx="285305" cy="1039885"/>
          </a:xfrm>
          <a:solidFill>
            <a:schemeClr val="accent2"/>
          </a:solidFill>
        </p:grpSpPr>
        <p:sp>
          <p:nvSpPr>
            <p:cNvPr id="14" name="Délai  13">
              <a:extLst>
                <a:ext uri="{FF2B5EF4-FFF2-40B4-BE49-F238E27FC236}">
                  <a16:creationId xmlns:a16="http://schemas.microsoft.com/office/drawing/2014/main" id="{93A02239-87F7-7E4A-A726-7F1043E3D113}"/>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Arc 14">
              <a:extLst>
                <a:ext uri="{FF2B5EF4-FFF2-40B4-BE49-F238E27FC236}">
                  <a16:creationId xmlns:a16="http://schemas.microsoft.com/office/drawing/2014/main" id="{27132D42-EDA6-827D-E82F-6B507DE8BDB9}"/>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6" name="Groupe 15">
            <a:extLst>
              <a:ext uri="{FF2B5EF4-FFF2-40B4-BE49-F238E27FC236}">
                <a16:creationId xmlns:a16="http://schemas.microsoft.com/office/drawing/2014/main" id="{5113CC0D-01B6-61D8-F6DC-5A1FE55DBBAE}"/>
              </a:ext>
            </a:extLst>
          </p:cNvPr>
          <p:cNvGrpSpPr/>
          <p:nvPr/>
        </p:nvGrpSpPr>
        <p:grpSpPr>
          <a:xfrm>
            <a:off x="6644927" y="5254909"/>
            <a:ext cx="285305" cy="1039885"/>
            <a:chOff x="4359015" y="3831653"/>
            <a:chExt cx="285305" cy="1039885"/>
          </a:xfrm>
          <a:solidFill>
            <a:schemeClr val="accent5"/>
          </a:solidFill>
        </p:grpSpPr>
        <p:sp>
          <p:nvSpPr>
            <p:cNvPr id="17" name="Délai  16">
              <a:extLst>
                <a:ext uri="{FF2B5EF4-FFF2-40B4-BE49-F238E27FC236}">
                  <a16:creationId xmlns:a16="http://schemas.microsoft.com/office/drawing/2014/main" id="{2FA6CE7D-0CCD-5437-CB91-48F2648E0DCA}"/>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18" name="Arc 17">
              <a:extLst>
                <a:ext uri="{FF2B5EF4-FFF2-40B4-BE49-F238E27FC236}">
                  <a16:creationId xmlns:a16="http://schemas.microsoft.com/office/drawing/2014/main" id="{95849433-DA5F-9E7D-738E-47FC4CF88A42}"/>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5"/>
                </a:solidFill>
              </a:endParaRPr>
            </a:p>
          </p:txBody>
        </p:sp>
      </p:grpSp>
      <p:grpSp>
        <p:nvGrpSpPr>
          <p:cNvPr id="19" name="Groupe 18">
            <a:extLst>
              <a:ext uri="{FF2B5EF4-FFF2-40B4-BE49-F238E27FC236}">
                <a16:creationId xmlns:a16="http://schemas.microsoft.com/office/drawing/2014/main" id="{B79999EB-579F-B030-5BEB-C1D1BA809945}"/>
              </a:ext>
            </a:extLst>
          </p:cNvPr>
          <p:cNvGrpSpPr/>
          <p:nvPr/>
        </p:nvGrpSpPr>
        <p:grpSpPr>
          <a:xfrm>
            <a:off x="5782915" y="5254909"/>
            <a:ext cx="285305" cy="1039885"/>
            <a:chOff x="4359015" y="3831653"/>
            <a:chExt cx="285305" cy="1039885"/>
          </a:xfrm>
        </p:grpSpPr>
        <p:sp>
          <p:nvSpPr>
            <p:cNvPr id="20" name="Délai  19">
              <a:extLst>
                <a:ext uri="{FF2B5EF4-FFF2-40B4-BE49-F238E27FC236}">
                  <a16:creationId xmlns:a16="http://schemas.microsoft.com/office/drawing/2014/main" id="{9509C19C-053F-D6AB-63AB-6DF80E503782}"/>
                </a:ext>
              </a:extLst>
            </p:cNvPr>
            <p:cNvSpPr/>
            <p:nvPr/>
          </p:nvSpPr>
          <p:spPr>
            <a:xfrm rot="13536419">
              <a:off x="4201853" y="3988815"/>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Arc 20">
              <a:extLst>
                <a:ext uri="{FF2B5EF4-FFF2-40B4-BE49-F238E27FC236}">
                  <a16:creationId xmlns:a16="http://schemas.microsoft.com/office/drawing/2014/main" id="{03A02F4B-975B-B3EE-24AD-19C9D77976C6}"/>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23" name="Connecteur droit 22">
            <a:extLst>
              <a:ext uri="{FF2B5EF4-FFF2-40B4-BE49-F238E27FC236}">
                <a16:creationId xmlns:a16="http://schemas.microsoft.com/office/drawing/2014/main" id="{035A9280-BEE0-9C9A-52FF-2EE00297201F}"/>
              </a:ext>
            </a:extLst>
          </p:cNvPr>
          <p:cNvCxnSpPr>
            <a:cxnSpLocks/>
          </p:cNvCxnSpPr>
          <p:nvPr/>
        </p:nvCxnSpPr>
        <p:spPr>
          <a:xfrm>
            <a:off x="5222519" y="5280856"/>
            <a:ext cx="6281909"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25" name="Flèche vers le bas 24">
            <a:extLst>
              <a:ext uri="{FF2B5EF4-FFF2-40B4-BE49-F238E27FC236}">
                <a16:creationId xmlns:a16="http://schemas.microsoft.com/office/drawing/2014/main" id="{30EE9B89-01BD-4B04-B838-0D07D48E7C6A}"/>
              </a:ext>
            </a:extLst>
          </p:cNvPr>
          <p:cNvSpPr/>
          <p:nvPr/>
        </p:nvSpPr>
        <p:spPr>
          <a:xfrm rot="19770562">
            <a:off x="7398060" y="463750"/>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cxnSp>
        <p:nvCxnSpPr>
          <p:cNvPr id="26" name="Connecteur droit 25">
            <a:extLst>
              <a:ext uri="{FF2B5EF4-FFF2-40B4-BE49-F238E27FC236}">
                <a16:creationId xmlns:a16="http://schemas.microsoft.com/office/drawing/2014/main" id="{5EC835C3-9701-A3CE-994A-633E2EB2ED80}"/>
              </a:ext>
            </a:extLst>
          </p:cNvPr>
          <p:cNvCxnSpPr>
            <a:cxnSpLocks/>
            <a:endCxn id="4" idx="3"/>
          </p:cNvCxnSpPr>
          <p:nvPr/>
        </p:nvCxnSpPr>
        <p:spPr>
          <a:xfrm>
            <a:off x="5738118" y="4257814"/>
            <a:ext cx="4351943" cy="2452642"/>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grpSp>
        <p:nvGrpSpPr>
          <p:cNvPr id="29" name="Groupe 28">
            <a:extLst>
              <a:ext uri="{FF2B5EF4-FFF2-40B4-BE49-F238E27FC236}">
                <a16:creationId xmlns:a16="http://schemas.microsoft.com/office/drawing/2014/main" id="{12CB286C-A309-FB81-7E93-6D20B7A43279}"/>
              </a:ext>
            </a:extLst>
          </p:cNvPr>
          <p:cNvGrpSpPr/>
          <p:nvPr/>
        </p:nvGrpSpPr>
        <p:grpSpPr>
          <a:xfrm rot="19870480">
            <a:off x="7800549" y="5141352"/>
            <a:ext cx="285305" cy="1039885"/>
            <a:chOff x="4359015" y="3831653"/>
            <a:chExt cx="285305" cy="1039885"/>
          </a:xfrm>
          <a:solidFill>
            <a:schemeClr val="accent2"/>
          </a:solidFill>
        </p:grpSpPr>
        <p:sp>
          <p:nvSpPr>
            <p:cNvPr id="30" name="Délai  29">
              <a:extLst>
                <a:ext uri="{FF2B5EF4-FFF2-40B4-BE49-F238E27FC236}">
                  <a16:creationId xmlns:a16="http://schemas.microsoft.com/office/drawing/2014/main" id="{78A00D85-50F0-9634-83CB-E4A9BC1F782E}"/>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Arc 30">
              <a:extLst>
                <a:ext uri="{FF2B5EF4-FFF2-40B4-BE49-F238E27FC236}">
                  <a16:creationId xmlns:a16="http://schemas.microsoft.com/office/drawing/2014/main" id="{1D7A50D6-3A88-6414-B3C2-E27D73748CBA}"/>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2" name="Groupe 31">
            <a:extLst>
              <a:ext uri="{FF2B5EF4-FFF2-40B4-BE49-F238E27FC236}">
                <a16:creationId xmlns:a16="http://schemas.microsoft.com/office/drawing/2014/main" id="{4931DC7C-676A-16F2-3F6B-854731EFEC56}"/>
              </a:ext>
            </a:extLst>
          </p:cNvPr>
          <p:cNvGrpSpPr/>
          <p:nvPr/>
        </p:nvGrpSpPr>
        <p:grpSpPr>
          <a:xfrm rot="19870480">
            <a:off x="6859769" y="5146786"/>
            <a:ext cx="285305" cy="1039885"/>
            <a:chOff x="4359015" y="3831653"/>
            <a:chExt cx="285305" cy="1039885"/>
          </a:xfrm>
          <a:solidFill>
            <a:schemeClr val="accent5"/>
          </a:solidFill>
        </p:grpSpPr>
        <p:sp>
          <p:nvSpPr>
            <p:cNvPr id="33" name="Délai  32">
              <a:extLst>
                <a:ext uri="{FF2B5EF4-FFF2-40B4-BE49-F238E27FC236}">
                  <a16:creationId xmlns:a16="http://schemas.microsoft.com/office/drawing/2014/main" id="{C0D69123-EC24-C531-E063-860213D9B240}"/>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34" name="Arc 33">
              <a:extLst>
                <a:ext uri="{FF2B5EF4-FFF2-40B4-BE49-F238E27FC236}">
                  <a16:creationId xmlns:a16="http://schemas.microsoft.com/office/drawing/2014/main" id="{5D4A11B5-5655-1610-780A-320470F41045}"/>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5"/>
                </a:solidFill>
              </a:endParaRPr>
            </a:p>
          </p:txBody>
        </p:sp>
      </p:grpSp>
      <p:grpSp>
        <p:nvGrpSpPr>
          <p:cNvPr id="35" name="Groupe 34">
            <a:extLst>
              <a:ext uri="{FF2B5EF4-FFF2-40B4-BE49-F238E27FC236}">
                <a16:creationId xmlns:a16="http://schemas.microsoft.com/office/drawing/2014/main" id="{C11C0EA6-58AA-1236-AAE0-72363A1A5ABE}"/>
              </a:ext>
            </a:extLst>
          </p:cNvPr>
          <p:cNvGrpSpPr/>
          <p:nvPr/>
        </p:nvGrpSpPr>
        <p:grpSpPr>
          <a:xfrm rot="19870480">
            <a:off x="5997757" y="5146786"/>
            <a:ext cx="285305" cy="1039885"/>
            <a:chOff x="4359015" y="3831653"/>
            <a:chExt cx="285305" cy="1039885"/>
          </a:xfrm>
        </p:grpSpPr>
        <p:sp>
          <p:nvSpPr>
            <p:cNvPr id="36" name="Délai  35">
              <a:extLst>
                <a:ext uri="{FF2B5EF4-FFF2-40B4-BE49-F238E27FC236}">
                  <a16:creationId xmlns:a16="http://schemas.microsoft.com/office/drawing/2014/main" id="{B58B0473-548D-9585-592B-C234B7F92F2E}"/>
                </a:ext>
              </a:extLst>
            </p:cNvPr>
            <p:cNvSpPr/>
            <p:nvPr/>
          </p:nvSpPr>
          <p:spPr>
            <a:xfrm rot="13536419">
              <a:off x="4201853" y="3988815"/>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7" name="Arc 36">
              <a:extLst>
                <a:ext uri="{FF2B5EF4-FFF2-40B4-BE49-F238E27FC236}">
                  <a16:creationId xmlns:a16="http://schemas.microsoft.com/office/drawing/2014/main" id="{F6F07FA6-D60D-88CB-A081-6E2B799495EC}"/>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8" name="Groupe 37">
            <a:extLst>
              <a:ext uri="{FF2B5EF4-FFF2-40B4-BE49-F238E27FC236}">
                <a16:creationId xmlns:a16="http://schemas.microsoft.com/office/drawing/2014/main" id="{0F5848D2-EFB0-E747-45FD-AE04B8FC37CE}"/>
              </a:ext>
            </a:extLst>
          </p:cNvPr>
          <p:cNvGrpSpPr/>
          <p:nvPr/>
        </p:nvGrpSpPr>
        <p:grpSpPr>
          <a:xfrm rot="1821253">
            <a:off x="7366225" y="5298730"/>
            <a:ext cx="285305" cy="1039885"/>
            <a:chOff x="4359015" y="3831653"/>
            <a:chExt cx="285305" cy="1039885"/>
          </a:xfrm>
          <a:solidFill>
            <a:schemeClr val="accent2"/>
          </a:solidFill>
        </p:grpSpPr>
        <p:sp>
          <p:nvSpPr>
            <p:cNvPr id="39" name="Délai  38">
              <a:extLst>
                <a:ext uri="{FF2B5EF4-FFF2-40B4-BE49-F238E27FC236}">
                  <a16:creationId xmlns:a16="http://schemas.microsoft.com/office/drawing/2014/main" id="{8BB976C7-F559-DA20-E00E-2AA1DFFC62EB}"/>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0" name="Arc 39">
              <a:extLst>
                <a:ext uri="{FF2B5EF4-FFF2-40B4-BE49-F238E27FC236}">
                  <a16:creationId xmlns:a16="http://schemas.microsoft.com/office/drawing/2014/main" id="{CD12D5AF-3D62-3B29-DF38-4A3FF402D13C}"/>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1" name="Groupe 40">
            <a:extLst>
              <a:ext uri="{FF2B5EF4-FFF2-40B4-BE49-F238E27FC236}">
                <a16:creationId xmlns:a16="http://schemas.microsoft.com/office/drawing/2014/main" id="{95653443-905D-340F-743C-1CE9C65E6F5C}"/>
              </a:ext>
            </a:extLst>
          </p:cNvPr>
          <p:cNvGrpSpPr/>
          <p:nvPr/>
        </p:nvGrpSpPr>
        <p:grpSpPr>
          <a:xfrm rot="1821253">
            <a:off x="6425445" y="5304164"/>
            <a:ext cx="285305" cy="1039885"/>
            <a:chOff x="4359015" y="3831653"/>
            <a:chExt cx="285305" cy="1039885"/>
          </a:xfrm>
          <a:solidFill>
            <a:schemeClr val="accent5"/>
          </a:solidFill>
        </p:grpSpPr>
        <p:sp>
          <p:nvSpPr>
            <p:cNvPr id="42" name="Délai  41">
              <a:extLst>
                <a:ext uri="{FF2B5EF4-FFF2-40B4-BE49-F238E27FC236}">
                  <a16:creationId xmlns:a16="http://schemas.microsoft.com/office/drawing/2014/main" id="{BFC9135C-6C70-55D4-B0F3-191E079134A0}"/>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accent5"/>
                </a:solidFill>
              </a:endParaRPr>
            </a:p>
          </p:txBody>
        </p:sp>
        <p:sp>
          <p:nvSpPr>
            <p:cNvPr id="43" name="Arc 42">
              <a:extLst>
                <a:ext uri="{FF2B5EF4-FFF2-40B4-BE49-F238E27FC236}">
                  <a16:creationId xmlns:a16="http://schemas.microsoft.com/office/drawing/2014/main" id="{775CC849-D4FE-E67E-C292-55C771D79560}"/>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5"/>
                </a:solidFill>
              </a:endParaRPr>
            </a:p>
          </p:txBody>
        </p:sp>
      </p:grpSp>
      <p:grpSp>
        <p:nvGrpSpPr>
          <p:cNvPr id="44" name="Groupe 43">
            <a:extLst>
              <a:ext uri="{FF2B5EF4-FFF2-40B4-BE49-F238E27FC236}">
                <a16:creationId xmlns:a16="http://schemas.microsoft.com/office/drawing/2014/main" id="{58E4D65A-A0D8-C12C-27AA-5E9785D8DB97}"/>
              </a:ext>
            </a:extLst>
          </p:cNvPr>
          <p:cNvGrpSpPr/>
          <p:nvPr/>
        </p:nvGrpSpPr>
        <p:grpSpPr>
          <a:xfrm rot="1821253">
            <a:off x="5563433" y="5304164"/>
            <a:ext cx="285305" cy="1039885"/>
            <a:chOff x="4359015" y="3831653"/>
            <a:chExt cx="285305" cy="1039885"/>
          </a:xfrm>
        </p:grpSpPr>
        <p:sp>
          <p:nvSpPr>
            <p:cNvPr id="45" name="Délai  44">
              <a:extLst>
                <a:ext uri="{FF2B5EF4-FFF2-40B4-BE49-F238E27FC236}">
                  <a16:creationId xmlns:a16="http://schemas.microsoft.com/office/drawing/2014/main" id="{781FD29C-1A94-01BC-4A9F-F8CFC8CA981B}"/>
                </a:ext>
              </a:extLst>
            </p:cNvPr>
            <p:cNvSpPr/>
            <p:nvPr/>
          </p:nvSpPr>
          <p:spPr>
            <a:xfrm rot="13536419">
              <a:off x="4201853" y="3988815"/>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Arc 45">
              <a:extLst>
                <a:ext uri="{FF2B5EF4-FFF2-40B4-BE49-F238E27FC236}">
                  <a16:creationId xmlns:a16="http://schemas.microsoft.com/office/drawing/2014/main" id="{28358AE7-7387-D4C0-6C9E-1890EC40DD86}"/>
                </a:ext>
              </a:extLst>
            </p:cNvPr>
            <p:cNvSpPr/>
            <p:nvPr/>
          </p:nvSpPr>
          <p:spPr>
            <a:xfrm rot="19799399" flipH="1">
              <a:off x="4546343" y="3917059"/>
              <a:ext cx="97977"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48" name="Connecteur droit avec flèche 47">
            <a:extLst>
              <a:ext uri="{FF2B5EF4-FFF2-40B4-BE49-F238E27FC236}">
                <a16:creationId xmlns:a16="http://schemas.microsoft.com/office/drawing/2014/main" id="{7BEED376-9CD4-B90F-52A8-CE87DC33EB82}"/>
              </a:ext>
            </a:extLst>
          </p:cNvPr>
          <p:cNvCxnSpPr>
            <a:cxnSpLocks/>
          </p:cNvCxnSpPr>
          <p:nvPr/>
        </p:nvCxnSpPr>
        <p:spPr>
          <a:xfrm flipH="1" flipV="1">
            <a:off x="5485597" y="5334482"/>
            <a:ext cx="2733570" cy="321377"/>
          </a:xfrm>
          <a:prstGeom prst="straightConnector1">
            <a:avLst/>
          </a:prstGeom>
          <a:ln w="38100">
            <a:solidFill>
              <a:srgbClr val="00B0F0"/>
            </a:solidFill>
            <a:tailEnd type="triangle"/>
          </a:ln>
        </p:spPr>
        <p:style>
          <a:lnRef idx="3">
            <a:schemeClr val="accent6"/>
          </a:lnRef>
          <a:fillRef idx="0">
            <a:schemeClr val="accent6"/>
          </a:fillRef>
          <a:effectRef idx="2">
            <a:schemeClr val="accent6"/>
          </a:effectRef>
          <a:fontRef idx="minor">
            <a:schemeClr val="tx1"/>
          </a:fontRef>
        </p:style>
      </p:cxnSp>
      <p:cxnSp>
        <p:nvCxnSpPr>
          <p:cNvPr id="52" name="Connecteur droit 51">
            <a:extLst>
              <a:ext uri="{FF2B5EF4-FFF2-40B4-BE49-F238E27FC236}">
                <a16:creationId xmlns:a16="http://schemas.microsoft.com/office/drawing/2014/main" id="{BB7EBBDA-9A7A-979D-8A57-B8E63936FACB}"/>
              </a:ext>
            </a:extLst>
          </p:cNvPr>
          <p:cNvCxnSpPr>
            <a:cxnSpLocks/>
          </p:cNvCxnSpPr>
          <p:nvPr/>
        </p:nvCxnSpPr>
        <p:spPr>
          <a:xfrm flipV="1">
            <a:off x="5414009" y="3020459"/>
            <a:ext cx="4447995" cy="2474711"/>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53" name="Flèche vers le bas 52">
            <a:extLst>
              <a:ext uri="{FF2B5EF4-FFF2-40B4-BE49-F238E27FC236}">
                <a16:creationId xmlns:a16="http://schemas.microsoft.com/office/drawing/2014/main" id="{CEA5F9AA-B294-98C5-207E-344091257B31}"/>
              </a:ext>
            </a:extLst>
          </p:cNvPr>
          <p:cNvSpPr/>
          <p:nvPr/>
        </p:nvSpPr>
        <p:spPr>
          <a:xfrm rot="1828871">
            <a:off x="9136737" y="511378"/>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
        <p:nvSpPr>
          <p:cNvPr id="64" name="ZoneTexte 63">
            <a:extLst>
              <a:ext uri="{FF2B5EF4-FFF2-40B4-BE49-F238E27FC236}">
                <a16:creationId xmlns:a16="http://schemas.microsoft.com/office/drawing/2014/main" id="{B6EAC2D1-D5C0-9CC1-BBBE-C5B802A7F93F}"/>
              </a:ext>
            </a:extLst>
          </p:cNvPr>
          <p:cNvSpPr txBox="1"/>
          <p:nvPr/>
        </p:nvSpPr>
        <p:spPr>
          <a:xfrm>
            <a:off x="1446206" y="2589654"/>
            <a:ext cx="4728154" cy="923330"/>
          </a:xfrm>
          <a:prstGeom prst="rect">
            <a:avLst/>
          </a:prstGeom>
          <a:noFill/>
        </p:spPr>
        <p:txBody>
          <a:bodyPr wrap="none" rtlCol="0">
            <a:spAutoFit/>
          </a:bodyPr>
          <a:lstStyle/>
          <a:p>
            <a:r>
              <a:rPr lang="fr-FR" b="1" i="1" dirty="0"/>
              <a:t>ALIGNEMENT : </a:t>
            </a:r>
          </a:p>
          <a:p>
            <a:pPr marL="285750" indent="-285750">
              <a:buFont typeface="Arial" panose="020B0604020202020204" pitchFamily="34" charset="0"/>
              <a:buChar char="•"/>
            </a:pPr>
            <a:r>
              <a:rPr lang="fr-FR" i="1" dirty="0"/>
              <a:t>Le vent refuse</a:t>
            </a:r>
          </a:p>
          <a:p>
            <a:pPr marL="285750" indent="-285750">
              <a:buFont typeface="Arial" panose="020B0604020202020204" pitchFamily="34" charset="0"/>
              <a:buChar char="•"/>
            </a:pPr>
            <a:r>
              <a:rPr lang="fr-FR" i="1" dirty="0"/>
              <a:t>Le bateau du côté de la bascule passe devant </a:t>
            </a:r>
          </a:p>
        </p:txBody>
      </p:sp>
      <p:cxnSp>
        <p:nvCxnSpPr>
          <p:cNvPr id="65" name="Connecteur droit avec flèche 64">
            <a:extLst>
              <a:ext uri="{FF2B5EF4-FFF2-40B4-BE49-F238E27FC236}">
                <a16:creationId xmlns:a16="http://schemas.microsoft.com/office/drawing/2014/main" id="{76DD97EC-599F-2BF3-0838-4550F488F3D4}"/>
              </a:ext>
            </a:extLst>
          </p:cNvPr>
          <p:cNvCxnSpPr>
            <a:cxnSpLocks/>
          </p:cNvCxnSpPr>
          <p:nvPr/>
        </p:nvCxnSpPr>
        <p:spPr>
          <a:xfrm flipV="1">
            <a:off x="5318541" y="5526551"/>
            <a:ext cx="2900626" cy="83757"/>
          </a:xfrm>
          <a:prstGeom prst="straightConnector1">
            <a:avLst/>
          </a:prstGeom>
          <a:ln w="38100">
            <a:solidFill>
              <a:srgbClr val="00B0F0"/>
            </a:solidFill>
            <a:tailEnd type="triangle"/>
          </a:ln>
        </p:spPr>
        <p:style>
          <a:lnRef idx="3">
            <a:schemeClr val="accent6"/>
          </a:lnRef>
          <a:fillRef idx="0">
            <a:schemeClr val="accent6"/>
          </a:fillRef>
          <a:effectRef idx="2">
            <a:schemeClr val="accent6"/>
          </a:effectRef>
          <a:fontRef idx="minor">
            <a:schemeClr val="tx1"/>
          </a:fontRef>
        </p:style>
      </p:cxnSp>
      <p:sp>
        <p:nvSpPr>
          <p:cNvPr id="69" name="ZoneTexte 68">
            <a:extLst>
              <a:ext uri="{FF2B5EF4-FFF2-40B4-BE49-F238E27FC236}">
                <a16:creationId xmlns:a16="http://schemas.microsoft.com/office/drawing/2014/main" id="{CE40192B-97F8-5BD5-C1F1-F0AD0CA24CBB}"/>
              </a:ext>
            </a:extLst>
          </p:cNvPr>
          <p:cNvSpPr txBox="1"/>
          <p:nvPr/>
        </p:nvSpPr>
        <p:spPr>
          <a:xfrm>
            <a:off x="847910" y="3680459"/>
            <a:ext cx="4728154" cy="923330"/>
          </a:xfrm>
          <a:prstGeom prst="rect">
            <a:avLst/>
          </a:prstGeom>
          <a:noFill/>
        </p:spPr>
        <p:txBody>
          <a:bodyPr wrap="none" rtlCol="0">
            <a:spAutoFit/>
          </a:bodyPr>
          <a:lstStyle/>
          <a:p>
            <a:r>
              <a:rPr lang="fr-FR" b="1" i="1" dirty="0"/>
              <a:t>EMPILEMENT : </a:t>
            </a:r>
          </a:p>
          <a:p>
            <a:pPr marL="285750" indent="-285750">
              <a:buFont typeface="Arial" panose="020B0604020202020204" pitchFamily="34" charset="0"/>
              <a:buChar char="•"/>
            </a:pPr>
            <a:r>
              <a:rPr lang="fr-FR" i="1" dirty="0"/>
              <a:t>Le vent adonne</a:t>
            </a:r>
          </a:p>
          <a:p>
            <a:pPr marL="285750" indent="-285750">
              <a:buFont typeface="Arial" panose="020B0604020202020204" pitchFamily="34" charset="0"/>
              <a:buChar char="•"/>
            </a:pPr>
            <a:r>
              <a:rPr lang="fr-FR" i="1" dirty="0"/>
              <a:t>Le bateau du côté de la bascule passe devant </a:t>
            </a:r>
          </a:p>
        </p:txBody>
      </p:sp>
      <p:sp>
        <p:nvSpPr>
          <p:cNvPr id="70" name="ZoneTexte 69">
            <a:extLst>
              <a:ext uri="{FF2B5EF4-FFF2-40B4-BE49-F238E27FC236}">
                <a16:creationId xmlns:a16="http://schemas.microsoft.com/office/drawing/2014/main" id="{F48BADE2-7DBC-CB9C-75E3-C56F169E5734}"/>
              </a:ext>
            </a:extLst>
          </p:cNvPr>
          <p:cNvSpPr txBox="1"/>
          <p:nvPr/>
        </p:nvSpPr>
        <p:spPr>
          <a:xfrm>
            <a:off x="322203" y="5291430"/>
            <a:ext cx="4614863" cy="1200329"/>
          </a:xfrm>
          <a:prstGeom prst="rect">
            <a:avLst/>
          </a:prstGeom>
          <a:noFill/>
          <a:ln w="28575">
            <a:solidFill>
              <a:srgbClr val="FF0000"/>
            </a:solidFill>
          </a:ln>
        </p:spPr>
        <p:txBody>
          <a:bodyPr wrap="square" rtlCol="0">
            <a:spAutoFit/>
          </a:bodyPr>
          <a:lstStyle/>
          <a:p>
            <a:pPr algn="ctr"/>
            <a:r>
              <a:rPr lang="fr-FR" b="1" dirty="0"/>
              <a:t>Limiter l’écart latéral avec les adversaires</a:t>
            </a:r>
          </a:p>
          <a:p>
            <a:pPr algn="ctr"/>
            <a:r>
              <a:rPr lang="fr-FR" b="1" dirty="0"/>
              <a:t> = </a:t>
            </a:r>
          </a:p>
          <a:p>
            <a:pPr algn="ctr"/>
            <a:r>
              <a:rPr lang="fr-FR" b="1" dirty="0"/>
              <a:t>Réduire le niveau de risque de perte ou de gain si la direction du vent change</a:t>
            </a:r>
          </a:p>
        </p:txBody>
      </p:sp>
    </p:spTree>
    <p:extLst>
      <p:ext uri="{BB962C8B-B14F-4D97-AF65-F5344CB8AC3E}">
        <p14:creationId xmlns:p14="http://schemas.microsoft.com/office/powerpoint/2010/main" val="168677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6"/>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64"/>
                                        </p:tgtEl>
                                        <p:attrNameLst>
                                          <p:attrName>style.visibility</p:attrName>
                                        </p:attrNameLst>
                                      </p:cBhvr>
                                      <p:to>
                                        <p:strVal val="hidden"/>
                                      </p:to>
                                    </p:set>
                                  </p:childTnLst>
                                </p:cTn>
                              </p:par>
                              <p:par>
                                <p:cTn id="59" presetID="1" presetClass="exit" presetSubtype="0" fill="hold" grpId="2" nodeType="withEffect">
                                  <p:stCondLst>
                                    <p:cond delay="0"/>
                                  </p:stCondLst>
                                  <p:childTnLst>
                                    <p:set>
                                      <p:cBhvr>
                                        <p:cTn id="60" dur="1" fill="hold">
                                          <p:stCondLst>
                                            <p:cond delay="0"/>
                                          </p:stCondLst>
                                        </p:cTn>
                                        <p:tgtEl>
                                          <p:spTgt spid="11"/>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29"/>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32"/>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35"/>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48"/>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5"/>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5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23"/>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nodeType="clickEffect">
                                  <p:stCondLst>
                                    <p:cond delay="0"/>
                                  </p:stCondLst>
                                  <p:childTnLst>
                                    <p:set>
                                      <p:cBhvr>
                                        <p:cTn id="98" dur="1" fill="hold">
                                          <p:stCondLst>
                                            <p:cond delay="0"/>
                                          </p:stCondLst>
                                        </p:cTn>
                                        <p:tgtEl>
                                          <p:spTgt spid="16"/>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13"/>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19"/>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0"/>
                                          </p:stCondLst>
                                        </p:cTn>
                                        <p:tgtEl>
                                          <p:spTgt spid="38"/>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65"/>
                                        </p:tgtEl>
                                        <p:attrNameLst>
                                          <p:attrName>style.visibility</p:attrName>
                                        </p:attrNameLst>
                                      </p:cBhvr>
                                      <p:to>
                                        <p:strVal val="visible"/>
                                      </p:to>
                                    </p:set>
                                  </p:childTnLst>
                                </p:cTn>
                              </p:par>
                              <p:par>
                                <p:cTn id="113" presetID="1" presetClass="exit" presetSubtype="0" fill="hold" nodeType="withEffect">
                                  <p:stCondLst>
                                    <p:cond delay="0"/>
                                  </p:stCondLst>
                                  <p:childTnLst>
                                    <p:set>
                                      <p:cBhvr>
                                        <p:cTn id="114" dur="1" fill="hold">
                                          <p:stCondLst>
                                            <p:cond delay="0"/>
                                          </p:stCondLst>
                                        </p:cTn>
                                        <p:tgtEl>
                                          <p:spTgt spid="65"/>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6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2" nodeType="clickEffect">
                                  <p:stCondLst>
                                    <p:cond delay="0"/>
                                  </p:stCondLst>
                                  <p:childTnLst>
                                    <p:set>
                                      <p:cBhvr>
                                        <p:cTn id="126" dur="1" fill="hold">
                                          <p:stCondLst>
                                            <p:cond delay="0"/>
                                          </p:stCondLst>
                                        </p:cTn>
                                        <p:tgtEl>
                                          <p:spTgt spid="64"/>
                                        </p:tgtEl>
                                        <p:attrNameLst>
                                          <p:attrName>style.visibility</p:attrName>
                                        </p:attrNameLst>
                                      </p:cBhvr>
                                      <p:to>
                                        <p:strVal val="hidden"/>
                                      </p:to>
                                    </p:set>
                                  </p:childTnLst>
                                </p:cTn>
                              </p:par>
                              <p:par>
                                <p:cTn id="127" presetID="1" presetClass="exit" presetSubtype="0" fill="hold" grpId="3" nodeType="withEffect">
                                  <p:stCondLst>
                                    <p:cond delay="0"/>
                                  </p:stCondLst>
                                  <p:childTnLst>
                                    <p:set>
                                      <p:cBhvr>
                                        <p:cTn id="128" dur="1" fill="hold">
                                          <p:stCondLst>
                                            <p:cond delay="0"/>
                                          </p:stCondLst>
                                        </p:cTn>
                                        <p:tgtEl>
                                          <p:spTgt spid="69"/>
                                        </p:tgtEl>
                                        <p:attrNameLst>
                                          <p:attrName>style.visibility</p:attrName>
                                        </p:attrNameLst>
                                      </p:cBhvr>
                                      <p:to>
                                        <p:strVal val="hidden"/>
                                      </p:to>
                                    </p:set>
                                  </p:childTnLst>
                                </p:cTn>
                              </p:par>
                              <p:par>
                                <p:cTn id="129" presetID="1" presetClass="exit" presetSubtype="0" fill="hold" grpId="2" nodeType="withEffect">
                                  <p:stCondLst>
                                    <p:cond delay="0"/>
                                  </p:stCondLst>
                                  <p:childTnLst>
                                    <p:set>
                                      <p:cBhvr>
                                        <p:cTn id="130" dur="1" fill="hold">
                                          <p:stCondLst>
                                            <p:cond delay="0"/>
                                          </p:stCondLst>
                                        </p:cTn>
                                        <p:tgtEl>
                                          <p:spTgt spid="25"/>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53"/>
                                        </p:tgtEl>
                                        <p:attrNameLst>
                                          <p:attrName>style.visibility</p:attrName>
                                        </p:attrNameLst>
                                      </p:cBhvr>
                                      <p:to>
                                        <p:strVal val="hidden"/>
                                      </p:to>
                                    </p:set>
                                  </p:childTnLst>
                                </p:cTn>
                              </p:par>
                              <p:par>
                                <p:cTn id="133" presetID="1" presetClass="exit" presetSubtype="0" fill="hold" nodeType="withEffect">
                                  <p:stCondLst>
                                    <p:cond delay="0"/>
                                  </p:stCondLst>
                                  <p:childTnLst>
                                    <p:set>
                                      <p:cBhvr>
                                        <p:cTn id="134" dur="1" fill="hold">
                                          <p:stCondLst>
                                            <p:cond delay="0"/>
                                          </p:stCondLst>
                                        </p:cTn>
                                        <p:tgtEl>
                                          <p:spTgt spid="13"/>
                                        </p:tgtEl>
                                        <p:attrNameLst>
                                          <p:attrName>style.visibility</p:attrName>
                                        </p:attrNameLst>
                                      </p:cBhvr>
                                      <p:to>
                                        <p:strVal val="hidden"/>
                                      </p:to>
                                    </p:set>
                                  </p:childTnLst>
                                </p:cTn>
                              </p:par>
                              <p:par>
                                <p:cTn id="135" presetID="1" presetClass="exit" presetSubtype="0" fill="hold" nodeType="withEffect">
                                  <p:stCondLst>
                                    <p:cond delay="0"/>
                                  </p:stCondLst>
                                  <p:childTnLst>
                                    <p:set>
                                      <p:cBhvr>
                                        <p:cTn id="136" dur="1" fill="hold">
                                          <p:stCondLst>
                                            <p:cond delay="0"/>
                                          </p:stCondLst>
                                        </p:cTn>
                                        <p:tgtEl>
                                          <p:spTgt spid="16"/>
                                        </p:tgtEl>
                                        <p:attrNameLst>
                                          <p:attrName>style.visibility</p:attrName>
                                        </p:attrNameLst>
                                      </p:cBhvr>
                                      <p:to>
                                        <p:strVal val="hidden"/>
                                      </p:to>
                                    </p:set>
                                  </p:childTnLst>
                                </p:cTn>
                              </p:par>
                              <p:par>
                                <p:cTn id="137" presetID="1" presetClass="exit" presetSubtype="0" fill="hold" nodeType="withEffect">
                                  <p:stCondLst>
                                    <p:cond delay="0"/>
                                  </p:stCondLst>
                                  <p:childTnLst>
                                    <p:set>
                                      <p:cBhvr>
                                        <p:cTn id="138" dur="1" fill="hold">
                                          <p:stCondLst>
                                            <p:cond delay="0"/>
                                          </p:stCondLst>
                                        </p:cTn>
                                        <p:tgtEl>
                                          <p:spTgt spid="19"/>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29"/>
                                        </p:tgtEl>
                                        <p:attrNameLst>
                                          <p:attrName>style.visibility</p:attrName>
                                        </p:attrNameLst>
                                      </p:cBhvr>
                                      <p:to>
                                        <p:strVal val="hidden"/>
                                      </p:to>
                                    </p:set>
                                  </p:childTnLst>
                                </p:cTn>
                              </p:par>
                              <p:par>
                                <p:cTn id="141" presetID="1" presetClass="exit" presetSubtype="0" fill="hold" nodeType="withEffect">
                                  <p:stCondLst>
                                    <p:cond delay="0"/>
                                  </p:stCondLst>
                                  <p:childTnLst>
                                    <p:set>
                                      <p:cBhvr>
                                        <p:cTn id="142" dur="1" fill="hold">
                                          <p:stCondLst>
                                            <p:cond delay="0"/>
                                          </p:stCondLst>
                                        </p:cTn>
                                        <p:tgtEl>
                                          <p:spTgt spid="32"/>
                                        </p:tgtEl>
                                        <p:attrNameLst>
                                          <p:attrName>style.visibility</p:attrName>
                                        </p:attrNameLst>
                                      </p:cBhvr>
                                      <p:to>
                                        <p:strVal val="hidden"/>
                                      </p:to>
                                    </p:set>
                                  </p:childTnLst>
                                </p:cTn>
                              </p:par>
                              <p:par>
                                <p:cTn id="143" presetID="1" presetClass="exit" presetSubtype="0" fill="hold" nodeType="withEffect">
                                  <p:stCondLst>
                                    <p:cond delay="0"/>
                                  </p:stCondLst>
                                  <p:childTnLst>
                                    <p:set>
                                      <p:cBhvr>
                                        <p:cTn id="144" dur="1" fill="hold">
                                          <p:stCondLst>
                                            <p:cond delay="0"/>
                                          </p:stCondLst>
                                        </p:cTn>
                                        <p:tgtEl>
                                          <p:spTgt spid="35"/>
                                        </p:tgtEl>
                                        <p:attrNameLst>
                                          <p:attrName>style.visibility</p:attrName>
                                        </p:attrNameLst>
                                      </p:cBhvr>
                                      <p:to>
                                        <p:strVal val="hidden"/>
                                      </p:to>
                                    </p:set>
                                  </p:childTnLst>
                                </p:cTn>
                              </p:par>
                              <p:par>
                                <p:cTn id="145" presetID="1" presetClass="exit" presetSubtype="0" fill="hold" nodeType="withEffect">
                                  <p:stCondLst>
                                    <p:cond delay="0"/>
                                  </p:stCondLst>
                                  <p:childTnLst>
                                    <p:set>
                                      <p:cBhvr>
                                        <p:cTn id="146" dur="1" fill="hold">
                                          <p:stCondLst>
                                            <p:cond delay="0"/>
                                          </p:stCondLst>
                                        </p:cTn>
                                        <p:tgtEl>
                                          <p:spTgt spid="38"/>
                                        </p:tgtEl>
                                        <p:attrNameLst>
                                          <p:attrName>style.visibility</p:attrName>
                                        </p:attrNameLst>
                                      </p:cBhvr>
                                      <p:to>
                                        <p:strVal val="hidden"/>
                                      </p:to>
                                    </p:set>
                                  </p:childTnLst>
                                </p:cTn>
                              </p:par>
                              <p:par>
                                <p:cTn id="147" presetID="1" presetClass="exit" presetSubtype="0" fill="hold" nodeType="withEffect">
                                  <p:stCondLst>
                                    <p:cond delay="0"/>
                                  </p:stCondLst>
                                  <p:childTnLst>
                                    <p:set>
                                      <p:cBhvr>
                                        <p:cTn id="148" dur="1" fill="hold">
                                          <p:stCondLst>
                                            <p:cond delay="0"/>
                                          </p:stCondLst>
                                        </p:cTn>
                                        <p:tgtEl>
                                          <p:spTgt spid="41"/>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44"/>
                                        </p:tgtEl>
                                        <p:attrNameLst>
                                          <p:attrName>style.visibility</p:attrName>
                                        </p:attrNameLst>
                                      </p:cBhvr>
                                      <p:to>
                                        <p:strVal val="hidden"/>
                                      </p:to>
                                    </p:set>
                                  </p:childTnLst>
                                </p:cTn>
                              </p:par>
                              <p:par>
                                <p:cTn id="151" presetID="1" presetClass="exit" presetSubtype="0" fill="hold" nodeType="withEffect">
                                  <p:stCondLst>
                                    <p:cond delay="0"/>
                                  </p:stCondLst>
                                  <p:childTnLst>
                                    <p:set>
                                      <p:cBhvr>
                                        <p:cTn id="152" dur="1" fill="hold">
                                          <p:stCondLst>
                                            <p:cond delay="0"/>
                                          </p:stCondLst>
                                        </p:cTn>
                                        <p:tgtEl>
                                          <p:spTgt spid="48"/>
                                        </p:tgtEl>
                                        <p:attrNameLst>
                                          <p:attrName>style.visibility</p:attrName>
                                        </p:attrNameLst>
                                      </p:cBhvr>
                                      <p:to>
                                        <p:strVal val="hidden"/>
                                      </p:to>
                                    </p:set>
                                  </p:childTnLst>
                                </p:cTn>
                              </p:par>
                              <p:par>
                                <p:cTn id="153" presetID="1" presetClass="exit" presetSubtype="0" fill="hold" nodeType="withEffect">
                                  <p:stCondLst>
                                    <p:cond delay="0"/>
                                  </p:stCondLst>
                                  <p:childTnLst>
                                    <p:set>
                                      <p:cBhvr>
                                        <p:cTn id="154" dur="1" fill="hold">
                                          <p:stCondLst>
                                            <p:cond delay="0"/>
                                          </p:stCondLst>
                                        </p:cTn>
                                        <p:tgtEl>
                                          <p:spTgt spid="65"/>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52"/>
                                        </p:tgtEl>
                                        <p:attrNameLst>
                                          <p:attrName>style.visibility</p:attrName>
                                        </p:attrNameLst>
                                      </p:cBhvr>
                                      <p:to>
                                        <p:strVal val="hidden"/>
                                      </p:to>
                                    </p:set>
                                  </p:childTnLst>
                                </p:cTn>
                              </p:par>
                              <p:par>
                                <p:cTn id="157" presetID="1" presetClass="exit" presetSubtype="0" fill="hold" nodeType="withEffect">
                                  <p:stCondLst>
                                    <p:cond delay="0"/>
                                  </p:stCondLst>
                                  <p:childTnLst>
                                    <p:set>
                                      <p:cBhvr>
                                        <p:cTn id="158" dur="1" fill="hold">
                                          <p:stCondLst>
                                            <p:cond delay="0"/>
                                          </p:stCondLst>
                                        </p:cTn>
                                        <p:tgtEl>
                                          <p:spTgt spid="23"/>
                                        </p:tgtEl>
                                        <p:attrNameLst>
                                          <p:attrName>style.visibility</p:attrName>
                                        </p:attrNameLst>
                                      </p:cBhvr>
                                      <p:to>
                                        <p:strVal val="hidden"/>
                                      </p:to>
                                    </p:set>
                                  </p:childTnLst>
                                </p:cTn>
                              </p:par>
                              <p:par>
                                <p:cTn id="159" presetID="1" presetClass="exit" presetSubtype="0" fill="hold" nodeType="withEffect">
                                  <p:stCondLst>
                                    <p:cond delay="0"/>
                                  </p:stCondLst>
                                  <p:childTnLst>
                                    <p:set>
                                      <p:cBhvr>
                                        <p:cTn id="160" dur="1" fill="hold">
                                          <p:stCondLst>
                                            <p:cond delay="0"/>
                                          </p:stCondLst>
                                        </p:cTn>
                                        <p:tgtEl>
                                          <p:spTgt spid="26"/>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9"/>
                                        </p:tgtEl>
                                        <p:attrNameLst>
                                          <p:attrName>style.visibility</p:attrName>
                                        </p:attrNameLst>
                                      </p:cBhvr>
                                      <p:to>
                                        <p:strVal val="hidden"/>
                                      </p:to>
                                    </p:set>
                                  </p:childTnLst>
                                </p:cTn>
                              </p:par>
                              <p:par>
                                <p:cTn id="163" presetID="1" presetClass="entr" presetSubtype="0" fill="hold" grpId="3" nodeType="withEffect">
                                  <p:stCondLst>
                                    <p:cond delay="0"/>
                                  </p:stCondLst>
                                  <p:childTnLst>
                                    <p:set>
                                      <p:cBhvr>
                                        <p:cTn id="164" dur="1" fill="hold">
                                          <p:stCondLst>
                                            <p:cond delay="0"/>
                                          </p:stCondLst>
                                        </p:cTn>
                                        <p:tgtEl>
                                          <p:spTgt spid="11"/>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grpId="0" nodeType="clickEffect">
                                  <p:stCondLst>
                                    <p:cond delay="0"/>
                                  </p:stCondLst>
                                  <p:childTnLst>
                                    <p:set>
                                      <p:cBhvr>
                                        <p:cTn id="168" dur="1" fill="hold">
                                          <p:stCondLst>
                                            <p:cond delay="0"/>
                                          </p:stCondLst>
                                        </p:cTn>
                                        <p:tgtEl>
                                          <p:spTgt spid="12"/>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1" grpId="2"/>
      <p:bldP spid="11" grpId="3"/>
      <p:bldP spid="12" grpId="0"/>
      <p:bldP spid="25" grpId="0" animBg="1"/>
      <p:bldP spid="25" grpId="1" animBg="1"/>
      <p:bldP spid="25" grpId="2" animBg="1"/>
      <p:bldP spid="53" grpId="0" animBg="1"/>
      <p:bldP spid="53" grpId="1" animBg="1"/>
      <p:bldP spid="64" grpId="0"/>
      <p:bldP spid="64" grpId="1"/>
      <p:bldP spid="64" grpId="2"/>
      <p:bldP spid="69" grpId="0"/>
      <p:bldP spid="69" grpId="3"/>
      <p:bldP spid="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Épingles colorées liées par des fils">
            <a:extLst>
              <a:ext uri="{FF2B5EF4-FFF2-40B4-BE49-F238E27FC236}">
                <a16:creationId xmlns:a16="http://schemas.microsoft.com/office/drawing/2014/main" id="{4827329C-6EAF-3D4A-51BE-CDFD5F409C45}"/>
              </a:ext>
            </a:extLst>
          </p:cNvPr>
          <p:cNvPicPr>
            <a:picLocks noChangeAspect="1"/>
          </p:cNvPicPr>
          <p:nvPr/>
        </p:nvPicPr>
        <p:blipFill rotWithShape="1">
          <a:blip r:embed="rId2"/>
          <a:srcRect t="942" b="14471"/>
          <a:stretch/>
        </p:blipFill>
        <p:spPr>
          <a:xfrm>
            <a:off x="-3048" y="10"/>
            <a:ext cx="12191999" cy="6857990"/>
          </a:xfrm>
          <a:prstGeom prst="rect">
            <a:avLst/>
          </a:prstGeom>
        </p:spPr>
      </p:pic>
      <p:sp>
        <p:nvSpPr>
          <p:cNvPr id="2" name="Titre 1">
            <a:extLst>
              <a:ext uri="{FF2B5EF4-FFF2-40B4-BE49-F238E27FC236}">
                <a16:creationId xmlns:a16="http://schemas.microsoft.com/office/drawing/2014/main" id="{A3439EF6-DC81-E659-5CE4-9FA5A0E18555}"/>
              </a:ext>
            </a:extLst>
          </p:cNvPr>
          <p:cNvSpPr>
            <a:spLocks noGrp="1"/>
          </p:cNvSpPr>
          <p:nvPr>
            <p:ph type="ctrTitle"/>
          </p:nvPr>
        </p:nvSpPr>
        <p:spPr>
          <a:xfrm>
            <a:off x="1097280" y="325550"/>
            <a:ext cx="10058400" cy="1269570"/>
          </a:xfrm>
          <a:effectLst>
            <a:outerShdw blurRad="50800" dist="38100" dir="2700000" algn="tl" rotWithShape="0">
              <a:prstClr val="black">
                <a:alpha val="40000"/>
              </a:prstClr>
            </a:outerShdw>
          </a:effectLst>
        </p:spPr>
        <p:txBody>
          <a:bodyPr>
            <a:normAutofit/>
          </a:bodyPr>
          <a:lstStyle/>
          <a:p>
            <a:r>
              <a:rPr lang="fr-FR" sz="5200" b="1" dirty="0"/>
              <a:t>Tactique stratégie au départ</a:t>
            </a:r>
          </a:p>
        </p:txBody>
      </p:sp>
      <p:sp>
        <p:nvSpPr>
          <p:cNvPr id="3" name="Sous-titre 2">
            <a:extLst>
              <a:ext uri="{FF2B5EF4-FFF2-40B4-BE49-F238E27FC236}">
                <a16:creationId xmlns:a16="http://schemas.microsoft.com/office/drawing/2014/main" id="{04DD2446-99FD-A814-DC34-4607996BFA39}"/>
              </a:ext>
            </a:extLst>
          </p:cNvPr>
          <p:cNvSpPr>
            <a:spLocks noGrp="1"/>
          </p:cNvSpPr>
          <p:nvPr>
            <p:ph type="subTitle" idx="1"/>
          </p:nvPr>
        </p:nvSpPr>
        <p:spPr>
          <a:xfrm>
            <a:off x="-6095" y="4744720"/>
            <a:ext cx="7026656" cy="2001520"/>
          </a:xfrm>
          <a:effectLst>
            <a:outerShdw blurRad="50800" dist="38100" dir="2700000" algn="tl" rotWithShape="0">
              <a:prstClr val="black">
                <a:alpha val="40000"/>
              </a:prstClr>
            </a:outerShdw>
          </a:effectLst>
        </p:spPr>
        <p:txBody>
          <a:bodyPr>
            <a:normAutofit/>
          </a:bodyPr>
          <a:lstStyle/>
          <a:p>
            <a:r>
              <a:rPr lang="fr-FR" sz="2200" dirty="0">
                <a:effectLst/>
                <a:latin typeface="Calibri" panose="020F0502020204030204" pitchFamily="34" charset="0"/>
                <a:ea typeface="Calibri" panose="020F0502020204030204" pitchFamily="34" charset="0"/>
                <a:cs typeface="Times New Roman" panose="02020603050405020304" pitchFamily="18" charset="0"/>
              </a:rPr>
              <a:t>Le départ est une phase capitale de la régate les meilleurs sont capables d'assurer régulièrement une bonne place sur leur départ</a:t>
            </a:r>
          </a:p>
          <a:p>
            <a:endParaRPr lang="fr-FR" sz="2200" dirty="0">
              <a:latin typeface="Calibri" panose="020F0502020204030204" pitchFamily="34" charset="0"/>
              <a:ea typeface="Calibri" panose="020F0502020204030204" pitchFamily="34" charset="0"/>
              <a:cs typeface="Times New Roman" panose="02020603050405020304" pitchFamily="18" charset="0"/>
            </a:endParaRPr>
          </a:p>
          <a:p>
            <a:r>
              <a:rPr lang="fr-FR" sz="2200" dirty="0">
                <a:latin typeface="Calibri" panose="020F0502020204030204" pitchFamily="34" charset="0"/>
                <a:ea typeface="Calibri" panose="020F0502020204030204" pitchFamily="34" charset="0"/>
                <a:cs typeface="Times New Roman" panose="02020603050405020304" pitchFamily="18" charset="0"/>
              </a:rPr>
              <a:t>Qu’est-ce qu’un bon ou mauvais départ ?</a:t>
            </a:r>
          </a:p>
          <a:p>
            <a:endParaRPr lang="fr-FR" sz="17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endParaRPr lang="fr-FR" sz="1700" dirty="0">
              <a:solidFill>
                <a:srgbClr val="FFFFFF"/>
              </a:solidFill>
              <a:latin typeface="Calibri" panose="020F0502020204030204" pitchFamily="34" charset="0"/>
              <a:ea typeface="Calibri" panose="020F0502020204030204" pitchFamily="34" charset="0"/>
              <a:cs typeface="Times New Roman" panose="02020603050405020304" pitchFamily="18" charset="0"/>
            </a:endParaRPr>
          </a:p>
          <a:p>
            <a:endParaRPr lang="fr-FR" sz="1700" dirty="0">
              <a:solidFill>
                <a:srgbClr val="FFFFFF"/>
              </a:solidFill>
            </a:endParaRPr>
          </a:p>
        </p:txBody>
      </p:sp>
    </p:spTree>
    <p:extLst>
      <p:ext uri="{BB962C8B-B14F-4D97-AF65-F5344CB8AC3E}">
        <p14:creationId xmlns:p14="http://schemas.microsoft.com/office/powerpoint/2010/main" val="362998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CE966-D86E-65D5-E29F-A00A63084A3B}"/>
              </a:ext>
            </a:extLst>
          </p:cNvPr>
          <p:cNvSpPr>
            <a:spLocks noGrp="1"/>
          </p:cNvSpPr>
          <p:nvPr>
            <p:ph type="title"/>
          </p:nvPr>
        </p:nvSpPr>
        <p:spPr/>
        <p:txBody>
          <a:bodyPr/>
          <a:lstStyle/>
          <a:p>
            <a:r>
              <a:rPr lang="fr-FR" dirty="0"/>
              <a:t>Spécificité de la ligne de départ </a:t>
            </a:r>
          </a:p>
        </p:txBody>
      </p:sp>
      <p:sp>
        <p:nvSpPr>
          <p:cNvPr id="3" name="Espace réservé du contenu 2">
            <a:extLst>
              <a:ext uri="{FF2B5EF4-FFF2-40B4-BE49-F238E27FC236}">
                <a16:creationId xmlns:a16="http://schemas.microsoft.com/office/drawing/2014/main" id="{42513EFA-6254-8349-EBC4-C323E4FA5039}"/>
              </a:ext>
            </a:extLst>
          </p:cNvPr>
          <p:cNvSpPr>
            <a:spLocks noGrp="1"/>
          </p:cNvSpPr>
          <p:nvPr>
            <p:ph idx="1"/>
          </p:nvPr>
        </p:nvSpPr>
        <p:spPr>
          <a:xfrm>
            <a:off x="13350240" y="5201920"/>
            <a:ext cx="467360" cy="50482"/>
          </a:xfrm>
        </p:spPr>
        <p:txBody>
          <a:bodyPr>
            <a:normAutofit fontScale="25000" lnSpcReduction="20000"/>
          </a:bodyPr>
          <a:lstStyle/>
          <a:p>
            <a:pPr marL="0" indent="0">
              <a:buNone/>
            </a:pPr>
            <a:endParaRPr lang="fr-FR" dirty="0"/>
          </a:p>
        </p:txBody>
      </p:sp>
      <p:grpSp>
        <p:nvGrpSpPr>
          <p:cNvPr id="27" name="Groupe 26">
            <a:extLst>
              <a:ext uri="{FF2B5EF4-FFF2-40B4-BE49-F238E27FC236}">
                <a16:creationId xmlns:a16="http://schemas.microsoft.com/office/drawing/2014/main" id="{BB502A4C-BD81-8640-ECBC-033DB192C443}"/>
              </a:ext>
            </a:extLst>
          </p:cNvPr>
          <p:cNvGrpSpPr/>
          <p:nvPr/>
        </p:nvGrpSpPr>
        <p:grpSpPr>
          <a:xfrm>
            <a:off x="957580" y="2220754"/>
            <a:ext cx="6854587" cy="3549279"/>
            <a:chOff x="2392680" y="2208054"/>
            <a:chExt cx="6854587" cy="3549279"/>
          </a:xfrm>
        </p:grpSpPr>
        <p:grpSp>
          <p:nvGrpSpPr>
            <p:cNvPr id="25" name="Groupe 24">
              <a:extLst>
                <a:ext uri="{FF2B5EF4-FFF2-40B4-BE49-F238E27FC236}">
                  <a16:creationId xmlns:a16="http://schemas.microsoft.com/office/drawing/2014/main" id="{BDCEC0F1-3D86-D9D1-2E8C-A95E43179DF3}"/>
                </a:ext>
              </a:extLst>
            </p:cNvPr>
            <p:cNvGrpSpPr/>
            <p:nvPr/>
          </p:nvGrpSpPr>
          <p:grpSpPr>
            <a:xfrm>
              <a:off x="2392680" y="2208054"/>
              <a:ext cx="6854587" cy="3549279"/>
              <a:chOff x="2367280" y="3097054"/>
              <a:chExt cx="6854587" cy="3549279"/>
            </a:xfrm>
          </p:grpSpPr>
          <p:sp>
            <p:nvSpPr>
              <p:cNvPr id="4" name="Organigramme : Disque magnétique 3">
                <a:extLst>
                  <a:ext uri="{FF2B5EF4-FFF2-40B4-BE49-F238E27FC236}">
                    <a16:creationId xmlns:a16="http://schemas.microsoft.com/office/drawing/2014/main" id="{8947EAFD-C0E1-2551-1A08-CC398B47ACAA}"/>
                  </a:ext>
                </a:extLst>
              </p:cNvPr>
              <p:cNvSpPr/>
              <p:nvPr/>
            </p:nvSpPr>
            <p:spPr>
              <a:xfrm>
                <a:off x="2367280" y="3274854"/>
                <a:ext cx="223520" cy="365760"/>
              </a:xfrm>
              <a:prstGeom prst="flowChartMagneticDisk">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dirty="0"/>
              </a:p>
            </p:txBody>
          </p:sp>
          <p:sp>
            <p:nvSpPr>
              <p:cNvPr id="6" name="Organigramme : Délai 5">
                <a:extLst>
                  <a:ext uri="{FF2B5EF4-FFF2-40B4-BE49-F238E27FC236}">
                    <a16:creationId xmlns:a16="http://schemas.microsoft.com/office/drawing/2014/main" id="{445D983D-F069-2B42-1435-7D5AC97EFAE4}"/>
                  </a:ext>
                </a:extLst>
              </p:cNvPr>
              <p:cNvSpPr/>
              <p:nvPr/>
            </p:nvSpPr>
            <p:spPr>
              <a:xfrm rot="16200000">
                <a:off x="8615680" y="3212227"/>
                <a:ext cx="721360" cy="491014"/>
              </a:xfrm>
              <a:prstGeom prst="flowChartDela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cxnSp>
            <p:nvCxnSpPr>
              <p:cNvPr id="8" name="Connecteur droit 7">
                <a:extLst>
                  <a:ext uri="{FF2B5EF4-FFF2-40B4-BE49-F238E27FC236}">
                    <a16:creationId xmlns:a16="http://schemas.microsoft.com/office/drawing/2014/main" id="{B691DA52-B5C4-5D8D-49FB-7621798D7210}"/>
                  </a:ext>
                </a:extLst>
              </p:cNvPr>
              <p:cNvCxnSpPr/>
              <p:nvPr/>
            </p:nvCxnSpPr>
            <p:spPr>
              <a:xfrm>
                <a:off x="2692400" y="3429000"/>
                <a:ext cx="5913120"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Connecteur droit 9">
                <a:extLst>
                  <a:ext uri="{FF2B5EF4-FFF2-40B4-BE49-F238E27FC236}">
                    <a16:creationId xmlns:a16="http://schemas.microsoft.com/office/drawing/2014/main" id="{2B189B92-20DE-3A0E-295E-A40AB1622ED5}"/>
                  </a:ext>
                </a:extLst>
              </p:cNvPr>
              <p:cNvCxnSpPr>
                <a:cxnSpLocks/>
                <a:stCxn id="6" idx="0"/>
              </p:cNvCxnSpPr>
              <p:nvPr/>
            </p:nvCxnSpPr>
            <p:spPr>
              <a:xfrm flipH="1">
                <a:off x="5778500" y="3457734"/>
                <a:ext cx="2952353" cy="3188599"/>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Connecteur droit 12">
                <a:extLst>
                  <a:ext uri="{FF2B5EF4-FFF2-40B4-BE49-F238E27FC236}">
                    <a16:creationId xmlns:a16="http://schemas.microsoft.com/office/drawing/2014/main" id="{45829314-D09C-0EDE-2494-1717B8BFD3D1}"/>
                  </a:ext>
                </a:extLst>
              </p:cNvPr>
              <p:cNvCxnSpPr>
                <a:cxnSpLocks/>
              </p:cNvCxnSpPr>
              <p:nvPr/>
            </p:nvCxnSpPr>
            <p:spPr>
              <a:xfrm>
                <a:off x="2622550" y="3489325"/>
                <a:ext cx="3155950" cy="31570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sp>
          <p:nvSpPr>
            <p:cNvPr id="26" name="ZoneTexte 25">
              <a:extLst>
                <a:ext uri="{FF2B5EF4-FFF2-40B4-BE49-F238E27FC236}">
                  <a16:creationId xmlns:a16="http://schemas.microsoft.com/office/drawing/2014/main" id="{2E1E3057-A0B8-D0BE-7F64-4B9ED95C6EEC}"/>
                </a:ext>
              </a:extLst>
            </p:cNvPr>
            <p:cNvSpPr txBox="1"/>
            <p:nvPr/>
          </p:nvSpPr>
          <p:spPr>
            <a:xfrm>
              <a:off x="5205293" y="3206105"/>
              <a:ext cx="2667000" cy="461665"/>
            </a:xfrm>
            <a:prstGeom prst="rect">
              <a:avLst/>
            </a:prstGeom>
            <a:noFill/>
          </p:spPr>
          <p:txBody>
            <a:bodyPr wrap="square" rtlCol="0">
              <a:spAutoFit/>
            </a:bodyPr>
            <a:lstStyle/>
            <a:p>
              <a:r>
                <a:rPr lang="fr-FR" sz="2400" dirty="0"/>
                <a:t>Zone 1</a:t>
              </a:r>
            </a:p>
          </p:txBody>
        </p:sp>
      </p:grpSp>
      <p:sp>
        <p:nvSpPr>
          <p:cNvPr id="28" name="ZoneTexte 27">
            <a:extLst>
              <a:ext uri="{FF2B5EF4-FFF2-40B4-BE49-F238E27FC236}">
                <a16:creationId xmlns:a16="http://schemas.microsoft.com/office/drawing/2014/main" id="{591EB7E7-494F-1439-8736-EC68992C85ED}"/>
              </a:ext>
            </a:extLst>
          </p:cNvPr>
          <p:cNvSpPr txBox="1"/>
          <p:nvPr/>
        </p:nvSpPr>
        <p:spPr>
          <a:xfrm>
            <a:off x="7600513" y="3680470"/>
            <a:ext cx="3390900" cy="1815882"/>
          </a:xfrm>
          <a:prstGeom prst="rect">
            <a:avLst/>
          </a:prstGeom>
          <a:noFill/>
        </p:spPr>
        <p:txBody>
          <a:bodyPr wrap="square" rtlCol="0">
            <a:spAutoFit/>
          </a:bodyPr>
          <a:lstStyle/>
          <a:p>
            <a:r>
              <a:rPr lang="fr-FR" sz="2000" b="1" dirty="0"/>
              <a:t>Un bon départ est un départ: </a:t>
            </a:r>
          </a:p>
          <a:p>
            <a:endParaRPr lang="fr-FR" sz="2000" b="1" dirty="0"/>
          </a:p>
          <a:p>
            <a:pPr marL="285750" indent="-285750">
              <a:buFont typeface="Arial" panose="020B0604020202020204" pitchFamily="34" charset="0"/>
              <a:buChar char="•"/>
            </a:pPr>
            <a:r>
              <a:rPr lang="fr-FR" dirty="0"/>
              <a:t>Lancé</a:t>
            </a:r>
          </a:p>
          <a:p>
            <a:pPr marL="285750" indent="-285750">
              <a:buFont typeface="Arial" panose="020B0604020202020204" pitchFamily="34" charset="0"/>
              <a:buChar char="•"/>
            </a:pPr>
            <a:r>
              <a:rPr lang="fr-FR" dirty="0"/>
              <a:t>Dégagé</a:t>
            </a:r>
          </a:p>
          <a:p>
            <a:pPr marL="285750" indent="-285750">
              <a:buFont typeface="Arial" panose="020B0604020202020204" pitchFamily="34" charset="0"/>
              <a:buChar char="•"/>
            </a:pPr>
            <a:r>
              <a:rPr lang="fr-FR" dirty="0"/>
              <a:t>Au top </a:t>
            </a:r>
          </a:p>
          <a:p>
            <a:pPr marL="285750" indent="-285750">
              <a:buFont typeface="Arial" panose="020B0604020202020204" pitchFamily="34" charset="0"/>
              <a:buChar char="•"/>
            </a:pPr>
            <a:r>
              <a:rPr lang="fr-FR" dirty="0"/>
              <a:t>Au bon endroit </a:t>
            </a:r>
          </a:p>
        </p:txBody>
      </p:sp>
    </p:spTree>
    <p:extLst>
      <p:ext uri="{BB962C8B-B14F-4D97-AF65-F5344CB8AC3E}">
        <p14:creationId xmlns:p14="http://schemas.microsoft.com/office/powerpoint/2010/main" val="382211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25AB07-BD10-1CD1-1BA2-A5CAB1B09117}"/>
              </a:ext>
            </a:extLst>
          </p:cNvPr>
          <p:cNvSpPr>
            <a:spLocks noGrp="1"/>
          </p:cNvSpPr>
          <p:nvPr>
            <p:ph type="title"/>
          </p:nvPr>
        </p:nvSpPr>
        <p:spPr>
          <a:xfrm>
            <a:off x="841248" y="643467"/>
            <a:ext cx="3840480" cy="5571066"/>
          </a:xfrm>
        </p:spPr>
        <p:txBody>
          <a:bodyPr anchor="ctr">
            <a:normAutofit/>
          </a:bodyPr>
          <a:lstStyle/>
          <a:p>
            <a:r>
              <a:rPr lang="fr-FR" sz="5400" dirty="0"/>
              <a:t>Gérer les risques </a:t>
            </a:r>
          </a:p>
        </p:txBody>
      </p:sp>
      <p:sp>
        <p:nvSpPr>
          <p:cNvPr id="3" name="Espace réservé du contenu 2">
            <a:extLst>
              <a:ext uri="{FF2B5EF4-FFF2-40B4-BE49-F238E27FC236}">
                <a16:creationId xmlns:a16="http://schemas.microsoft.com/office/drawing/2014/main" id="{AE3B3FCA-4AFB-C547-C239-6606EFA2C0FB}"/>
              </a:ext>
            </a:extLst>
          </p:cNvPr>
          <p:cNvSpPr>
            <a:spLocks noGrp="1"/>
          </p:cNvSpPr>
          <p:nvPr>
            <p:ph idx="1"/>
          </p:nvPr>
        </p:nvSpPr>
        <p:spPr>
          <a:xfrm>
            <a:off x="5568696" y="643467"/>
            <a:ext cx="5788152" cy="5571066"/>
          </a:xfrm>
        </p:spPr>
        <p:txBody>
          <a:bodyPr anchor="ctr">
            <a:normAutofit/>
          </a:bodyPr>
          <a:lstStyle/>
          <a:p>
            <a:pPr marL="0" indent="0">
              <a:spcAft>
                <a:spcPts val="800"/>
              </a:spcAft>
              <a:buNone/>
            </a:pPr>
            <a:r>
              <a:rPr lang="fr-FR" sz="2200" u="sng" kern="100" dirty="0">
                <a:effectLst/>
                <a:latin typeface="Calibri" panose="020F0502020204030204" pitchFamily="34" charset="0"/>
                <a:ea typeface="Calibri" panose="020F0502020204030204" pitchFamily="34" charset="0"/>
                <a:cs typeface="Times New Roman" panose="02020603050405020304" pitchFamily="18" charset="0"/>
              </a:rPr>
              <a:t>Je peux me permettre de prendre des risques si : </a:t>
            </a:r>
            <a:endParaRPr lang="fr-F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Je veux attaquer au classement général </a:t>
            </a:r>
          </a:p>
          <a:p>
            <a:pPr marL="342900" lvl="0" indent="-342900">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Sur le premier départ de la manche</a:t>
            </a:r>
          </a:p>
          <a:p>
            <a:pPr marL="342900" lvl="0" indent="-342900">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Par vent stable</a:t>
            </a:r>
          </a:p>
          <a:p>
            <a:pPr marL="342900" lvl="0" indent="-342900">
              <a:spcAft>
                <a:spcPts val="800"/>
              </a:spcAft>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Si je n'ai pas eu de mauvaise manche</a:t>
            </a:r>
          </a:p>
          <a:p>
            <a:pPr marL="0" indent="0">
              <a:spcAft>
                <a:spcPts val="800"/>
              </a:spcAft>
              <a:buNone/>
            </a:pPr>
            <a:r>
              <a:rPr lang="fr-FR" sz="2200" u="sng" kern="100" dirty="0">
                <a:effectLst/>
                <a:latin typeface="Calibri" panose="020F0502020204030204" pitchFamily="34" charset="0"/>
                <a:ea typeface="Calibri" panose="020F0502020204030204" pitchFamily="34" charset="0"/>
                <a:cs typeface="Times New Roman" panose="02020603050405020304" pitchFamily="18" charset="0"/>
              </a:rPr>
              <a:t>Je dois limité les risques si : </a:t>
            </a:r>
            <a:endParaRPr lang="fr-F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Plusieurs rappels et pavillon noir</a:t>
            </a:r>
          </a:p>
          <a:p>
            <a:pPr marL="342900" lvl="0" indent="-342900">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Le vent est instable ou oscillant</a:t>
            </a:r>
          </a:p>
          <a:p>
            <a:pPr marL="342900" lvl="0" indent="-342900">
              <a:spcAft>
                <a:spcPts val="800"/>
              </a:spcAft>
              <a:buFont typeface="Symbol" panose="05050102010706020507" pitchFamily="18" charset="2"/>
              <a:buChar char=""/>
            </a:pPr>
            <a:r>
              <a:rPr lang="fr-FR" sz="2200" kern="100" dirty="0">
                <a:effectLst/>
                <a:latin typeface="Calibri" panose="020F0502020204030204" pitchFamily="34" charset="0"/>
                <a:ea typeface="Calibri" panose="020F0502020204030204" pitchFamily="34" charset="0"/>
                <a:cs typeface="Times New Roman" panose="02020603050405020304" pitchFamily="18" charset="0"/>
              </a:rPr>
              <a:t>Il y a eu des mauvaises manches ou la tactique est incertaine</a:t>
            </a:r>
          </a:p>
          <a:p>
            <a:pPr marL="0" indent="0">
              <a:buNone/>
            </a:pPr>
            <a:endParaRPr lang="fr-FR" sz="2200" dirty="0">
              <a:solidFill>
                <a:srgbClr val="FFFFFF"/>
              </a:solidFill>
            </a:endParaRPr>
          </a:p>
        </p:txBody>
      </p:sp>
    </p:spTree>
    <p:extLst>
      <p:ext uri="{BB962C8B-B14F-4D97-AF65-F5344CB8AC3E}">
        <p14:creationId xmlns:p14="http://schemas.microsoft.com/office/powerpoint/2010/main" val="423623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F07C2-90AF-43C3-4C81-E22E531C7F97}"/>
              </a:ext>
            </a:extLst>
          </p:cNvPr>
          <p:cNvSpPr>
            <a:spLocks noGrp="1"/>
          </p:cNvSpPr>
          <p:nvPr>
            <p:ph type="title"/>
          </p:nvPr>
        </p:nvSpPr>
        <p:spPr>
          <a:xfrm>
            <a:off x="431800" y="365125"/>
            <a:ext cx="10922000" cy="1057275"/>
          </a:xfrm>
        </p:spPr>
        <p:txBody>
          <a:bodyPr>
            <a:normAutofit fontScale="90000"/>
          </a:bodyPr>
          <a:lstStyle/>
          <a:p>
            <a:r>
              <a:rPr lang="fr-FR" b="1" dirty="0"/>
              <a:t>Quels sont les éléments à prendre en compte dans un départ ?</a:t>
            </a:r>
          </a:p>
        </p:txBody>
      </p:sp>
      <p:sp>
        <p:nvSpPr>
          <p:cNvPr id="3" name="Espace réservé du contenu 2">
            <a:extLst>
              <a:ext uri="{FF2B5EF4-FFF2-40B4-BE49-F238E27FC236}">
                <a16:creationId xmlns:a16="http://schemas.microsoft.com/office/drawing/2014/main" id="{126C2F17-CD86-E434-D303-727CE71192A8}"/>
              </a:ext>
            </a:extLst>
          </p:cNvPr>
          <p:cNvSpPr>
            <a:spLocks noGrp="1"/>
          </p:cNvSpPr>
          <p:nvPr>
            <p:ph idx="1"/>
          </p:nvPr>
        </p:nvSpPr>
        <p:spPr>
          <a:xfrm>
            <a:off x="317500" y="1778001"/>
            <a:ext cx="11557000" cy="4876800"/>
          </a:xfrm>
        </p:spPr>
        <p:txBody>
          <a:bodyPr/>
          <a:lstStyle/>
          <a:p>
            <a:pPr marL="0" indent="0">
              <a:buNone/>
            </a:pPr>
            <a:r>
              <a:rPr lang="fr-FR" dirty="0"/>
              <a:t>1) Savoir dans quel système de vent je me trouve  (un vent stable / oscillant / évolutif) </a:t>
            </a:r>
          </a:p>
          <a:p>
            <a:r>
              <a:rPr lang="fr-FR" sz="2400" dirty="0"/>
              <a:t>Permet de définir de quel côté de la ligne je dois partir </a:t>
            </a:r>
          </a:p>
          <a:p>
            <a:endParaRPr lang="fr-FR" dirty="0"/>
          </a:p>
          <a:p>
            <a:pPr marL="0" indent="0">
              <a:buNone/>
            </a:pPr>
            <a:r>
              <a:rPr lang="fr-FR" dirty="0"/>
              <a:t>2) Mes adversaires </a:t>
            </a:r>
          </a:p>
          <a:p>
            <a:r>
              <a:rPr lang="fr-FR" sz="2400" dirty="0"/>
              <a:t>Leur nombre et niveau </a:t>
            </a:r>
          </a:p>
          <a:p>
            <a:endParaRPr lang="fr-FR" dirty="0"/>
          </a:p>
          <a:p>
            <a:pPr marL="0" indent="0">
              <a:buNone/>
            </a:pPr>
            <a:r>
              <a:rPr lang="fr-FR" dirty="0"/>
              <a:t>3) Mon niveau technique</a:t>
            </a:r>
          </a:p>
          <a:p>
            <a:r>
              <a:rPr lang="fr-FR" sz="2400" dirty="0"/>
              <a:t>Mon niveau me permet de faire le blocage à la bouée ?</a:t>
            </a:r>
          </a:p>
          <a:p>
            <a:pPr marL="0" indent="0">
              <a:buNone/>
            </a:pPr>
            <a:endParaRPr lang="fr-FR" dirty="0"/>
          </a:p>
          <a:p>
            <a:endParaRPr lang="fr-FR" dirty="0"/>
          </a:p>
        </p:txBody>
      </p:sp>
    </p:spTree>
    <p:extLst>
      <p:ext uri="{BB962C8B-B14F-4D97-AF65-F5344CB8AC3E}">
        <p14:creationId xmlns:p14="http://schemas.microsoft.com/office/powerpoint/2010/main" val="1158041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1DFA9-6587-A5D9-53AE-89FF73A6A0F4}"/>
              </a:ext>
            </a:extLst>
          </p:cNvPr>
          <p:cNvSpPr>
            <a:spLocks noGrp="1"/>
          </p:cNvSpPr>
          <p:nvPr>
            <p:ph type="title"/>
          </p:nvPr>
        </p:nvSpPr>
        <p:spPr>
          <a:xfrm>
            <a:off x="838200" y="609600"/>
            <a:ext cx="3739341" cy="1330839"/>
          </a:xfrm>
        </p:spPr>
        <p:txBody>
          <a:bodyPr>
            <a:normAutofit/>
          </a:bodyPr>
          <a:lstStyle/>
          <a:p>
            <a:r>
              <a:rPr lang="fr-FR" sz="3400" dirty="0"/>
              <a:t>Choix du placement au départ </a:t>
            </a:r>
          </a:p>
        </p:txBody>
      </p:sp>
      <p:sp>
        <p:nvSpPr>
          <p:cNvPr id="3" name="Espace réservé du contenu 2">
            <a:extLst>
              <a:ext uri="{FF2B5EF4-FFF2-40B4-BE49-F238E27FC236}">
                <a16:creationId xmlns:a16="http://schemas.microsoft.com/office/drawing/2014/main" id="{5DD43A76-C6F1-9639-1895-FFC82225F35D}"/>
              </a:ext>
            </a:extLst>
          </p:cNvPr>
          <p:cNvSpPr>
            <a:spLocks noGrp="1"/>
          </p:cNvSpPr>
          <p:nvPr>
            <p:ph idx="1"/>
          </p:nvPr>
        </p:nvSpPr>
        <p:spPr>
          <a:xfrm>
            <a:off x="862366" y="2194102"/>
            <a:ext cx="3427001" cy="3908586"/>
          </a:xfrm>
        </p:spPr>
        <p:txBody>
          <a:bodyPr>
            <a:normAutofit/>
          </a:bodyPr>
          <a:lstStyle/>
          <a:p>
            <a:r>
              <a:rPr lang="fr-FR" sz="1700" dirty="0"/>
              <a:t>Règle du tiers de la ligne (vent stable)</a:t>
            </a:r>
          </a:p>
          <a:p>
            <a:endParaRPr lang="fr-FR" sz="1700" dirty="0"/>
          </a:p>
          <a:p>
            <a:pPr marL="0" indent="0">
              <a:buNone/>
            </a:pPr>
            <a:endParaRPr lang="fr-FR" sz="1700" dirty="0"/>
          </a:p>
          <a:p>
            <a:r>
              <a:rPr lang="fr-FR" sz="1700" dirty="0"/>
              <a:t>Ne pas prendre de décision trop hâtive (vent oscillant)</a:t>
            </a:r>
          </a:p>
          <a:p>
            <a:endParaRPr lang="fr-FR" sz="1700" dirty="0"/>
          </a:p>
          <a:p>
            <a:endParaRPr lang="fr-FR" sz="1700" dirty="0"/>
          </a:p>
          <a:p>
            <a:endParaRPr lang="fr-FR" sz="1700" dirty="0"/>
          </a:p>
          <a:p>
            <a:pPr marL="0" indent="0">
              <a:buNone/>
            </a:pPr>
            <a:r>
              <a:rPr lang="fr-FR" sz="1700" dirty="0"/>
              <a:t> </a:t>
            </a:r>
          </a:p>
          <a:p>
            <a:endParaRPr lang="fr-FR" sz="1700" dirty="0"/>
          </a:p>
        </p:txBody>
      </p:sp>
      <p:grpSp>
        <p:nvGrpSpPr>
          <p:cNvPr id="24" name="Groupe 23">
            <a:extLst>
              <a:ext uri="{FF2B5EF4-FFF2-40B4-BE49-F238E27FC236}">
                <a16:creationId xmlns:a16="http://schemas.microsoft.com/office/drawing/2014/main" id="{6054D47A-B42B-E6B6-EE78-29BB183FF69D}"/>
              </a:ext>
            </a:extLst>
          </p:cNvPr>
          <p:cNvGrpSpPr/>
          <p:nvPr/>
        </p:nvGrpSpPr>
        <p:grpSpPr>
          <a:xfrm>
            <a:off x="5323002" y="2619872"/>
            <a:ext cx="6155141" cy="1618256"/>
            <a:chOff x="5496257" y="3571974"/>
            <a:chExt cx="6155141" cy="1618256"/>
          </a:xfrm>
        </p:grpSpPr>
        <p:grpSp>
          <p:nvGrpSpPr>
            <p:cNvPr id="4" name="Groupe 3">
              <a:extLst>
                <a:ext uri="{FF2B5EF4-FFF2-40B4-BE49-F238E27FC236}">
                  <a16:creationId xmlns:a16="http://schemas.microsoft.com/office/drawing/2014/main" id="{9466BD85-68E3-A86A-11A1-355921C64666}"/>
                </a:ext>
              </a:extLst>
            </p:cNvPr>
            <p:cNvGrpSpPr/>
            <p:nvPr/>
          </p:nvGrpSpPr>
          <p:grpSpPr>
            <a:xfrm>
              <a:off x="5496257" y="4148395"/>
              <a:ext cx="6155141" cy="1041835"/>
              <a:chOff x="2392680" y="2208055"/>
              <a:chExt cx="6854587" cy="1459715"/>
            </a:xfrm>
          </p:grpSpPr>
          <p:grpSp>
            <p:nvGrpSpPr>
              <p:cNvPr id="5" name="Groupe 4">
                <a:extLst>
                  <a:ext uri="{FF2B5EF4-FFF2-40B4-BE49-F238E27FC236}">
                    <a16:creationId xmlns:a16="http://schemas.microsoft.com/office/drawing/2014/main" id="{3CA3B18C-80A5-1DD2-2658-21F4DFE3AB44}"/>
                  </a:ext>
                </a:extLst>
              </p:cNvPr>
              <p:cNvGrpSpPr/>
              <p:nvPr/>
            </p:nvGrpSpPr>
            <p:grpSpPr>
              <a:xfrm>
                <a:off x="2392680" y="2208055"/>
                <a:ext cx="6854587" cy="543558"/>
                <a:chOff x="2367280" y="3097055"/>
                <a:chExt cx="6854587" cy="543558"/>
              </a:xfrm>
            </p:grpSpPr>
            <p:sp>
              <p:nvSpPr>
                <p:cNvPr id="8" name="Organigramme : Disque magnétique 7">
                  <a:extLst>
                    <a:ext uri="{FF2B5EF4-FFF2-40B4-BE49-F238E27FC236}">
                      <a16:creationId xmlns:a16="http://schemas.microsoft.com/office/drawing/2014/main" id="{0043675D-A940-70EC-5973-A7B9F63ACD86}"/>
                    </a:ext>
                  </a:extLst>
                </p:cNvPr>
                <p:cNvSpPr/>
                <p:nvPr/>
              </p:nvSpPr>
              <p:spPr>
                <a:xfrm>
                  <a:off x="2367280" y="3246120"/>
                  <a:ext cx="223520" cy="365760"/>
                </a:xfrm>
                <a:prstGeom prst="flowChartMagneticDisk">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9" name="Organigramme : Délai 8">
                  <a:extLst>
                    <a:ext uri="{FF2B5EF4-FFF2-40B4-BE49-F238E27FC236}">
                      <a16:creationId xmlns:a16="http://schemas.microsoft.com/office/drawing/2014/main" id="{622CEC1B-30B3-5795-CC88-8D0336F8660D}"/>
                    </a:ext>
                  </a:extLst>
                </p:cNvPr>
                <p:cNvSpPr/>
                <p:nvPr/>
              </p:nvSpPr>
              <p:spPr>
                <a:xfrm rot="16200000">
                  <a:off x="8788135" y="3206881"/>
                  <a:ext cx="543558" cy="323906"/>
                </a:xfrm>
                <a:prstGeom prst="flowChartDela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290C1A99-C358-11EA-A02C-FEA2FDFAD841}"/>
                    </a:ext>
                  </a:extLst>
                </p:cNvPr>
                <p:cNvCxnSpPr>
                  <a:cxnSpLocks/>
                </p:cNvCxnSpPr>
                <p:nvPr/>
              </p:nvCxnSpPr>
              <p:spPr>
                <a:xfrm>
                  <a:off x="2692400" y="3429000"/>
                  <a:ext cx="6096131"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6" name="ZoneTexte 5">
                <a:extLst>
                  <a:ext uri="{FF2B5EF4-FFF2-40B4-BE49-F238E27FC236}">
                    <a16:creationId xmlns:a16="http://schemas.microsoft.com/office/drawing/2014/main" id="{0D5C1C2A-A8E5-46DB-C824-683CC5C96374}"/>
                  </a:ext>
                </a:extLst>
              </p:cNvPr>
              <p:cNvSpPr txBox="1"/>
              <p:nvPr/>
            </p:nvSpPr>
            <p:spPr>
              <a:xfrm>
                <a:off x="5205293" y="3206105"/>
                <a:ext cx="2667000" cy="461665"/>
              </a:xfrm>
              <a:prstGeom prst="rect">
                <a:avLst/>
              </a:prstGeom>
              <a:noFill/>
            </p:spPr>
            <p:txBody>
              <a:bodyPr wrap="square" rtlCol="0">
                <a:spAutoFit/>
              </a:bodyPr>
              <a:lstStyle/>
              <a:p>
                <a:endParaRPr lang="fr-FR" sz="2400"/>
              </a:p>
            </p:txBody>
          </p:sp>
        </p:grpSp>
        <p:grpSp>
          <p:nvGrpSpPr>
            <p:cNvPr id="22" name="Groupe 21">
              <a:extLst>
                <a:ext uri="{FF2B5EF4-FFF2-40B4-BE49-F238E27FC236}">
                  <a16:creationId xmlns:a16="http://schemas.microsoft.com/office/drawing/2014/main" id="{96A7AA19-5FCC-5852-0951-26259B59EC58}"/>
                </a:ext>
              </a:extLst>
            </p:cNvPr>
            <p:cNvGrpSpPr/>
            <p:nvPr/>
          </p:nvGrpSpPr>
          <p:grpSpPr>
            <a:xfrm>
              <a:off x="7188200" y="4148395"/>
              <a:ext cx="2463800" cy="515680"/>
              <a:chOff x="7188200" y="4148395"/>
              <a:chExt cx="2463800" cy="515680"/>
            </a:xfrm>
          </p:grpSpPr>
          <p:cxnSp>
            <p:nvCxnSpPr>
              <p:cNvPr id="17" name="Connecteur droit 16">
                <a:extLst>
                  <a:ext uri="{FF2B5EF4-FFF2-40B4-BE49-F238E27FC236}">
                    <a16:creationId xmlns:a16="http://schemas.microsoft.com/office/drawing/2014/main" id="{63C74407-AF13-94F3-51E1-B4770A2BA258}"/>
                  </a:ext>
                </a:extLst>
              </p:cNvPr>
              <p:cNvCxnSpPr>
                <a:cxnSpLocks/>
              </p:cNvCxnSpPr>
              <p:nvPr/>
            </p:nvCxnSpPr>
            <p:spPr>
              <a:xfrm>
                <a:off x="7188200" y="4148395"/>
                <a:ext cx="0" cy="51568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8EEE75BD-7431-57E9-816E-46FF561CE5DD}"/>
                  </a:ext>
                </a:extLst>
              </p:cNvPr>
              <p:cNvCxnSpPr>
                <a:cxnSpLocks/>
              </p:cNvCxnSpPr>
              <p:nvPr/>
            </p:nvCxnSpPr>
            <p:spPr>
              <a:xfrm>
                <a:off x="9652000" y="4148395"/>
                <a:ext cx="0" cy="515680"/>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20" name="ZoneTexte 19">
              <a:extLst>
                <a:ext uri="{FF2B5EF4-FFF2-40B4-BE49-F238E27FC236}">
                  <a16:creationId xmlns:a16="http://schemas.microsoft.com/office/drawing/2014/main" id="{9BC2C53F-5607-F503-DF5E-149CDD97EE38}"/>
                </a:ext>
              </a:extLst>
            </p:cNvPr>
            <p:cNvSpPr txBox="1"/>
            <p:nvPr/>
          </p:nvSpPr>
          <p:spPr>
            <a:xfrm>
              <a:off x="6451600" y="3571974"/>
              <a:ext cx="3919417" cy="369332"/>
            </a:xfrm>
            <a:prstGeom prst="rect">
              <a:avLst/>
            </a:prstGeom>
            <a:noFill/>
          </p:spPr>
          <p:txBody>
            <a:bodyPr wrap="square" rtlCol="0">
              <a:spAutoFit/>
            </a:bodyPr>
            <a:lstStyle/>
            <a:p>
              <a:r>
                <a:rPr lang="fr-FR" dirty="0"/>
                <a:t>Tiers marque                         Tiers Comité </a:t>
              </a:r>
            </a:p>
          </p:txBody>
        </p:sp>
      </p:grpSp>
    </p:spTree>
    <p:extLst>
      <p:ext uri="{BB962C8B-B14F-4D97-AF65-F5344CB8AC3E}">
        <p14:creationId xmlns:p14="http://schemas.microsoft.com/office/powerpoint/2010/main" val="55738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AD03C-8BF7-C093-2CD3-9008714B0106}"/>
              </a:ext>
            </a:extLst>
          </p:cNvPr>
          <p:cNvSpPr>
            <a:spLocks noGrp="1"/>
          </p:cNvSpPr>
          <p:nvPr>
            <p:ph type="title"/>
          </p:nvPr>
        </p:nvSpPr>
        <p:spPr/>
        <p:txBody>
          <a:bodyPr/>
          <a:lstStyle/>
          <a:p>
            <a:pPr algn="ctr"/>
            <a:r>
              <a:rPr lang="fr-FR" b="1" dirty="0">
                <a:latin typeface="Arial" panose="020B0604020202020204" pitchFamily="34" charset="0"/>
                <a:cs typeface="Arial" panose="020B0604020202020204" pitchFamily="34" charset="0"/>
              </a:rPr>
              <a:t>Introduction : </a:t>
            </a:r>
          </a:p>
        </p:txBody>
      </p:sp>
      <p:sp>
        <p:nvSpPr>
          <p:cNvPr id="3" name="Espace réservé du contenu 2">
            <a:extLst>
              <a:ext uri="{FF2B5EF4-FFF2-40B4-BE49-F238E27FC236}">
                <a16:creationId xmlns:a16="http://schemas.microsoft.com/office/drawing/2014/main" id="{97CF9837-355C-9479-5948-7DDF330FC077}"/>
              </a:ext>
            </a:extLst>
          </p:cNvPr>
          <p:cNvSpPr>
            <a:spLocks noGrp="1"/>
          </p:cNvSpPr>
          <p:nvPr>
            <p:ph idx="1"/>
          </p:nvPr>
        </p:nvSpPr>
        <p:spPr/>
        <p:txBody>
          <a:bodyPr/>
          <a:lstStyle/>
          <a:p>
            <a:r>
              <a:rPr lang="fr-FR" sz="2400" i="1" dirty="0"/>
              <a:t>Les 3 savoir-faire de la victoire :</a:t>
            </a:r>
          </a:p>
          <a:p>
            <a:endParaRPr lang="fr-FR" dirty="0"/>
          </a:p>
          <a:p>
            <a:pPr lvl="1"/>
            <a:r>
              <a:rPr lang="fr-FR" dirty="0"/>
              <a:t>Aller plus vite que ses adversaires </a:t>
            </a:r>
          </a:p>
          <a:p>
            <a:pPr marL="457200" lvl="1" indent="0">
              <a:buNone/>
            </a:pPr>
            <a:endParaRPr lang="fr-FR" dirty="0"/>
          </a:p>
          <a:p>
            <a:pPr lvl="1"/>
            <a:r>
              <a:rPr lang="fr-FR" dirty="0"/>
              <a:t>Mieux manœuvrer</a:t>
            </a:r>
          </a:p>
          <a:p>
            <a:pPr marL="457200" lvl="1" indent="0">
              <a:buNone/>
            </a:pPr>
            <a:endParaRPr lang="fr-FR" dirty="0"/>
          </a:p>
          <a:p>
            <a:pPr lvl="1"/>
            <a:r>
              <a:rPr lang="fr-FR" b="1" dirty="0"/>
              <a:t>Mieux tactiquer</a:t>
            </a:r>
          </a:p>
          <a:p>
            <a:pPr lvl="1"/>
            <a:endParaRPr lang="fr-FR" dirty="0"/>
          </a:p>
          <a:p>
            <a:pPr lvl="1"/>
            <a:endParaRPr lang="fr-FR" dirty="0"/>
          </a:p>
          <a:p>
            <a:pPr lvl="1"/>
            <a:endParaRPr lang="fr-FR" dirty="0"/>
          </a:p>
          <a:p>
            <a:pPr marL="457200" lvl="1" indent="0">
              <a:buNone/>
            </a:pPr>
            <a:endParaRPr lang="fr-FR" dirty="0"/>
          </a:p>
        </p:txBody>
      </p:sp>
    </p:spTree>
    <p:extLst>
      <p:ext uri="{BB962C8B-B14F-4D97-AF65-F5344CB8AC3E}">
        <p14:creationId xmlns:p14="http://schemas.microsoft.com/office/powerpoint/2010/main" val="34684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99E44D-E7FF-F031-539A-72F46E2FCA23}"/>
              </a:ext>
            </a:extLst>
          </p:cNvPr>
          <p:cNvSpPr>
            <a:spLocks noGrp="1"/>
          </p:cNvSpPr>
          <p:nvPr>
            <p:ph type="title"/>
          </p:nvPr>
        </p:nvSpPr>
        <p:spPr>
          <a:xfrm>
            <a:off x="176212" y="3142087"/>
            <a:ext cx="4269525" cy="2452687"/>
          </a:xfrm>
        </p:spPr>
        <p:txBody>
          <a:bodyPr anchor="ctr">
            <a:norm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Mieux percevoir mon positionnement sur la ligne</a:t>
            </a:r>
            <a:endParaRPr lang="fr-FR" sz="3600" dirty="0"/>
          </a:p>
        </p:txBody>
      </p:sp>
      <p:sp>
        <p:nvSpPr>
          <p:cNvPr id="3" name="Espace réservé du contenu 2">
            <a:extLst>
              <a:ext uri="{FF2B5EF4-FFF2-40B4-BE49-F238E27FC236}">
                <a16:creationId xmlns:a16="http://schemas.microsoft.com/office/drawing/2014/main" id="{1A6490C6-BCB8-DD0A-824C-BEDFDA3C71F3}"/>
              </a:ext>
            </a:extLst>
          </p:cNvPr>
          <p:cNvSpPr>
            <a:spLocks noGrp="1"/>
          </p:cNvSpPr>
          <p:nvPr>
            <p:ph idx="1"/>
          </p:nvPr>
        </p:nvSpPr>
        <p:spPr>
          <a:xfrm>
            <a:off x="5356669" y="3752850"/>
            <a:ext cx="6352726" cy="2452687"/>
          </a:xfrm>
        </p:spPr>
        <p:txBody>
          <a:bodyPr anchor="ctr">
            <a:normAutofit/>
          </a:bodyPr>
          <a:lstStyle/>
          <a:p>
            <a:r>
              <a:rPr lang="fr-FR" sz="2400" dirty="0"/>
              <a:t>Prendre du recul </a:t>
            </a:r>
          </a:p>
          <a:p>
            <a:r>
              <a:rPr lang="fr-FR" sz="2400" dirty="0"/>
              <a:t>Observation d’un « ventre »</a:t>
            </a:r>
          </a:p>
          <a:p>
            <a:r>
              <a:rPr lang="fr-FR" sz="2400" dirty="0"/>
              <a:t>Dans quelles conditions ce créé un « ventre »?</a:t>
            </a:r>
          </a:p>
          <a:p>
            <a:endParaRPr lang="fr-FR" sz="1300" dirty="0"/>
          </a:p>
          <a:p>
            <a:pPr marL="0" indent="0">
              <a:buNone/>
            </a:pPr>
            <a:endParaRPr lang="fr-FR" sz="1300" dirty="0"/>
          </a:p>
        </p:txBody>
      </p:sp>
      <p:grpSp>
        <p:nvGrpSpPr>
          <p:cNvPr id="4" name="Groupe 3">
            <a:extLst>
              <a:ext uri="{FF2B5EF4-FFF2-40B4-BE49-F238E27FC236}">
                <a16:creationId xmlns:a16="http://schemas.microsoft.com/office/drawing/2014/main" id="{E81CFE82-3BC2-9C1B-B9BE-805B200F4191}"/>
              </a:ext>
            </a:extLst>
          </p:cNvPr>
          <p:cNvGrpSpPr/>
          <p:nvPr/>
        </p:nvGrpSpPr>
        <p:grpSpPr>
          <a:xfrm>
            <a:off x="1276350" y="726767"/>
            <a:ext cx="9944100" cy="1683164"/>
            <a:chOff x="2392680" y="2208055"/>
            <a:chExt cx="6854587" cy="1459715"/>
          </a:xfrm>
        </p:grpSpPr>
        <p:grpSp>
          <p:nvGrpSpPr>
            <p:cNvPr id="6" name="Groupe 5">
              <a:extLst>
                <a:ext uri="{FF2B5EF4-FFF2-40B4-BE49-F238E27FC236}">
                  <a16:creationId xmlns:a16="http://schemas.microsoft.com/office/drawing/2014/main" id="{AF1C5088-F556-80E8-C913-85B472F9E039}"/>
                </a:ext>
              </a:extLst>
            </p:cNvPr>
            <p:cNvGrpSpPr/>
            <p:nvPr/>
          </p:nvGrpSpPr>
          <p:grpSpPr>
            <a:xfrm>
              <a:off x="2392680" y="2208055"/>
              <a:ext cx="6854587" cy="543558"/>
              <a:chOff x="2367280" y="3097055"/>
              <a:chExt cx="6854587" cy="543558"/>
            </a:xfrm>
          </p:grpSpPr>
          <p:sp>
            <p:nvSpPr>
              <p:cNvPr id="8" name="Organigramme : Disque magnétique 7">
                <a:extLst>
                  <a:ext uri="{FF2B5EF4-FFF2-40B4-BE49-F238E27FC236}">
                    <a16:creationId xmlns:a16="http://schemas.microsoft.com/office/drawing/2014/main" id="{A588D9F7-6FD5-931C-EFAD-679AA2B6E0EE}"/>
                  </a:ext>
                </a:extLst>
              </p:cNvPr>
              <p:cNvSpPr/>
              <p:nvPr/>
            </p:nvSpPr>
            <p:spPr>
              <a:xfrm>
                <a:off x="2367280" y="3246120"/>
                <a:ext cx="223520" cy="365760"/>
              </a:xfrm>
              <a:prstGeom prst="flowChartMagneticDisk">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dirty="0"/>
              </a:p>
            </p:txBody>
          </p:sp>
          <p:sp>
            <p:nvSpPr>
              <p:cNvPr id="9" name="Organigramme : Délai 8">
                <a:extLst>
                  <a:ext uri="{FF2B5EF4-FFF2-40B4-BE49-F238E27FC236}">
                    <a16:creationId xmlns:a16="http://schemas.microsoft.com/office/drawing/2014/main" id="{4D1D74AF-1FEF-A5C5-AF4C-77918492B4F0}"/>
                  </a:ext>
                </a:extLst>
              </p:cNvPr>
              <p:cNvSpPr/>
              <p:nvPr/>
            </p:nvSpPr>
            <p:spPr>
              <a:xfrm rot="16200000">
                <a:off x="8788135" y="3206881"/>
                <a:ext cx="543558" cy="323906"/>
              </a:xfrm>
              <a:prstGeom prst="flowChartDela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83D9FCCB-F850-1545-BA70-9C99EDFD88F2}"/>
                  </a:ext>
                </a:extLst>
              </p:cNvPr>
              <p:cNvCxnSpPr>
                <a:cxnSpLocks/>
              </p:cNvCxnSpPr>
              <p:nvPr/>
            </p:nvCxnSpPr>
            <p:spPr>
              <a:xfrm>
                <a:off x="2692400" y="3429000"/>
                <a:ext cx="6096131"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 name="ZoneTexte 6">
              <a:extLst>
                <a:ext uri="{FF2B5EF4-FFF2-40B4-BE49-F238E27FC236}">
                  <a16:creationId xmlns:a16="http://schemas.microsoft.com/office/drawing/2014/main" id="{6AC79069-57E1-8708-E57A-D7A611AD35DA}"/>
                </a:ext>
              </a:extLst>
            </p:cNvPr>
            <p:cNvSpPr txBox="1"/>
            <p:nvPr/>
          </p:nvSpPr>
          <p:spPr>
            <a:xfrm>
              <a:off x="5205293" y="3206105"/>
              <a:ext cx="2667000" cy="461665"/>
            </a:xfrm>
            <a:prstGeom prst="rect">
              <a:avLst/>
            </a:prstGeom>
            <a:noFill/>
          </p:spPr>
          <p:txBody>
            <a:bodyPr wrap="square" rtlCol="0">
              <a:spAutoFit/>
            </a:bodyPr>
            <a:lstStyle/>
            <a:p>
              <a:endParaRPr lang="fr-FR" sz="2400" dirty="0"/>
            </a:p>
          </p:txBody>
        </p:sp>
      </p:grpSp>
      <p:grpSp>
        <p:nvGrpSpPr>
          <p:cNvPr id="11" name="Groupe 10">
            <a:extLst>
              <a:ext uri="{FF2B5EF4-FFF2-40B4-BE49-F238E27FC236}">
                <a16:creationId xmlns:a16="http://schemas.microsoft.com/office/drawing/2014/main" id="{65A04CC2-08A5-5E32-FDD9-1E3D4D076562}"/>
              </a:ext>
            </a:extLst>
          </p:cNvPr>
          <p:cNvGrpSpPr/>
          <p:nvPr/>
        </p:nvGrpSpPr>
        <p:grpSpPr>
          <a:xfrm>
            <a:off x="9337973" y="1286368"/>
            <a:ext cx="361499" cy="731698"/>
            <a:chOff x="9379175" y="4636169"/>
            <a:chExt cx="361499" cy="731698"/>
          </a:xfrm>
        </p:grpSpPr>
        <p:sp>
          <p:nvSpPr>
            <p:cNvPr id="12" name="Organigramme : Délai 11">
              <a:extLst>
                <a:ext uri="{FF2B5EF4-FFF2-40B4-BE49-F238E27FC236}">
                  <a16:creationId xmlns:a16="http://schemas.microsoft.com/office/drawing/2014/main" id="{6EBE49C3-6DC7-96D4-427F-60E5ABAAC69D}"/>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13" name="Forme libre : forme 12">
              <a:extLst>
                <a:ext uri="{FF2B5EF4-FFF2-40B4-BE49-F238E27FC236}">
                  <a16:creationId xmlns:a16="http://schemas.microsoft.com/office/drawing/2014/main" id="{7499B337-8E44-E011-07AE-58D51AED4FCC}"/>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 name="Groupe 13">
            <a:extLst>
              <a:ext uri="{FF2B5EF4-FFF2-40B4-BE49-F238E27FC236}">
                <a16:creationId xmlns:a16="http://schemas.microsoft.com/office/drawing/2014/main" id="{9FC7618D-A1CD-5C71-F3DA-DDCDD80E2291}"/>
              </a:ext>
            </a:extLst>
          </p:cNvPr>
          <p:cNvGrpSpPr/>
          <p:nvPr/>
        </p:nvGrpSpPr>
        <p:grpSpPr>
          <a:xfrm rot="20931245">
            <a:off x="9935720" y="1216475"/>
            <a:ext cx="361499" cy="731698"/>
            <a:chOff x="9379175" y="4636169"/>
            <a:chExt cx="361499" cy="731698"/>
          </a:xfrm>
        </p:grpSpPr>
        <p:sp>
          <p:nvSpPr>
            <p:cNvPr id="15" name="Organigramme : Délai 14">
              <a:extLst>
                <a:ext uri="{FF2B5EF4-FFF2-40B4-BE49-F238E27FC236}">
                  <a16:creationId xmlns:a16="http://schemas.microsoft.com/office/drawing/2014/main" id="{44D07FD1-1513-F6D3-E74D-9A7EE4D8A03E}"/>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16" name="Forme libre : forme 15">
              <a:extLst>
                <a:ext uri="{FF2B5EF4-FFF2-40B4-BE49-F238E27FC236}">
                  <a16:creationId xmlns:a16="http://schemas.microsoft.com/office/drawing/2014/main" id="{13A08F2E-B986-84FB-0FDA-526343471AC1}"/>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7" name="Groupe 16">
            <a:extLst>
              <a:ext uri="{FF2B5EF4-FFF2-40B4-BE49-F238E27FC236}">
                <a16:creationId xmlns:a16="http://schemas.microsoft.com/office/drawing/2014/main" id="{12666C76-4C8D-64A9-4653-E6C9A6780255}"/>
              </a:ext>
            </a:extLst>
          </p:cNvPr>
          <p:cNvGrpSpPr/>
          <p:nvPr/>
        </p:nvGrpSpPr>
        <p:grpSpPr>
          <a:xfrm>
            <a:off x="8766483" y="1455644"/>
            <a:ext cx="361499" cy="731698"/>
            <a:chOff x="9379175" y="4636169"/>
            <a:chExt cx="361499" cy="731698"/>
          </a:xfrm>
        </p:grpSpPr>
        <p:sp>
          <p:nvSpPr>
            <p:cNvPr id="18" name="Organigramme : Délai 17">
              <a:extLst>
                <a:ext uri="{FF2B5EF4-FFF2-40B4-BE49-F238E27FC236}">
                  <a16:creationId xmlns:a16="http://schemas.microsoft.com/office/drawing/2014/main" id="{555AEFA4-9376-4271-592B-5D2E80C8EAB9}"/>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19" name="Forme libre : forme 18">
              <a:extLst>
                <a:ext uri="{FF2B5EF4-FFF2-40B4-BE49-F238E27FC236}">
                  <a16:creationId xmlns:a16="http://schemas.microsoft.com/office/drawing/2014/main" id="{C9F78273-D46F-CC76-2436-46E85C3D5CE3}"/>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 name="Groupe 19">
            <a:extLst>
              <a:ext uri="{FF2B5EF4-FFF2-40B4-BE49-F238E27FC236}">
                <a16:creationId xmlns:a16="http://schemas.microsoft.com/office/drawing/2014/main" id="{A4827CEE-9D01-A652-D3F1-13942D585E54}"/>
              </a:ext>
            </a:extLst>
          </p:cNvPr>
          <p:cNvGrpSpPr/>
          <p:nvPr/>
        </p:nvGrpSpPr>
        <p:grpSpPr>
          <a:xfrm>
            <a:off x="8036840" y="1644356"/>
            <a:ext cx="361499" cy="731698"/>
            <a:chOff x="9379175" y="4636169"/>
            <a:chExt cx="361499" cy="731698"/>
          </a:xfrm>
        </p:grpSpPr>
        <p:sp>
          <p:nvSpPr>
            <p:cNvPr id="21" name="Organigramme : Délai 20">
              <a:extLst>
                <a:ext uri="{FF2B5EF4-FFF2-40B4-BE49-F238E27FC236}">
                  <a16:creationId xmlns:a16="http://schemas.microsoft.com/office/drawing/2014/main" id="{ABB8D0EF-2851-6CCC-9FB3-344B57826E94}"/>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22" name="Forme libre : forme 21">
              <a:extLst>
                <a:ext uri="{FF2B5EF4-FFF2-40B4-BE49-F238E27FC236}">
                  <a16:creationId xmlns:a16="http://schemas.microsoft.com/office/drawing/2014/main" id="{4CCB5627-1528-7AA1-B91F-F66E2BF26697}"/>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3" name="Groupe 22">
            <a:extLst>
              <a:ext uri="{FF2B5EF4-FFF2-40B4-BE49-F238E27FC236}">
                <a16:creationId xmlns:a16="http://schemas.microsoft.com/office/drawing/2014/main" id="{EBF96184-62A1-B2E7-FF98-7F35BEBC6386}"/>
              </a:ext>
            </a:extLst>
          </p:cNvPr>
          <p:cNvGrpSpPr/>
          <p:nvPr/>
        </p:nvGrpSpPr>
        <p:grpSpPr>
          <a:xfrm>
            <a:off x="10510090" y="1161649"/>
            <a:ext cx="361499" cy="731698"/>
            <a:chOff x="9379175" y="4636169"/>
            <a:chExt cx="361499" cy="731698"/>
          </a:xfrm>
        </p:grpSpPr>
        <p:sp>
          <p:nvSpPr>
            <p:cNvPr id="24" name="Organigramme : Délai 23">
              <a:extLst>
                <a:ext uri="{FF2B5EF4-FFF2-40B4-BE49-F238E27FC236}">
                  <a16:creationId xmlns:a16="http://schemas.microsoft.com/office/drawing/2014/main" id="{C0D89F7A-5811-E098-A3ED-DF3B3F893BC1}"/>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25" name="Forme libre : forme 24">
              <a:extLst>
                <a:ext uri="{FF2B5EF4-FFF2-40B4-BE49-F238E27FC236}">
                  <a16:creationId xmlns:a16="http://schemas.microsoft.com/office/drawing/2014/main" id="{E49366A6-E80B-CE2B-2576-5628A54A1B4A}"/>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6" name="Groupe 25">
            <a:extLst>
              <a:ext uri="{FF2B5EF4-FFF2-40B4-BE49-F238E27FC236}">
                <a16:creationId xmlns:a16="http://schemas.microsoft.com/office/drawing/2014/main" id="{36551F52-507F-D778-BAF4-CF75A3F032C9}"/>
              </a:ext>
            </a:extLst>
          </p:cNvPr>
          <p:cNvGrpSpPr/>
          <p:nvPr/>
        </p:nvGrpSpPr>
        <p:grpSpPr>
          <a:xfrm rot="21336466">
            <a:off x="7221260" y="1798479"/>
            <a:ext cx="361499" cy="731698"/>
            <a:chOff x="9379175" y="4636169"/>
            <a:chExt cx="361499" cy="731698"/>
          </a:xfrm>
        </p:grpSpPr>
        <p:sp>
          <p:nvSpPr>
            <p:cNvPr id="27" name="Organigramme : Délai 26">
              <a:extLst>
                <a:ext uri="{FF2B5EF4-FFF2-40B4-BE49-F238E27FC236}">
                  <a16:creationId xmlns:a16="http://schemas.microsoft.com/office/drawing/2014/main" id="{FB3FC2CD-1EF7-6186-1908-97947C0FE7FA}"/>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28" name="Forme libre : forme 27">
              <a:extLst>
                <a:ext uri="{FF2B5EF4-FFF2-40B4-BE49-F238E27FC236}">
                  <a16:creationId xmlns:a16="http://schemas.microsoft.com/office/drawing/2014/main" id="{8EBBFA6E-307D-7E4B-C6BE-CCC5E6729750}"/>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9" name="Groupe 28">
            <a:extLst>
              <a:ext uri="{FF2B5EF4-FFF2-40B4-BE49-F238E27FC236}">
                <a16:creationId xmlns:a16="http://schemas.microsoft.com/office/drawing/2014/main" id="{BC32AEDB-E035-6233-CEDF-986417FB508E}"/>
              </a:ext>
            </a:extLst>
          </p:cNvPr>
          <p:cNvGrpSpPr/>
          <p:nvPr/>
        </p:nvGrpSpPr>
        <p:grpSpPr>
          <a:xfrm rot="21344869">
            <a:off x="3769008" y="1674821"/>
            <a:ext cx="361499" cy="731698"/>
            <a:chOff x="9379175" y="4636169"/>
            <a:chExt cx="361499" cy="731698"/>
          </a:xfrm>
        </p:grpSpPr>
        <p:sp>
          <p:nvSpPr>
            <p:cNvPr id="30" name="Organigramme : Délai 29">
              <a:extLst>
                <a:ext uri="{FF2B5EF4-FFF2-40B4-BE49-F238E27FC236}">
                  <a16:creationId xmlns:a16="http://schemas.microsoft.com/office/drawing/2014/main" id="{A6569FA5-51F4-12E6-7733-9CB0BBDADA63}"/>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31" name="Forme libre : forme 30">
              <a:extLst>
                <a:ext uri="{FF2B5EF4-FFF2-40B4-BE49-F238E27FC236}">
                  <a16:creationId xmlns:a16="http://schemas.microsoft.com/office/drawing/2014/main" id="{CE14A461-31F6-9528-2746-F01270D31B8F}"/>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2" name="Groupe 31">
            <a:extLst>
              <a:ext uri="{FF2B5EF4-FFF2-40B4-BE49-F238E27FC236}">
                <a16:creationId xmlns:a16="http://schemas.microsoft.com/office/drawing/2014/main" id="{FEA3478F-8E31-66E4-26CA-8B26B1079113}"/>
              </a:ext>
            </a:extLst>
          </p:cNvPr>
          <p:cNvGrpSpPr/>
          <p:nvPr/>
        </p:nvGrpSpPr>
        <p:grpSpPr>
          <a:xfrm>
            <a:off x="5612701" y="1931152"/>
            <a:ext cx="361499" cy="731698"/>
            <a:chOff x="9379175" y="4636169"/>
            <a:chExt cx="361499" cy="731698"/>
          </a:xfrm>
        </p:grpSpPr>
        <p:sp>
          <p:nvSpPr>
            <p:cNvPr id="33" name="Organigramme : Délai 32">
              <a:extLst>
                <a:ext uri="{FF2B5EF4-FFF2-40B4-BE49-F238E27FC236}">
                  <a16:creationId xmlns:a16="http://schemas.microsoft.com/office/drawing/2014/main" id="{15504703-0E2C-62DA-C20C-1A84BEF17FEA}"/>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34" name="Forme libre : forme 33">
              <a:extLst>
                <a:ext uri="{FF2B5EF4-FFF2-40B4-BE49-F238E27FC236}">
                  <a16:creationId xmlns:a16="http://schemas.microsoft.com/office/drawing/2014/main" id="{1CC25290-E728-6221-E73E-22BCB9D09365}"/>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5" name="Groupe 34">
            <a:extLst>
              <a:ext uri="{FF2B5EF4-FFF2-40B4-BE49-F238E27FC236}">
                <a16:creationId xmlns:a16="http://schemas.microsoft.com/office/drawing/2014/main" id="{DF3FAB52-5F41-ED52-31D5-B9297821282A}"/>
              </a:ext>
            </a:extLst>
          </p:cNvPr>
          <p:cNvGrpSpPr/>
          <p:nvPr/>
        </p:nvGrpSpPr>
        <p:grpSpPr>
          <a:xfrm>
            <a:off x="6609433" y="1958853"/>
            <a:ext cx="361499" cy="731698"/>
            <a:chOff x="9379175" y="4636169"/>
            <a:chExt cx="361499" cy="731698"/>
          </a:xfrm>
        </p:grpSpPr>
        <p:sp>
          <p:nvSpPr>
            <p:cNvPr id="36" name="Organigramme : Délai 35">
              <a:extLst>
                <a:ext uri="{FF2B5EF4-FFF2-40B4-BE49-F238E27FC236}">
                  <a16:creationId xmlns:a16="http://schemas.microsoft.com/office/drawing/2014/main" id="{9BFB7A26-59BD-AED4-315E-C6B6B48DE0C8}"/>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37" name="Forme libre : forme 36">
              <a:extLst>
                <a:ext uri="{FF2B5EF4-FFF2-40B4-BE49-F238E27FC236}">
                  <a16:creationId xmlns:a16="http://schemas.microsoft.com/office/drawing/2014/main" id="{7A767085-6589-7FA4-C99D-F6C01DCFAC6C}"/>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38" name="Groupe 37">
            <a:extLst>
              <a:ext uri="{FF2B5EF4-FFF2-40B4-BE49-F238E27FC236}">
                <a16:creationId xmlns:a16="http://schemas.microsoft.com/office/drawing/2014/main" id="{820E3B24-0579-F9A0-CCB5-DA03881AC608}"/>
              </a:ext>
            </a:extLst>
          </p:cNvPr>
          <p:cNvGrpSpPr/>
          <p:nvPr/>
        </p:nvGrpSpPr>
        <p:grpSpPr>
          <a:xfrm>
            <a:off x="4691496" y="2004747"/>
            <a:ext cx="361499" cy="731698"/>
            <a:chOff x="9379175" y="4636169"/>
            <a:chExt cx="361499" cy="731698"/>
          </a:xfrm>
        </p:grpSpPr>
        <p:sp>
          <p:nvSpPr>
            <p:cNvPr id="39" name="Organigramme : Délai 38">
              <a:extLst>
                <a:ext uri="{FF2B5EF4-FFF2-40B4-BE49-F238E27FC236}">
                  <a16:creationId xmlns:a16="http://schemas.microsoft.com/office/drawing/2014/main" id="{433F9100-875F-72A0-64C1-6530D084228A}"/>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40" name="Forme libre : forme 39">
              <a:extLst>
                <a:ext uri="{FF2B5EF4-FFF2-40B4-BE49-F238E27FC236}">
                  <a16:creationId xmlns:a16="http://schemas.microsoft.com/office/drawing/2014/main" id="{FCF17CC8-F123-12D0-D7A1-72664D74BFA2}"/>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1" name="Groupe 40">
            <a:extLst>
              <a:ext uri="{FF2B5EF4-FFF2-40B4-BE49-F238E27FC236}">
                <a16:creationId xmlns:a16="http://schemas.microsoft.com/office/drawing/2014/main" id="{CC8A165C-2198-5957-743B-0A619542DC6E}"/>
              </a:ext>
            </a:extLst>
          </p:cNvPr>
          <p:cNvGrpSpPr/>
          <p:nvPr/>
        </p:nvGrpSpPr>
        <p:grpSpPr>
          <a:xfrm rot="1763830">
            <a:off x="3217582" y="1333894"/>
            <a:ext cx="361499" cy="731698"/>
            <a:chOff x="9379176" y="4636169"/>
            <a:chExt cx="361499" cy="731698"/>
          </a:xfrm>
        </p:grpSpPr>
        <p:sp>
          <p:nvSpPr>
            <p:cNvPr id="42" name="Organigramme : Délai 41">
              <a:extLst>
                <a:ext uri="{FF2B5EF4-FFF2-40B4-BE49-F238E27FC236}">
                  <a16:creationId xmlns:a16="http://schemas.microsoft.com/office/drawing/2014/main" id="{9743CD70-FC57-2BC2-BB1C-CBAAABFD798E}"/>
                </a:ext>
              </a:extLst>
            </p:cNvPr>
            <p:cNvSpPr/>
            <p:nvPr/>
          </p:nvSpPr>
          <p:spPr>
            <a:xfrm rot="13597973">
              <a:off x="9229858"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r>
                <a:rPr lang="fr-FR" dirty="0"/>
                <a:t>1</a:t>
              </a:r>
            </a:p>
          </p:txBody>
        </p:sp>
        <p:sp>
          <p:nvSpPr>
            <p:cNvPr id="43" name="Forme libre : forme 42">
              <a:extLst>
                <a:ext uri="{FF2B5EF4-FFF2-40B4-BE49-F238E27FC236}">
                  <a16:creationId xmlns:a16="http://schemas.microsoft.com/office/drawing/2014/main" id="{76FFF96B-ADA7-54A3-E777-E7D0154BA524}"/>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44" name="Groupe 43">
            <a:extLst>
              <a:ext uri="{FF2B5EF4-FFF2-40B4-BE49-F238E27FC236}">
                <a16:creationId xmlns:a16="http://schemas.microsoft.com/office/drawing/2014/main" id="{7A3BEF72-4FA2-B460-F7AF-6F84CC9FB38E}"/>
              </a:ext>
            </a:extLst>
          </p:cNvPr>
          <p:cNvGrpSpPr/>
          <p:nvPr/>
        </p:nvGrpSpPr>
        <p:grpSpPr>
          <a:xfrm>
            <a:off x="1840215" y="1202884"/>
            <a:ext cx="361499" cy="731698"/>
            <a:chOff x="9379175" y="4636169"/>
            <a:chExt cx="361499" cy="731698"/>
          </a:xfrm>
        </p:grpSpPr>
        <p:sp>
          <p:nvSpPr>
            <p:cNvPr id="45" name="Organigramme : Délai 44">
              <a:extLst>
                <a:ext uri="{FF2B5EF4-FFF2-40B4-BE49-F238E27FC236}">
                  <a16:creationId xmlns:a16="http://schemas.microsoft.com/office/drawing/2014/main" id="{CABDC51D-CF69-FC3A-F639-367678BD3A8A}"/>
                </a:ext>
              </a:extLst>
            </p:cNvPr>
            <p:cNvSpPr/>
            <p:nvPr/>
          </p:nvSpPr>
          <p:spPr>
            <a:xfrm rot="14546801">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r>
                <a:rPr lang="fr-FR" dirty="0"/>
                <a:t>2</a:t>
              </a:r>
            </a:p>
          </p:txBody>
        </p:sp>
        <p:sp>
          <p:nvSpPr>
            <p:cNvPr id="46" name="Forme libre : forme 45">
              <a:extLst>
                <a:ext uri="{FF2B5EF4-FFF2-40B4-BE49-F238E27FC236}">
                  <a16:creationId xmlns:a16="http://schemas.microsoft.com/office/drawing/2014/main" id="{B95FA909-E116-6236-5BC6-657ACF66887D}"/>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48" name="Connecteur droit avec flèche 47">
            <a:extLst>
              <a:ext uri="{FF2B5EF4-FFF2-40B4-BE49-F238E27FC236}">
                <a16:creationId xmlns:a16="http://schemas.microsoft.com/office/drawing/2014/main" id="{9D98705F-CDC3-21AC-CAF6-3A9FCE740337}"/>
              </a:ext>
            </a:extLst>
          </p:cNvPr>
          <p:cNvCxnSpPr>
            <a:cxnSpLocks/>
          </p:cNvCxnSpPr>
          <p:nvPr/>
        </p:nvCxnSpPr>
        <p:spPr>
          <a:xfrm flipV="1">
            <a:off x="2357587" y="1547217"/>
            <a:ext cx="723168" cy="9362"/>
          </a:xfrm>
          <a:prstGeom prst="straightConnector1">
            <a:avLst/>
          </a:prstGeom>
          <a:ln w="5715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C3222305-BB50-4612-83F4-A77E17609DA9}"/>
              </a:ext>
            </a:extLst>
          </p:cNvPr>
          <p:cNvSpPr txBox="1"/>
          <p:nvPr/>
        </p:nvSpPr>
        <p:spPr>
          <a:xfrm>
            <a:off x="1600615" y="5559206"/>
            <a:ext cx="2589847" cy="646331"/>
          </a:xfrm>
          <a:prstGeom prst="rect">
            <a:avLst/>
          </a:prstGeom>
          <a:noFill/>
        </p:spPr>
        <p:txBody>
          <a:bodyPr wrap="square" rtlCol="0">
            <a:spAutoFit/>
          </a:bodyPr>
          <a:lstStyle/>
          <a:p>
            <a:r>
              <a:rPr lang="fr-FR" dirty="0"/>
              <a:t>Attention aux règles de courses !!</a:t>
            </a:r>
          </a:p>
        </p:txBody>
      </p:sp>
    </p:spTree>
    <p:extLst>
      <p:ext uri="{BB962C8B-B14F-4D97-AF65-F5344CB8AC3E}">
        <p14:creationId xmlns:p14="http://schemas.microsoft.com/office/powerpoint/2010/main" val="2340243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C274D1-5934-16A0-BC6F-1FFD9981DFE0}"/>
              </a:ext>
            </a:extLst>
          </p:cNvPr>
          <p:cNvSpPr>
            <a:spLocks noGrp="1"/>
          </p:cNvSpPr>
          <p:nvPr>
            <p:ph type="title"/>
          </p:nvPr>
        </p:nvSpPr>
        <p:spPr>
          <a:xfrm>
            <a:off x="481013" y="327026"/>
            <a:ext cx="10044747" cy="2287588"/>
          </a:xfrm>
        </p:spPr>
        <p:txBody>
          <a:bodyPr anchor="ctr">
            <a:normAutofit/>
          </a:bodyPr>
          <a:lstStyle/>
          <a:p>
            <a:r>
              <a:rPr lang="fr-FR" sz="3600" dirty="0"/>
              <a:t>Comment éviter d’être influencé par les adversaires ?</a:t>
            </a:r>
          </a:p>
        </p:txBody>
      </p:sp>
      <p:sp>
        <p:nvSpPr>
          <p:cNvPr id="3" name="Espace réservé du contenu 2">
            <a:extLst>
              <a:ext uri="{FF2B5EF4-FFF2-40B4-BE49-F238E27FC236}">
                <a16:creationId xmlns:a16="http://schemas.microsoft.com/office/drawing/2014/main" id="{7E8B5FF4-AB95-66A9-F966-11BD0212A207}"/>
              </a:ext>
            </a:extLst>
          </p:cNvPr>
          <p:cNvSpPr>
            <a:spLocks noGrp="1"/>
          </p:cNvSpPr>
          <p:nvPr>
            <p:ph idx="1"/>
          </p:nvPr>
        </p:nvSpPr>
        <p:spPr>
          <a:xfrm>
            <a:off x="493217" y="1690683"/>
            <a:ext cx="2816898" cy="2287587"/>
          </a:xfrm>
        </p:spPr>
        <p:txBody>
          <a:bodyPr anchor="ctr">
            <a:normAutofit/>
          </a:bodyPr>
          <a:lstStyle/>
          <a:p>
            <a:r>
              <a:rPr lang="fr-FR" sz="2400" dirty="0"/>
              <a:t>Prise des amères</a:t>
            </a:r>
          </a:p>
          <a:p>
            <a:pPr marL="0" indent="0">
              <a:buNone/>
            </a:pPr>
            <a:endParaRPr lang="fr-FR" sz="1800" dirty="0"/>
          </a:p>
        </p:txBody>
      </p:sp>
      <p:grpSp>
        <p:nvGrpSpPr>
          <p:cNvPr id="4" name="Groupe 3">
            <a:extLst>
              <a:ext uri="{FF2B5EF4-FFF2-40B4-BE49-F238E27FC236}">
                <a16:creationId xmlns:a16="http://schemas.microsoft.com/office/drawing/2014/main" id="{CFEB9B29-2E5E-F850-0089-A3A36135AF8B}"/>
              </a:ext>
            </a:extLst>
          </p:cNvPr>
          <p:cNvGrpSpPr/>
          <p:nvPr/>
        </p:nvGrpSpPr>
        <p:grpSpPr>
          <a:xfrm>
            <a:off x="1901666" y="4352131"/>
            <a:ext cx="7203440" cy="1690053"/>
            <a:chOff x="2392680" y="2208055"/>
            <a:chExt cx="6854587" cy="1459715"/>
          </a:xfrm>
        </p:grpSpPr>
        <p:grpSp>
          <p:nvGrpSpPr>
            <p:cNvPr id="6" name="Groupe 5">
              <a:extLst>
                <a:ext uri="{FF2B5EF4-FFF2-40B4-BE49-F238E27FC236}">
                  <a16:creationId xmlns:a16="http://schemas.microsoft.com/office/drawing/2014/main" id="{3B67B8AC-F94E-9AAD-3453-D76AF7B6D6C0}"/>
                </a:ext>
              </a:extLst>
            </p:cNvPr>
            <p:cNvGrpSpPr/>
            <p:nvPr/>
          </p:nvGrpSpPr>
          <p:grpSpPr>
            <a:xfrm>
              <a:off x="2392680" y="2208055"/>
              <a:ext cx="6854587" cy="543558"/>
              <a:chOff x="2367280" y="3097055"/>
              <a:chExt cx="6854587" cy="543558"/>
            </a:xfrm>
          </p:grpSpPr>
          <p:sp>
            <p:nvSpPr>
              <p:cNvPr id="8" name="Organigramme : Disque magnétique 7">
                <a:extLst>
                  <a:ext uri="{FF2B5EF4-FFF2-40B4-BE49-F238E27FC236}">
                    <a16:creationId xmlns:a16="http://schemas.microsoft.com/office/drawing/2014/main" id="{3342F484-DBD4-8A64-DEDE-3B5C71279C28}"/>
                  </a:ext>
                </a:extLst>
              </p:cNvPr>
              <p:cNvSpPr/>
              <p:nvPr/>
            </p:nvSpPr>
            <p:spPr>
              <a:xfrm>
                <a:off x="2367280" y="3246120"/>
                <a:ext cx="223520" cy="365760"/>
              </a:xfrm>
              <a:prstGeom prst="flowChartMagneticDisk">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dirty="0"/>
              </a:p>
            </p:txBody>
          </p:sp>
          <p:sp>
            <p:nvSpPr>
              <p:cNvPr id="9" name="Organigramme : Délai 8">
                <a:extLst>
                  <a:ext uri="{FF2B5EF4-FFF2-40B4-BE49-F238E27FC236}">
                    <a16:creationId xmlns:a16="http://schemas.microsoft.com/office/drawing/2014/main" id="{770DA62A-5E23-A843-E0C9-E71711BAD0AD}"/>
                  </a:ext>
                </a:extLst>
              </p:cNvPr>
              <p:cNvSpPr/>
              <p:nvPr/>
            </p:nvSpPr>
            <p:spPr>
              <a:xfrm rot="16200000">
                <a:off x="8788135" y="3206881"/>
                <a:ext cx="543558" cy="323906"/>
              </a:xfrm>
              <a:prstGeom prst="flowChartDela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FB3C23EE-E66E-D811-A065-D07EB979D2BC}"/>
                  </a:ext>
                </a:extLst>
              </p:cNvPr>
              <p:cNvCxnSpPr>
                <a:cxnSpLocks/>
              </p:cNvCxnSpPr>
              <p:nvPr/>
            </p:nvCxnSpPr>
            <p:spPr>
              <a:xfrm>
                <a:off x="2692400" y="3429000"/>
                <a:ext cx="6096131"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7" name="ZoneTexte 6">
              <a:extLst>
                <a:ext uri="{FF2B5EF4-FFF2-40B4-BE49-F238E27FC236}">
                  <a16:creationId xmlns:a16="http://schemas.microsoft.com/office/drawing/2014/main" id="{46C4AEFA-78A7-8DB8-6D7B-BD000F482D14}"/>
                </a:ext>
              </a:extLst>
            </p:cNvPr>
            <p:cNvSpPr txBox="1"/>
            <p:nvPr/>
          </p:nvSpPr>
          <p:spPr>
            <a:xfrm>
              <a:off x="5205293" y="3206105"/>
              <a:ext cx="2667000" cy="461665"/>
            </a:xfrm>
            <a:prstGeom prst="rect">
              <a:avLst/>
            </a:prstGeom>
            <a:noFill/>
          </p:spPr>
          <p:txBody>
            <a:bodyPr wrap="square" rtlCol="0">
              <a:spAutoFit/>
            </a:bodyPr>
            <a:lstStyle/>
            <a:p>
              <a:endParaRPr lang="fr-FR" sz="2400" dirty="0"/>
            </a:p>
          </p:txBody>
        </p:sp>
      </p:grpSp>
      <p:grpSp>
        <p:nvGrpSpPr>
          <p:cNvPr id="13" name="Groupe 12">
            <a:extLst>
              <a:ext uri="{FF2B5EF4-FFF2-40B4-BE49-F238E27FC236}">
                <a16:creationId xmlns:a16="http://schemas.microsoft.com/office/drawing/2014/main" id="{EC40648E-7DB3-B476-C1DE-8D5B241400C7}"/>
              </a:ext>
            </a:extLst>
          </p:cNvPr>
          <p:cNvGrpSpPr/>
          <p:nvPr/>
        </p:nvGrpSpPr>
        <p:grpSpPr>
          <a:xfrm>
            <a:off x="11339575" y="4285379"/>
            <a:ext cx="739650" cy="759191"/>
            <a:chOff x="11339575" y="4209049"/>
            <a:chExt cx="739650" cy="759191"/>
          </a:xfrm>
        </p:grpSpPr>
        <p:sp>
          <p:nvSpPr>
            <p:cNvPr id="11" name="Organigramme : Disque magnétique 10">
              <a:extLst>
                <a:ext uri="{FF2B5EF4-FFF2-40B4-BE49-F238E27FC236}">
                  <a16:creationId xmlns:a16="http://schemas.microsoft.com/office/drawing/2014/main" id="{FD8A9F30-8C58-C944-E904-455D4A162262}"/>
                </a:ext>
              </a:extLst>
            </p:cNvPr>
            <p:cNvSpPr/>
            <p:nvPr/>
          </p:nvSpPr>
          <p:spPr>
            <a:xfrm>
              <a:off x="11592560" y="4429760"/>
              <a:ext cx="233680" cy="538480"/>
            </a:xfrm>
            <a:prstGeom prst="flowChartMagneticDisk">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Nuage 11">
              <a:extLst>
                <a:ext uri="{FF2B5EF4-FFF2-40B4-BE49-F238E27FC236}">
                  <a16:creationId xmlns:a16="http://schemas.microsoft.com/office/drawing/2014/main" id="{B16BE5A3-D37D-D470-E9C6-C1FE199867D4}"/>
                </a:ext>
              </a:extLst>
            </p:cNvPr>
            <p:cNvSpPr/>
            <p:nvPr/>
          </p:nvSpPr>
          <p:spPr>
            <a:xfrm>
              <a:off x="11339575" y="4209049"/>
              <a:ext cx="739650" cy="507998"/>
            </a:xfrm>
            <a:prstGeom prst="cloud">
              <a:avLst/>
            </a:prstGeom>
            <a:solidFill>
              <a:schemeClr val="accent6"/>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sp>
        <p:nvSpPr>
          <p:cNvPr id="15" name="Organigramme : Délai 14">
            <a:extLst>
              <a:ext uri="{FF2B5EF4-FFF2-40B4-BE49-F238E27FC236}">
                <a16:creationId xmlns:a16="http://schemas.microsoft.com/office/drawing/2014/main" id="{151F37EE-55E5-CE14-7FCE-065B15889E39}"/>
              </a:ext>
            </a:extLst>
          </p:cNvPr>
          <p:cNvSpPr/>
          <p:nvPr/>
        </p:nvSpPr>
        <p:spPr>
          <a:xfrm rot="17484">
            <a:off x="375545" y="4517735"/>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17" name="Forme libre : forme 16">
            <a:extLst>
              <a:ext uri="{FF2B5EF4-FFF2-40B4-BE49-F238E27FC236}">
                <a16:creationId xmlns:a16="http://schemas.microsoft.com/office/drawing/2014/main" id="{C3963F9B-C11E-E51A-1D4B-7E0A9D9B22D3}"/>
              </a:ext>
            </a:extLst>
          </p:cNvPr>
          <p:cNvSpPr/>
          <p:nvPr/>
        </p:nvSpPr>
        <p:spPr>
          <a:xfrm>
            <a:off x="416560" y="4744720"/>
            <a:ext cx="457200" cy="306432"/>
          </a:xfrm>
          <a:custGeom>
            <a:avLst/>
            <a:gdLst>
              <a:gd name="connsiteX0" fmla="*/ 457200 w 457200"/>
              <a:gd name="connsiteY0" fmla="*/ 0 h 306432"/>
              <a:gd name="connsiteX1" fmla="*/ 365760 w 457200"/>
              <a:gd name="connsiteY1" fmla="*/ 81280 h 306432"/>
              <a:gd name="connsiteX2" fmla="*/ 294640 w 457200"/>
              <a:gd name="connsiteY2" fmla="*/ 132080 h 306432"/>
              <a:gd name="connsiteX3" fmla="*/ 264160 w 457200"/>
              <a:gd name="connsiteY3" fmla="*/ 162560 h 306432"/>
              <a:gd name="connsiteX4" fmla="*/ 213360 w 457200"/>
              <a:gd name="connsiteY4" fmla="*/ 193040 h 306432"/>
              <a:gd name="connsiteX5" fmla="*/ 172720 w 457200"/>
              <a:gd name="connsiteY5" fmla="*/ 233680 h 306432"/>
              <a:gd name="connsiteX6" fmla="*/ 121920 w 457200"/>
              <a:gd name="connsiteY6" fmla="*/ 264160 h 306432"/>
              <a:gd name="connsiteX7" fmla="*/ 50800 w 457200"/>
              <a:gd name="connsiteY7" fmla="*/ 304800 h 306432"/>
              <a:gd name="connsiteX8" fmla="*/ 0 w 457200"/>
              <a:gd name="connsiteY8" fmla="*/ 304800 h 306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7200" h="306432">
                <a:moveTo>
                  <a:pt x="457200" y="0"/>
                </a:moveTo>
                <a:cubicBezTo>
                  <a:pt x="285844" y="137085"/>
                  <a:pt x="515023" y="-49325"/>
                  <a:pt x="365760" y="81280"/>
                </a:cubicBezTo>
                <a:cubicBezTo>
                  <a:pt x="219351" y="209388"/>
                  <a:pt x="408436" y="37250"/>
                  <a:pt x="294640" y="132080"/>
                </a:cubicBezTo>
                <a:cubicBezTo>
                  <a:pt x="283602" y="141278"/>
                  <a:pt x="275655" y="153939"/>
                  <a:pt x="264160" y="162560"/>
                </a:cubicBezTo>
                <a:cubicBezTo>
                  <a:pt x="248362" y="174408"/>
                  <a:pt x="228948" y="180916"/>
                  <a:pt x="213360" y="193040"/>
                </a:cubicBezTo>
                <a:cubicBezTo>
                  <a:pt x="198238" y="204802"/>
                  <a:pt x="187842" y="221918"/>
                  <a:pt x="172720" y="233680"/>
                </a:cubicBezTo>
                <a:cubicBezTo>
                  <a:pt x="157132" y="245804"/>
                  <a:pt x="138666" y="253694"/>
                  <a:pt x="121920" y="264160"/>
                </a:cubicBezTo>
                <a:cubicBezTo>
                  <a:pt x="103051" y="275953"/>
                  <a:pt x="72330" y="300016"/>
                  <a:pt x="50800" y="304800"/>
                </a:cubicBezTo>
                <a:cubicBezTo>
                  <a:pt x="34270" y="308473"/>
                  <a:pt x="16933" y="304800"/>
                  <a:pt x="0" y="304800"/>
                </a:cubicBezTo>
              </a:path>
            </a:pathLst>
          </a:cu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408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4DD83-9DED-B0E9-9782-E53D00F3C312}"/>
              </a:ext>
            </a:extLst>
          </p:cNvPr>
          <p:cNvSpPr>
            <a:spLocks noGrp="1"/>
          </p:cNvSpPr>
          <p:nvPr>
            <p:ph type="title"/>
          </p:nvPr>
        </p:nvSpPr>
        <p:spPr>
          <a:xfrm>
            <a:off x="1761423" y="982185"/>
            <a:ext cx="9192128" cy="860035"/>
          </a:xfrm>
        </p:spPr>
        <p:txBody>
          <a:bodyPr>
            <a:normAutofit fontScale="90000"/>
          </a:bodyPr>
          <a:lstStyle/>
          <a:p>
            <a:r>
              <a:rPr lang="fr-FR" dirty="0"/>
              <a:t> 2                              1                                     3</a:t>
            </a:r>
          </a:p>
        </p:txBody>
      </p:sp>
      <p:sp>
        <p:nvSpPr>
          <p:cNvPr id="3" name="Espace réservé du contenu 2">
            <a:extLst>
              <a:ext uri="{FF2B5EF4-FFF2-40B4-BE49-F238E27FC236}">
                <a16:creationId xmlns:a16="http://schemas.microsoft.com/office/drawing/2014/main" id="{9AA4BC9F-58E1-2723-2770-C7E2F35BFA09}"/>
              </a:ext>
            </a:extLst>
          </p:cNvPr>
          <p:cNvSpPr>
            <a:spLocks noGrp="1"/>
          </p:cNvSpPr>
          <p:nvPr>
            <p:ph idx="1"/>
          </p:nvPr>
        </p:nvSpPr>
        <p:spPr>
          <a:xfrm flipH="1">
            <a:off x="13563599" y="5498571"/>
            <a:ext cx="45719" cy="271462"/>
          </a:xfrm>
        </p:spPr>
        <p:txBody>
          <a:bodyPr>
            <a:normAutofit fontScale="55000" lnSpcReduction="20000"/>
          </a:bodyPr>
          <a:lstStyle/>
          <a:p>
            <a:endParaRPr lang="fr-FR" dirty="0"/>
          </a:p>
        </p:txBody>
      </p:sp>
      <p:sp>
        <p:nvSpPr>
          <p:cNvPr id="13" name="Flèche : bas 12">
            <a:extLst>
              <a:ext uri="{FF2B5EF4-FFF2-40B4-BE49-F238E27FC236}">
                <a16:creationId xmlns:a16="http://schemas.microsoft.com/office/drawing/2014/main" id="{0FA6E394-54D6-9116-5988-0163EF963A2F}"/>
              </a:ext>
            </a:extLst>
          </p:cNvPr>
          <p:cNvSpPr/>
          <p:nvPr/>
        </p:nvSpPr>
        <p:spPr>
          <a:xfrm>
            <a:off x="5397500" y="190500"/>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20" name="Groupe 19">
            <a:extLst>
              <a:ext uri="{FF2B5EF4-FFF2-40B4-BE49-F238E27FC236}">
                <a16:creationId xmlns:a16="http://schemas.microsoft.com/office/drawing/2014/main" id="{1E6621C6-7ED5-FA08-AAE5-B2A2540169AA}"/>
              </a:ext>
            </a:extLst>
          </p:cNvPr>
          <p:cNvGrpSpPr/>
          <p:nvPr/>
        </p:nvGrpSpPr>
        <p:grpSpPr>
          <a:xfrm>
            <a:off x="10303575" y="4195206"/>
            <a:ext cx="361499" cy="731698"/>
            <a:chOff x="9379175" y="4636169"/>
            <a:chExt cx="361499" cy="731698"/>
          </a:xfrm>
        </p:grpSpPr>
        <p:sp>
          <p:nvSpPr>
            <p:cNvPr id="14" name="Organigramme : Délai 13">
              <a:extLst>
                <a:ext uri="{FF2B5EF4-FFF2-40B4-BE49-F238E27FC236}">
                  <a16:creationId xmlns:a16="http://schemas.microsoft.com/office/drawing/2014/main" id="{DE9C3931-1B6F-264F-E6FF-5F6EFDF2EF12}"/>
                </a:ext>
              </a:extLst>
            </p:cNvPr>
            <p:cNvSpPr/>
            <p:nvPr/>
          </p:nvSpPr>
          <p:spPr>
            <a:xfrm rot="13828307">
              <a:off x="9229857" y="4785487"/>
              <a:ext cx="660136" cy="361499"/>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18" name="Forme libre : forme 17">
              <a:extLst>
                <a:ext uri="{FF2B5EF4-FFF2-40B4-BE49-F238E27FC236}">
                  <a16:creationId xmlns:a16="http://schemas.microsoft.com/office/drawing/2014/main" id="{15B716B6-4C49-AD3B-CBD7-E3E809FB716C}"/>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1" name="Groupe 20">
            <a:extLst>
              <a:ext uri="{FF2B5EF4-FFF2-40B4-BE49-F238E27FC236}">
                <a16:creationId xmlns:a16="http://schemas.microsoft.com/office/drawing/2014/main" id="{45CD541A-077B-72E4-AE6E-40773B07C1C9}"/>
              </a:ext>
            </a:extLst>
          </p:cNvPr>
          <p:cNvGrpSpPr/>
          <p:nvPr/>
        </p:nvGrpSpPr>
        <p:grpSpPr>
          <a:xfrm>
            <a:off x="9571831" y="4409039"/>
            <a:ext cx="361499" cy="731698"/>
            <a:chOff x="9379175" y="4636169"/>
            <a:chExt cx="361499" cy="731698"/>
          </a:xfrm>
          <a:solidFill>
            <a:schemeClr val="accent6"/>
          </a:solidFill>
        </p:grpSpPr>
        <p:sp>
          <p:nvSpPr>
            <p:cNvPr id="22" name="Organigramme : Délai 21">
              <a:extLst>
                <a:ext uri="{FF2B5EF4-FFF2-40B4-BE49-F238E27FC236}">
                  <a16:creationId xmlns:a16="http://schemas.microsoft.com/office/drawing/2014/main" id="{9033FB6C-6010-07E9-7BFD-0A4470C4B1F8}"/>
                </a:ext>
              </a:extLst>
            </p:cNvPr>
            <p:cNvSpPr/>
            <p:nvPr/>
          </p:nvSpPr>
          <p:spPr>
            <a:xfrm rot="13828307">
              <a:off x="9229857" y="4785487"/>
              <a:ext cx="660136" cy="361499"/>
            </a:xfrm>
            <a:prstGeom prst="flowChartDelay">
              <a:avLst/>
            </a:prstGeom>
            <a:grp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sp>
          <p:nvSpPr>
            <p:cNvPr id="23" name="Forme libre : forme 22">
              <a:extLst>
                <a:ext uri="{FF2B5EF4-FFF2-40B4-BE49-F238E27FC236}">
                  <a16:creationId xmlns:a16="http://schemas.microsoft.com/office/drawing/2014/main" id="{4FB11280-B9BC-F1A2-5A26-97005F7EF509}"/>
                </a:ext>
              </a:extLst>
            </p:cNvPr>
            <p:cNvSpPr/>
            <p:nvPr/>
          </p:nvSpPr>
          <p:spPr>
            <a:xfrm>
              <a:off x="9438217" y="4834467"/>
              <a:ext cx="150283" cy="533400"/>
            </a:xfrm>
            <a:custGeom>
              <a:avLst/>
              <a:gdLst>
                <a:gd name="connsiteX0" fmla="*/ 0 w 150283"/>
                <a:gd name="connsiteY0" fmla="*/ 0 h 533400"/>
                <a:gd name="connsiteX1" fmla="*/ 6350 w 150283"/>
                <a:gd name="connsiteY1" fmla="*/ 182033 h 533400"/>
                <a:gd name="connsiteX2" fmla="*/ 10583 w 150283"/>
                <a:gd name="connsiteY2" fmla="*/ 207433 h 533400"/>
                <a:gd name="connsiteX3" fmla="*/ 12700 w 150283"/>
                <a:gd name="connsiteY3" fmla="*/ 232833 h 533400"/>
                <a:gd name="connsiteX4" fmla="*/ 27516 w 150283"/>
                <a:gd name="connsiteY4" fmla="*/ 296333 h 533400"/>
                <a:gd name="connsiteX5" fmla="*/ 29633 w 150283"/>
                <a:gd name="connsiteY5" fmla="*/ 317500 h 533400"/>
                <a:gd name="connsiteX6" fmla="*/ 35983 w 150283"/>
                <a:gd name="connsiteY6" fmla="*/ 336550 h 533400"/>
                <a:gd name="connsiteX7" fmla="*/ 52916 w 150283"/>
                <a:gd name="connsiteY7" fmla="*/ 378883 h 533400"/>
                <a:gd name="connsiteX8" fmla="*/ 61383 w 150283"/>
                <a:gd name="connsiteY8" fmla="*/ 402166 h 533400"/>
                <a:gd name="connsiteX9" fmla="*/ 71966 w 150283"/>
                <a:gd name="connsiteY9" fmla="*/ 421216 h 533400"/>
                <a:gd name="connsiteX10" fmla="*/ 82550 w 150283"/>
                <a:gd name="connsiteY10" fmla="*/ 442383 h 533400"/>
                <a:gd name="connsiteX11" fmla="*/ 95250 w 150283"/>
                <a:gd name="connsiteY11" fmla="*/ 461433 h 533400"/>
                <a:gd name="connsiteX12" fmla="*/ 110066 w 150283"/>
                <a:gd name="connsiteY12" fmla="*/ 488950 h 533400"/>
                <a:gd name="connsiteX13" fmla="*/ 112183 w 150283"/>
                <a:gd name="connsiteY13" fmla="*/ 497416 h 533400"/>
                <a:gd name="connsiteX14" fmla="*/ 118533 w 150283"/>
                <a:gd name="connsiteY14" fmla="*/ 501650 h 533400"/>
                <a:gd name="connsiteX15" fmla="*/ 124883 w 150283"/>
                <a:gd name="connsiteY15" fmla="*/ 510116 h 533400"/>
                <a:gd name="connsiteX16" fmla="*/ 131233 w 150283"/>
                <a:gd name="connsiteY16" fmla="*/ 516466 h 533400"/>
                <a:gd name="connsiteX17" fmla="*/ 139700 w 150283"/>
                <a:gd name="connsiteY17" fmla="*/ 527050 h 533400"/>
                <a:gd name="connsiteX18" fmla="*/ 146050 w 150283"/>
                <a:gd name="connsiteY18" fmla="*/ 529166 h 533400"/>
                <a:gd name="connsiteX19" fmla="*/ 150283 w 150283"/>
                <a:gd name="connsiteY19"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0283" h="533400">
                  <a:moveTo>
                    <a:pt x="0" y="0"/>
                  </a:moveTo>
                  <a:cubicBezTo>
                    <a:pt x="2117" y="60678"/>
                    <a:pt x="3256" y="121397"/>
                    <a:pt x="6350" y="182033"/>
                  </a:cubicBezTo>
                  <a:cubicBezTo>
                    <a:pt x="6787" y="190605"/>
                    <a:pt x="9518" y="198916"/>
                    <a:pt x="10583" y="207433"/>
                  </a:cubicBezTo>
                  <a:cubicBezTo>
                    <a:pt x="11637" y="215863"/>
                    <a:pt x="11427" y="224433"/>
                    <a:pt x="12700" y="232833"/>
                  </a:cubicBezTo>
                  <a:cubicBezTo>
                    <a:pt x="18775" y="272927"/>
                    <a:pt x="18013" y="267825"/>
                    <a:pt x="27516" y="296333"/>
                  </a:cubicBezTo>
                  <a:cubicBezTo>
                    <a:pt x="28222" y="303389"/>
                    <a:pt x="28172" y="310561"/>
                    <a:pt x="29633" y="317500"/>
                  </a:cubicBezTo>
                  <a:cubicBezTo>
                    <a:pt x="31012" y="324050"/>
                    <a:pt x="33609" y="330292"/>
                    <a:pt x="35983" y="336550"/>
                  </a:cubicBezTo>
                  <a:cubicBezTo>
                    <a:pt x="41373" y="350760"/>
                    <a:pt x="47430" y="364710"/>
                    <a:pt x="52916" y="378883"/>
                  </a:cubicBezTo>
                  <a:cubicBezTo>
                    <a:pt x="55897" y="386584"/>
                    <a:pt x="57373" y="394947"/>
                    <a:pt x="61383" y="402166"/>
                  </a:cubicBezTo>
                  <a:cubicBezTo>
                    <a:pt x="64911" y="408516"/>
                    <a:pt x="68583" y="414788"/>
                    <a:pt x="71966" y="421216"/>
                  </a:cubicBezTo>
                  <a:cubicBezTo>
                    <a:pt x="75640" y="428197"/>
                    <a:pt x="78597" y="435556"/>
                    <a:pt x="82550" y="442383"/>
                  </a:cubicBezTo>
                  <a:cubicBezTo>
                    <a:pt x="86374" y="448988"/>
                    <a:pt x="91508" y="454781"/>
                    <a:pt x="95250" y="461433"/>
                  </a:cubicBezTo>
                  <a:cubicBezTo>
                    <a:pt x="120319" y="506001"/>
                    <a:pt x="82793" y="448037"/>
                    <a:pt x="110066" y="488950"/>
                  </a:cubicBezTo>
                  <a:cubicBezTo>
                    <a:pt x="110772" y="491772"/>
                    <a:pt x="110569" y="494996"/>
                    <a:pt x="112183" y="497416"/>
                  </a:cubicBezTo>
                  <a:cubicBezTo>
                    <a:pt x="113594" y="499533"/>
                    <a:pt x="116734" y="499851"/>
                    <a:pt x="118533" y="501650"/>
                  </a:cubicBezTo>
                  <a:cubicBezTo>
                    <a:pt x="121027" y="504144"/>
                    <a:pt x="122587" y="507438"/>
                    <a:pt x="124883" y="510116"/>
                  </a:cubicBezTo>
                  <a:cubicBezTo>
                    <a:pt x="126831" y="512389"/>
                    <a:pt x="129317" y="514166"/>
                    <a:pt x="131233" y="516466"/>
                  </a:cubicBezTo>
                  <a:cubicBezTo>
                    <a:pt x="134118" y="519928"/>
                    <a:pt x="135594" y="524586"/>
                    <a:pt x="139700" y="527050"/>
                  </a:cubicBezTo>
                  <a:cubicBezTo>
                    <a:pt x="141613" y="528198"/>
                    <a:pt x="143933" y="528461"/>
                    <a:pt x="146050" y="529166"/>
                  </a:cubicBezTo>
                  <a:lnTo>
                    <a:pt x="150283" y="533400"/>
                  </a:lnTo>
                </a:path>
              </a:pathLst>
            </a:custGeom>
            <a:grp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4" name="Flèche : bas 23">
            <a:extLst>
              <a:ext uri="{FF2B5EF4-FFF2-40B4-BE49-F238E27FC236}">
                <a16:creationId xmlns:a16="http://schemas.microsoft.com/office/drawing/2014/main" id="{E18AFA00-8E4D-4D71-8250-00B31C8B371D}"/>
              </a:ext>
            </a:extLst>
          </p:cNvPr>
          <p:cNvSpPr/>
          <p:nvPr/>
        </p:nvSpPr>
        <p:spPr>
          <a:xfrm rot="1600834">
            <a:off x="9971876" y="185419"/>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5" name="Flèche : bas 24">
            <a:extLst>
              <a:ext uri="{FF2B5EF4-FFF2-40B4-BE49-F238E27FC236}">
                <a16:creationId xmlns:a16="http://schemas.microsoft.com/office/drawing/2014/main" id="{D7D899DB-65A2-2413-C075-1135F7A01577}"/>
              </a:ext>
            </a:extLst>
          </p:cNvPr>
          <p:cNvSpPr/>
          <p:nvPr/>
        </p:nvSpPr>
        <p:spPr>
          <a:xfrm rot="19450313">
            <a:off x="1753333" y="206238"/>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grpSp>
        <p:nvGrpSpPr>
          <p:cNvPr id="10" name="Groupe 9">
            <a:extLst>
              <a:ext uri="{FF2B5EF4-FFF2-40B4-BE49-F238E27FC236}">
                <a16:creationId xmlns:a16="http://schemas.microsoft.com/office/drawing/2014/main" id="{283D59C3-2DE0-424B-629A-74F1B82526B1}"/>
              </a:ext>
            </a:extLst>
          </p:cNvPr>
          <p:cNvGrpSpPr/>
          <p:nvPr/>
        </p:nvGrpSpPr>
        <p:grpSpPr>
          <a:xfrm>
            <a:off x="1150086" y="3768952"/>
            <a:ext cx="10252542" cy="5935055"/>
            <a:chOff x="2392680" y="2288682"/>
            <a:chExt cx="6752560" cy="3468651"/>
          </a:xfrm>
        </p:grpSpPr>
        <p:grpSp>
          <p:nvGrpSpPr>
            <p:cNvPr id="11" name="Groupe 10">
              <a:extLst>
                <a:ext uri="{FF2B5EF4-FFF2-40B4-BE49-F238E27FC236}">
                  <a16:creationId xmlns:a16="http://schemas.microsoft.com/office/drawing/2014/main" id="{E1434315-30E9-E0C5-12EA-FE8A4AF8A6C4}"/>
                </a:ext>
              </a:extLst>
            </p:cNvPr>
            <p:cNvGrpSpPr/>
            <p:nvPr/>
          </p:nvGrpSpPr>
          <p:grpSpPr>
            <a:xfrm>
              <a:off x="2392680" y="2288682"/>
              <a:ext cx="6752560" cy="3468651"/>
              <a:chOff x="2367280" y="3177682"/>
              <a:chExt cx="6752560" cy="3468651"/>
            </a:xfrm>
          </p:grpSpPr>
          <p:sp>
            <p:nvSpPr>
              <p:cNvPr id="15" name="Organigramme : Disque magnétique 14">
                <a:extLst>
                  <a:ext uri="{FF2B5EF4-FFF2-40B4-BE49-F238E27FC236}">
                    <a16:creationId xmlns:a16="http://schemas.microsoft.com/office/drawing/2014/main" id="{BEAFF77F-AAE8-2D8A-B564-05D75E32C82C}"/>
                  </a:ext>
                </a:extLst>
              </p:cNvPr>
              <p:cNvSpPr/>
              <p:nvPr/>
            </p:nvSpPr>
            <p:spPr>
              <a:xfrm>
                <a:off x="2367280" y="3274854"/>
                <a:ext cx="223520" cy="365760"/>
              </a:xfrm>
              <a:prstGeom prst="flowChartMagneticDisk">
                <a:avLst/>
              </a:prstGeom>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dirty="0"/>
              </a:p>
            </p:txBody>
          </p:sp>
          <p:sp>
            <p:nvSpPr>
              <p:cNvPr id="16" name="Organigramme : Délai 15">
                <a:extLst>
                  <a:ext uri="{FF2B5EF4-FFF2-40B4-BE49-F238E27FC236}">
                    <a16:creationId xmlns:a16="http://schemas.microsoft.com/office/drawing/2014/main" id="{194C982A-9A23-924A-EAB4-C7DB4A9DA7C6}"/>
                  </a:ext>
                </a:extLst>
              </p:cNvPr>
              <p:cNvSpPr/>
              <p:nvPr/>
            </p:nvSpPr>
            <p:spPr>
              <a:xfrm rot="16200000">
                <a:off x="8669624" y="3230100"/>
                <a:ext cx="502634" cy="397798"/>
              </a:xfrm>
              <a:prstGeom prst="flowChartDelay">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fr-FR"/>
              </a:p>
            </p:txBody>
          </p:sp>
          <p:cxnSp>
            <p:nvCxnSpPr>
              <p:cNvPr id="17" name="Connecteur droit 16">
                <a:extLst>
                  <a:ext uri="{FF2B5EF4-FFF2-40B4-BE49-F238E27FC236}">
                    <a16:creationId xmlns:a16="http://schemas.microsoft.com/office/drawing/2014/main" id="{8A3798C2-8576-41EC-5784-BD9BCA68890B}"/>
                  </a:ext>
                </a:extLst>
              </p:cNvPr>
              <p:cNvCxnSpPr/>
              <p:nvPr/>
            </p:nvCxnSpPr>
            <p:spPr>
              <a:xfrm>
                <a:off x="2692400" y="3429000"/>
                <a:ext cx="5913120" cy="0"/>
              </a:xfrm>
              <a:prstGeom prst="line">
                <a:avLst/>
              </a:prstGeom>
              <a:ln w="381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Connecteur droit 18">
                <a:extLst>
                  <a:ext uri="{FF2B5EF4-FFF2-40B4-BE49-F238E27FC236}">
                    <a16:creationId xmlns:a16="http://schemas.microsoft.com/office/drawing/2014/main" id="{96092F69-8D55-33B5-CDE3-F7EDE3DC91B6}"/>
                  </a:ext>
                </a:extLst>
              </p:cNvPr>
              <p:cNvCxnSpPr>
                <a:cxnSpLocks/>
                <a:stCxn id="16" idx="0"/>
              </p:cNvCxnSpPr>
              <p:nvPr/>
            </p:nvCxnSpPr>
            <p:spPr>
              <a:xfrm flipH="1">
                <a:off x="5676475" y="3428999"/>
                <a:ext cx="3045568" cy="3079236"/>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6" name="Connecteur droit 25">
                <a:extLst>
                  <a:ext uri="{FF2B5EF4-FFF2-40B4-BE49-F238E27FC236}">
                    <a16:creationId xmlns:a16="http://schemas.microsoft.com/office/drawing/2014/main" id="{C658B7AC-3F24-1F53-934C-8FD1C00B7D5D}"/>
                  </a:ext>
                </a:extLst>
              </p:cNvPr>
              <p:cNvCxnSpPr>
                <a:cxnSpLocks/>
              </p:cNvCxnSpPr>
              <p:nvPr/>
            </p:nvCxnSpPr>
            <p:spPr>
              <a:xfrm>
                <a:off x="2622550" y="3489325"/>
                <a:ext cx="3155950" cy="3157008"/>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grpSp>
        <p:sp>
          <p:nvSpPr>
            <p:cNvPr id="12" name="ZoneTexte 11">
              <a:extLst>
                <a:ext uri="{FF2B5EF4-FFF2-40B4-BE49-F238E27FC236}">
                  <a16:creationId xmlns:a16="http://schemas.microsoft.com/office/drawing/2014/main" id="{D3674C7A-A17F-6F8D-4F87-1BE782B58C1B}"/>
                </a:ext>
              </a:extLst>
            </p:cNvPr>
            <p:cNvSpPr txBox="1"/>
            <p:nvPr/>
          </p:nvSpPr>
          <p:spPr>
            <a:xfrm>
              <a:off x="5205293" y="3206105"/>
              <a:ext cx="2667000" cy="461665"/>
            </a:xfrm>
            <a:prstGeom prst="rect">
              <a:avLst/>
            </a:prstGeom>
            <a:noFill/>
          </p:spPr>
          <p:txBody>
            <a:bodyPr wrap="square" rtlCol="0">
              <a:spAutoFit/>
            </a:bodyPr>
            <a:lstStyle/>
            <a:p>
              <a:r>
                <a:rPr lang="fr-FR" sz="2400" dirty="0"/>
                <a:t>Zone 1</a:t>
              </a:r>
            </a:p>
          </p:txBody>
        </p:sp>
      </p:grpSp>
      <p:cxnSp>
        <p:nvCxnSpPr>
          <p:cNvPr id="29" name="Connecteur droit 28">
            <a:extLst>
              <a:ext uri="{FF2B5EF4-FFF2-40B4-BE49-F238E27FC236}">
                <a16:creationId xmlns:a16="http://schemas.microsoft.com/office/drawing/2014/main" id="{BEA94D5C-06F5-0DA0-CCE1-D78527D0BEED}"/>
              </a:ext>
            </a:extLst>
          </p:cNvPr>
          <p:cNvCxnSpPr/>
          <p:nvPr/>
        </p:nvCxnSpPr>
        <p:spPr>
          <a:xfrm>
            <a:off x="4470400" y="3935219"/>
            <a:ext cx="0" cy="590054"/>
          </a:xfrm>
          <a:prstGeom prst="line">
            <a:avLst/>
          </a:prstGeom>
          <a:ln w="38100">
            <a:solidFill>
              <a:srgbClr val="7030A0"/>
            </a:solidFill>
          </a:ln>
        </p:spPr>
        <p:style>
          <a:lnRef idx="3">
            <a:schemeClr val="dk1"/>
          </a:lnRef>
          <a:fillRef idx="0">
            <a:schemeClr val="dk1"/>
          </a:fillRef>
          <a:effectRef idx="2">
            <a:schemeClr val="dk1"/>
          </a:effectRef>
          <a:fontRef idx="minor">
            <a:schemeClr val="tx1"/>
          </a:fontRef>
        </p:style>
      </p:cxnSp>
      <p:cxnSp>
        <p:nvCxnSpPr>
          <p:cNvPr id="30" name="Connecteur droit 29">
            <a:extLst>
              <a:ext uri="{FF2B5EF4-FFF2-40B4-BE49-F238E27FC236}">
                <a16:creationId xmlns:a16="http://schemas.microsoft.com/office/drawing/2014/main" id="{E3BC4464-7785-5A22-1DC1-FB4123928C61}"/>
              </a:ext>
            </a:extLst>
          </p:cNvPr>
          <p:cNvCxnSpPr/>
          <p:nvPr/>
        </p:nvCxnSpPr>
        <p:spPr>
          <a:xfrm>
            <a:off x="7813040" y="3935219"/>
            <a:ext cx="0" cy="590054"/>
          </a:xfrm>
          <a:prstGeom prst="line">
            <a:avLst/>
          </a:prstGeom>
          <a:ln w="38100">
            <a:solidFill>
              <a:srgbClr val="7030A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22058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DA73C-4299-02B3-42F7-534FF7A70F17}"/>
              </a:ext>
            </a:extLst>
          </p:cNvPr>
          <p:cNvSpPr>
            <a:spLocks noGrp="1"/>
          </p:cNvSpPr>
          <p:nvPr>
            <p:ph type="title"/>
          </p:nvPr>
        </p:nvSpPr>
        <p:spPr>
          <a:xfrm>
            <a:off x="145143" y="333927"/>
            <a:ext cx="4397828" cy="4339673"/>
          </a:xfrm>
        </p:spPr>
        <p:txBody>
          <a:bodyPr anchor="b">
            <a:normAutofit/>
          </a:bodyPr>
          <a:lstStyle/>
          <a:p>
            <a:pPr algn="ctr"/>
            <a:r>
              <a:rPr lang="fr-FR" sz="4000" b="1" i="1" kern="100" dirty="0">
                <a:latin typeface="Calibri" panose="020F0502020204030204" pitchFamily="34" charset="0"/>
                <a:ea typeface="Calibri" panose="020F0502020204030204" pitchFamily="34" charset="0"/>
                <a:cs typeface="Times New Roman" panose="02020603050405020304" pitchFamily="18" charset="0"/>
              </a:rPr>
              <a:t>Conseils e</a:t>
            </a:r>
            <a:r>
              <a:rPr lang="fr-FR" sz="4000" b="1" i="1" kern="100" dirty="0">
                <a:effectLst/>
                <a:latin typeface="Calibri" panose="020F0502020204030204" pitchFamily="34" charset="0"/>
                <a:ea typeface="Calibri" panose="020F0502020204030204" pitchFamily="34" charset="0"/>
                <a:cs typeface="Times New Roman" panose="02020603050405020304" pitchFamily="18" charset="0"/>
              </a:rPr>
              <a:t>n cas de mauvais départ</a:t>
            </a:r>
            <a:br>
              <a:rPr lang="fr-FR" sz="4000" b="1" i="1" kern="100" dirty="0">
                <a:effectLst/>
                <a:latin typeface="Calibri" panose="020F0502020204030204" pitchFamily="34" charset="0"/>
                <a:ea typeface="Calibri" panose="020F0502020204030204" pitchFamily="34" charset="0"/>
                <a:cs typeface="Times New Roman" panose="02020603050405020304" pitchFamily="18" charset="0"/>
              </a:rPr>
            </a:br>
            <a:br>
              <a:rPr lang="fr-FR" sz="4000" b="1" i="1" kern="100" dirty="0">
                <a:effectLst/>
                <a:latin typeface="Calibri" panose="020F0502020204030204" pitchFamily="34" charset="0"/>
                <a:ea typeface="Calibri" panose="020F0502020204030204" pitchFamily="34" charset="0"/>
                <a:cs typeface="Times New Roman" panose="02020603050405020304" pitchFamily="18" charset="0"/>
              </a:rPr>
            </a:br>
            <a:endParaRPr lang="fr-FR" sz="4000" b="1" i="1" dirty="0"/>
          </a:p>
        </p:txBody>
      </p:sp>
      <p:graphicFrame>
        <p:nvGraphicFramePr>
          <p:cNvPr id="5" name="Espace réservé du contenu 2">
            <a:extLst>
              <a:ext uri="{FF2B5EF4-FFF2-40B4-BE49-F238E27FC236}">
                <a16:creationId xmlns:a16="http://schemas.microsoft.com/office/drawing/2014/main" id="{0E874A64-2028-7F2C-7520-623FF4D4D76D}"/>
              </a:ext>
            </a:extLst>
          </p:cNvPr>
          <p:cNvGraphicFramePr>
            <a:graphicFrameLocks noGrp="1"/>
          </p:cNvGraphicFramePr>
          <p:nvPr>
            <p:ph idx="1"/>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4992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54EE25-7D23-A0A9-9B4F-6C87CB372265}"/>
              </a:ext>
            </a:extLst>
          </p:cNvPr>
          <p:cNvSpPr>
            <a:spLocks noGrp="1"/>
          </p:cNvSpPr>
          <p:nvPr>
            <p:ph type="title"/>
          </p:nvPr>
        </p:nvSpPr>
        <p:spPr>
          <a:xfrm>
            <a:off x="838200" y="2766218"/>
            <a:ext cx="10515600" cy="1325563"/>
          </a:xfrm>
        </p:spPr>
        <p:txBody>
          <a:bodyPr>
            <a:normAutofit fontScale="90000"/>
          </a:bodyPr>
          <a:lstStyle/>
          <a:p>
            <a:pPr algn="ctr"/>
            <a:r>
              <a:rPr lang="fr-FR" sz="8800" b="1" i="1" dirty="0">
                <a:latin typeface="Aharoni" panose="02010803020104030203" pitchFamily="2" charset="-79"/>
                <a:cs typeface="Aharoni" panose="02010803020104030203" pitchFamily="2" charset="-79"/>
              </a:rPr>
              <a:t>Le bord de Près </a:t>
            </a:r>
          </a:p>
        </p:txBody>
      </p:sp>
    </p:spTree>
    <p:extLst>
      <p:ext uri="{BB962C8B-B14F-4D97-AF65-F5344CB8AC3E}">
        <p14:creationId xmlns:p14="http://schemas.microsoft.com/office/powerpoint/2010/main" val="3859018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C9A12782-82DC-B254-D594-7AD5943BBB91}"/>
              </a:ext>
            </a:extLst>
          </p:cNvPr>
          <p:cNvSpPr txBox="1"/>
          <p:nvPr/>
        </p:nvSpPr>
        <p:spPr>
          <a:xfrm>
            <a:off x="2876564" y="318977"/>
            <a:ext cx="6438879" cy="1938992"/>
          </a:xfrm>
          <a:prstGeom prst="rect">
            <a:avLst/>
          </a:prstGeom>
          <a:noFill/>
        </p:spPr>
        <p:txBody>
          <a:bodyPr wrap="none" rtlCol="0">
            <a:spAutoFit/>
          </a:bodyPr>
          <a:lstStyle/>
          <a:p>
            <a:pPr algn="ctr"/>
            <a:r>
              <a:rPr lang="fr-FR" sz="2800" b="1" dirty="0"/>
              <a:t>Le bord de Près : Là où tout peut basculer </a:t>
            </a:r>
          </a:p>
          <a:p>
            <a:pPr algn="ctr"/>
            <a:endParaRPr lang="fr-FR" dirty="0"/>
          </a:p>
          <a:p>
            <a:pPr algn="ctr"/>
            <a:endParaRPr lang="fr-FR" dirty="0"/>
          </a:p>
          <a:p>
            <a:pPr marL="285750" indent="-285750" algn="ctr">
              <a:buFont typeface="Arial" panose="020B0604020202020204" pitchFamily="34" charset="0"/>
              <a:buChar char="•"/>
            </a:pPr>
            <a:r>
              <a:rPr lang="fr-FR" sz="2000" dirty="0"/>
              <a:t>Choix </a:t>
            </a:r>
            <a:r>
              <a:rPr lang="fr-FR" sz="2000" b="1" dirty="0"/>
              <a:t>Stratégiques</a:t>
            </a:r>
            <a:r>
              <a:rPr lang="fr-FR" sz="2000" dirty="0"/>
              <a:t> et </a:t>
            </a:r>
            <a:r>
              <a:rPr lang="fr-FR" sz="2000" b="1" dirty="0"/>
              <a:t>Tactiques</a:t>
            </a:r>
            <a:r>
              <a:rPr lang="fr-FR" sz="2000" dirty="0"/>
              <a:t> très importants</a:t>
            </a:r>
          </a:p>
          <a:p>
            <a:pPr algn="ctr"/>
            <a:endParaRPr lang="fr-FR" dirty="0"/>
          </a:p>
          <a:p>
            <a:pPr marL="285750" indent="-285750" algn="ctr">
              <a:buFont typeface="Arial" panose="020B0604020202020204" pitchFamily="34" charset="0"/>
              <a:buChar char="•"/>
            </a:pPr>
            <a:endParaRPr lang="fr-FR" dirty="0"/>
          </a:p>
        </p:txBody>
      </p:sp>
      <p:sp>
        <p:nvSpPr>
          <p:cNvPr id="7" name="ZoneTexte 6">
            <a:extLst>
              <a:ext uri="{FF2B5EF4-FFF2-40B4-BE49-F238E27FC236}">
                <a16:creationId xmlns:a16="http://schemas.microsoft.com/office/drawing/2014/main" id="{42EBA299-1F18-6F23-2486-A4DFB21113FF}"/>
              </a:ext>
            </a:extLst>
          </p:cNvPr>
          <p:cNvSpPr txBox="1"/>
          <p:nvPr/>
        </p:nvSpPr>
        <p:spPr>
          <a:xfrm>
            <a:off x="892006" y="2208809"/>
            <a:ext cx="4721985" cy="830997"/>
          </a:xfrm>
          <a:prstGeom prst="rect">
            <a:avLst/>
          </a:prstGeom>
          <a:noFill/>
          <a:ln w="28575">
            <a:solidFill>
              <a:srgbClr val="FF0000"/>
            </a:solidFill>
          </a:ln>
        </p:spPr>
        <p:txBody>
          <a:bodyPr wrap="square" rtlCol="0">
            <a:spAutoFit/>
          </a:bodyPr>
          <a:lstStyle/>
          <a:p>
            <a:pPr algn="ctr"/>
            <a:r>
              <a:rPr lang="fr-FR" sz="2400" b="1" dirty="0"/>
              <a:t>Choix de route en fonction du système de vent </a:t>
            </a:r>
          </a:p>
        </p:txBody>
      </p:sp>
      <p:sp>
        <p:nvSpPr>
          <p:cNvPr id="8" name="ZoneTexte 7">
            <a:extLst>
              <a:ext uri="{FF2B5EF4-FFF2-40B4-BE49-F238E27FC236}">
                <a16:creationId xmlns:a16="http://schemas.microsoft.com/office/drawing/2014/main" id="{B6AC8BFB-BDA1-5AEF-4372-136109393CEB}"/>
              </a:ext>
            </a:extLst>
          </p:cNvPr>
          <p:cNvSpPr txBox="1"/>
          <p:nvPr/>
        </p:nvSpPr>
        <p:spPr>
          <a:xfrm>
            <a:off x="8095343" y="2257969"/>
            <a:ext cx="2970237" cy="461665"/>
          </a:xfrm>
          <a:prstGeom prst="rect">
            <a:avLst/>
          </a:prstGeom>
          <a:noFill/>
          <a:ln w="28575">
            <a:solidFill>
              <a:srgbClr val="00B050"/>
            </a:solidFill>
          </a:ln>
        </p:spPr>
        <p:txBody>
          <a:bodyPr wrap="none" rtlCol="0">
            <a:spAutoFit/>
          </a:bodyPr>
          <a:lstStyle/>
          <a:p>
            <a:r>
              <a:rPr lang="fr-FR" sz="2400" b="1" dirty="0"/>
              <a:t>Attaquer et Défendre </a:t>
            </a:r>
          </a:p>
        </p:txBody>
      </p:sp>
      <p:sp>
        <p:nvSpPr>
          <p:cNvPr id="9" name="ZoneTexte 8">
            <a:extLst>
              <a:ext uri="{FF2B5EF4-FFF2-40B4-BE49-F238E27FC236}">
                <a16:creationId xmlns:a16="http://schemas.microsoft.com/office/drawing/2014/main" id="{75DA211A-10F2-04DB-6262-071946B9D594}"/>
              </a:ext>
            </a:extLst>
          </p:cNvPr>
          <p:cNvSpPr txBox="1"/>
          <p:nvPr/>
        </p:nvSpPr>
        <p:spPr>
          <a:xfrm>
            <a:off x="1763982" y="3821645"/>
            <a:ext cx="1612814" cy="1631216"/>
          </a:xfrm>
          <a:prstGeom prst="rect">
            <a:avLst/>
          </a:prstGeom>
          <a:noFill/>
        </p:spPr>
        <p:txBody>
          <a:bodyPr wrap="none" rtlCol="0">
            <a:spAutoFit/>
          </a:bodyPr>
          <a:lstStyle/>
          <a:p>
            <a:r>
              <a:rPr lang="fr-FR" sz="2000" i="1" dirty="0"/>
              <a:t>Vent Stable</a:t>
            </a:r>
          </a:p>
          <a:p>
            <a:endParaRPr lang="fr-FR" sz="2000" i="1" dirty="0"/>
          </a:p>
          <a:p>
            <a:r>
              <a:rPr lang="fr-FR" sz="2000" i="1" dirty="0"/>
              <a:t>Vent Oscillant</a:t>
            </a:r>
          </a:p>
          <a:p>
            <a:endParaRPr lang="fr-FR" sz="2000" i="1" dirty="0"/>
          </a:p>
          <a:p>
            <a:r>
              <a:rPr lang="fr-FR" sz="2000" i="1" dirty="0"/>
              <a:t>Vent Évolutif </a:t>
            </a:r>
          </a:p>
        </p:txBody>
      </p:sp>
      <p:sp>
        <p:nvSpPr>
          <p:cNvPr id="10" name="ZoneTexte 9">
            <a:extLst>
              <a:ext uri="{FF2B5EF4-FFF2-40B4-BE49-F238E27FC236}">
                <a16:creationId xmlns:a16="http://schemas.microsoft.com/office/drawing/2014/main" id="{9863C09A-F1BE-0CB2-982F-A7F07EA4BBE3}"/>
              </a:ext>
            </a:extLst>
          </p:cNvPr>
          <p:cNvSpPr txBox="1"/>
          <p:nvPr/>
        </p:nvSpPr>
        <p:spPr>
          <a:xfrm>
            <a:off x="9065821" y="3678312"/>
            <a:ext cx="2970236" cy="1631216"/>
          </a:xfrm>
          <a:prstGeom prst="rect">
            <a:avLst/>
          </a:prstGeom>
          <a:noFill/>
        </p:spPr>
        <p:txBody>
          <a:bodyPr wrap="square" rtlCol="0">
            <a:spAutoFit/>
          </a:bodyPr>
          <a:lstStyle/>
          <a:p>
            <a:r>
              <a:rPr lang="fr-FR" sz="2000" i="1" u="sng" dirty="0"/>
              <a:t>Attaque</a:t>
            </a:r>
            <a:r>
              <a:rPr lang="fr-FR" sz="2000" i="1" dirty="0"/>
              <a:t> : Je cherche à prendre l’avantage, prise de risque : Créer de l’écart latéral, naviguer vers ou sur les bords de près.</a:t>
            </a:r>
          </a:p>
        </p:txBody>
      </p:sp>
      <p:sp>
        <p:nvSpPr>
          <p:cNvPr id="11" name="ZoneTexte 10">
            <a:extLst>
              <a:ext uri="{FF2B5EF4-FFF2-40B4-BE49-F238E27FC236}">
                <a16:creationId xmlns:a16="http://schemas.microsoft.com/office/drawing/2014/main" id="{764C6951-B16E-C71D-F14B-932D0A8AFBD8}"/>
              </a:ext>
            </a:extLst>
          </p:cNvPr>
          <p:cNvSpPr txBox="1"/>
          <p:nvPr/>
        </p:nvSpPr>
        <p:spPr>
          <a:xfrm>
            <a:off x="6138531" y="3678312"/>
            <a:ext cx="2764465" cy="2554545"/>
          </a:xfrm>
          <a:prstGeom prst="rect">
            <a:avLst/>
          </a:prstGeom>
          <a:noFill/>
        </p:spPr>
        <p:txBody>
          <a:bodyPr wrap="square" rtlCol="0">
            <a:spAutoFit/>
          </a:bodyPr>
          <a:lstStyle/>
          <a:p>
            <a:r>
              <a:rPr lang="fr-FR" sz="2000" i="1" u="sng" dirty="0"/>
              <a:t>Défense</a:t>
            </a:r>
            <a:r>
              <a:rPr lang="fr-FR" sz="2000" i="1" dirty="0"/>
              <a:t> :  Je cherche à assurer ma position par rapport à une flotte ou un adversaire : Limiter l’écart latéral et rester entre les adversaires et la marque , naviguer centrer.</a:t>
            </a:r>
          </a:p>
        </p:txBody>
      </p:sp>
      <p:sp>
        <p:nvSpPr>
          <p:cNvPr id="12" name="Forme libre 11">
            <a:extLst>
              <a:ext uri="{FF2B5EF4-FFF2-40B4-BE49-F238E27FC236}">
                <a16:creationId xmlns:a16="http://schemas.microsoft.com/office/drawing/2014/main" id="{36BDA4EC-2F4E-C640-3D03-1AA165A5EF1C}"/>
              </a:ext>
            </a:extLst>
          </p:cNvPr>
          <p:cNvSpPr/>
          <p:nvPr/>
        </p:nvSpPr>
        <p:spPr>
          <a:xfrm>
            <a:off x="2333033" y="1531023"/>
            <a:ext cx="3280958" cy="638019"/>
          </a:xfrm>
          <a:custGeom>
            <a:avLst/>
            <a:gdLst>
              <a:gd name="connsiteX0" fmla="*/ 2302762 w 2302762"/>
              <a:gd name="connsiteY0" fmla="*/ 233982 h 638019"/>
              <a:gd name="connsiteX1" fmla="*/ 1771134 w 2302762"/>
              <a:gd name="connsiteY1" fmla="*/ 446633 h 638019"/>
              <a:gd name="connsiteX2" fmla="*/ 984325 w 2302762"/>
              <a:gd name="connsiteY2" fmla="*/ 212717 h 638019"/>
              <a:gd name="connsiteX3" fmla="*/ 240046 w 2302762"/>
              <a:gd name="connsiteY3" fmla="*/ 65 h 638019"/>
              <a:gd name="connsiteX4" fmla="*/ 6130 w 2302762"/>
              <a:gd name="connsiteY4" fmla="*/ 233982 h 638019"/>
              <a:gd name="connsiteX5" fmla="*/ 91190 w 2302762"/>
              <a:gd name="connsiteY5" fmla="*/ 638019 h 638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2762" h="638019">
                <a:moveTo>
                  <a:pt x="2302762" y="233982"/>
                </a:moveTo>
                <a:cubicBezTo>
                  <a:pt x="2146817" y="342079"/>
                  <a:pt x="1990873" y="450177"/>
                  <a:pt x="1771134" y="446633"/>
                </a:cubicBezTo>
                <a:cubicBezTo>
                  <a:pt x="1551395" y="443089"/>
                  <a:pt x="984325" y="212717"/>
                  <a:pt x="984325" y="212717"/>
                </a:cubicBezTo>
                <a:cubicBezTo>
                  <a:pt x="729144" y="138289"/>
                  <a:pt x="403078" y="-3479"/>
                  <a:pt x="240046" y="65"/>
                </a:cubicBezTo>
                <a:cubicBezTo>
                  <a:pt x="77014" y="3609"/>
                  <a:pt x="30939" y="127656"/>
                  <a:pt x="6130" y="233982"/>
                </a:cubicBezTo>
                <a:cubicBezTo>
                  <a:pt x="-18679" y="340308"/>
                  <a:pt x="36255" y="489163"/>
                  <a:pt x="91190" y="638019"/>
                </a:cubicBezTo>
              </a:path>
            </a:pathLst>
          </a:cu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3" name="Forme libre 12">
            <a:extLst>
              <a:ext uri="{FF2B5EF4-FFF2-40B4-BE49-F238E27FC236}">
                <a16:creationId xmlns:a16="http://schemas.microsoft.com/office/drawing/2014/main" id="{81C25CE7-40C5-BE10-66AA-E4D9EDBC6532}"/>
              </a:ext>
            </a:extLst>
          </p:cNvPr>
          <p:cNvSpPr/>
          <p:nvPr/>
        </p:nvSpPr>
        <p:spPr>
          <a:xfrm>
            <a:off x="5892801" y="1525517"/>
            <a:ext cx="3981452" cy="664790"/>
          </a:xfrm>
          <a:custGeom>
            <a:avLst/>
            <a:gdLst>
              <a:gd name="connsiteX0" fmla="*/ 0 w 3005619"/>
              <a:gd name="connsiteY0" fmla="*/ 196957 h 664790"/>
              <a:gd name="connsiteX1" fmla="*/ 680483 w 3005619"/>
              <a:gd name="connsiteY1" fmla="*/ 515934 h 664790"/>
              <a:gd name="connsiteX2" fmla="*/ 1828800 w 3005619"/>
              <a:gd name="connsiteY2" fmla="*/ 260753 h 664790"/>
              <a:gd name="connsiteX3" fmla="*/ 2615609 w 3005619"/>
              <a:gd name="connsiteY3" fmla="*/ 5571 h 664790"/>
              <a:gd name="connsiteX4" fmla="*/ 2977116 w 3005619"/>
              <a:gd name="connsiteY4" fmla="*/ 133162 h 664790"/>
              <a:gd name="connsiteX5" fmla="*/ 2955851 w 3005619"/>
              <a:gd name="connsiteY5" fmla="*/ 664790 h 664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5619" h="664790">
                <a:moveTo>
                  <a:pt x="0" y="196957"/>
                </a:moveTo>
                <a:cubicBezTo>
                  <a:pt x="187841" y="351129"/>
                  <a:pt x="375683" y="505301"/>
                  <a:pt x="680483" y="515934"/>
                </a:cubicBezTo>
                <a:cubicBezTo>
                  <a:pt x="985283" y="526567"/>
                  <a:pt x="1506279" y="345814"/>
                  <a:pt x="1828800" y="260753"/>
                </a:cubicBezTo>
                <a:cubicBezTo>
                  <a:pt x="2151321" y="175692"/>
                  <a:pt x="2424223" y="26836"/>
                  <a:pt x="2615609" y="5571"/>
                </a:cubicBezTo>
                <a:cubicBezTo>
                  <a:pt x="2806995" y="-15694"/>
                  <a:pt x="2920409" y="23292"/>
                  <a:pt x="2977116" y="133162"/>
                </a:cubicBezTo>
                <a:cubicBezTo>
                  <a:pt x="3033823" y="243032"/>
                  <a:pt x="2994837" y="453911"/>
                  <a:pt x="2955851" y="664790"/>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4" name="Forme libre 13">
            <a:extLst>
              <a:ext uri="{FF2B5EF4-FFF2-40B4-BE49-F238E27FC236}">
                <a16:creationId xmlns:a16="http://schemas.microsoft.com/office/drawing/2014/main" id="{902A39F6-B3DE-4337-EB09-8BD61259A4FB}"/>
              </a:ext>
            </a:extLst>
          </p:cNvPr>
          <p:cNvSpPr/>
          <p:nvPr/>
        </p:nvSpPr>
        <p:spPr>
          <a:xfrm>
            <a:off x="644570" y="3189767"/>
            <a:ext cx="1885979" cy="1640809"/>
          </a:xfrm>
          <a:custGeom>
            <a:avLst/>
            <a:gdLst>
              <a:gd name="connsiteX0" fmla="*/ 1885979 w 1885979"/>
              <a:gd name="connsiteY0" fmla="*/ 0 h 1640809"/>
              <a:gd name="connsiteX1" fmla="*/ 1630797 w 1885979"/>
              <a:gd name="connsiteY1" fmla="*/ 340242 h 1640809"/>
              <a:gd name="connsiteX2" fmla="*/ 716397 w 1885979"/>
              <a:gd name="connsiteY2" fmla="*/ 361507 h 1640809"/>
              <a:gd name="connsiteX3" fmla="*/ 57179 w 1885979"/>
              <a:gd name="connsiteY3" fmla="*/ 829340 h 1640809"/>
              <a:gd name="connsiteX4" fmla="*/ 120974 w 1885979"/>
              <a:gd name="connsiteY4" fmla="*/ 1594884 h 1640809"/>
              <a:gd name="connsiteX5" fmla="*/ 822723 w 1885979"/>
              <a:gd name="connsiteY5" fmla="*/ 1488559 h 164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5979" h="1640809">
                <a:moveTo>
                  <a:pt x="1885979" y="0"/>
                </a:moveTo>
                <a:cubicBezTo>
                  <a:pt x="1855853" y="139995"/>
                  <a:pt x="1825727" y="279991"/>
                  <a:pt x="1630797" y="340242"/>
                </a:cubicBezTo>
                <a:cubicBezTo>
                  <a:pt x="1435867" y="400493"/>
                  <a:pt x="978667" y="279991"/>
                  <a:pt x="716397" y="361507"/>
                </a:cubicBezTo>
                <a:cubicBezTo>
                  <a:pt x="454127" y="443023"/>
                  <a:pt x="156416" y="623777"/>
                  <a:pt x="57179" y="829340"/>
                </a:cubicBezTo>
                <a:cubicBezTo>
                  <a:pt x="-42058" y="1034903"/>
                  <a:pt x="-6617" y="1485014"/>
                  <a:pt x="120974" y="1594884"/>
                </a:cubicBezTo>
                <a:cubicBezTo>
                  <a:pt x="248565" y="1704754"/>
                  <a:pt x="535644" y="1596656"/>
                  <a:pt x="822723" y="1488559"/>
                </a:cubicBezTo>
              </a:path>
            </a:pathLst>
          </a:cu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5" name="Forme libre 14">
            <a:extLst>
              <a:ext uri="{FF2B5EF4-FFF2-40B4-BE49-F238E27FC236}">
                <a16:creationId xmlns:a16="http://schemas.microsoft.com/office/drawing/2014/main" id="{4C8EE1DE-2E66-A9C5-2384-A6838785AADE}"/>
              </a:ext>
            </a:extLst>
          </p:cNvPr>
          <p:cNvSpPr/>
          <p:nvPr/>
        </p:nvSpPr>
        <p:spPr>
          <a:xfrm>
            <a:off x="7676707" y="2764465"/>
            <a:ext cx="1403498" cy="680484"/>
          </a:xfrm>
          <a:custGeom>
            <a:avLst/>
            <a:gdLst>
              <a:gd name="connsiteX0" fmla="*/ 1403498 w 1403498"/>
              <a:gd name="connsiteY0" fmla="*/ 0 h 680484"/>
              <a:gd name="connsiteX1" fmla="*/ 956930 w 1403498"/>
              <a:gd name="connsiteY1" fmla="*/ 361507 h 680484"/>
              <a:gd name="connsiteX2" fmla="*/ 446567 w 1403498"/>
              <a:gd name="connsiteY2" fmla="*/ 318977 h 680484"/>
              <a:gd name="connsiteX3" fmla="*/ 0 w 1403498"/>
              <a:gd name="connsiteY3" fmla="*/ 680484 h 680484"/>
            </a:gdLst>
            <a:ahLst/>
            <a:cxnLst>
              <a:cxn ang="0">
                <a:pos x="connsiteX0" y="connsiteY0"/>
              </a:cxn>
              <a:cxn ang="0">
                <a:pos x="connsiteX1" y="connsiteY1"/>
              </a:cxn>
              <a:cxn ang="0">
                <a:pos x="connsiteX2" y="connsiteY2"/>
              </a:cxn>
              <a:cxn ang="0">
                <a:pos x="connsiteX3" y="connsiteY3"/>
              </a:cxn>
            </a:cxnLst>
            <a:rect l="l" t="t" r="r" b="b"/>
            <a:pathLst>
              <a:path w="1403498" h="680484">
                <a:moveTo>
                  <a:pt x="1403498" y="0"/>
                </a:moveTo>
                <a:cubicBezTo>
                  <a:pt x="1259958" y="154172"/>
                  <a:pt x="1116418" y="308344"/>
                  <a:pt x="956930" y="361507"/>
                </a:cubicBezTo>
                <a:cubicBezTo>
                  <a:pt x="797441" y="414670"/>
                  <a:pt x="606055" y="265814"/>
                  <a:pt x="446567" y="318977"/>
                </a:cubicBezTo>
                <a:cubicBezTo>
                  <a:pt x="287079" y="372140"/>
                  <a:pt x="143539" y="526312"/>
                  <a:pt x="0" y="680484"/>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6" name="Forme libre 15">
            <a:extLst>
              <a:ext uri="{FF2B5EF4-FFF2-40B4-BE49-F238E27FC236}">
                <a16:creationId xmlns:a16="http://schemas.microsoft.com/office/drawing/2014/main" id="{C3C490A7-7061-D292-4815-591CCE975EC2}"/>
              </a:ext>
            </a:extLst>
          </p:cNvPr>
          <p:cNvSpPr/>
          <p:nvPr/>
        </p:nvSpPr>
        <p:spPr>
          <a:xfrm flipH="1">
            <a:off x="9172503" y="2748516"/>
            <a:ext cx="864632" cy="680484"/>
          </a:xfrm>
          <a:custGeom>
            <a:avLst/>
            <a:gdLst>
              <a:gd name="connsiteX0" fmla="*/ 1403498 w 1403498"/>
              <a:gd name="connsiteY0" fmla="*/ 0 h 680484"/>
              <a:gd name="connsiteX1" fmla="*/ 956930 w 1403498"/>
              <a:gd name="connsiteY1" fmla="*/ 361507 h 680484"/>
              <a:gd name="connsiteX2" fmla="*/ 446567 w 1403498"/>
              <a:gd name="connsiteY2" fmla="*/ 318977 h 680484"/>
              <a:gd name="connsiteX3" fmla="*/ 0 w 1403498"/>
              <a:gd name="connsiteY3" fmla="*/ 680484 h 680484"/>
            </a:gdLst>
            <a:ahLst/>
            <a:cxnLst>
              <a:cxn ang="0">
                <a:pos x="connsiteX0" y="connsiteY0"/>
              </a:cxn>
              <a:cxn ang="0">
                <a:pos x="connsiteX1" y="connsiteY1"/>
              </a:cxn>
              <a:cxn ang="0">
                <a:pos x="connsiteX2" y="connsiteY2"/>
              </a:cxn>
              <a:cxn ang="0">
                <a:pos x="connsiteX3" y="connsiteY3"/>
              </a:cxn>
            </a:cxnLst>
            <a:rect l="l" t="t" r="r" b="b"/>
            <a:pathLst>
              <a:path w="1403498" h="680484">
                <a:moveTo>
                  <a:pt x="1403498" y="0"/>
                </a:moveTo>
                <a:cubicBezTo>
                  <a:pt x="1259958" y="154172"/>
                  <a:pt x="1116418" y="308344"/>
                  <a:pt x="956930" y="361507"/>
                </a:cubicBezTo>
                <a:cubicBezTo>
                  <a:pt x="797441" y="414670"/>
                  <a:pt x="606055" y="265814"/>
                  <a:pt x="446567" y="318977"/>
                </a:cubicBezTo>
                <a:cubicBezTo>
                  <a:pt x="287079" y="372140"/>
                  <a:pt x="143539" y="526312"/>
                  <a:pt x="0" y="680484"/>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047630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B7B073-963B-0D96-F33A-127D0ACAC2A2}"/>
              </a:ext>
            </a:extLst>
          </p:cNvPr>
          <p:cNvSpPr>
            <a:spLocks noGrp="1"/>
          </p:cNvSpPr>
          <p:nvPr>
            <p:ph type="title"/>
          </p:nvPr>
        </p:nvSpPr>
        <p:spPr>
          <a:xfrm>
            <a:off x="385762" y="379412"/>
            <a:ext cx="5734050" cy="1325563"/>
          </a:xfrm>
        </p:spPr>
        <p:txBody>
          <a:bodyPr/>
          <a:lstStyle/>
          <a:p>
            <a:r>
              <a:rPr lang="fr-FR" b="1" i="1" dirty="0">
                <a:latin typeface="+mn-lt"/>
              </a:rPr>
              <a:t>Attaque : Augmenter les écarts latéraux</a:t>
            </a:r>
          </a:p>
        </p:txBody>
      </p:sp>
      <p:sp>
        <p:nvSpPr>
          <p:cNvPr id="4" name="ZoneTexte 3">
            <a:extLst>
              <a:ext uri="{FF2B5EF4-FFF2-40B4-BE49-F238E27FC236}">
                <a16:creationId xmlns:a16="http://schemas.microsoft.com/office/drawing/2014/main" id="{7B9C3586-AA11-9468-CD19-2E126ADAB14E}"/>
              </a:ext>
            </a:extLst>
          </p:cNvPr>
          <p:cNvSpPr txBox="1"/>
          <p:nvPr/>
        </p:nvSpPr>
        <p:spPr>
          <a:xfrm>
            <a:off x="490410" y="2228671"/>
            <a:ext cx="4614863" cy="1200329"/>
          </a:xfrm>
          <a:prstGeom prst="rect">
            <a:avLst/>
          </a:prstGeom>
          <a:noFill/>
          <a:ln w="28575">
            <a:solidFill>
              <a:srgbClr val="FF0000"/>
            </a:solidFill>
          </a:ln>
        </p:spPr>
        <p:txBody>
          <a:bodyPr wrap="square" rtlCol="0">
            <a:spAutoFit/>
          </a:bodyPr>
          <a:lstStyle/>
          <a:p>
            <a:pPr algn="ctr"/>
            <a:r>
              <a:rPr lang="fr-FR" b="1" dirty="0"/>
              <a:t>Augmenter l’écart latéral avec les adversaires</a:t>
            </a:r>
          </a:p>
          <a:p>
            <a:pPr algn="ctr"/>
            <a:r>
              <a:rPr lang="fr-FR" b="1" dirty="0"/>
              <a:t> = </a:t>
            </a:r>
          </a:p>
          <a:p>
            <a:pPr algn="ctr"/>
            <a:r>
              <a:rPr lang="fr-FR" b="1" dirty="0"/>
              <a:t>Augmente le niveau de risque de perte ou de gain si la direction du vent change</a:t>
            </a:r>
          </a:p>
        </p:txBody>
      </p:sp>
      <p:grpSp>
        <p:nvGrpSpPr>
          <p:cNvPr id="5" name="Groupe 4">
            <a:extLst>
              <a:ext uri="{FF2B5EF4-FFF2-40B4-BE49-F238E27FC236}">
                <a16:creationId xmlns:a16="http://schemas.microsoft.com/office/drawing/2014/main" id="{7AD1115D-25BF-C4F1-4B2C-9A305635801D}"/>
              </a:ext>
            </a:extLst>
          </p:cNvPr>
          <p:cNvGrpSpPr/>
          <p:nvPr/>
        </p:nvGrpSpPr>
        <p:grpSpPr>
          <a:xfrm>
            <a:off x="7492159" y="610727"/>
            <a:ext cx="233362" cy="7033085"/>
            <a:chOff x="7063533" y="682165"/>
            <a:chExt cx="233362" cy="7033085"/>
          </a:xfrm>
        </p:grpSpPr>
        <p:sp>
          <p:nvSpPr>
            <p:cNvPr id="6" name="Disque magnétique 5">
              <a:extLst>
                <a:ext uri="{FF2B5EF4-FFF2-40B4-BE49-F238E27FC236}">
                  <a16:creationId xmlns:a16="http://schemas.microsoft.com/office/drawing/2014/main" id="{A8B1D7CA-1959-46FC-9DED-6DF4411FD637}"/>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7" name="Connecteur droit 6">
              <a:extLst>
                <a:ext uri="{FF2B5EF4-FFF2-40B4-BE49-F238E27FC236}">
                  <a16:creationId xmlns:a16="http://schemas.microsoft.com/office/drawing/2014/main" id="{1A81405D-E720-975C-4E9A-D13471D415B6}"/>
                </a:ext>
              </a:extLst>
            </p:cNvPr>
            <p:cNvCxnSpPr>
              <a:cxnSpLocks/>
              <a:stCxn id="6"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Flèche vers le bas 7">
              <a:extLst>
                <a:ext uri="{FF2B5EF4-FFF2-40B4-BE49-F238E27FC236}">
                  <a16:creationId xmlns:a16="http://schemas.microsoft.com/office/drawing/2014/main" id="{10ADA83F-829B-18C5-7BCD-3417BECAC30D}"/>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9" name="Rectangle 8">
            <a:extLst>
              <a:ext uri="{FF2B5EF4-FFF2-40B4-BE49-F238E27FC236}">
                <a16:creationId xmlns:a16="http://schemas.microsoft.com/office/drawing/2014/main" id="{534A61CB-395A-04E1-76D5-1E39620D6FE5}"/>
              </a:ext>
            </a:extLst>
          </p:cNvPr>
          <p:cNvSpPr/>
          <p:nvPr/>
        </p:nvSpPr>
        <p:spPr>
          <a:xfrm rot="2707467">
            <a:off x="4611887" y="3133625"/>
            <a:ext cx="6108208" cy="5913718"/>
          </a:xfrm>
          <a:prstGeom prst="rect">
            <a:avLst/>
          </a:prstGeom>
          <a:noFill/>
          <a:ln w="28575" cap="sq">
            <a:gradFill flip="none" rotWithShape="1">
              <a:gsLst>
                <a:gs pos="27000">
                  <a:schemeClr val="bg1"/>
                </a:gs>
                <a:gs pos="28000">
                  <a:schemeClr val="accent1">
                    <a:lumMod val="75000"/>
                  </a:schemeClr>
                </a:gs>
                <a:gs pos="89000">
                  <a:schemeClr val="accent1">
                    <a:lumMod val="75000"/>
                  </a:schemeClr>
                </a:gs>
              </a:gsLst>
              <a:path path="circle">
                <a:fillToRect l="100000" t="100000"/>
              </a:path>
              <a:tileRect r="-100000" b="-100000"/>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a:extLst>
              <a:ext uri="{FF2B5EF4-FFF2-40B4-BE49-F238E27FC236}">
                <a16:creationId xmlns:a16="http://schemas.microsoft.com/office/drawing/2014/main" id="{47C87D67-5B96-7F31-BB48-C81CAC886EB1}"/>
              </a:ext>
            </a:extLst>
          </p:cNvPr>
          <p:cNvGrpSpPr/>
          <p:nvPr/>
        </p:nvGrpSpPr>
        <p:grpSpPr>
          <a:xfrm>
            <a:off x="5265514" y="6247273"/>
            <a:ext cx="285305" cy="1039885"/>
            <a:chOff x="4359015" y="3831653"/>
            <a:chExt cx="285305" cy="1039885"/>
          </a:xfrm>
          <a:solidFill>
            <a:srgbClr val="FFC000"/>
          </a:solidFill>
        </p:grpSpPr>
        <p:sp>
          <p:nvSpPr>
            <p:cNvPr id="11" name="Délai  10">
              <a:extLst>
                <a:ext uri="{FF2B5EF4-FFF2-40B4-BE49-F238E27FC236}">
                  <a16:creationId xmlns:a16="http://schemas.microsoft.com/office/drawing/2014/main" id="{AEB4AD06-EBF3-2704-4572-6819BC33323F}"/>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Arc 11">
              <a:extLst>
                <a:ext uri="{FF2B5EF4-FFF2-40B4-BE49-F238E27FC236}">
                  <a16:creationId xmlns:a16="http://schemas.microsoft.com/office/drawing/2014/main" id="{8E3C4654-B304-A268-A109-885BF9A367E5}"/>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3" name="Groupe 12">
            <a:extLst>
              <a:ext uri="{FF2B5EF4-FFF2-40B4-BE49-F238E27FC236}">
                <a16:creationId xmlns:a16="http://schemas.microsoft.com/office/drawing/2014/main" id="{FF934FD5-D79D-5875-1EE0-CEF08971DFE1}"/>
              </a:ext>
            </a:extLst>
          </p:cNvPr>
          <p:cNvGrpSpPr/>
          <p:nvPr/>
        </p:nvGrpSpPr>
        <p:grpSpPr>
          <a:xfrm>
            <a:off x="6067967" y="6215622"/>
            <a:ext cx="285305" cy="1039885"/>
            <a:chOff x="4359015" y="3831653"/>
            <a:chExt cx="285305" cy="1039885"/>
          </a:xfrm>
          <a:solidFill>
            <a:schemeClr val="accent3"/>
          </a:solidFill>
        </p:grpSpPr>
        <p:sp>
          <p:nvSpPr>
            <p:cNvPr id="14" name="Délai  13">
              <a:extLst>
                <a:ext uri="{FF2B5EF4-FFF2-40B4-BE49-F238E27FC236}">
                  <a16:creationId xmlns:a16="http://schemas.microsoft.com/office/drawing/2014/main" id="{E25ABAB0-94EE-FCE8-A588-7B585B0A7E47}"/>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Arc 14">
              <a:extLst>
                <a:ext uri="{FF2B5EF4-FFF2-40B4-BE49-F238E27FC236}">
                  <a16:creationId xmlns:a16="http://schemas.microsoft.com/office/drawing/2014/main" id="{D7B403E9-8886-EB68-2EF7-AB54ABDD160B}"/>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6" name="Groupe 15">
            <a:extLst>
              <a:ext uri="{FF2B5EF4-FFF2-40B4-BE49-F238E27FC236}">
                <a16:creationId xmlns:a16="http://schemas.microsoft.com/office/drawing/2014/main" id="{6D02884E-9E72-20BC-46E8-713ED1B5E414}"/>
              </a:ext>
            </a:extLst>
          </p:cNvPr>
          <p:cNvGrpSpPr/>
          <p:nvPr/>
        </p:nvGrpSpPr>
        <p:grpSpPr>
          <a:xfrm>
            <a:off x="5643924" y="6221056"/>
            <a:ext cx="285305" cy="1039885"/>
            <a:chOff x="4359015" y="3831653"/>
            <a:chExt cx="285305" cy="1039885"/>
          </a:xfrm>
          <a:solidFill>
            <a:schemeClr val="accent5"/>
          </a:solidFill>
        </p:grpSpPr>
        <p:sp>
          <p:nvSpPr>
            <p:cNvPr id="17" name="Délai  16">
              <a:extLst>
                <a:ext uri="{FF2B5EF4-FFF2-40B4-BE49-F238E27FC236}">
                  <a16:creationId xmlns:a16="http://schemas.microsoft.com/office/drawing/2014/main" id="{A3A8D227-5CF1-5665-4C4C-FB32461379A4}"/>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Arc 17">
              <a:extLst>
                <a:ext uri="{FF2B5EF4-FFF2-40B4-BE49-F238E27FC236}">
                  <a16:creationId xmlns:a16="http://schemas.microsoft.com/office/drawing/2014/main" id="{960EA03A-37DE-EB8F-5386-D66D13536D68}"/>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9" name="Groupe 18">
            <a:extLst>
              <a:ext uri="{FF2B5EF4-FFF2-40B4-BE49-F238E27FC236}">
                <a16:creationId xmlns:a16="http://schemas.microsoft.com/office/drawing/2014/main" id="{4392FA13-9F47-1293-36BE-95349AE95A06}"/>
              </a:ext>
            </a:extLst>
          </p:cNvPr>
          <p:cNvGrpSpPr/>
          <p:nvPr/>
        </p:nvGrpSpPr>
        <p:grpSpPr>
          <a:xfrm rot="5400000">
            <a:off x="6755136" y="6428126"/>
            <a:ext cx="954479" cy="557212"/>
            <a:chOff x="4253434" y="3831654"/>
            <a:chExt cx="954479" cy="557212"/>
          </a:xfrm>
        </p:grpSpPr>
        <p:sp>
          <p:nvSpPr>
            <p:cNvPr id="20" name="Délai  19">
              <a:extLst>
                <a:ext uri="{FF2B5EF4-FFF2-40B4-BE49-F238E27FC236}">
                  <a16:creationId xmlns:a16="http://schemas.microsoft.com/office/drawing/2014/main" id="{287F942A-123F-72C4-8612-6DB0E02755C8}"/>
                </a:ext>
              </a:extLst>
            </p:cNvPr>
            <p:cNvSpPr/>
            <p:nvPr/>
          </p:nvSpPr>
          <p:spPr>
            <a:xfrm rot="13536419">
              <a:off x="4201852" y="3988816"/>
              <a:ext cx="557212" cy="242888"/>
            </a:xfrm>
            <a:prstGeom prst="flowChartDelay">
              <a:avLst/>
            </a:prstGeom>
            <a:solidFill>
              <a:schemeClr val="accent6"/>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Arc 20">
              <a:extLst>
                <a:ext uri="{FF2B5EF4-FFF2-40B4-BE49-F238E27FC236}">
                  <a16:creationId xmlns:a16="http://schemas.microsoft.com/office/drawing/2014/main" id="{949C4374-B52E-1A1C-CFCB-45B1649762C6}"/>
                </a:ext>
              </a:extLst>
            </p:cNvPr>
            <p:cNvSpPr/>
            <p:nvPr/>
          </p:nvSpPr>
          <p:spPr>
            <a:xfrm rot="18773097">
              <a:off x="4654360" y="3811570"/>
              <a:ext cx="152628" cy="954479"/>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23" name="Connecteur droit 22">
            <a:extLst>
              <a:ext uri="{FF2B5EF4-FFF2-40B4-BE49-F238E27FC236}">
                <a16:creationId xmlns:a16="http://schemas.microsoft.com/office/drawing/2014/main" id="{A73C35B9-114A-2A89-5ACA-55989BF6B66D}"/>
              </a:ext>
            </a:extLst>
          </p:cNvPr>
          <p:cNvCxnSpPr>
            <a:stCxn id="11" idx="3"/>
          </p:cNvCxnSpPr>
          <p:nvPr/>
        </p:nvCxnSpPr>
        <p:spPr>
          <a:xfrm flipH="1" flipV="1">
            <a:off x="4171950" y="5329238"/>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Connecteur droit 23">
            <a:extLst>
              <a:ext uri="{FF2B5EF4-FFF2-40B4-BE49-F238E27FC236}">
                <a16:creationId xmlns:a16="http://schemas.microsoft.com/office/drawing/2014/main" id="{BF9A2DCD-0D64-3D58-8D91-0091ED7C683A}"/>
              </a:ext>
            </a:extLst>
          </p:cNvPr>
          <p:cNvCxnSpPr/>
          <p:nvPr/>
        </p:nvCxnSpPr>
        <p:spPr>
          <a:xfrm flipH="1" flipV="1">
            <a:off x="4550699" y="5287361"/>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Connecteur droit 24">
            <a:extLst>
              <a:ext uri="{FF2B5EF4-FFF2-40B4-BE49-F238E27FC236}">
                <a16:creationId xmlns:a16="http://schemas.microsoft.com/office/drawing/2014/main" id="{9227A5DE-EE98-9D45-71DB-3D50A48B62FF}"/>
              </a:ext>
            </a:extLst>
          </p:cNvPr>
          <p:cNvCxnSpPr/>
          <p:nvPr/>
        </p:nvCxnSpPr>
        <p:spPr>
          <a:xfrm flipH="1" flipV="1">
            <a:off x="4973632" y="5298819"/>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7" name="Forme libre 26">
            <a:extLst>
              <a:ext uri="{FF2B5EF4-FFF2-40B4-BE49-F238E27FC236}">
                <a16:creationId xmlns:a16="http://schemas.microsoft.com/office/drawing/2014/main" id="{0482F69C-BD75-C69A-79E0-5208EE261CFF}"/>
              </a:ext>
            </a:extLst>
          </p:cNvPr>
          <p:cNvSpPr/>
          <p:nvPr/>
        </p:nvSpPr>
        <p:spPr>
          <a:xfrm>
            <a:off x="6929438" y="5243513"/>
            <a:ext cx="629179" cy="1057275"/>
          </a:xfrm>
          <a:custGeom>
            <a:avLst/>
            <a:gdLst>
              <a:gd name="connsiteX0" fmla="*/ 514350 w 629179"/>
              <a:gd name="connsiteY0" fmla="*/ 1057275 h 1057275"/>
              <a:gd name="connsiteX1" fmla="*/ 614362 w 629179"/>
              <a:gd name="connsiteY1" fmla="*/ 857250 h 1057275"/>
              <a:gd name="connsiteX2" fmla="*/ 628650 w 629179"/>
              <a:gd name="connsiteY2" fmla="*/ 714375 h 1057275"/>
              <a:gd name="connsiteX3" fmla="*/ 614362 w 629179"/>
              <a:gd name="connsiteY3" fmla="*/ 671512 h 1057275"/>
              <a:gd name="connsiteX4" fmla="*/ 542925 w 629179"/>
              <a:gd name="connsiteY4" fmla="*/ 500062 h 1057275"/>
              <a:gd name="connsiteX5" fmla="*/ 0 w 629179"/>
              <a:gd name="connsiteY5" fmla="*/ 0 h 1057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179" h="1057275">
                <a:moveTo>
                  <a:pt x="514350" y="1057275"/>
                </a:moveTo>
                <a:cubicBezTo>
                  <a:pt x="554831" y="985837"/>
                  <a:pt x="595312" y="914400"/>
                  <a:pt x="614362" y="857250"/>
                </a:cubicBezTo>
                <a:cubicBezTo>
                  <a:pt x="633412" y="800100"/>
                  <a:pt x="628650" y="745331"/>
                  <a:pt x="628650" y="714375"/>
                </a:cubicBezTo>
                <a:cubicBezTo>
                  <a:pt x="628650" y="683419"/>
                  <a:pt x="628649" y="707231"/>
                  <a:pt x="614362" y="671512"/>
                </a:cubicBezTo>
                <a:cubicBezTo>
                  <a:pt x="600075" y="635793"/>
                  <a:pt x="645319" y="611981"/>
                  <a:pt x="542925" y="500062"/>
                </a:cubicBezTo>
                <a:cubicBezTo>
                  <a:pt x="440531" y="388143"/>
                  <a:pt x="220265" y="194071"/>
                  <a:pt x="0" y="0"/>
                </a:cubicBezTo>
              </a:path>
            </a:pathLst>
          </a:custGeom>
          <a:ln w="28575" cap="flat" cmpd="sng" algn="ctr">
            <a:solidFill>
              <a:srgbClr val="00B05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nvGrpSpPr>
          <p:cNvPr id="28" name="Groupe 27">
            <a:extLst>
              <a:ext uri="{FF2B5EF4-FFF2-40B4-BE49-F238E27FC236}">
                <a16:creationId xmlns:a16="http://schemas.microsoft.com/office/drawing/2014/main" id="{67456A4E-2A65-9C01-4688-AA9500B644BE}"/>
              </a:ext>
            </a:extLst>
          </p:cNvPr>
          <p:cNvGrpSpPr/>
          <p:nvPr/>
        </p:nvGrpSpPr>
        <p:grpSpPr>
          <a:xfrm rot="5400000">
            <a:off x="7528067" y="6459595"/>
            <a:ext cx="954479" cy="557212"/>
            <a:chOff x="4280077" y="3831653"/>
            <a:chExt cx="954479" cy="557212"/>
          </a:xfrm>
          <a:solidFill>
            <a:schemeClr val="accent2"/>
          </a:solidFill>
        </p:grpSpPr>
        <p:sp>
          <p:nvSpPr>
            <p:cNvPr id="29" name="Délai  28">
              <a:extLst>
                <a:ext uri="{FF2B5EF4-FFF2-40B4-BE49-F238E27FC236}">
                  <a16:creationId xmlns:a16="http://schemas.microsoft.com/office/drawing/2014/main" id="{890160B7-D9C9-C1AE-F24C-2E1B0DC70C39}"/>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Arc 29">
              <a:extLst>
                <a:ext uri="{FF2B5EF4-FFF2-40B4-BE49-F238E27FC236}">
                  <a16:creationId xmlns:a16="http://schemas.microsoft.com/office/drawing/2014/main" id="{7BEF5D9C-7632-6106-8B9D-C4968E340876}"/>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1" name="Groupe 30">
            <a:extLst>
              <a:ext uri="{FF2B5EF4-FFF2-40B4-BE49-F238E27FC236}">
                <a16:creationId xmlns:a16="http://schemas.microsoft.com/office/drawing/2014/main" id="{3596513E-1711-864D-D6BF-8B9BC8F4187B}"/>
              </a:ext>
            </a:extLst>
          </p:cNvPr>
          <p:cNvGrpSpPr/>
          <p:nvPr/>
        </p:nvGrpSpPr>
        <p:grpSpPr>
          <a:xfrm rot="5400000">
            <a:off x="10257687" y="6428127"/>
            <a:ext cx="954479" cy="557212"/>
            <a:chOff x="4236932" y="3831653"/>
            <a:chExt cx="954479" cy="557212"/>
          </a:xfrm>
          <a:solidFill>
            <a:srgbClr val="B152FB"/>
          </a:solidFill>
        </p:grpSpPr>
        <p:sp>
          <p:nvSpPr>
            <p:cNvPr id="32" name="Délai  31">
              <a:extLst>
                <a:ext uri="{FF2B5EF4-FFF2-40B4-BE49-F238E27FC236}">
                  <a16:creationId xmlns:a16="http://schemas.microsoft.com/office/drawing/2014/main" id="{982D4B9F-4B68-27F4-3831-508BD08B7523}"/>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Arc 32">
              <a:extLst>
                <a:ext uri="{FF2B5EF4-FFF2-40B4-BE49-F238E27FC236}">
                  <a16:creationId xmlns:a16="http://schemas.microsoft.com/office/drawing/2014/main" id="{A84C6D24-2C20-8112-1428-0E951FFB5D4C}"/>
                </a:ext>
              </a:extLst>
            </p:cNvPr>
            <p:cNvSpPr/>
            <p:nvPr/>
          </p:nvSpPr>
          <p:spPr>
            <a:xfrm rot="18657032">
              <a:off x="4620545" y="3800009"/>
              <a:ext cx="187254"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grpSp>
      <p:sp>
        <p:nvSpPr>
          <p:cNvPr id="34" name="Forme libre 33">
            <a:extLst>
              <a:ext uri="{FF2B5EF4-FFF2-40B4-BE49-F238E27FC236}">
                <a16:creationId xmlns:a16="http://schemas.microsoft.com/office/drawing/2014/main" id="{1FA7A68C-377E-F5B5-A7BF-EFA784A9DBFA}"/>
              </a:ext>
            </a:extLst>
          </p:cNvPr>
          <p:cNvSpPr/>
          <p:nvPr/>
        </p:nvSpPr>
        <p:spPr>
          <a:xfrm>
            <a:off x="10958513" y="5372100"/>
            <a:ext cx="365771" cy="928688"/>
          </a:xfrm>
          <a:custGeom>
            <a:avLst/>
            <a:gdLst>
              <a:gd name="connsiteX0" fmla="*/ 0 w 365771"/>
              <a:gd name="connsiteY0" fmla="*/ 928688 h 928688"/>
              <a:gd name="connsiteX1" fmla="*/ 328612 w 365771"/>
              <a:gd name="connsiteY1" fmla="*/ 585788 h 928688"/>
              <a:gd name="connsiteX2" fmla="*/ 357187 w 365771"/>
              <a:gd name="connsiteY2" fmla="*/ 457200 h 928688"/>
              <a:gd name="connsiteX3" fmla="*/ 357187 w 365771"/>
              <a:gd name="connsiteY3" fmla="*/ 328613 h 928688"/>
              <a:gd name="connsiteX4" fmla="*/ 257175 w 365771"/>
              <a:gd name="connsiteY4" fmla="*/ 185738 h 928688"/>
              <a:gd name="connsiteX5" fmla="*/ 85725 w 365771"/>
              <a:gd name="connsiteY5" fmla="*/ 0 h 92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771" h="928688">
                <a:moveTo>
                  <a:pt x="0" y="928688"/>
                </a:moveTo>
                <a:cubicBezTo>
                  <a:pt x="134540" y="796528"/>
                  <a:pt x="269081" y="664369"/>
                  <a:pt x="328612" y="585788"/>
                </a:cubicBezTo>
                <a:cubicBezTo>
                  <a:pt x="388143" y="507207"/>
                  <a:pt x="352425" y="500062"/>
                  <a:pt x="357187" y="457200"/>
                </a:cubicBezTo>
                <a:cubicBezTo>
                  <a:pt x="361950" y="414337"/>
                  <a:pt x="373856" y="373857"/>
                  <a:pt x="357187" y="328613"/>
                </a:cubicBezTo>
                <a:cubicBezTo>
                  <a:pt x="340518" y="283369"/>
                  <a:pt x="302419" y="240507"/>
                  <a:pt x="257175" y="185738"/>
                </a:cubicBezTo>
                <a:cubicBezTo>
                  <a:pt x="211931" y="130969"/>
                  <a:pt x="148828" y="65484"/>
                  <a:pt x="85725" y="0"/>
                </a:cubicBezTo>
              </a:path>
            </a:pathLst>
          </a:custGeom>
          <a:ln w="28575" cap="flat" cmpd="sng" algn="ctr">
            <a:solidFill>
              <a:srgbClr val="B152F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cxnSp>
        <p:nvCxnSpPr>
          <p:cNvPr id="35" name="Connecteur droit 34">
            <a:extLst>
              <a:ext uri="{FF2B5EF4-FFF2-40B4-BE49-F238E27FC236}">
                <a16:creationId xmlns:a16="http://schemas.microsoft.com/office/drawing/2014/main" id="{28C6E4F1-B826-EA55-38BB-7C775DF8809A}"/>
              </a:ext>
            </a:extLst>
          </p:cNvPr>
          <p:cNvCxnSpPr>
            <a:cxnSpLocks/>
          </p:cNvCxnSpPr>
          <p:nvPr/>
        </p:nvCxnSpPr>
        <p:spPr>
          <a:xfrm flipV="1">
            <a:off x="8244643" y="5372100"/>
            <a:ext cx="923828" cy="867100"/>
          </a:xfrm>
          <a:prstGeom prst="line">
            <a:avLst/>
          </a:prstGeom>
          <a:ln w="2857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 name="Flèche vers le bas 2">
            <a:extLst>
              <a:ext uri="{FF2B5EF4-FFF2-40B4-BE49-F238E27FC236}">
                <a16:creationId xmlns:a16="http://schemas.microsoft.com/office/drawing/2014/main" id="{5D343ED6-D0F7-17B2-79B4-77D1AC0A1F54}"/>
              </a:ext>
            </a:extLst>
          </p:cNvPr>
          <p:cNvSpPr/>
          <p:nvPr/>
        </p:nvSpPr>
        <p:spPr>
          <a:xfrm rot="1817578">
            <a:off x="7980615" y="692434"/>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ZoneTexte 21">
            <a:extLst>
              <a:ext uri="{FF2B5EF4-FFF2-40B4-BE49-F238E27FC236}">
                <a16:creationId xmlns:a16="http://schemas.microsoft.com/office/drawing/2014/main" id="{84E91F0B-3D0C-F607-9E6B-5B2FF5CAF194}"/>
              </a:ext>
            </a:extLst>
          </p:cNvPr>
          <p:cNvSpPr txBox="1"/>
          <p:nvPr/>
        </p:nvSpPr>
        <p:spPr>
          <a:xfrm>
            <a:off x="8365206" y="940062"/>
            <a:ext cx="1606530" cy="369332"/>
          </a:xfrm>
          <a:prstGeom prst="rect">
            <a:avLst/>
          </a:prstGeom>
          <a:noFill/>
        </p:spPr>
        <p:txBody>
          <a:bodyPr wrap="none" rtlCol="0">
            <a:spAutoFit/>
          </a:bodyPr>
          <a:lstStyle/>
          <a:p>
            <a:r>
              <a:rPr lang="fr-FR" b="1" dirty="0">
                <a:solidFill>
                  <a:srgbClr val="FF0000"/>
                </a:solidFill>
              </a:rPr>
              <a:t>Bascule de 30° </a:t>
            </a:r>
          </a:p>
        </p:txBody>
      </p:sp>
      <p:cxnSp>
        <p:nvCxnSpPr>
          <p:cNvPr id="36" name="Connecteur droit 35">
            <a:extLst>
              <a:ext uri="{FF2B5EF4-FFF2-40B4-BE49-F238E27FC236}">
                <a16:creationId xmlns:a16="http://schemas.microsoft.com/office/drawing/2014/main" id="{0AF39805-234B-A2C0-4A67-F9060EE75752}"/>
              </a:ext>
            </a:extLst>
          </p:cNvPr>
          <p:cNvCxnSpPr>
            <a:cxnSpLocks/>
          </p:cNvCxnSpPr>
          <p:nvPr/>
        </p:nvCxnSpPr>
        <p:spPr>
          <a:xfrm flipH="1" flipV="1">
            <a:off x="7671044" y="1875837"/>
            <a:ext cx="1497427" cy="3496263"/>
          </a:xfrm>
          <a:prstGeom prst="line">
            <a:avLst/>
          </a:prstGeom>
          <a:ln w="2857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Connecteur droit 38">
            <a:extLst>
              <a:ext uri="{FF2B5EF4-FFF2-40B4-BE49-F238E27FC236}">
                <a16:creationId xmlns:a16="http://schemas.microsoft.com/office/drawing/2014/main" id="{4A5431C3-6A9B-C38B-C4CA-36E27E621127}"/>
              </a:ext>
            </a:extLst>
          </p:cNvPr>
          <p:cNvCxnSpPr>
            <a:cxnSpLocks/>
            <a:stCxn id="27" idx="5"/>
          </p:cNvCxnSpPr>
          <p:nvPr/>
        </p:nvCxnSpPr>
        <p:spPr>
          <a:xfrm flipH="1" flipV="1">
            <a:off x="6229448" y="3429000"/>
            <a:ext cx="699990" cy="1814513"/>
          </a:xfrm>
          <a:prstGeom prst="line">
            <a:avLst/>
          </a:prstGeom>
          <a:ln w="28575" cap="flat" cmpd="sng" algn="ctr">
            <a:solidFill>
              <a:srgbClr val="00B05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2" name="Connecteur droit 41">
            <a:extLst>
              <a:ext uri="{FF2B5EF4-FFF2-40B4-BE49-F238E27FC236}">
                <a16:creationId xmlns:a16="http://schemas.microsoft.com/office/drawing/2014/main" id="{42677A2D-4CBA-429D-A440-2A828EEB9760}"/>
              </a:ext>
            </a:extLst>
          </p:cNvPr>
          <p:cNvCxnSpPr/>
          <p:nvPr/>
        </p:nvCxnSpPr>
        <p:spPr>
          <a:xfrm flipV="1">
            <a:off x="6264690" y="2954387"/>
            <a:ext cx="1153705" cy="451478"/>
          </a:xfrm>
          <a:prstGeom prst="line">
            <a:avLst/>
          </a:prstGeom>
          <a:ln w="28575" cap="flat" cmpd="sng" algn="ctr">
            <a:solidFill>
              <a:srgbClr val="00B05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Connecteur droit 46">
            <a:extLst>
              <a:ext uri="{FF2B5EF4-FFF2-40B4-BE49-F238E27FC236}">
                <a16:creationId xmlns:a16="http://schemas.microsoft.com/office/drawing/2014/main" id="{2407D2C3-D3EC-C574-2F9D-8C213D3B3C3E}"/>
              </a:ext>
            </a:extLst>
          </p:cNvPr>
          <p:cNvCxnSpPr>
            <a:cxnSpLocks/>
          </p:cNvCxnSpPr>
          <p:nvPr/>
        </p:nvCxnSpPr>
        <p:spPr>
          <a:xfrm flipH="1">
            <a:off x="4579404" y="4413235"/>
            <a:ext cx="2371927" cy="88891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Connecteur droit 49">
            <a:extLst>
              <a:ext uri="{FF2B5EF4-FFF2-40B4-BE49-F238E27FC236}">
                <a16:creationId xmlns:a16="http://schemas.microsoft.com/office/drawing/2014/main" id="{15CE69E1-84DC-B62B-3B06-2B56B68F7D51}"/>
              </a:ext>
            </a:extLst>
          </p:cNvPr>
          <p:cNvCxnSpPr>
            <a:cxnSpLocks/>
          </p:cNvCxnSpPr>
          <p:nvPr/>
        </p:nvCxnSpPr>
        <p:spPr>
          <a:xfrm flipH="1">
            <a:off x="5168253" y="4524420"/>
            <a:ext cx="2371927" cy="88891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Connecteur droit 50">
            <a:extLst>
              <a:ext uri="{FF2B5EF4-FFF2-40B4-BE49-F238E27FC236}">
                <a16:creationId xmlns:a16="http://schemas.microsoft.com/office/drawing/2014/main" id="{49145399-58D2-5424-CAFA-9F7951745540}"/>
              </a:ext>
            </a:extLst>
          </p:cNvPr>
          <p:cNvCxnSpPr>
            <a:cxnSpLocks/>
          </p:cNvCxnSpPr>
          <p:nvPr/>
        </p:nvCxnSpPr>
        <p:spPr>
          <a:xfrm flipH="1">
            <a:off x="4132989" y="4371643"/>
            <a:ext cx="2371927" cy="88891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Connecteur droit 52">
            <a:extLst>
              <a:ext uri="{FF2B5EF4-FFF2-40B4-BE49-F238E27FC236}">
                <a16:creationId xmlns:a16="http://schemas.microsoft.com/office/drawing/2014/main" id="{60CBE3A8-9D60-E87D-D32B-80CAEC5E5FCB}"/>
              </a:ext>
            </a:extLst>
          </p:cNvPr>
          <p:cNvCxnSpPr>
            <a:cxnSpLocks/>
          </p:cNvCxnSpPr>
          <p:nvPr/>
        </p:nvCxnSpPr>
        <p:spPr>
          <a:xfrm flipH="1" flipV="1">
            <a:off x="7721267" y="2128630"/>
            <a:ext cx="3371188" cy="3243470"/>
          </a:xfrm>
          <a:prstGeom prst="line">
            <a:avLst/>
          </a:prstGeom>
          <a:ln w="28575" cap="flat" cmpd="sng" algn="ctr">
            <a:solidFill>
              <a:srgbClr val="B152F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4435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7" grpId="0" animBg="1"/>
      <p:bldP spid="34" grpId="0" animBg="1"/>
      <p:bldP spid="3" grpId="0" animBg="1"/>
      <p:bldP spid="3" grpId="2" animBg="1"/>
      <p:bldP spid="22" grpId="0"/>
      <p:bldP spid="2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8B7E06-D83A-DFDD-35D4-EEF02990309B}"/>
              </a:ext>
            </a:extLst>
          </p:cNvPr>
          <p:cNvSpPr>
            <a:spLocks noGrp="1"/>
          </p:cNvSpPr>
          <p:nvPr>
            <p:ph type="title"/>
          </p:nvPr>
        </p:nvSpPr>
        <p:spPr>
          <a:xfrm>
            <a:off x="595313" y="379413"/>
            <a:ext cx="4705350" cy="1325563"/>
          </a:xfrm>
        </p:spPr>
        <p:txBody>
          <a:bodyPr/>
          <a:lstStyle/>
          <a:p>
            <a:r>
              <a:rPr lang="fr-FR" b="1" i="1" dirty="0">
                <a:latin typeface="+mn-lt"/>
              </a:rPr>
              <a:t>Défense : Marquer un avantage</a:t>
            </a:r>
          </a:p>
        </p:txBody>
      </p:sp>
      <p:sp>
        <p:nvSpPr>
          <p:cNvPr id="4" name="ZoneTexte 3">
            <a:extLst>
              <a:ext uri="{FF2B5EF4-FFF2-40B4-BE49-F238E27FC236}">
                <a16:creationId xmlns:a16="http://schemas.microsoft.com/office/drawing/2014/main" id="{414B9D0E-C33B-5996-9B4C-F134E64B5E95}"/>
              </a:ext>
            </a:extLst>
          </p:cNvPr>
          <p:cNvSpPr txBox="1"/>
          <p:nvPr/>
        </p:nvSpPr>
        <p:spPr>
          <a:xfrm>
            <a:off x="885086" y="1900502"/>
            <a:ext cx="3709987" cy="923330"/>
          </a:xfrm>
          <a:prstGeom prst="rect">
            <a:avLst/>
          </a:prstGeom>
          <a:noFill/>
        </p:spPr>
        <p:txBody>
          <a:bodyPr wrap="square" rtlCol="0">
            <a:spAutoFit/>
          </a:bodyPr>
          <a:lstStyle/>
          <a:p>
            <a:r>
              <a:rPr lang="fr-FR" dirty="0"/>
              <a:t>Se positionner entre la marque et l’adversaire permet de défendre sa position </a:t>
            </a:r>
          </a:p>
        </p:txBody>
      </p:sp>
      <p:grpSp>
        <p:nvGrpSpPr>
          <p:cNvPr id="5" name="Groupe 4">
            <a:extLst>
              <a:ext uri="{FF2B5EF4-FFF2-40B4-BE49-F238E27FC236}">
                <a16:creationId xmlns:a16="http://schemas.microsoft.com/office/drawing/2014/main" id="{22E3DCF7-1105-B677-39CC-622013150E3E}"/>
              </a:ext>
            </a:extLst>
          </p:cNvPr>
          <p:cNvGrpSpPr/>
          <p:nvPr/>
        </p:nvGrpSpPr>
        <p:grpSpPr>
          <a:xfrm>
            <a:off x="7492159" y="610727"/>
            <a:ext cx="233362" cy="7033085"/>
            <a:chOff x="7063533" y="682165"/>
            <a:chExt cx="233362" cy="7033085"/>
          </a:xfrm>
        </p:grpSpPr>
        <p:sp>
          <p:nvSpPr>
            <p:cNvPr id="6" name="Disque magnétique 5">
              <a:extLst>
                <a:ext uri="{FF2B5EF4-FFF2-40B4-BE49-F238E27FC236}">
                  <a16:creationId xmlns:a16="http://schemas.microsoft.com/office/drawing/2014/main" id="{89926B5E-16E0-C6EB-1AA7-8272EFA0631B}"/>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7" name="Connecteur droit 6">
              <a:extLst>
                <a:ext uri="{FF2B5EF4-FFF2-40B4-BE49-F238E27FC236}">
                  <a16:creationId xmlns:a16="http://schemas.microsoft.com/office/drawing/2014/main" id="{042AF48E-9C6C-51F2-E719-612469A717D0}"/>
                </a:ext>
              </a:extLst>
            </p:cNvPr>
            <p:cNvCxnSpPr>
              <a:cxnSpLocks/>
              <a:stCxn id="6"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Flèche vers le bas 7">
              <a:extLst>
                <a:ext uri="{FF2B5EF4-FFF2-40B4-BE49-F238E27FC236}">
                  <a16:creationId xmlns:a16="http://schemas.microsoft.com/office/drawing/2014/main" id="{F382EFB9-3F8B-1476-60BD-51AD49CEB20F}"/>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9" name="Rectangle 8">
            <a:extLst>
              <a:ext uri="{FF2B5EF4-FFF2-40B4-BE49-F238E27FC236}">
                <a16:creationId xmlns:a16="http://schemas.microsoft.com/office/drawing/2014/main" id="{11D53BEE-BB07-39A9-8425-DA66F3501225}"/>
              </a:ext>
            </a:extLst>
          </p:cNvPr>
          <p:cNvSpPr/>
          <p:nvPr/>
        </p:nvSpPr>
        <p:spPr>
          <a:xfrm rot="2707467">
            <a:off x="4611887" y="3133625"/>
            <a:ext cx="6108208" cy="5913718"/>
          </a:xfrm>
          <a:prstGeom prst="rect">
            <a:avLst/>
          </a:prstGeom>
          <a:noFill/>
          <a:ln w="28575" cap="sq">
            <a:gradFill flip="none" rotWithShape="1">
              <a:gsLst>
                <a:gs pos="27000">
                  <a:schemeClr val="bg1"/>
                </a:gs>
                <a:gs pos="28000">
                  <a:schemeClr val="accent1">
                    <a:lumMod val="75000"/>
                  </a:schemeClr>
                </a:gs>
                <a:gs pos="89000">
                  <a:schemeClr val="accent1">
                    <a:lumMod val="75000"/>
                  </a:schemeClr>
                </a:gs>
              </a:gsLst>
              <a:path path="circle">
                <a:fillToRect l="100000" t="100000"/>
              </a:path>
              <a:tileRect r="-100000" b="-100000"/>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10">
            <a:extLst>
              <a:ext uri="{FF2B5EF4-FFF2-40B4-BE49-F238E27FC236}">
                <a16:creationId xmlns:a16="http://schemas.microsoft.com/office/drawing/2014/main" id="{8864A11E-304A-035C-88C4-A8CBF6644D1B}"/>
              </a:ext>
            </a:extLst>
          </p:cNvPr>
          <p:cNvGrpSpPr/>
          <p:nvPr/>
        </p:nvGrpSpPr>
        <p:grpSpPr>
          <a:xfrm rot="5400000">
            <a:off x="7248281" y="6310415"/>
            <a:ext cx="954479" cy="557212"/>
            <a:chOff x="4280077" y="3831653"/>
            <a:chExt cx="954479" cy="557212"/>
          </a:xfrm>
          <a:solidFill>
            <a:schemeClr val="accent2"/>
          </a:solidFill>
        </p:grpSpPr>
        <p:sp>
          <p:nvSpPr>
            <p:cNvPr id="12" name="Délai  11">
              <a:extLst>
                <a:ext uri="{FF2B5EF4-FFF2-40B4-BE49-F238E27FC236}">
                  <a16:creationId xmlns:a16="http://schemas.microsoft.com/office/drawing/2014/main" id="{633E1733-9141-0B04-AF46-A18E802BE7A4}"/>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Arc 12">
              <a:extLst>
                <a:ext uri="{FF2B5EF4-FFF2-40B4-BE49-F238E27FC236}">
                  <a16:creationId xmlns:a16="http://schemas.microsoft.com/office/drawing/2014/main" id="{05FBFBCD-062F-476B-4FBC-6372D2DCA6EF}"/>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4" name="Groupe 13">
            <a:extLst>
              <a:ext uri="{FF2B5EF4-FFF2-40B4-BE49-F238E27FC236}">
                <a16:creationId xmlns:a16="http://schemas.microsoft.com/office/drawing/2014/main" id="{3CE1924B-7C16-1F6D-2195-9C335D708D2F}"/>
              </a:ext>
            </a:extLst>
          </p:cNvPr>
          <p:cNvGrpSpPr/>
          <p:nvPr/>
        </p:nvGrpSpPr>
        <p:grpSpPr>
          <a:xfrm rot="5400000">
            <a:off x="7200235" y="5261904"/>
            <a:ext cx="954479" cy="557212"/>
            <a:chOff x="4280077" y="3831653"/>
            <a:chExt cx="954479" cy="557212"/>
          </a:xfrm>
          <a:solidFill>
            <a:schemeClr val="accent5"/>
          </a:solidFill>
        </p:grpSpPr>
        <p:sp>
          <p:nvSpPr>
            <p:cNvPr id="15" name="Délai  14">
              <a:extLst>
                <a:ext uri="{FF2B5EF4-FFF2-40B4-BE49-F238E27FC236}">
                  <a16:creationId xmlns:a16="http://schemas.microsoft.com/office/drawing/2014/main" id="{9496BE19-72EF-2503-C13A-286CEA063894}"/>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Arc 15">
              <a:extLst>
                <a:ext uri="{FF2B5EF4-FFF2-40B4-BE49-F238E27FC236}">
                  <a16:creationId xmlns:a16="http://schemas.microsoft.com/office/drawing/2014/main" id="{020D86F1-9806-52D1-5956-94C4756C238C}"/>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7" name="Groupe 16">
            <a:extLst>
              <a:ext uri="{FF2B5EF4-FFF2-40B4-BE49-F238E27FC236}">
                <a16:creationId xmlns:a16="http://schemas.microsoft.com/office/drawing/2014/main" id="{9438CC6F-142F-0A3F-552E-11A2EB10752B}"/>
              </a:ext>
            </a:extLst>
          </p:cNvPr>
          <p:cNvGrpSpPr/>
          <p:nvPr/>
        </p:nvGrpSpPr>
        <p:grpSpPr>
          <a:xfrm rot="5400000">
            <a:off x="8556110" y="4344557"/>
            <a:ext cx="954479" cy="557212"/>
            <a:chOff x="4280077" y="3831653"/>
            <a:chExt cx="954479" cy="557212"/>
          </a:xfrm>
          <a:solidFill>
            <a:schemeClr val="accent2"/>
          </a:solidFill>
        </p:grpSpPr>
        <p:sp>
          <p:nvSpPr>
            <p:cNvPr id="18" name="Délai  17">
              <a:extLst>
                <a:ext uri="{FF2B5EF4-FFF2-40B4-BE49-F238E27FC236}">
                  <a16:creationId xmlns:a16="http://schemas.microsoft.com/office/drawing/2014/main" id="{F0ECC032-7EEB-AE7C-98DE-4C7B05C8E87E}"/>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Arc 18">
              <a:extLst>
                <a:ext uri="{FF2B5EF4-FFF2-40B4-BE49-F238E27FC236}">
                  <a16:creationId xmlns:a16="http://schemas.microsoft.com/office/drawing/2014/main" id="{0B26B118-260D-43AD-E5EC-A5D65A06DEFD}"/>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0" name="Groupe 19">
            <a:extLst>
              <a:ext uri="{FF2B5EF4-FFF2-40B4-BE49-F238E27FC236}">
                <a16:creationId xmlns:a16="http://schemas.microsoft.com/office/drawing/2014/main" id="{710A437C-59EB-F39C-E9F7-6BDDB6F1D13B}"/>
              </a:ext>
            </a:extLst>
          </p:cNvPr>
          <p:cNvGrpSpPr/>
          <p:nvPr/>
        </p:nvGrpSpPr>
        <p:grpSpPr>
          <a:xfrm rot="5400000">
            <a:off x="8133104" y="3650608"/>
            <a:ext cx="954479" cy="557212"/>
            <a:chOff x="4280077" y="3831653"/>
            <a:chExt cx="954479" cy="557212"/>
          </a:xfrm>
          <a:solidFill>
            <a:schemeClr val="accent5"/>
          </a:solidFill>
        </p:grpSpPr>
        <p:sp>
          <p:nvSpPr>
            <p:cNvPr id="21" name="Délai  20">
              <a:extLst>
                <a:ext uri="{FF2B5EF4-FFF2-40B4-BE49-F238E27FC236}">
                  <a16:creationId xmlns:a16="http://schemas.microsoft.com/office/drawing/2014/main" id="{8B075F8B-C9E6-A877-3670-5D8D3F7C7A1B}"/>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Arc 21">
              <a:extLst>
                <a:ext uri="{FF2B5EF4-FFF2-40B4-BE49-F238E27FC236}">
                  <a16:creationId xmlns:a16="http://schemas.microsoft.com/office/drawing/2014/main" id="{39E835C2-A365-5553-3170-02594C584A11}"/>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5" name="Groupe 24">
            <a:extLst>
              <a:ext uri="{FF2B5EF4-FFF2-40B4-BE49-F238E27FC236}">
                <a16:creationId xmlns:a16="http://schemas.microsoft.com/office/drawing/2014/main" id="{F550DF4C-1E8C-33F8-9278-6BF651ADDE26}"/>
              </a:ext>
            </a:extLst>
          </p:cNvPr>
          <p:cNvGrpSpPr/>
          <p:nvPr/>
        </p:nvGrpSpPr>
        <p:grpSpPr>
          <a:xfrm>
            <a:off x="8441845" y="5208053"/>
            <a:ext cx="285305" cy="1039885"/>
            <a:chOff x="4359015" y="3831653"/>
            <a:chExt cx="285305" cy="1039885"/>
          </a:xfrm>
          <a:solidFill>
            <a:schemeClr val="accent2"/>
          </a:solidFill>
        </p:grpSpPr>
        <p:sp>
          <p:nvSpPr>
            <p:cNvPr id="26" name="Délai  25">
              <a:extLst>
                <a:ext uri="{FF2B5EF4-FFF2-40B4-BE49-F238E27FC236}">
                  <a16:creationId xmlns:a16="http://schemas.microsoft.com/office/drawing/2014/main" id="{7DEDDC07-B94C-8A95-3FF9-FE84397A1B5A}"/>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Arc 26">
              <a:extLst>
                <a:ext uri="{FF2B5EF4-FFF2-40B4-BE49-F238E27FC236}">
                  <a16:creationId xmlns:a16="http://schemas.microsoft.com/office/drawing/2014/main" id="{F4F2956E-313E-F429-C03A-8E6C0357676D}"/>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8" name="Groupe 27">
            <a:extLst>
              <a:ext uri="{FF2B5EF4-FFF2-40B4-BE49-F238E27FC236}">
                <a16:creationId xmlns:a16="http://schemas.microsoft.com/office/drawing/2014/main" id="{41EC74B1-6494-DBE8-16CC-CB4A10F6520A}"/>
              </a:ext>
            </a:extLst>
          </p:cNvPr>
          <p:cNvGrpSpPr/>
          <p:nvPr/>
        </p:nvGrpSpPr>
        <p:grpSpPr>
          <a:xfrm>
            <a:off x="8193503" y="4223768"/>
            <a:ext cx="285305" cy="1039885"/>
            <a:chOff x="4359015" y="3831653"/>
            <a:chExt cx="285305" cy="1039885"/>
          </a:xfrm>
          <a:solidFill>
            <a:schemeClr val="accent5"/>
          </a:solidFill>
        </p:grpSpPr>
        <p:sp>
          <p:nvSpPr>
            <p:cNvPr id="29" name="Délai  28">
              <a:extLst>
                <a:ext uri="{FF2B5EF4-FFF2-40B4-BE49-F238E27FC236}">
                  <a16:creationId xmlns:a16="http://schemas.microsoft.com/office/drawing/2014/main" id="{F4A0EB81-8F6C-8390-839E-CD4E2EC6B6BC}"/>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Arc 29">
              <a:extLst>
                <a:ext uri="{FF2B5EF4-FFF2-40B4-BE49-F238E27FC236}">
                  <a16:creationId xmlns:a16="http://schemas.microsoft.com/office/drawing/2014/main" id="{E36677C6-D1E1-F8E1-6786-B7F8207ED33A}"/>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1" name="Groupe 30">
            <a:extLst>
              <a:ext uri="{FF2B5EF4-FFF2-40B4-BE49-F238E27FC236}">
                <a16:creationId xmlns:a16="http://schemas.microsoft.com/office/drawing/2014/main" id="{61FC2D3D-91F9-503A-FD46-3764EFA5EE3C}"/>
              </a:ext>
            </a:extLst>
          </p:cNvPr>
          <p:cNvGrpSpPr/>
          <p:nvPr/>
        </p:nvGrpSpPr>
        <p:grpSpPr>
          <a:xfrm>
            <a:off x="9213084" y="3306421"/>
            <a:ext cx="285305" cy="1039885"/>
            <a:chOff x="4359015" y="3831653"/>
            <a:chExt cx="285305" cy="1039885"/>
          </a:xfrm>
          <a:solidFill>
            <a:schemeClr val="accent2"/>
          </a:solidFill>
        </p:grpSpPr>
        <p:sp>
          <p:nvSpPr>
            <p:cNvPr id="32" name="Délai  31">
              <a:extLst>
                <a:ext uri="{FF2B5EF4-FFF2-40B4-BE49-F238E27FC236}">
                  <a16:creationId xmlns:a16="http://schemas.microsoft.com/office/drawing/2014/main" id="{DA827155-C344-1A71-B0C7-DD163E501611}"/>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Arc 32">
              <a:extLst>
                <a:ext uri="{FF2B5EF4-FFF2-40B4-BE49-F238E27FC236}">
                  <a16:creationId xmlns:a16="http://schemas.microsoft.com/office/drawing/2014/main" id="{0E6A3E45-0F65-2656-5841-1A27A3B94FB9}"/>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4" name="Groupe 33">
            <a:extLst>
              <a:ext uri="{FF2B5EF4-FFF2-40B4-BE49-F238E27FC236}">
                <a16:creationId xmlns:a16="http://schemas.microsoft.com/office/drawing/2014/main" id="{958498A6-A70D-75EE-2B92-E755D0B7886F}"/>
              </a:ext>
            </a:extLst>
          </p:cNvPr>
          <p:cNvGrpSpPr/>
          <p:nvPr/>
        </p:nvGrpSpPr>
        <p:grpSpPr>
          <a:xfrm>
            <a:off x="8621528" y="2655820"/>
            <a:ext cx="285305" cy="1039885"/>
            <a:chOff x="4359015" y="3831653"/>
            <a:chExt cx="285305" cy="1039885"/>
          </a:xfrm>
          <a:solidFill>
            <a:schemeClr val="accent5"/>
          </a:solidFill>
        </p:grpSpPr>
        <p:sp>
          <p:nvSpPr>
            <p:cNvPr id="35" name="Délai  34">
              <a:extLst>
                <a:ext uri="{FF2B5EF4-FFF2-40B4-BE49-F238E27FC236}">
                  <a16:creationId xmlns:a16="http://schemas.microsoft.com/office/drawing/2014/main" id="{CA7D9848-EAA0-8352-6AD8-4D93B26D9A1F}"/>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Arc 35">
              <a:extLst>
                <a:ext uri="{FF2B5EF4-FFF2-40B4-BE49-F238E27FC236}">
                  <a16:creationId xmlns:a16="http://schemas.microsoft.com/office/drawing/2014/main" id="{3736B074-38A1-E29C-A03A-BEAEB29C9948}"/>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7" name="ZoneTexte 36">
            <a:extLst>
              <a:ext uri="{FF2B5EF4-FFF2-40B4-BE49-F238E27FC236}">
                <a16:creationId xmlns:a16="http://schemas.microsoft.com/office/drawing/2014/main" id="{EA9FCC72-2A50-6C7B-2C44-E432EA0CE65E}"/>
              </a:ext>
            </a:extLst>
          </p:cNvPr>
          <p:cNvSpPr txBox="1"/>
          <p:nvPr/>
        </p:nvSpPr>
        <p:spPr>
          <a:xfrm>
            <a:off x="830848" y="3215695"/>
            <a:ext cx="2219197" cy="369332"/>
          </a:xfrm>
          <a:prstGeom prst="rect">
            <a:avLst/>
          </a:prstGeom>
          <a:noFill/>
        </p:spPr>
        <p:txBody>
          <a:bodyPr wrap="none" rtlCol="0">
            <a:spAutoFit/>
          </a:bodyPr>
          <a:lstStyle/>
          <a:p>
            <a:r>
              <a:rPr lang="fr-FR" b="1" i="1" dirty="0"/>
              <a:t>1 : Devant et au vent </a:t>
            </a:r>
          </a:p>
        </p:txBody>
      </p:sp>
      <p:sp>
        <p:nvSpPr>
          <p:cNvPr id="38" name="ZoneTexte 37">
            <a:extLst>
              <a:ext uri="{FF2B5EF4-FFF2-40B4-BE49-F238E27FC236}">
                <a16:creationId xmlns:a16="http://schemas.microsoft.com/office/drawing/2014/main" id="{EDA75F37-C43B-9B15-CF69-2DA0A29C22EF}"/>
              </a:ext>
            </a:extLst>
          </p:cNvPr>
          <p:cNvSpPr txBox="1"/>
          <p:nvPr/>
        </p:nvSpPr>
        <p:spPr>
          <a:xfrm>
            <a:off x="832047" y="3621038"/>
            <a:ext cx="2438873" cy="369332"/>
          </a:xfrm>
          <a:prstGeom prst="rect">
            <a:avLst/>
          </a:prstGeom>
          <a:noFill/>
        </p:spPr>
        <p:txBody>
          <a:bodyPr wrap="none" rtlCol="0">
            <a:spAutoFit/>
          </a:bodyPr>
          <a:lstStyle/>
          <a:p>
            <a:r>
              <a:rPr lang="fr-FR" b="1" i="1" dirty="0"/>
              <a:t>2 : Devant et dans l’axe </a:t>
            </a:r>
          </a:p>
        </p:txBody>
      </p:sp>
      <p:sp>
        <p:nvSpPr>
          <p:cNvPr id="39" name="ZoneTexte 38">
            <a:extLst>
              <a:ext uri="{FF2B5EF4-FFF2-40B4-BE49-F238E27FC236}">
                <a16:creationId xmlns:a16="http://schemas.microsoft.com/office/drawing/2014/main" id="{A4087F19-89F1-30CB-CE90-B6EFD0255147}"/>
              </a:ext>
            </a:extLst>
          </p:cNvPr>
          <p:cNvSpPr txBox="1"/>
          <p:nvPr/>
        </p:nvSpPr>
        <p:spPr>
          <a:xfrm>
            <a:off x="830848" y="4026381"/>
            <a:ext cx="2219197" cy="369332"/>
          </a:xfrm>
          <a:prstGeom prst="rect">
            <a:avLst/>
          </a:prstGeom>
          <a:noFill/>
        </p:spPr>
        <p:txBody>
          <a:bodyPr wrap="none" rtlCol="0">
            <a:spAutoFit/>
          </a:bodyPr>
          <a:lstStyle/>
          <a:p>
            <a:r>
              <a:rPr lang="fr-FR" b="1" i="1" dirty="0"/>
              <a:t>3 : Devant et au vent </a:t>
            </a:r>
          </a:p>
        </p:txBody>
      </p:sp>
      <p:sp>
        <p:nvSpPr>
          <p:cNvPr id="40" name="ZoneTexte 39">
            <a:extLst>
              <a:ext uri="{FF2B5EF4-FFF2-40B4-BE49-F238E27FC236}">
                <a16:creationId xmlns:a16="http://schemas.microsoft.com/office/drawing/2014/main" id="{75E92572-7D24-BFF0-A96B-50B54B1B7C9D}"/>
              </a:ext>
            </a:extLst>
          </p:cNvPr>
          <p:cNvSpPr txBox="1"/>
          <p:nvPr/>
        </p:nvSpPr>
        <p:spPr>
          <a:xfrm>
            <a:off x="830848" y="4438497"/>
            <a:ext cx="2438873" cy="369332"/>
          </a:xfrm>
          <a:prstGeom prst="rect">
            <a:avLst/>
          </a:prstGeom>
          <a:noFill/>
        </p:spPr>
        <p:txBody>
          <a:bodyPr wrap="none" rtlCol="0">
            <a:spAutoFit/>
          </a:bodyPr>
          <a:lstStyle/>
          <a:p>
            <a:r>
              <a:rPr lang="fr-FR" b="1" i="1" dirty="0"/>
              <a:t>4 : Devant et dans l’axe </a:t>
            </a:r>
          </a:p>
        </p:txBody>
      </p:sp>
      <p:sp>
        <p:nvSpPr>
          <p:cNvPr id="41" name="ZoneTexte 40">
            <a:extLst>
              <a:ext uri="{FF2B5EF4-FFF2-40B4-BE49-F238E27FC236}">
                <a16:creationId xmlns:a16="http://schemas.microsoft.com/office/drawing/2014/main" id="{81945725-F665-CFEB-81CB-FBB988DD4A8B}"/>
              </a:ext>
            </a:extLst>
          </p:cNvPr>
          <p:cNvSpPr txBox="1"/>
          <p:nvPr/>
        </p:nvSpPr>
        <p:spPr>
          <a:xfrm>
            <a:off x="856769" y="1900501"/>
            <a:ext cx="3508338" cy="1200329"/>
          </a:xfrm>
          <a:prstGeom prst="rect">
            <a:avLst/>
          </a:prstGeom>
          <a:noFill/>
        </p:spPr>
        <p:txBody>
          <a:bodyPr wrap="square" rtlCol="0">
            <a:spAutoFit/>
          </a:bodyPr>
          <a:lstStyle/>
          <a:p>
            <a:r>
              <a:rPr lang="fr-FR" b="1" dirty="0">
                <a:solidFill>
                  <a:srgbClr val="FF0000"/>
                </a:solidFill>
              </a:rPr>
              <a:t>Objectif du marquage :</a:t>
            </a:r>
          </a:p>
          <a:p>
            <a:r>
              <a:rPr lang="fr-FR" dirty="0"/>
              <a:t>Préserver sa place par rapport à un adversaire peu importe le résultat final.</a:t>
            </a:r>
          </a:p>
        </p:txBody>
      </p:sp>
    </p:spTree>
    <p:extLst>
      <p:ext uri="{BB962C8B-B14F-4D97-AF65-F5344CB8AC3E}">
        <p14:creationId xmlns:p14="http://schemas.microsoft.com/office/powerpoint/2010/main" val="258380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37" grpId="0"/>
      <p:bldP spid="38" grpId="0"/>
      <p:bldP spid="39" grpId="0"/>
      <p:bldP spid="40" grpId="0"/>
      <p:bldP spid="41" grpId="0"/>
      <p:bldP spid="4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CC3408-20C4-C2F8-634F-4779E4C353D8}"/>
              </a:ext>
            </a:extLst>
          </p:cNvPr>
          <p:cNvSpPr>
            <a:spLocks noGrp="1"/>
          </p:cNvSpPr>
          <p:nvPr>
            <p:ph type="title"/>
          </p:nvPr>
        </p:nvSpPr>
        <p:spPr/>
        <p:txBody>
          <a:bodyPr/>
          <a:lstStyle/>
          <a:p>
            <a:r>
              <a:rPr lang="fr-FR" b="1" i="1" dirty="0"/>
              <a:t>Le Près dans un Vent Stable </a:t>
            </a:r>
          </a:p>
        </p:txBody>
      </p:sp>
      <p:graphicFrame>
        <p:nvGraphicFramePr>
          <p:cNvPr id="6" name="Tableau 5">
            <a:extLst>
              <a:ext uri="{FF2B5EF4-FFF2-40B4-BE49-F238E27FC236}">
                <a16:creationId xmlns:a16="http://schemas.microsoft.com/office/drawing/2014/main" id="{E02FD98B-B1DD-84FC-659D-0F98A483F2F8}"/>
              </a:ext>
            </a:extLst>
          </p:cNvPr>
          <p:cNvGraphicFramePr>
            <a:graphicFrameLocks noGrp="1"/>
          </p:cNvGraphicFramePr>
          <p:nvPr>
            <p:extLst>
              <p:ext uri="{D42A27DB-BD31-4B8C-83A1-F6EECF244321}">
                <p14:modId xmlns:p14="http://schemas.microsoft.com/office/powerpoint/2010/main" val="1988822267"/>
              </p:ext>
            </p:extLst>
          </p:nvPr>
        </p:nvGraphicFramePr>
        <p:xfrm>
          <a:off x="314324" y="1528763"/>
          <a:ext cx="11630025" cy="4964112"/>
        </p:xfrm>
        <a:graphic>
          <a:graphicData uri="http://schemas.openxmlformats.org/drawingml/2006/table">
            <a:tbl>
              <a:tblPr firstRow="1" firstCol="1" bandRow="1">
                <a:tableStyleId>{B301B821-A1FF-4177-AEE7-76D212191A09}</a:tableStyleId>
              </a:tblPr>
              <a:tblGrid>
                <a:gridCol w="2371726">
                  <a:extLst>
                    <a:ext uri="{9D8B030D-6E8A-4147-A177-3AD203B41FA5}">
                      <a16:colId xmlns:a16="http://schemas.microsoft.com/office/drawing/2014/main" val="4020992248"/>
                    </a:ext>
                  </a:extLst>
                </a:gridCol>
                <a:gridCol w="1157288">
                  <a:extLst>
                    <a:ext uri="{9D8B030D-6E8A-4147-A177-3AD203B41FA5}">
                      <a16:colId xmlns:a16="http://schemas.microsoft.com/office/drawing/2014/main" val="130944614"/>
                    </a:ext>
                  </a:extLst>
                </a:gridCol>
                <a:gridCol w="2128837">
                  <a:extLst>
                    <a:ext uri="{9D8B030D-6E8A-4147-A177-3AD203B41FA5}">
                      <a16:colId xmlns:a16="http://schemas.microsoft.com/office/drawing/2014/main" val="2564540018"/>
                    </a:ext>
                  </a:extLst>
                </a:gridCol>
                <a:gridCol w="3325339">
                  <a:extLst>
                    <a:ext uri="{9D8B030D-6E8A-4147-A177-3AD203B41FA5}">
                      <a16:colId xmlns:a16="http://schemas.microsoft.com/office/drawing/2014/main" val="2914581870"/>
                    </a:ext>
                  </a:extLst>
                </a:gridCol>
                <a:gridCol w="2646835">
                  <a:extLst>
                    <a:ext uri="{9D8B030D-6E8A-4147-A177-3AD203B41FA5}">
                      <a16:colId xmlns:a16="http://schemas.microsoft.com/office/drawing/2014/main" val="1234125484"/>
                    </a:ext>
                  </a:extLst>
                </a:gridCol>
              </a:tblGrid>
              <a:tr h="855190">
                <a:tc>
                  <a:txBody>
                    <a:bodyPr/>
                    <a:lstStyle/>
                    <a:p>
                      <a:pPr algn="ctr"/>
                      <a:r>
                        <a:rPr lang="fr-FR" sz="1600" kern="100" dirty="0">
                          <a:effectLst/>
                        </a:rPr>
                        <a:t>Caractéristiques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Schéma Principal à privilégier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Priorité à observer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Méthode et ordre d’importance des facteurs</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Signaux à observer pour décider d’un changement de Schéma</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790478"/>
                  </a:ext>
                </a:extLst>
              </a:tr>
              <a:tr h="4108922">
                <a:tc>
                  <a:txBody>
                    <a:bodyPr/>
                    <a:lstStyle/>
                    <a:p>
                      <a:pPr algn="ctr"/>
                      <a:r>
                        <a:rPr lang="fr-FR" sz="1600" b="0" kern="100" dirty="0">
                          <a:effectLst/>
                        </a:rPr>
                        <a:t>• Écart en direction inférieur à 5°</a:t>
                      </a:r>
                    </a:p>
                    <a:p>
                      <a:pPr algn="ctr"/>
                      <a:r>
                        <a:rPr lang="fr-FR" sz="1600" b="0" kern="100" dirty="0">
                          <a:effectLst/>
                        </a:rPr>
                        <a:t>• Ecart en force inférieur à 2 nœuds</a:t>
                      </a:r>
                    </a:p>
                    <a:p>
                      <a:pPr algn="ctr"/>
                      <a:r>
                        <a:rPr lang="fr-FR" sz="1600" b="0" kern="100" dirty="0">
                          <a:effectLst/>
                        </a:rPr>
                        <a:t>• Vent moyen constant</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Vitesse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Concentration à 80 % sur conduite (barre, sensations), adopter des réglages fins, pointus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1. Vitesse = Priorité</a:t>
                      </a:r>
                    </a:p>
                    <a:p>
                      <a:r>
                        <a:rPr lang="fr-FR" sz="1600" kern="100" dirty="0">
                          <a:effectLst/>
                        </a:rPr>
                        <a:t>2. Choix stratégique fort:</a:t>
                      </a:r>
                    </a:p>
                    <a:p>
                      <a:r>
                        <a:rPr lang="fr-FR" sz="1600" kern="100" dirty="0">
                          <a:effectLst/>
                        </a:rPr>
                        <a:t>conditions géographiques, courants</a:t>
                      </a:r>
                    </a:p>
                    <a:p>
                      <a:r>
                        <a:rPr lang="fr-FR" sz="1600" kern="100" dirty="0">
                          <a:effectLst/>
                        </a:rPr>
                        <a:t>3. Naviguer dans du vent frais</a:t>
                      </a:r>
                    </a:p>
                    <a:p>
                      <a:r>
                        <a:rPr lang="fr-FR" sz="1600" kern="100" dirty="0">
                          <a:effectLst/>
                        </a:rPr>
                        <a:t>4. Minimiser nombre de virements</a:t>
                      </a:r>
                    </a:p>
                    <a:p>
                      <a:r>
                        <a:rPr lang="fr-FR" sz="1600" kern="100" dirty="0">
                          <a:effectLst/>
                        </a:rPr>
                        <a:t>5. Surveiller variations fines du vent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Le vent se déstabilise :</a:t>
                      </a:r>
                    </a:p>
                    <a:p>
                      <a:r>
                        <a:rPr lang="fr-FR" sz="1600" kern="100" dirty="0">
                          <a:effectLst/>
                        </a:rPr>
                        <a:t>• La direction change, mon cap en bâbord ou tribord n'est plus le même</a:t>
                      </a:r>
                    </a:p>
                    <a:p>
                      <a:r>
                        <a:rPr lang="fr-FR" sz="1600" kern="100" dirty="0">
                          <a:effectLst/>
                        </a:rPr>
                        <a:t>• La force devient plus instable vers un fonctionnement vent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2563386"/>
                  </a:ext>
                </a:extLst>
              </a:tr>
            </a:tbl>
          </a:graphicData>
        </a:graphic>
      </p:graphicFrame>
    </p:spTree>
    <p:extLst>
      <p:ext uri="{BB962C8B-B14F-4D97-AF65-F5344CB8AC3E}">
        <p14:creationId xmlns:p14="http://schemas.microsoft.com/office/powerpoint/2010/main" val="2205313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3CCD666A-41DD-F4F2-B7A4-A9FEF4284466}"/>
              </a:ext>
            </a:extLst>
          </p:cNvPr>
          <p:cNvGrpSpPr/>
          <p:nvPr/>
        </p:nvGrpSpPr>
        <p:grpSpPr>
          <a:xfrm>
            <a:off x="5979319" y="291750"/>
            <a:ext cx="233362" cy="7033085"/>
            <a:chOff x="7063533" y="682165"/>
            <a:chExt cx="233362" cy="7033085"/>
          </a:xfrm>
        </p:grpSpPr>
        <p:sp>
          <p:nvSpPr>
            <p:cNvPr id="5" name="Disque magnétique 4">
              <a:extLst>
                <a:ext uri="{FF2B5EF4-FFF2-40B4-BE49-F238E27FC236}">
                  <a16:creationId xmlns:a16="http://schemas.microsoft.com/office/drawing/2014/main" id="{502260E5-CA19-BB2D-2EFA-2AD6E6F68E3C}"/>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a:extLst>
                <a:ext uri="{FF2B5EF4-FFF2-40B4-BE49-F238E27FC236}">
                  <a16:creationId xmlns:a16="http://schemas.microsoft.com/office/drawing/2014/main" id="{21082F83-CB18-EC62-E58F-482A9159E077}"/>
                </a:ext>
              </a:extLst>
            </p:cNvPr>
            <p:cNvCxnSpPr>
              <a:cxnSpLocks/>
              <a:stCxn id="5"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Flèche vers le bas 6">
              <a:extLst>
                <a:ext uri="{FF2B5EF4-FFF2-40B4-BE49-F238E27FC236}">
                  <a16:creationId xmlns:a16="http://schemas.microsoft.com/office/drawing/2014/main" id="{5A33C767-A39A-364D-7807-C5E913B6BDC6}"/>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8" name="Rectangle 7">
            <a:extLst>
              <a:ext uri="{FF2B5EF4-FFF2-40B4-BE49-F238E27FC236}">
                <a16:creationId xmlns:a16="http://schemas.microsoft.com/office/drawing/2014/main" id="{41DB726D-1F34-C21F-F873-981096E2FF65}"/>
              </a:ext>
            </a:extLst>
          </p:cNvPr>
          <p:cNvSpPr/>
          <p:nvPr/>
        </p:nvSpPr>
        <p:spPr>
          <a:xfrm rot="2707467">
            <a:off x="3099047" y="2814648"/>
            <a:ext cx="6108208" cy="5913718"/>
          </a:xfrm>
          <a:prstGeom prst="rect">
            <a:avLst/>
          </a:prstGeom>
          <a:noFill/>
          <a:ln w="28575" cap="sq">
            <a:gradFill flip="none" rotWithShape="1">
              <a:gsLst>
                <a:gs pos="27000">
                  <a:schemeClr val="bg1"/>
                </a:gs>
                <a:gs pos="28000">
                  <a:schemeClr val="accent1">
                    <a:lumMod val="75000"/>
                  </a:schemeClr>
                </a:gs>
                <a:gs pos="89000">
                  <a:schemeClr val="accent1">
                    <a:lumMod val="75000"/>
                  </a:schemeClr>
                </a:gs>
              </a:gsLst>
              <a:path path="circle">
                <a:fillToRect l="100000" t="100000"/>
              </a:path>
              <a:tileRect r="-100000" b="-100000"/>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e 8">
            <a:extLst>
              <a:ext uri="{FF2B5EF4-FFF2-40B4-BE49-F238E27FC236}">
                <a16:creationId xmlns:a16="http://schemas.microsoft.com/office/drawing/2014/main" id="{8D8DE0EC-37FA-EB61-EC56-E8B35868E556}"/>
              </a:ext>
            </a:extLst>
          </p:cNvPr>
          <p:cNvGrpSpPr/>
          <p:nvPr/>
        </p:nvGrpSpPr>
        <p:grpSpPr>
          <a:xfrm rot="5400000">
            <a:off x="7144619" y="6568990"/>
            <a:ext cx="954479" cy="557212"/>
            <a:chOff x="4280077" y="3831653"/>
            <a:chExt cx="954479" cy="557212"/>
          </a:xfrm>
          <a:solidFill>
            <a:schemeClr val="accent5"/>
          </a:solidFill>
        </p:grpSpPr>
        <p:sp>
          <p:nvSpPr>
            <p:cNvPr id="10" name="Délai  9">
              <a:extLst>
                <a:ext uri="{FF2B5EF4-FFF2-40B4-BE49-F238E27FC236}">
                  <a16:creationId xmlns:a16="http://schemas.microsoft.com/office/drawing/2014/main" id="{95AA58CB-C396-FE74-A433-581DAB0AD980}"/>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Arc 10">
              <a:extLst>
                <a:ext uri="{FF2B5EF4-FFF2-40B4-BE49-F238E27FC236}">
                  <a16:creationId xmlns:a16="http://schemas.microsoft.com/office/drawing/2014/main" id="{B31CA0AF-C3DA-DBA6-98C8-A8946749ECAB}"/>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13" name="Connecteur droit 12">
            <a:extLst>
              <a:ext uri="{FF2B5EF4-FFF2-40B4-BE49-F238E27FC236}">
                <a16:creationId xmlns:a16="http://schemas.microsoft.com/office/drawing/2014/main" id="{A9AFDB5C-659D-BB08-D96C-03A9F73C5F24}"/>
              </a:ext>
            </a:extLst>
          </p:cNvPr>
          <p:cNvCxnSpPr>
            <a:cxnSpLocks/>
            <a:stCxn id="10" idx="3"/>
          </p:cNvCxnSpPr>
          <p:nvPr/>
        </p:nvCxnSpPr>
        <p:spPr>
          <a:xfrm flipV="1">
            <a:off x="7820939" y="4890977"/>
            <a:ext cx="1578242" cy="1484856"/>
          </a:xfrm>
          <a:prstGeom prst="line">
            <a:avLst/>
          </a:prstGeom>
          <a:ln w="2857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Connecteur droit 14">
            <a:extLst>
              <a:ext uri="{FF2B5EF4-FFF2-40B4-BE49-F238E27FC236}">
                <a16:creationId xmlns:a16="http://schemas.microsoft.com/office/drawing/2014/main" id="{0438A5D8-1A2F-9A67-F401-8881C55101C3}"/>
              </a:ext>
            </a:extLst>
          </p:cNvPr>
          <p:cNvCxnSpPr>
            <a:cxnSpLocks/>
          </p:cNvCxnSpPr>
          <p:nvPr/>
        </p:nvCxnSpPr>
        <p:spPr>
          <a:xfrm flipH="1" flipV="1">
            <a:off x="6210300" y="1520973"/>
            <a:ext cx="3188881" cy="3370004"/>
          </a:xfrm>
          <a:prstGeom prst="line">
            <a:avLst/>
          </a:prstGeom>
          <a:ln w="2857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Explosion 2 16">
            <a:extLst>
              <a:ext uri="{FF2B5EF4-FFF2-40B4-BE49-F238E27FC236}">
                <a16:creationId xmlns:a16="http://schemas.microsoft.com/office/drawing/2014/main" id="{A3F7FDEC-59D2-8695-8B8F-B55605D33317}"/>
              </a:ext>
            </a:extLst>
          </p:cNvPr>
          <p:cNvSpPr/>
          <p:nvPr/>
        </p:nvSpPr>
        <p:spPr>
          <a:xfrm flipH="1">
            <a:off x="6143566" y="762957"/>
            <a:ext cx="4352570" cy="4908532"/>
          </a:xfrm>
          <a:prstGeom prst="irregularSeal2">
            <a:avLst/>
          </a:prstGeom>
          <a:solidFill>
            <a:srgbClr val="00B0F0">
              <a:alpha val="49422"/>
            </a:srgbClr>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1">
                    <a:lumMod val="75000"/>
                  </a:schemeClr>
                </a:solidFill>
                <a:latin typeface="Impact" panose="020B0806030902050204" pitchFamily="34" charset="0"/>
              </a:rPr>
              <a:t>Zone de pression</a:t>
            </a:r>
          </a:p>
        </p:txBody>
      </p:sp>
    </p:spTree>
    <p:extLst>
      <p:ext uri="{BB962C8B-B14F-4D97-AF65-F5344CB8AC3E}">
        <p14:creationId xmlns:p14="http://schemas.microsoft.com/office/powerpoint/2010/main" val="414672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93321C-C949-91AA-D8AC-816BDD84EBF7}"/>
              </a:ext>
            </a:extLst>
          </p:cNvPr>
          <p:cNvSpPr>
            <a:spLocks noGrp="1"/>
          </p:cNvSpPr>
          <p:nvPr>
            <p:ph type="title"/>
          </p:nvPr>
        </p:nvSpPr>
        <p:spPr/>
        <p:txBody>
          <a:bodyPr/>
          <a:lstStyle/>
          <a:p>
            <a:pPr algn="ctr"/>
            <a:r>
              <a:rPr lang="fr-FR" b="1" dirty="0">
                <a:latin typeface="+mn-lt"/>
              </a:rPr>
              <a:t>Définition </a:t>
            </a:r>
          </a:p>
        </p:txBody>
      </p:sp>
      <p:sp>
        <p:nvSpPr>
          <p:cNvPr id="3" name="Espace réservé du contenu 2">
            <a:extLst>
              <a:ext uri="{FF2B5EF4-FFF2-40B4-BE49-F238E27FC236}">
                <a16:creationId xmlns:a16="http://schemas.microsoft.com/office/drawing/2014/main" id="{F76E3D8D-28B2-DF62-52DC-98F399FA3330}"/>
              </a:ext>
            </a:extLst>
          </p:cNvPr>
          <p:cNvSpPr>
            <a:spLocks noGrp="1"/>
          </p:cNvSpPr>
          <p:nvPr>
            <p:ph idx="1"/>
          </p:nvPr>
        </p:nvSpPr>
        <p:spPr/>
        <p:txBody>
          <a:bodyPr/>
          <a:lstStyle/>
          <a:p>
            <a:pPr marL="0" indent="0" algn="ctr">
              <a:buNone/>
            </a:pPr>
            <a:r>
              <a:rPr lang="fr-FR" b="1" dirty="0"/>
              <a:t>DISTINGUER TACTIQUE ET STRATÉGIE </a:t>
            </a:r>
          </a:p>
          <a:p>
            <a:pPr marL="0" indent="0">
              <a:buNone/>
            </a:pPr>
            <a:endParaRPr lang="fr-FR" dirty="0"/>
          </a:p>
          <a:p>
            <a:pPr marL="0" indent="0">
              <a:buNone/>
            </a:pPr>
            <a:endParaRPr lang="fr-FR" sz="1800" dirty="0"/>
          </a:p>
        </p:txBody>
      </p:sp>
      <p:sp>
        <p:nvSpPr>
          <p:cNvPr id="4" name="ZoneTexte 3">
            <a:extLst>
              <a:ext uri="{FF2B5EF4-FFF2-40B4-BE49-F238E27FC236}">
                <a16:creationId xmlns:a16="http://schemas.microsoft.com/office/drawing/2014/main" id="{463A4D56-960F-C8E1-E89F-21E3F36B86F2}"/>
              </a:ext>
            </a:extLst>
          </p:cNvPr>
          <p:cNvSpPr txBox="1"/>
          <p:nvPr/>
        </p:nvSpPr>
        <p:spPr>
          <a:xfrm>
            <a:off x="1452563" y="3000375"/>
            <a:ext cx="9901237" cy="2308324"/>
          </a:xfrm>
          <a:prstGeom prst="rect">
            <a:avLst/>
          </a:prstGeom>
          <a:noFill/>
        </p:spPr>
        <p:txBody>
          <a:bodyPr wrap="square" rtlCol="0">
            <a:spAutoFit/>
          </a:bodyPr>
          <a:lstStyle/>
          <a:p>
            <a:r>
              <a:rPr lang="fr-FR" sz="2400" b="1" i="1" u="sng" dirty="0"/>
              <a:t>Différence d’échelle et de constante de temps :</a:t>
            </a:r>
          </a:p>
          <a:p>
            <a:endParaRPr lang="fr-FR" sz="2400" dirty="0"/>
          </a:p>
          <a:p>
            <a:r>
              <a:rPr lang="fr-FR" sz="2400" dirty="0"/>
              <a:t>Tactique = Tout ce qui se passe après le signal préparatoire en temps réel</a:t>
            </a:r>
          </a:p>
          <a:p>
            <a:endParaRPr lang="fr-FR" sz="2400" dirty="0"/>
          </a:p>
          <a:p>
            <a:r>
              <a:rPr lang="fr-FR" sz="2400" dirty="0"/>
              <a:t>Stratégie = Tout ce qui se passe avant les 5min, sans impératif de temps </a:t>
            </a:r>
          </a:p>
          <a:p>
            <a:endParaRPr lang="fr-FR" sz="2400" dirty="0"/>
          </a:p>
        </p:txBody>
      </p:sp>
    </p:spTree>
    <p:extLst>
      <p:ext uri="{BB962C8B-B14F-4D97-AF65-F5344CB8AC3E}">
        <p14:creationId xmlns:p14="http://schemas.microsoft.com/office/powerpoint/2010/main" val="2917156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521050-1FA0-FEF7-8671-BBE76B937E65}"/>
              </a:ext>
            </a:extLst>
          </p:cNvPr>
          <p:cNvSpPr>
            <a:spLocks noGrp="1"/>
          </p:cNvSpPr>
          <p:nvPr>
            <p:ph type="title"/>
          </p:nvPr>
        </p:nvSpPr>
        <p:spPr/>
        <p:txBody>
          <a:bodyPr/>
          <a:lstStyle/>
          <a:p>
            <a:r>
              <a:rPr lang="fr-FR" b="1" i="1" dirty="0"/>
              <a:t>Vent Oscillant </a:t>
            </a:r>
          </a:p>
        </p:txBody>
      </p:sp>
      <p:graphicFrame>
        <p:nvGraphicFramePr>
          <p:cNvPr id="4" name="Tableau 3">
            <a:extLst>
              <a:ext uri="{FF2B5EF4-FFF2-40B4-BE49-F238E27FC236}">
                <a16:creationId xmlns:a16="http://schemas.microsoft.com/office/drawing/2014/main" id="{7D5720A8-6A25-FE47-4D9C-B25C2D192950}"/>
              </a:ext>
            </a:extLst>
          </p:cNvPr>
          <p:cNvGraphicFramePr>
            <a:graphicFrameLocks noGrp="1"/>
          </p:cNvGraphicFramePr>
          <p:nvPr>
            <p:extLst>
              <p:ext uri="{D42A27DB-BD31-4B8C-83A1-F6EECF244321}">
                <p14:modId xmlns:p14="http://schemas.microsoft.com/office/powerpoint/2010/main" val="3670985983"/>
              </p:ext>
            </p:extLst>
          </p:nvPr>
        </p:nvGraphicFramePr>
        <p:xfrm>
          <a:off x="200024" y="1271588"/>
          <a:ext cx="11872913" cy="5457825"/>
        </p:xfrm>
        <a:graphic>
          <a:graphicData uri="http://schemas.openxmlformats.org/drawingml/2006/table">
            <a:tbl>
              <a:tblPr firstRow="1" firstCol="1" bandRow="1">
                <a:tableStyleId>{B301B821-A1FF-4177-AEE7-76D212191A09}</a:tableStyleId>
              </a:tblPr>
              <a:tblGrid>
                <a:gridCol w="2146824">
                  <a:extLst>
                    <a:ext uri="{9D8B030D-6E8A-4147-A177-3AD203B41FA5}">
                      <a16:colId xmlns:a16="http://schemas.microsoft.com/office/drawing/2014/main" val="2669002040"/>
                    </a:ext>
                  </a:extLst>
                </a:gridCol>
                <a:gridCol w="1515616">
                  <a:extLst>
                    <a:ext uri="{9D8B030D-6E8A-4147-A177-3AD203B41FA5}">
                      <a16:colId xmlns:a16="http://schemas.microsoft.com/office/drawing/2014/main" val="1103524481"/>
                    </a:ext>
                  </a:extLst>
                </a:gridCol>
                <a:gridCol w="2014877">
                  <a:extLst>
                    <a:ext uri="{9D8B030D-6E8A-4147-A177-3AD203B41FA5}">
                      <a16:colId xmlns:a16="http://schemas.microsoft.com/office/drawing/2014/main" val="2888396374"/>
                    </a:ext>
                  </a:extLst>
                </a:gridCol>
                <a:gridCol w="3638134">
                  <a:extLst>
                    <a:ext uri="{9D8B030D-6E8A-4147-A177-3AD203B41FA5}">
                      <a16:colId xmlns:a16="http://schemas.microsoft.com/office/drawing/2014/main" val="3632671765"/>
                    </a:ext>
                  </a:extLst>
                </a:gridCol>
                <a:gridCol w="2557462">
                  <a:extLst>
                    <a:ext uri="{9D8B030D-6E8A-4147-A177-3AD203B41FA5}">
                      <a16:colId xmlns:a16="http://schemas.microsoft.com/office/drawing/2014/main" val="752383731"/>
                    </a:ext>
                  </a:extLst>
                </a:gridCol>
              </a:tblGrid>
              <a:tr h="1091565">
                <a:tc>
                  <a:txBody>
                    <a:bodyPr/>
                    <a:lstStyle/>
                    <a:p>
                      <a:pPr algn="ctr"/>
                      <a:r>
                        <a:rPr lang="fr-FR" sz="1600" kern="100">
                          <a:effectLst/>
                        </a:rPr>
                        <a:t>Caractéristiques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Schéma Principal à privilégier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Priorité à observer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Méthode et ordre d’importance des facteurs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Signaux à observer pour décider d’un changement de schéma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2332048"/>
                  </a:ext>
                </a:extLst>
              </a:tr>
              <a:tr h="4366260">
                <a:tc>
                  <a:txBody>
                    <a:bodyPr/>
                    <a:lstStyle/>
                    <a:p>
                      <a:r>
                        <a:rPr lang="fr-FR" sz="1600" b="0" kern="100" dirty="0">
                          <a:effectLst/>
                        </a:rPr>
                        <a:t>• Écart en direction supérieur à 5°</a:t>
                      </a:r>
                    </a:p>
                    <a:p>
                      <a:r>
                        <a:rPr lang="fr-FR" sz="1600" b="0" kern="100" dirty="0">
                          <a:effectLst/>
                        </a:rPr>
                        <a:t>• Ecart en force supérieur a</a:t>
                      </a:r>
                    </a:p>
                    <a:p>
                      <a:r>
                        <a:rPr lang="fr-FR" sz="1600" b="0" kern="100" dirty="0">
                          <a:effectLst/>
                        </a:rPr>
                        <a:t>2 nœuds</a:t>
                      </a:r>
                    </a:p>
                    <a:p>
                      <a:r>
                        <a:rPr lang="fr-FR" sz="1600" b="0" kern="100" dirty="0">
                          <a:effectLst/>
                        </a:rPr>
                        <a:t>•• Fréquence variations claire</a:t>
                      </a:r>
                    </a:p>
                    <a:p>
                      <a:r>
                        <a:rPr lang="fr-FR" sz="1600" b="0" kern="100" dirty="0">
                          <a:effectLst/>
                        </a:rPr>
                        <a:t>• Chercher corrélation intensité/direction</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Vent : angle et pression</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Mode « externe », concentration à 80 % sur vent :</a:t>
                      </a:r>
                    </a:p>
                    <a:p>
                      <a:r>
                        <a:rPr lang="fr-FR" sz="1600" kern="100" dirty="0">
                          <a:effectLst/>
                        </a:rPr>
                        <a:t>adopter des réglages tolérants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1. Repérer Angle et Pression selon Vent moyen</a:t>
                      </a:r>
                    </a:p>
                    <a:p>
                      <a:r>
                        <a:rPr lang="fr-FR" sz="1600" kern="100" dirty="0">
                          <a:effectLst/>
                        </a:rPr>
                        <a:t>2. Naviguer sur bord rapprochant (angle de près selon le cap de la marque)</a:t>
                      </a:r>
                    </a:p>
                    <a:p>
                      <a:r>
                        <a:rPr lang="fr-FR" sz="1600" kern="100" dirty="0">
                          <a:effectLst/>
                        </a:rPr>
                        <a:t>3. Virer au vent moyen lorsque je me rapproche des laylines </a:t>
                      </a:r>
                    </a:p>
                    <a:p>
                      <a:r>
                        <a:rPr lang="fr-FR" sz="1600" kern="100" dirty="0">
                          <a:effectLst/>
                        </a:rPr>
                        <a:t>4. Vitesse</a:t>
                      </a:r>
                    </a:p>
                    <a:p>
                      <a:r>
                        <a:rPr lang="fr-FR" sz="1600" kern="100" dirty="0">
                          <a:effectLst/>
                        </a:rPr>
                        <a:t>5. Adversaires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1. Le vent perd sa relative stabilité :</a:t>
                      </a:r>
                    </a:p>
                    <a:p>
                      <a:r>
                        <a:rPr lang="fr-FR" sz="1600" kern="100" dirty="0">
                          <a:effectLst/>
                        </a:rPr>
                        <a:t>• Mes caps en bâbord ou tribord sortent de mes repères</a:t>
                      </a:r>
                    </a:p>
                    <a:p>
                      <a:r>
                        <a:rPr lang="fr-FR" sz="1600" kern="100" dirty="0">
                          <a:effectLst/>
                        </a:rPr>
                        <a:t>• La force devient</a:t>
                      </a:r>
                    </a:p>
                    <a:p>
                      <a:r>
                        <a:rPr lang="fr-FR" sz="1600" kern="100" dirty="0">
                          <a:effectLst/>
                        </a:rPr>
                        <a:t>plus instable vers un</a:t>
                      </a:r>
                    </a:p>
                    <a:p>
                      <a:r>
                        <a:rPr lang="fr-FR" sz="1600" kern="100" dirty="0">
                          <a:effectLst/>
                        </a:rPr>
                        <a:t>fonctionnement plus pression</a:t>
                      </a:r>
                    </a:p>
                    <a:p>
                      <a:r>
                        <a:rPr lang="fr-FR" sz="1600" kern="100" dirty="0">
                          <a:effectLst/>
                        </a:rPr>
                        <a:t>2. Le vent devient plus stable en force et direction: vers un fonctionnement vitesse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821910"/>
                  </a:ext>
                </a:extLst>
              </a:tr>
            </a:tbl>
          </a:graphicData>
        </a:graphic>
      </p:graphicFrame>
    </p:spTree>
    <p:extLst>
      <p:ext uri="{BB962C8B-B14F-4D97-AF65-F5344CB8AC3E}">
        <p14:creationId xmlns:p14="http://schemas.microsoft.com/office/powerpoint/2010/main" val="3893400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rme libre 23">
            <a:extLst>
              <a:ext uri="{FF2B5EF4-FFF2-40B4-BE49-F238E27FC236}">
                <a16:creationId xmlns:a16="http://schemas.microsoft.com/office/drawing/2014/main" id="{EBE80450-483A-1F46-2F84-69E98C2D008C}"/>
              </a:ext>
            </a:extLst>
          </p:cNvPr>
          <p:cNvSpPr/>
          <p:nvPr/>
        </p:nvSpPr>
        <p:spPr>
          <a:xfrm>
            <a:off x="5689600" y="2133600"/>
            <a:ext cx="1567707" cy="4586514"/>
          </a:xfrm>
          <a:custGeom>
            <a:avLst/>
            <a:gdLst>
              <a:gd name="connsiteX0" fmla="*/ 0 w 1567707"/>
              <a:gd name="connsiteY0" fmla="*/ 4586514 h 4586514"/>
              <a:gd name="connsiteX1" fmla="*/ 754743 w 1567707"/>
              <a:gd name="connsiteY1" fmla="*/ 4223657 h 4586514"/>
              <a:gd name="connsiteX2" fmla="*/ 1204686 w 1567707"/>
              <a:gd name="connsiteY2" fmla="*/ 3526971 h 4586514"/>
              <a:gd name="connsiteX3" fmla="*/ 1320800 w 1567707"/>
              <a:gd name="connsiteY3" fmla="*/ 3207657 h 4586514"/>
              <a:gd name="connsiteX4" fmla="*/ 1248229 w 1567707"/>
              <a:gd name="connsiteY4" fmla="*/ 3062514 h 4586514"/>
              <a:gd name="connsiteX5" fmla="*/ 1001486 w 1567707"/>
              <a:gd name="connsiteY5" fmla="*/ 2888343 h 4586514"/>
              <a:gd name="connsiteX6" fmla="*/ 667657 w 1567707"/>
              <a:gd name="connsiteY6" fmla="*/ 2656114 h 4586514"/>
              <a:gd name="connsiteX7" fmla="*/ 508000 w 1567707"/>
              <a:gd name="connsiteY7" fmla="*/ 2278743 h 4586514"/>
              <a:gd name="connsiteX8" fmla="*/ 653143 w 1567707"/>
              <a:gd name="connsiteY8" fmla="*/ 2017486 h 4586514"/>
              <a:gd name="connsiteX9" fmla="*/ 899886 w 1567707"/>
              <a:gd name="connsiteY9" fmla="*/ 1944914 h 4586514"/>
              <a:gd name="connsiteX10" fmla="*/ 1262743 w 1567707"/>
              <a:gd name="connsiteY10" fmla="*/ 1756229 h 4586514"/>
              <a:gd name="connsiteX11" fmla="*/ 1494971 w 1567707"/>
              <a:gd name="connsiteY11" fmla="*/ 1494971 h 4586514"/>
              <a:gd name="connsiteX12" fmla="*/ 1567543 w 1567707"/>
              <a:gd name="connsiteY12" fmla="*/ 1291771 h 4586514"/>
              <a:gd name="connsiteX13" fmla="*/ 1480457 w 1567707"/>
              <a:gd name="connsiteY13" fmla="*/ 1103086 h 4586514"/>
              <a:gd name="connsiteX14" fmla="*/ 1117600 w 1567707"/>
              <a:gd name="connsiteY14" fmla="*/ 972457 h 4586514"/>
              <a:gd name="connsiteX15" fmla="*/ 899886 w 1567707"/>
              <a:gd name="connsiteY15" fmla="*/ 856343 h 4586514"/>
              <a:gd name="connsiteX16" fmla="*/ 551543 w 1567707"/>
              <a:gd name="connsiteY16" fmla="*/ 333829 h 4586514"/>
              <a:gd name="connsiteX17" fmla="*/ 522514 w 1567707"/>
              <a:gd name="connsiteY17" fmla="*/ 0 h 458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67707" h="4586514">
                <a:moveTo>
                  <a:pt x="0" y="4586514"/>
                </a:moveTo>
                <a:cubicBezTo>
                  <a:pt x="276981" y="4493380"/>
                  <a:pt x="553962" y="4400247"/>
                  <a:pt x="754743" y="4223657"/>
                </a:cubicBezTo>
                <a:cubicBezTo>
                  <a:pt x="955524" y="4047067"/>
                  <a:pt x="1110343" y="3696304"/>
                  <a:pt x="1204686" y="3526971"/>
                </a:cubicBezTo>
                <a:cubicBezTo>
                  <a:pt x="1299029" y="3357638"/>
                  <a:pt x="1313543" y="3285066"/>
                  <a:pt x="1320800" y="3207657"/>
                </a:cubicBezTo>
                <a:cubicBezTo>
                  <a:pt x="1328057" y="3130248"/>
                  <a:pt x="1301448" y="3115733"/>
                  <a:pt x="1248229" y="3062514"/>
                </a:cubicBezTo>
                <a:cubicBezTo>
                  <a:pt x="1195010" y="3009295"/>
                  <a:pt x="1001486" y="2888343"/>
                  <a:pt x="1001486" y="2888343"/>
                </a:cubicBezTo>
                <a:cubicBezTo>
                  <a:pt x="904724" y="2820610"/>
                  <a:pt x="749905" y="2757714"/>
                  <a:pt x="667657" y="2656114"/>
                </a:cubicBezTo>
                <a:cubicBezTo>
                  <a:pt x="585409" y="2554514"/>
                  <a:pt x="510419" y="2385181"/>
                  <a:pt x="508000" y="2278743"/>
                </a:cubicBezTo>
                <a:cubicBezTo>
                  <a:pt x="505581" y="2172305"/>
                  <a:pt x="587829" y="2073124"/>
                  <a:pt x="653143" y="2017486"/>
                </a:cubicBezTo>
                <a:cubicBezTo>
                  <a:pt x="718457" y="1961848"/>
                  <a:pt x="798286" y="1988457"/>
                  <a:pt x="899886" y="1944914"/>
                </a:cubicBezTo>
                <a:cubicBezTo>
                  <a:pt x="1001486" y="1901371"/>
                  <a:pt x="1163562" y="1831219"/>
                  <a:pt x="1262743" y="1756229"/>
                </a:cubicBezTo>
                <a:cubicBezTo>
                  <a:pt x="1361924" y="1681239"/>
                  <a:pt x="1444171" y="1572381"/>
                  <a:pt x="1494971" y="1494971"/>
                </a:cubicBezTo>
                <a:cubicBezTo>
                  <a:pt x="1545771" y="1417561"/>
                  <a:pt x="1569962" y="1357085"/>
                  <a:pt x="1567543" y="1291771"/>
                </a:cubicBezTo>
                <a:cubicBezTo>
                  <a:pt x="1565124" y="1226457"/>
                  <a:pt x="1555447" y="1156305"/>
                  <a:pt x="1480457" y="1103086"/>
                </a:cubicBezTo>
                <a:cubicBezTo>
                  <a:pt x="1405467" y="1049867"/>
                  <a:pt x="1214362" y="1013581"/>
                  <a:pt x="1117600" y="972457"/>
                </a:cubicBezTo>
                <a:cubicBezTo>
                  <a:pt x="1020838" y="931333"/>
                  <a:pt x="994229" y="962781"/>
                  <a:pt x="899886" y="856343"/>
                </a:cubicBezTo>
                <a:cubicBezTo>
                  <a:pt x="805543" y="749905"/>
                  <a:pt x="614438" y="476553"/>
                  <a:pt x="551543" y="333829"/>
                </a:cubicBezTo>
                <a:cubicBezTo>
                  <a:pt x="488648" y="191105"/>
                  <a:pt x="527352" y="65314"/>
                  <a:pt x="522514" y="0"/>
                </a:cubicBezTo>
              </a:path>
            </a:pathLst>
          </a:custGeom>
          <a:ln w="2857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nvGrpSpPr>
          <p:cNvPr id="4" name="Groupe 3">
            <a:extLst>
              <a:ext uri="{FF2B5EF4-FFF2-40B4-BE49-F238E27FC236}">
                <a16:creationId xmlns:a16="http://schemas.microsoft.com/office/drawing/2014/main" id="{63254D6C-94E6-858B-FC17-5422984605E6}"/>
              </a:ext>
            </a:extLst>
          </p:cNvPr>
          <p:cNvGrpSpPr/>
          <p:nvPr/>
        </p:nvGrpSpPr>
        <p:grpSpPr>
          <a:xfrm>
            <a:off x="5979319" y="291750"/>
            <a:ext cx="233362" cy="7033085"/>
            <a:chOff x="7063533" y="682165"/>
            <a:chExt cx="233362" cy="7033085"/>
          </a:xfrm>
        </p:grpSpPr>
        <p:sp>
          <p:nvSpPr>
            <p:cNvPr id="5" name="Disque magnétique 4">
              <a:extLst>
                <a:ext uri="{FF2B5EF4-FFF2-40B4-BE49-F238E27FC236}">
                  <a16:creationId xmlns:a16="http://schemas.microsoft.com/office/drawing/2014/main" id="{04C5FDE0-379A-951E-F828-863F3A1809A6}"/>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a:extLst>
                <a:ext uri="{FF2B5EF4-FFF2-40B4-BE49-F238E27FC236}">
                  <a16:creationId xmlns:a16="http://schemas.microsoft.com/office/drawing/2014/main" id="{F173F6D3-854A-9304-F801-1A1732389330}"/>
                </a:ext>
              </a:extLst>
            </p:cNvPr>
            <p:cNvCxnSpPr>
              <a:cxnSpLocks/>
              <a:stCxn id="5"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Flèche vers le bas 6">
              <a:extLst>
                <a:ext uri="{FF2B5EF4-FFF2-40B4-BE49-F238E27FC236}">
                  <a16:creationId xmlns:a16="http://schemas.microsoft.com/office/drawing/2014/main" id="{9B104740-303A-971E-5E86-E8B97F0AB305}"/>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9" name="Flèche vers le bas 8">
            <a:extLst>
              <a:ext uri="{FF2B5EF4-FFF2-40B4-BE49-F238E27FC236}">
                <a16:creationId xmlns:a16="http://schemas.microsoft.com/office/drawing/2014/main" id="{B625C691-5A23-2A72-FFA9-95C7FCF44EF2}"/>
              </a:ext>
            </a:extLst>
          </p:cNvPr>
          <p:cNvSpPr/>
          <p:nvPr/>
        </p:nvSpPr>
        <p:spPr>
          <a:xfrm rot="1047978">
            <a:off x="6539810" y="327764"/>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a:extLst>
              <a:ext uri="{FF2B5EF4-FFF2-40B4-BE49-F238E27FC236}">
                <a16:creationId xmlns:a16="http://schemas.microsoft.com/office/drawing/2014/main" id="{890B735F-9988-5494-50BF-5262BEAEDFB4}"/>
              </a:ext>
            </a:extLst>
          </p:cNvPr>
          <p:cNvSpPr txBox="1"/>
          <p:nvPr/>
        </p:nvSpPr>
        <p:spPr>
          <a:xfrm>
            <a:off x="6924401" y="575392"/>
            <a:ext cx="2919517" cy="369332"/>
          </a:xfrm>
          <a:prstGeom prst="rect">
            <a:avLst/>
          </a:prstGeom>
          <a:noFill/>
        </p:spPr>
        <p:txBody>
          <a:bodyPr wrap="none" rtlCol="0">
            <a:spAutoFit/>
          </a:bodyPr>
          <a:lstStyle/>
          <a:p>
            <a:r>
              <a:rPr lang="fr-FR" b="1" dirty="0">
                <a:solidFill>
                  <a:srgbClr val="FF0000"/>
                </a:solidFill>
              </a:rPr>
              <a:t>Oscillations supérieures à 5° </a:t>
            </a:r>
          </a:p>
        </p:txBody>
      </p:sp>
      <p:sp>
        <p:nvSpPr>
          <p:cNvPr id="11" name="Flèche vers le bas 10">
            <a:extLst>
              <a:ext uri="{FF2B5EF4-FFF2-40B4-BE49-F238E27FC236}">
                <a16:creationId xmlns:a16="http://schemas.microsoft.com/office/drawing/2014/main" id="{E42966D4-CF93-07CC-03B5-FB6653A308F4}"/>
              </a:ext>
            </a:extLst>
          </p:cNvPr>
          <p:cNvSpPr/>
          <p:nvPr/>
        </p:nvSpPr>
        <p:spPr>
          <a:xfrm rot="20537629">
            <a:off x="5395850" y="325430"/>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2" name="Groupe 11">
            <a:extLst>
              <a:ext uri="{FF2B5EF4-FFF2-40B4-BE49-F238E27FC236}">
                <a16:creationId xmlns:a16="http://schemas.microsoft.com/office/drawing/2014/main" id="{D13BC370-1C0E-5611-52E9-662D880B1ED9}"/>
              </a:ext>
            </a:extLst>
          </p:cNvPr>
          <p:cNvGrpSpPr/>
          <p:nvPr/>
        </p:nvGrpSpPr>
        <p:grpSpPr>
          <a:xfrm rot="6079745">
            <a:off x="5475214" y="6546531"/>
            <a:ext cx="954479" cy="557212"/>
            <a:chOff x="4280077" y="3831653"/>
            <a:chExt cx="954479" cy="557212"/>
          </a:xfrm>
          <a:solidFill>
            <a:schemeClr val="accent5"/>
          </a:solidFill>
        </p:grpSpPr>
        <p:sp>
          <p:nvSpPr>
            <p:cNvPr id="13" name="Délai  12">
              <a:extLst>
                <a:ext uri="{FF2B5EF4-FFF2-40B4-BE49-F238E27FC236}">
                  <a16:creationId xmlns:a16="http://schemas.microsoft.com/office/drawing/2014/main" id="{CC5C6FA1-6828-47CA-77F9-71512BA6846A}"/>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Arc 13">
              <a:extLst>
                <a:ext uri="{FF2B5EF4-FFF2-40B4-BE49-F238E27FC236}">
                  <a16:creationId xmlns:a16="http://schemas.microsoft.com/office/drawing/2014/main" id="{7ADCBECA-2C5C-3234-C88E-E6D1F5539354}"/>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5" name="Groupe 14">
            <a:extLst>
              <a:ext uri="{FF2B5EF4-FFF2-40B4-BE49-F238E27FC236}">
                <a16:creationId xmlns:a16="http://schemas.microsoft.com/office/drawing/2014/main" id="{E553A3F0-5003-504B-A79D-544CFFC8EBB6}"/>
              </a:ext>
            </a:extLst>
          </p:cNvPr>
          <p:cNvGrpSpPr/>
          <p:nvPr/>
        </p:nvGrpSpPr>
        <p:grpSpPr>
          <a:xfrm rot="307993">
            <a:off x="6379151" y="4607580"/>
            <a:ext cx="285305" cy="1039885"/>
            <a:chOff x="4359015" y="3831653"/>
            <a:chExt cx="285305" cy="1039885"/>
          </a:xfrm>
          <a:solidFill>
            <a:schemeClr val="accent5"/>
          </a:solidFill>
        </p:grpSpPr>
        <p:sp>
          <p:nvSpPr>
            <p:cNvPr id="16" name="Délai  15">
              <a:extLst>
                <a:ext uri="{FF2B5EF4-FFF2-40B4-BE49-F238E27FC236}">
                  <a16:creationId xmlns:a16="http://schemas.microsoft.com/office/drawing/2014/main" id="{76CBB93F-56C7-5B9C-2BBB-86F9DF3D8E6E}"/>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Arc 16">
              <a:extLst>
                <a:ext uri="{FF2B5EF4-FFF2-40B4-BE49-F238E27FC236}">
                  <a16:creationId xmlns:a16="http://schemas.microsoft.com/office/drawing/2014/main" id="{74B7B76C-C8F2-08F1-5B1A-3701198E55B5}"/>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8" name="Groupe 17">
            <a:extLst>
              <a:ext uri="{FF2B5EF4-FFF2-40B4-BE49-F238E27FC236}">
                <a16:creationId xmlns:a16="http://schemas.microsoft.com/office/drawing/2014/main" id="{6C7106F7-395A-4C61-7F4F-820D30FBD463}"/>
              </a:ext>
            </a:extLst>
          </p:cNvPr>
          <p:cNvGrpSpPr/>
          <p:nvPr/>
        </p:nvGrpSpPr>
        <p:grpSpPr>
          <a:xfrm rot="4430403">
            <a:off x="6429000" y="5849713"/>
            <a:ext cx="954479" cy="557212"/>
            <a:chOff x="4280077" y="3831653"/>
            <a:chExt cx="954479" cy="557212"/>
          </a:xfrm>
          <a:solidFill>
            <a:schemeClr val="accent5"/>
          </a:solidFill>
        </p:grpSpPr>
        <p:sp>
          <p:nvSpPr>
            <p:cNvPr id="19" name="Délai  18">
              <a:extLst>
                <a:ext uri="{FF2B5EF4-FFF2-40B4-BE49-F238E27FC236}">
                  <a16:creationId xmlns:a16="http://schemas.microsoft.com/office/drawing/2014/main" id="{B56114E5-CE8B-6952-50AB-4CFCE92E72EF}"/>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Arc 19">
              <a:extLst>
                <a:ext uri="{FF2B5EF4-FFF2-40B4-BE49-F238E27FC236}">
                  <a16:creationId xmlns:a16="http://schemas.microsoft.com/office/drawing/2014/main" id="{755A7A0B-9D75-7613-32D9-8A78B8EE2E99}"/>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5" name="Flèche vers le bas 24">
            <a:extLst>
              <a:ext uri="{FF2B5EF4-FFF2-40B4-BE49-F238E27FC236}">
                <a16:creationId xmlns:a16="http://schemas.microsoft.com/office/drawing/2014/main" id="{691DC318-59BC-1CA0-9882-D476DB084F4C}"/>
              </a:ext>
            </a:extLst>
          </p:cNvPr>
          <p:cNvSpPr/>
          <p:nvPr/>
        </p:nvSpPr>
        <p:spPr>
          <a:xfrm rot="20745181">
            <a:off x="5732195" y="3056471"/>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Flèche vers le bas 26">
            <a:extLst>
              <a:ext uri="{FF2B5EF4-FFF2-40B4-BE49-F238E27FC236}">
                <a16:creationId xmlns:a16="http://schemas.microsoft.com/office/drawing/2014/main" id="{FC98F424-E1D5-4798-7A4E-4562007318DA}"/>
              </a:ext>
            </a:extLst>
          </p:cNvPr>
          <p:cNvSpPr/>
          <p:nvPr/>
        </p:nvSpPr>
        <p:spPr>
          <a:xfrm rot="1189327">
            <a:off x="7436964" y="4242902"/>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Flèche vers le bas 27">
            <a:extLst>
              <a:ext uri="{FF2B5EF4-FFF2-40B4-BE49-F238E27FC236}">
                <a16:creationId xmlns:a16="http://schemas.microsoft.com/office/drawing/2014/main" id="{2D8488A6-F73E-C88F-5D54-07EE18B68036}"/>
              </a:ext>
            </a:extLst>
          </p:cNvPr>
          <p:cNvSpPr/>
          <p:nvPr/>
        </p:nvSpPr>
        <p:spPr>
          <a:xfrm rot="20599721">
            <a:off x="5359179" y="5274291"/>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0" name="Flèche vers le bas 29">
            <a:extLst>
              <a:ext uri="{FF2B5EF4-FFF2-40B4-BE49-F238E27FC236}">
                <a16:creationId xmlns:a16="http://schemas.microsoft.com/office/drawing/2014/main" id="{78460EAE-65CE-39A2-7A29-C37CF3E2137B}"/>
              </a:ext>
            </a:extLst>
          </p:cNvPr>
          <p:cNvSpPr/>
          <p:nvPr/>
        </p:nvSpPr>
        <p:spPr>
          <a:xfrm rot="717753">
            <a:off x="7659107" y="2153532"/>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31" name="Groupe 30">
            <a:extLst>
              <a:ext uri="{FF2B5EF4-FFF2-40B4-BE49-F238E27FC236}">
                <a16:creationId xmlns:a16="http://schemas.microsoft.com/office/drawing/2014/main" id="{3B2C07F3-C9E4-AA87-74AE-FE5CE36D6E92}"/>
              </a:ext>
            </a:extLst>
          </p:cNvPr>
          <p:cNvGrpSpPr/>
          <p:nvPr/>
        </p:nvGrpSpPr>
        <p:grpSpPr>
          <a:xfrm rot="5216887">
            <a:off x="6437651" y="3896467"/>
            <a:ext cx="954479" cy="557212"/>
            <a:chOff x="4280077" y="3831653"/>
            <a:chExt cx="954479" cy="557212"/>
          </a:xfrm>
          <a:solidFill>
            <a:schemeClr val="accent5"/>
          </a:solidFill>
        </p:grpSpPr>
        <p:sp>
          <p:nvSpPr>
            <p:cNvPr id="32" name="Délai  31">
              <a:extLst>
                <a:ext uri="{FF2B5EF4-FFF2-40B4-BE49-F238E27FC236}">
                  <a16:creationId xmlns:a16="http://schemas.microsoft.com/office/drawing/2014/main" id="{53C1BD2E-BDE9-4B1E-63BD-DC348C4B0E26}"/>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Arc 32">
              <a:extLst>
                <a:ext uri="{FF2B5EF4-FFF2-40B4-BE49-F238E27FC236}">
                  <a16:creationId xmlns:a16="http://schemas.microsoft.com/office/drawing/2014/main" id="{46B5B3A3-295A-E048-4F5C-38E2AA387EA5}"/>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4" name="Groupe 33">
            <a:extLst>
              <a:ext uri="{FF2B5EF4-FFF2-40B4-BE49-F238E27FC236}">
                <a16:creationId xmlns:a16="http://schemas.microsoft.com/office/drawing/2014/main" id="{E0B708D3-237C-88D1-F84E-61920F2AB489}"/>
              </a:ext>
            </a:extLst>
          </p:cNvPr>
          <p:cNvGrpSpPr/>
          <p:nvPr/>
        </p:nvGrpSpPr>
        <p:grpSpPr>
          <a:xfrm rot="307993">
            <a:off x="6330800" y="2542045"/>
            <a:ext cx="285305" cy="1039885"/>
            <a:chOff x="4359015" y="3831653"/>
            <a:chExt cx="285305" cy="1039885"/>
          </a:xfrm>
          <a:solidFill>
            <a:schemeClr val="accent5"/>
          </a:solidFill>
        </p:grpSpPr>
        <p:sp>
          <p:nvSpPr>
            <p:cNvPr id="35" name="Délai  34">
              <a:extLst>
                <a:ext uri="{FF2B5EF4-FFF2-40B4-BE49-F238E27FC236}">
                  <a16:creationId xmlns:a16="http://schemas.microsoft.com/office/drawing/2014/main" id="{5A4658BA-DBE3-E3DF-7983-E32582C5CC20}"/>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6" name="Arc 35">
              <a:extLst>
                <a:ext uri="{FF2B5EF4-FFF2-40B4-BE49-F238E27FC236}">
                  <a16:creationId xmlns:a16="http://schemas.microsoft.com/office/drawing/2014/main" id="{4F71688C-ED7F-ACD3-F2D9-5E604F143B4D}"/>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7" name="ZoneTexte 36">
            <a:extLst>
              <a:ext uri="{FF2B5EF4-FFF2-40B4-BE49-F238E27FC236}">
                <a16:creationId xmlns:a16="http://schemas.microsoft.com/office/drawing/2014/main" id="{88F6B4DA-197D-0FC4-C4A6-6E2621C76F84}"/>
              </a:ext>
            </a:extLst>
          </p:cNvPr>
          <p:cNvSpPr txBox="1"/>
          <p:nvPr/>
        </p:nvSpPr>
        <p:spPr>
          <a:xfrm>
            <a:off x="447467" y="1097448"/>
            <a:ext cx="3559060" cy="923330"/>
          </a:xfrm>
          <a:prstGeom prst="rect">
            <a:avLst/>
          </a:prstGeom>
          <a:noFill/>
          <a:ln w="28575">
            <a:solidFill>
              <a:srgbClr val="FF0000"/>
            </a:solidFill>
          </a:ln>
        </p:spPr>
        <p:txBody>
          <a:bodyPr wrap="square" rtlCol="0">
            <a:spAutoFit/>
          </a:bodyPr>
          <a:lstStyle/>
          <a:p>
            <a:r>
              <a:rPr lang="fr-FR" b="1" dirty="0"/>
              <a:t>Dans un vent oscillant, je vire au refus afin de toujours naviguer sur le bord rapprochant</a:t>
            </a:r>
          </a:p>
        </p:txBody>
      </p:sp>
      <p:sp>
        <p:nvSpPr>
          <p:cNvPr id="38" name="ZoneTexte 37">
            <a:extLst>
              <a:ext uri="{FF2B5EF4-FFF2-40B4-BE49-F238E27FC236}">
                <a16:creationId xmlns:a16="http://schemas.microsoft.com/office/drawing/2014/main" id="{A9886127-8B08-B8F6-2AAF-AE3202616F23}"/>
              </a:ext>
            </a:extLst>
          </p:cNvPr>
          <p:cNvSpPr txBox="1"/>
          <p:nvPr/>
        </p:nvSpPr>
        <p:spPr>
          <a:xfrm>
            <a:off x="243994" y="2587221"/>
            <a:ext cx="3350255" cy="923330"/>
          </a:xfrm>
          <a:prstGeom prst="rect">
            <a:avLst/>
          </a:prstGeom>
          <a:noFill/>
          <a:ln w="28575">
            <a:solidFill>
              <a:srgbClr val="FF0000"/>
            </a:solidFill>
          </a:ln>
        </p:spPr>
        <p:txBody>
          <a:bodyPr wrap="square" rtlCol="0">
            <a:spAutoFit/>
          </a:bodyPr>
          <a:lstStyle/>
          <a:p>
            <a:r>
              <a:rPr lang="fr-FR" b="1" dirty="0"/>
              <a:t>Définir ses angles de près selon le vent moyen permet également d’éviter les refus relatifs  </a:t>
            </a:r>
          </a:p>
        </p:txBody>
      </p:sp>
    </p:spTree>
    <p:extLst>
      <p:ext uri="{BB962C8B-B14F-4D97-AF65-F5344CB8AC3E}">
        <p14:creationId xmlns:p14="http://schemas.microsoft.com/office/powerpoint/2010/main" val="220971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7" grpId="0" animBg="1"/>
      <p:bldP spid="28" grpId="0" animBg="1"/>
      <p:bldP spid="30" grpId="0" animBg="1"/>
      <p:bldP spid="37" grpId="0" animBg="1"/>
      <p:bldP spid="3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57945-95B4-89C4-D9E0-CD922540C093}"/>
              </a:ext>
            </a:extLst>
          </p:cNvPr>
          <p:cNvSpPr>
            <a:spLocks noGrp="1"/>
          </p:cNvSpPr>
          <p:nvPr>
            <p:ph type="title"/>
          </p:nvPr>
        </p:nvSpPr>
        <p:spPr/>
        <p:txBody>
          <a:bodyPr/>
          <a:lstStyle/>
          <a:p>
            <a:r>
              <a:rPr lang="fr-FR" b="1" i="1" dirty="0"/>
              <a:t>Vent Évolutif </a:t>
            </a:r>
          </a:p>
        </p:txBody>
      </p:sp>
      <p:graphicFrame>
        <p:nvGraphicFramePr>
          <p:cNvPr id="4" name="Tableau 3">
            <a:extLst>
              <a:ext uri="{FF2B5EF4-FFF2-40B4-BE49-F238E27FC236}">
                <a16:creationId xmlns:a16="http://schemas.microsoft.com/office/drawing/2014/main" id="{489C78BB-3DB4-D6CC-E46E-45A20A63001F}"/>
              </a:ext>
            </a:extLst>
          </p:cNvPr>
          <p:cNvGraphicFramePr>
            <a:graphicFrameLocks noGrp="1"/>
          </p:cNvGraphicFramePr>
          <p:nvPr>
            <p:extLst>
              <p:ext uri="{D42A27DB-BD31-4B8C-83A1-F6EECF244321}">
                <p14:modId xmlns:p14="http://schemas.microsoft.com/office/powerpoint/2010/main" val="4184325740"/>
              </p:ext>
            </p:extLst>
          </p:nvPr>
        </p:nvGraphicFramePr>
        <p:xfrm>
          <a:off x="114299" y="1385888"/>
          <a:ext cx="11915775" cy="5343525"/>
        </p:xfrm>
        <a:graphic>
          <a:graphicData uri="http://schemas.openxmlformats.org/drawingml/2006/table">
            <a:tbl>
              <a:tblPr firstRow="1" firstCol="1" bandRow="1">
                <a:tableStyleId>{B301B821-A1FF-4177-AEE7-76D212191A09}</a:tableStyleId>
              </a:tblPr>
              <a:tblGrid>
                <a:gridCol w="2154574">
                  <a:extLst>
                    <a:ext uri="{9D8B030D-6E8A-4147-A177-3AD203B41FA5}">
                      <a16:colId xmlns:a16="http://schemas.microsoft.com/office/drawing/2014/main" val="2938053941"/>
                    </a:ext>
                  </a:extLst>
                </a:gridCol>
                <a:gridCol w="1521087">
                  <a:extLst>
                    <a:ext uri="{9D8B030D-6E8A-4147-A177-3AD203B41FA5}">
                      <a16:colId xmlns:a16="http://schemas.microsoft.com/office/drawing/2014/main" val="1214501890"/>
                    </a:ext>
                  </a:extLst>
                </a:gridCol>
                <a:gridCol w="2022151">
                  <a:extLst>
                    <a:ext uri="{9D8B030D-6E8A-4147-A177-3AD203B41FA5}">
                      <a16:colId xmlns:a16="http://schemas.microsoft.com/office/drawing/2014/main" val="4136358463"/>
                    </a:ext>
                  </a:extLst>
                </a:gridCol>
                <a:gridCol w="3531914">
                  <a:extLst>
                    <a:ext uri="{9D8B030D-6E8A-4147-A177-3AD203B41FA5}">
                      <a16:colId xmlns:a16="http://schemas.microsoft.com/office/drawing/2014/main" val="381583202"/>
                    </a:ext>
                  </a:extLst>
                </a:gridCol>
                <a:gridCol w="2686049">
                  <a:extLst>
                    <a:ext uri="{9D8B030D-6E8A-4147-A177-3AD203B41FA5}">
                      <a16:colId xmlns:a16="http://schemas.microsoft.com/office/drawing/2014/main" val="420350798"/>
                    </a:ext>
                  </a:extLst>
                </a:gridCol>
              </a:tblGrid>
              <a:tr h="1068705">
                <a:tc>
                  <a:txBody>
                    <a:bodyPr/>
                    <a:lstStyle/>
                    <a:p>
                      <a:pPr algn="ctr"/>
                      <a:r>
                        <a:rPr lang="fr-FR" sz="1600" kern="100">
                          <a:effectLst/>
                        </a:rPr>
                        <a:t>Caractéristiques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Schéma Principal à privilégier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a:effectLst/>
                        </a:rPr>
                        <a:t>Priorité à observer </a:t>
                      </a:r>
                      <a:endParaRPr lang="fr-FR" sz="1600" kern="10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Méthode et ordre d’importance des facteurs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Signaux à observer pour décider d’un changement de schéma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530203"/>
                  </a:ext>
                </a:extLst>
              </a:tr>
              <a:tr h="4274820">
                <a:tc>
                  <a:txBody>
                    <a:bodyPr/>
                    <a:lstStyle/>
                    <a:p>
                      <a:r>
                        <a:rPr lang="fr-FR" sz="1600" b="0" kern="100" dirty="0">
                          <a:effectLst/>
                        </a:rPr>
                        <a:t>• Pas de vent moyen constant</a:t>
                      </a:r>
                    </a:p>
                    <a:p>
                      <a:r>
                        <a:rPr lang="fr-FR" sz="1600" b="0" kern="100" dirty="0">
                          <a:effectLst/>
                        </a:rPr>
                        <a:t>• Rotation à droite ou à gauche progressive</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Vitesse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Surveiller évolution vent, chercher à définir des caps de début et de fin de cette évolution :</a:t>
                      </a:r>
                    </a:p>
                    <a:p>
                      <a:r>
                        <a:rPr lang="fr-FR" sz="1600" kern="100" dirty="0">
                          <a:effectLst/>
                        </a:rPr>
                        <a:t>• situation météo connue</a:t>
                      </a:r>
                    </a:p>
                    <a:p>
                      <a:r>
                        <a:rPr lang="fr-FR" sz="1600" kern="100" dirty="0">
                          <a:effectLst/>
                        </a:rPr>
                        <a:t>• situation géographique</a:t>
                      </a:r>
                    </a:p>
                    <a:p>
                      <a:r>
                        <a:rPr lang="fr-FR" sz="1600" kern="100" dirty="0">
                          <a:effectLst/>
                        </a:rPr>
                        <a:t>(notion de cap limite)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1. Aller vite vers l'évolution prévue.</a:t>
                      </a:r>
                    </a:p>
                    <a:p>
                      <a:r>
                        <a:rPr lang="fr-FR" sz="1600" kern="100" dirty="0">
                          <a:effectLst/>
                        </a:rPr>
                        <a:t>2. Attention à la modification des laylines (bord vers rotation, raccourci, bord vers la marque rallongée)</a:t>
                      </a:r>
                    </a:p>
                    <a:p>
                      <a:r>
                        <a:rPr lang="fr-FR" sz="1600" kern="100" dirty="0">
                          <a:effectLst/>
                        </a:rPr>
                        <a:t>3. Anticiper la fin de la rotation pour se recentrer</a:t>
                      </a:r>
                    </a:p>
                    <a:p>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kern="100" dirty="0">
                          <a:effectLst/>
                        </a:rPr>
                        <a:t>1. Arrivée vers les caps limites : fin de l'évolution, quel schéma maintenant?</a:t>
                      </a:r>
                    </a:p>
                    <a:p>
                      <a:r>
                        <a:rPr lang="fr-FR" sz="1600" kern="100" dirty="0">
                          <a:effectLst/>
                        </a:rPr>
                        <a:t>2. La vitesse de l'évolution se ralentit ou la direction vent se stabilise : mes caps deviennent plus stables → vers vent stable</a:t>
                      </a:r>
                    </a:p>
                    <a:p>
                      <a:r>
                        <a:rPr lang="fr-FR" sz="1600" kern="100" dirty="0">
                          <a:effectLst/>
                        </a:rPr>
                        <a:t>3. Des évolutions en sens inverse → vers vent oscillant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270" marR="652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1237692"/>
                  </a:ext>
                </a:extLst>
              </a:tr>
            </a:tbl>
          </a:graphicData>
        </a:graphic>
      </p:graphicFrame>
    </p:spTree>
    <p:extLst>
      <p:ext uri="{BB962C8B-B14F-4D97-AF65-F5344CB8AC3E}">
        <p14:creationId xmlns:p14="http://schemas.microsoft.com/office/powerpoint/2010/main" val="2005141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D6F30872-706A-0834-01F6-3A76DB6185D5}"/>
              </a:ext>
            </a:extLst>
          </p:cNvPr>
          <p:cNvGrpSpPr/>
          <p:nvPr/>
        </p:nvGrpSpPr>
        <p:grpSpPr>
          <a:xfrm>
            <a:off x="5979319" y="291750"/>
            <a:ext cx="233362" cy="7033085"/>
            <a:chOff x="7063533" y="682165"/>
            <a:chExt cx="233362" cy="7033085"/>
          </a:xfrm>
        </p:grpSpPr>
        <p:sp>
          <p:nvSpPr>
            <p:cNvPr id="5" name="Disque magnétique 4">
              <a:extLst>
                <a:ext uri="{FF2B5EF4-FFF2-40B4-BE49-F238E27FC236}">
                  <a16:creationId xmlns:a16="http://schemas.microsoft.com/office/drawing/2014/main" id="{BF93C975-2453-7216-22C1-80CA55B0D411}"/>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a:extLst>
                <a:ext uri="{FF2B5EF4-FFF2-40B4-BE49-F238E27FC236}">
                  <a16:creationId xmlns:a16="http://schemas.microsoft.com/office/drawing/2014/main" id="{2D4D8BBE-28F2-409C-C5F6-00FA38E82D28}"/>
                </a:ext>
              </a:extLst>
            </p:cNvPr>
            <p:cNvCxnSpPr>
              <a:cxnSpLocks/>
              <a:stCxn id="5"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Flèche vers le bas 6">
              <a:extLst>
                <a:ext uri="{FF2B5EF4-FFF2-40B4-BE49-F238E27FC236}">
                  <a16:creationId xmlns:a16="http://schemas.microsoft.com/office/drawing/2014/main" id="{88906B6F-3C37-0DC4-812D-47DD31D7C09F}"/>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8" name="Disque magnétique 7">
            <a:extLst>
              <a:ext uri="{FF2B5EF4-FFF2-40B4-BE49-F238E27FC236}">
                <a16:creationId xmlns:a16="http://schemas.microsoft.com/office/drawing/2014/main" id="{7ACA223D-40B1-FE5B-7698-09383F092647}"/>
              </a:ext>
            </a:extLst>
          </p:cNvPr>
          <p:cNvSpPr/>
          <p:nvPr/>
        </p:nvSpPr>
        <p:spPr>
          <a:xfrm>
            <a:off x="5021943" y="6265068"/>
            <a:ext cx="142875" cy="371475"/>
          </a:xfrm>
          <a:prstGeom prst="flowChartMagneticDisk">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Délai  8">
            <a:extLst>
              <a:ext uri="{FF2B5EF4-FFF2-40B4-BE49-F238E27FC236}">
                <a16:creationId xmlns:a16="http://schemas.microsoft.com/office/drawing/2014/main" id="{90624C5F-A766-AD97-EDCC-C245CE5F8339}"/>
              </a:ext>
            </a:extLst>
          </p:cNvPr>
          <p:cNvSpPr/>
          <p:nvPr/>
        </p:nvSpPr>
        <p:spPr>
          <a:xfrm rot="16200000">
            <a:off x="6712631" y="6257925"/>
            <a:ext cx="814387" cy="385763"/>
          </a:xfrm>
          <a:prstGeom prst="flowChartDelay">
            <a:avLst/>
          </a:prstGeom>
          <a:solidFill>
            <a:schemeClr val="accent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0F2239AC-FC6A-0F81-9EB3-E003DBD9F68B}"/>
              </a:ext>
            </a:extLst>
          </p:cNvPr>
          <p:cNvCxnSpPr>
            <a:stCxn id="8" idx="3"/>
          </p:cNvCxnSpPr>
          <p:nvPr/>
        </p:nvCxnSpPr>
        <p:spPr>
          <a:xfrm>
            <a:off x="5093381" y="6636543"/>
            <a:ext cx="1833562" cy="0"/>
          </a:xfrm>
          <a:prstGeom prst="line">
            <a:avLst/>
          </a:prstGeom>
          <a:ln w="12700"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Forme libre 11">
            <a:extLst>
              <a:ext uri="{FF2B5EF4-FFF2-40B4-BE49-F238E27FC236}">
                <a16:creationId xmlns:a16="http://schemas.microsoft.com/office/drawing/2014/main" id="{7C04D840-1729-587E-F56A-92484FBD4EEE}"/>
              </a:ext>
            </a:extLst>
          </p:cNvPr>
          <p:cNvSpPr/>
          <p:nvPr/>
        </p:nvSpPr>
        <p:spPr>
          <a:xfrm rot="21109312">
            <a:off x="6049092" y="1365630"/>
            <a:ext cx="1755701" cy="5181600"/>
          </a:xfrm>
          <a:custGeom>
            <a:avLst/>
            <a:gdLst>
              <a:gd name="connsiteX0" fmla="*/ 105911 w 1755701"/>
              <a:gd name="connsiteY0" fmla="*/ 5181600 h 5181600"/>
              <a:gd name="connsiteX1" fmla="*/ 4311 w 1755701"/>
              <a:gd name="connsiteY1" fmla="*/ 4992914 h 5181600"/>
              <a:gd name="connsiteX2" fmla="*/ 33340 w 1755701"/>
              <a:gd name="connsiteY2" fmla="*/ 4630057 h 5181600"/>
              <a:gd name="connsiteX3" fmla="*/ 163968 w 1755701"/>
              <a:gd name="connsiteY3" fmla="*/ 4513943 h 5181600"/>
              <a:gd name="connsiteX4" fmla="*/ 396197 w 1755701"/>
              <a:gd name="connsiteY4" fmla="*/ 4325257 h 5181600"/>
              <a:gd name="connsiteX5" fmla="*/ 744540 w 1755701"/>
              <a:gd name="connsiteY5" fmla="*/ 4093029 h 5181600"/>
              <a:gd name="connsiteX6" fmla="*/ 1063854 w 1755701"/>
              <a:gd name="connsiteY6" fmla="*/ 3918857 h 5181600"/>
              <a:gd name="connsiteX7" fmla="*/ 1412197 w 1755701"/>
              <a:gd name="connsiteY7" fmla="*/ 3802743 h 5181600"/>
              <a:gd name="connsiteX8" fmla="*/ 1615397 w 1755701"/>
              <a:gd name="connsiteY8" fmla="*/ 3773714 h 5181600"/>
              <a:gd name="connsiteX9" fmla="*/ 1746025 w 1755701"/>
              <a:gd name="connsiteY9" fmla="*/ 3643086 h 5181600"/>
              <a:gd name="connsiteX10" fmla="*/ 1746025 w 1755701"/>
              <a:gd name="connsiteY10" fmla="*/ 3396343 h 5181600"/>
              <a:gd name="connsiteX11" fmla="*/ 1746025 w 1755701"/>
              <a:gd name="connsiteY11" fmla="*/ 3294743 h 5181600"/>
              <a:gd name="connsiteX12" fmla="*/ 1658940 w 1755701"/>
              <a:gd name="connsiteY12" fmla="*/ 3164114 h 5181600"/>
              <a:gd name="connsiteX13" fmla="*/ 1499282 w 1755701"/>
              <a:gd name="connsiteY13" fmla="*/ 2917371 h 5181600"/>
              <a:gd name="connsiteX14" fmla="*/ 1310597 w 1755701"/>
              <a:gd name="connsiteY14" fmla="*/ 2481943 h 5181600"/>
              <a:gd name="connsiteX15" fmla="*/ 1107397 w 1755701"/>
              <a:gd name="connsiteY15" fmla="*/ 1843314 h 5181600"/>
              <a:gd name="connsiteX16" fmla="*/ 991282 w 1755701"/>
              <a:gd name="connsiteY16" fmla="*/ 1277257 h 5181600"/>
              <a:gd name="connsiteX17" fmla="*/ 875168 w 1755701"/>
              <a:gd name="connsiteY17" fmla="*/ 580571 h 5181600"/>
              <a:gd name="connsiteX18" fmla="*/ 788082 w 1755701"/>
              <a:gd name="connsiteY18" fmla="*/ 0 h 518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55701" h="5181600">
                <a:moveTo>
                  <a:pt x="105911" y="5181600"/>
                </a:moveTo>
                <a:cubicBezTo>
                  <a:pt x="61158" y="5133219"/>
                  <a:pt x="16406" y="5084838"/>
                  <a:pt x="4311" y="4992914"/>
                </a:cubicBezTo>
                <a:cubicBezTo>
                  <a:pt x="-7784" y="4900990"/>
                  <a:pt x="6731" y="4709885"/>
                  <a:pt x="33340" y="4630057"/>
                </a:cubicBezTo>
                <a:cubicBezTo>
                  <a:pt x="59949" y="4550229"/>
                  <a:pt x="103492" y="4564743"/>
                  <a:pt x="163968" y="4513943"/>
                </a:cubicBezTo>
                <a:cubicBezTo>
                  <a:pt x="224444" y="4463143"/>
                  <a:pt x="299435" y="4395409"/>
                  <a:pt x="396197" y="4325257"/>
                </a:cubicBezTo>
                <a:cubicBezTo>
                  <a:pt x="492959" y="4255105"/>
                  <a:pt x="633264" y="4160762"/>
                  <a:pt x="744540" y="4093029"/>
                </a:cubicBezTo>
                <a:cubicBezTo>
                  <a:pt x="855816" y="4025296"/>
                  <a:pt x="952578" y="3967238"/>
                  <a:pt x="1063854" y="3918857"/>
                </a:cubicBezTo>
                <a:cubicBezTo>
                  <a:pt x="1175130" y="3870476"/>
                  <a:pt x="1320273" y="3826933"/>
                  <a:pt x="1412197" y="3802743"/>
                </a:cubicBezTo>
                <a:cubicBezTo>
                  <a:pt x="1504121" y="3778553"/>
                  <a:pt x="1559759" y="3800323"/>
                  <a:pt x="1615397" y="3773714"/>
                </a:cubicBezTo>
                <a:cubicBezTo>
                  <a:pt x="1671035" y="3747105"/>
                  <a:pt x="1724254" y="3705981"/>
                  <a:pt x="1746025" y="3643086"/>
                </a:cubicBezTo>
                <a:cubicBezTo>
                  <a:pt x="1767796" y="3580191"/>
                  <a:pt x="1746025" y="3396343"/>
                  <a:pt x="1746025" y="3396343"/>
                </a:cubicBezTo>
                <a:cubicBezTo>
                  <a:pt x="1746025" y="3338286"/>
                  <a:pt x="1760539" y="3333448"/>
                  <a:pt x="1746025" y="3294743"/>
                </a:cubicBezTo>
                <a:cubicBezTo>
                  <a:pt x="1731511" y="3256038"/>
                  <a:pt x="1700064" y="3227009"/>
                  <a:pt x="1658940" y="3164114"/>
                </a:cubicBezTo>
                <a:cubicBezTo>
                  <a:pt x="1617816" y="3101219"/>
                  <a:pt x="1557339" y="3031066"/>
                  <a:pt x="1499282" y="2917371"/>
                </a:cubicBezTo>
                <a:cubicBezTo>
                  <a:pt x="1441225" y="2803676"/>
                  <a:pt x="1375911" y="2660952"/>
                  <a:pt x="1310597" y="2481943"/>
                </a:cubicBezTo>
                <a:cubicBezTo>
                  <a:pt x="1245283" y="2302933"/>
                  <a:pt x="1160616" y="2044095"/>
                  <a:pt x="1107397" y="1843314"/>
                </a:cubicBezTo>
                <a:cubicBezTo>
                  <a:pt x="1054178" y="1642533"/>
                  <a:pt x="1029987" y="1487714"/>
                  <a:pt x="991282" y="1277257"/>
                </a:cubicBezTo>
                <a:cubicBezTo>
                  <a:pt x="952577" y="1066800"/>
                  <a:pt x="909035" y="793447"/>
                  <a:pt x="875168" y="580571"/>
                </a:cubicBezTo>
                <a:cubicBezTo>
                  <a:pt x="841301" y="367695"/>
                  <a:pt x="814691" y="183847"/>
                  <a:pt x="788082" y="0"/>
                </a:cubicBezTo>
              </a:path>
            </a:pathLst>
          </a:custGeom>
          <a:ln w="2857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3" name="Flèche vers le bas 12">
            <a:extLst>
              <a:ext uri="{FF2B5EF4-FFF2-40B4-BE49-F238E27FC236}">
                <a16:creationId xmlns:a16="http://schemas.microsoft.com/office/drawing/2014/main" id="{F4BCDAD9-EC5D-797F-B09C-76B10588744D}"/>
              </a:ext>
            </a:extLst>
          </p:cNvPr>
          <p:cNvSpPr/>
          <p:nvPr/>
        </p:nvSpPr>
        <p:spPr>
          <a:xfrm>
            <a:off x="6301380" y="4848249"/>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Flèche vers le bas 13">
            <a:extLst>
              <a:ext uri="{FF2B5EF4-FFF2-40B4-BE49-F238E27FC236}">
                <a16:creationId xmlns:a16="http://schemas.microsoft.com/office/drawing/2014/main" id="{50D72E43-E98C-FAD5-9EE4-4411BD12BCA0}"/>
              </a:ext>
            </a:extLst>
          </p:cNvPr>
          <p:cNvSpPr/>
          <p:nvPr/>
        </p:nvSpPr>
        <p:spPr>
          <a:xfrm rot="1977545">
            <a:off x="7471928" y="1660006"/>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Flèche vers le bas 14">
            <a:extLst>
              <a:ext uri="{FF2B5EF4-FFF2-40B4-BE49-F238E27FC236}">
                <a16:creationId xmlns:a16="http://schemas.microsoft.com/office/drawing/2014/main" id="{B5E25156-F1DD-2426-D3E3-897712E82B07}"/>
              </a:ext>
            </a:extLst>
          </p:cNvPr>
          <p:cNvSpPr/>
          <p:nvPr/>
        </p:nvSpPr>
        <p:spPr>
          <a:xfrm rot="1439153">
            <a:off x="8047731" y="3274834"/>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Flèche vers le bas 15">
            <a:extLst>
              <a:ext uri="{FF2B5EF4-FFF2-40B4-BE49-F238E27FC236}">
                <a16:creationId xmlns:a16="http://schemas.microsoft.com/office/drawing/2014/main" id="{8DFA8ED1-C3C0-8E6F-AD2E-635F0A021391}"/>
              </a:ext>
            </a:extLst>
          </p:cNvPr>
          <p:cNvSpPr/>
          <p:nvPr/>
        </p:nvSpPr>
        <p:spPr>
          <a:xfrm rot="623361">
            <a:off x="7070805" y="4302345"/>
            <a:ext cx="233362" cy="662781"/>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7" name="Groupe 16">
            <a:extLst>
              <a:ext uri="{FF2B5EF4-FFF2-40B4-BE49-F238E27FC236}">
                <a16:creationId xmlns:a16="http://schemas.microsoft.com/office/drawing/2014/main" id="{44FA2637-E857-8CAC-FFFB-D47B351AF923}"/>
              </a:ext>
            </a:extLst>
          </p:cNvPr>
          <p:cNvGrpSpPr/>
          <p:nvPr/>
        </p:nvGrpSpPr>
        <p:grpSpPr>
          <a:xfrm rot="5400000">
            <a:off x="6022905" y="5944057"/>
            <a:ext cx="954479" cy="557212"/>
            <a:chOff x="4280077" y="3831653"/>
            <a:chExt cx="954479" cy="557212"/>
          </a:xfrm>
          <a:solidFill>
            <a:schemeClr val="accent5"/>
          </a:solidFill>
        </p:grpSpPr>
        <p:sp>
          <p:nvSpPr>
            <p:cNvPr id="18" name="Délai  17">
              <a:extLst>
                <a:ext uri="{FF2B5EF4-FFF2-40B4-BE49-F238E27FC236}">
                  <a16:creationId xmlns:a16="http://schemas.microsoft.com/office/drawing/2014/main" id="{FA040C57-F34C-451A-0068-356D86C17077}"/>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Arc 18">
              <a:extLst>
                <a:ext uri="{FF2B5EF4-FFF2-40B4-BE49-F238E27FC236}">
                  <a16:creationId xmlns:a16="http://schemas.microsoft.com/office/drawing/2014/main" id="{976BCFA3-2D21-1C23-1C26-91FF630D1A8A}"/>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0" name="Groupe 19">
            <a:extLst>
              <a:ext uri="{FF2B5EF4-FFF2-40B4-BE49-F238E27FC236}">
                <a16:creationId xmlns:a16="http://schemas.microsoft.com/office/drawing/2014/main" id="{5D107D37-2F23-A466-E2FC-457E1DACC8E1}"/>
              </a:ext>
            </a:extLst>
          </p:cNvPr>
          <p:cNvGrpSpPr/>
          <p:nvPr/>
        </p:nvGrpSpPr>
        <p:grpSpPr>
          <a:xfrm rot="227388">
            <a:off x="7415691" y="3808364"/>
            <a:ext cx="285305" cy="1039885"/>
            <a:chOff x="4359015" y="3831653"/>
            <a:chExt cx="285305" cy="1039885"/>
          </a:xfrm>
          <a:solidFill>
            <a:schemeClr val="accent5"/>
          </a:solidFill>
        </p:grpSpPr>
        <p:sp>
          <p:nvSpPr>
            <p:cNvPr id="21" name="Délai  20">
              <a:extLst>
                <a:ext uri="{FF2B5EF4-FFF2-40B4-BE49-F238E27FC236}">
                  <a16:creationId xmlns:a16="http://schemas.microsoft.com/office/drawing/2014/main" id="{9127567D-13E2-9979-A148-1C96449DE0D0}"/>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Arc 21">
              <a:extLst>
                <a:ext uri="{FF2B5EF4-FFF2-40B4-BE49-F238E27FC236}">
                  <a16:creationId xmlns:a16="http://schemas.microsoft.com/office/drawing/2014/main" id="{7CC9ED43-5488-1F22-1FAD-C40568088B85}"/>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6" name="Groupe 25">
            <a:extLst>
              <a:ext uri="{FF2B5EF4-FFF2-40B4-BE49-F238E27FC236}">
                <a16:creationId xmlns:a16="http://schemas.microsoft.com/office/drawing/2014/main" id="{9493EF67-8FB8-4AF6-7718-7B4C2720010D}"/>
              </a:ext>
            </a:extLst>
          </p:cNvPr>
          <p:cNvGrpSpPr/>
          <p:nvPr/>
        </p:nvGrpSpPr>
        <p:grpSpPr>
          <a:xfrm rot="1317026">
            <a:off x="6684161" y="2526713"/>
            <a:ext cx="285305" cy="1039885"/>
            <a:chOff x="4359015" y="3831653"/>
            <a:chExt cx="285305" cy="1039885"/>
          </a:xfrm>
          <a:solidFill>
            <a:schemeClr val="accent5"/>
          </a:solidFill>
        </p:grpSpPr>
        <p:sp>
          <p:nvSpPr>
            <p:cNvPr id="27" name="Délai  26">
              <a:extLst>
                <a:ext uri="{FF2B5EF4-FFF2-40B4-BE49-F238E27FC236}">
                  <a16:creationId xmlns:a16="http://schemas.microsoft.com/office/drawing/2014/main" id="{6101B7C5-7F5B-626D-2DCA-7F38A386A876}"/>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8" name="Arc 27">
              <a:extLst>
                <a:ext uri="{FF2B5EF4-FFF2-40B4-BE49-F238E27FC236}">
                  <a16:creationId xmlns:a16="http://schemas.microsoft.com/office/drawing/2014/main" id="{B475E6E6-21CC-1191-F160-5480C23EE80B}"/>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29" name="Groupe 28">
            <a:extLst>
              <a:ext uri="{FF2B5EF4-FFF2-40B4-BE49-F238E27FC236}">
                <a16:creationId xmlns:a16="http://schemas.microsoft.com/office/drawing/2014/main" id="{4357E4D0-2CCB-759E-F173-751CEF4A6FE9}"/>
              </a:ext>
            </a:extLst>
          </p:cNvPr>
          <p:cNvGrpSpPr/>
          <p:nvPr/>
        </p:nvGrpSpPr>
        <p:grpSpPr>
          <a:xfrm rot="7001293">
            <a:off x="6928580" y="5079717"/>
            <a:ext cx="954479" cy="557212"/>
            <a:chOff x="4280077" y="3831653"/>
            <a:chExt cx="954479" cy="557212"/>
          </a:xfrm>
          <a:solidFill>
            <a:schemeClr val="accent5"/>
          </a:solidFill>
        </p:grpSpPr>
        <p:sp>
          <p:nvSpPr>
            <p:cNvPr id="30" name="Délai  29">
              <a:extLst>
                <a:ext uri="{FF2B5EF4-FFF2-40B4-BE49-F238E27FC236}">
                  <a16:creationId xmlns:a16="http://schemas.microsoft.com/office/drawing/2014/main" id="{002FADE2-82B7-5CA4-C994-5257214DC2B5}"/>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1" name="Arc 30">
              <a:extLst>
                <a:ext uri="{FF2B5EF4-FFF2-40B4-BE49-F238E27FC236}">
                  <a16:creationId xmlns:a16="http://schemas.microsoft.com/office/drawing/2014/main" id="{7479907B-2656-61FC-82F2-B16E2D5A0884}"/>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32" name="ZoneTexte 31">
            <a:extLst>
              <a:ext uri="{FF2B5EF4-FFF2-40B4-BE49-F238E27FC236}">
                <a16:creationId xmlns:a16="http://schemas.microsoft.com/office/drawing/2014/main" id="{5874734A-E113-6D41-AB63-30A9636FC514}"/>
              </a:ext>
            </a:extLst>
          </p:cNvPr>
          <p:cNvSpPr txBox="1"/>
          <p:nvPr/>
        </p:nvSpPr>
        <p:spPr>
          <a:xfrm>
            <a:off x="1008991" y="1501692"/>
            <a:ext cx="2955113" cy="1754326"/>
          </a:xfrm>
          <a:prstGeom prst="rect">
            <a:avLst/>
          </a:prstGeom>
          <a:noFill/>
          <a:ln w="28575">
            <a:solidFill>
              <a:srgbClr val="FF0000"/>
            </a:solidFill>
          </a:ln>
        </p:spPr>
        <p:txBody>
          <a:bodyPr wrap="square" rtlCol="0">
            <a:spAutoFit/>
          </a:bodyPr>
          <a:lstStyle/>
          <a:p>
            <a:r>
              <a:rPr lang="fr-FR" dirty="0"/>
              <a:t>Dans un vent évolutif, je pars du côté de la bascule dans la refusante, en privilégiant la vitesse qui me permettra un meilleur gain qu’en cherchant à beaucoup caper</a:t>
            </a:r>
          </a:p>
        </p:txBody>
      </p:sp>
      <p:sp>
        <p:nvSpPr>
          <p:cNvPr id="33" name="ZoneTexte 32">
            <a:extLst>
              <a:ext uri="{FF2B5EF4-FFF2-40B4-BE49-F238E27FC236}">
                <a16:creationId xmlns:a16="http://schemas.microsoft.com/office/drawing/2014/main" id="{3E959047-360D-6F92-6991-F203935662E4}"/>
              </a:ext>
            </a:extLst>
          </p:cNvPr>
          <p:cNvSpPr txBox="1"/>
          <p:nvPr/>
        </p:nvSpPr>
        <p:spPr>
          <a:xfrm>
            <a:off x="1222609" y="3895071"/>
            <a:ext cx="3392934" cy="1477328"/>
          </a:xfrm>
          <a:prstGeom prst="rect">
            <a:avLst/>
          </a:prstGeom>
          <a:noFill/>
          <a:ln w="28575">
            <a:solidFill>
              <a:srgbClr val="FF0000"/>
            </a:solidFill>
          </a:ln>
        </p:spPr>
        <p:txBody>
          <a:bodyPr wrap="square" rtlCol="0">
            <a:spAutoFit/>
          </a:bodyPr>
          <a:lstStyle/>
          <a:p>
            <a:r>
              <a:rPr lang="fr-FR" dirty="0"/>
              <a:t>La difficulté est de virer au bon moment, d’où l’importance d’avoir une bonne structuration spatiale (axe du vent, perpendiculaire au flotteur)</a:t>
            </a:r>
          </a:p>
        </p:txBody>
      </p:sp>
    </p:spTree>
    <p:extLst>
      <p:ext uri="{BB962C8B-B14F-4D97-AF65-F5344CB8AC3E}">
        <p14:creationId xmlns:p14="http://schemas.microsoft.com/office/powerpoint/2010/main" val="235134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32" grpId="0" animBg="1"/>
      <p:bldP spid="3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E62217-3802-D522-E799-17613E23062F}"/>
              </a:ext>
            </a:extLst>
          </p:cNvPr>
          <p:cNvSpPr>
            <a:spLocks noGrp="1"/>
          </p:cNvSpPr>
          <p:nvPr>
            <p:ph type="title"/>
          </p:nvPr>
        </p:nvSpPr>
        <p:spPr/>
        <p:txBody>
          <a:bodyPr/>
          <a:lstStyle/>
          <a:p>
            <a:r>
              <a:rPr lang="fr-FR" b="1" i="1" dirty="0"/>
              <a:t>Approche de Marque au vent </a:t>
            </a:r>
          </a:p>
        </p:txBody>
      </p:sp>
      <p:graphicFrame>
        <p:nvGraphicFramePr>
          <p:cNvPr id="4" name="Tableau 3">
            <a:extLst>
              <a:ext uri="{FF2B5EF4-FFF2-40B4-BE49-F238E27FC236}">
                <a16:creationId xmlns:a16="http://schemas.microsoft.com/office/drawing/2014/main" id="{75C47D44-EF97-750A-4D1B-AE453C6E476F}"/>
              </a:ext>
            </a:extLst>
          </p:cNvPr>
          <p:cNvGraphicFramePr>
            <a:graphicFrameLocks noGrp="1"/>
          </p:cNvGraphicFramePr>
          <p:nvPr>
            <p:extLst>
              <p:ext uri="{D42A27DB-BD31-4B8C-83A1-F6EECF244321}">
                <p14:modId xmlns:p14="http://schemas.microsoft.com/office/powerpoint/2010/main" val="2991356946"/>
              </p:ext>
            </p:extLst>
          </p:nvPr>
        </p:nvGraphicFramePr>
        <p:xfrm>
          <a:off x="242887" y="1543049"/>
          <a:ext cx="11787186" cy="5114925"/>
        </p:xfrm>
        <a:graphic>
          <a:graphicData uri="http://schemas.openxmlformats.org/drawingml/2006/table">
            <a:tbl>
              <a:tblPr firstRow="1" firstCol="1" bandRow="1">
                <a:tableStyleId>{B301B821-A1FF-4177-AEE7-76D212191A09}</a:tableStyleId>
              </a:tblPr>
              <a:tblGrid>
                <a:gridCol w="2131324">
                  <a:extLst>
                    <a:ext uri="{9D8B030D-6E8A-4147-A177-3AD203B41FA5}">
                      <a16:colId xmlns:a16="http://schemas.microsoft.com/office/drawing/2014/main" val="2836496505"/>
                    </a:ext>
                  </a:extLst>
                </a:gridCol>
                <a:gridCol w="1504672">
                  <a:extLst>
                    <a:ext uri="{9D8B030D-6E8A-4147-A177-3AD203B41FA5}">
                      <a16:colId xmlns:a16="http://schemas.microsoft.com/office/drawing/2014/main" val="406606142"/>
                    </a:ext>
                  </a:extLst>
                </a:gridCol>
                <a:gridCol w="2000327">
                  <a:extLst>
                    <a:ext uri="{9D8B030D-6E8A-4147-A177-3AD203B41FA5}">
                      <a16:colId xmlns:a16="http://schemas.microsoft.com/office/drawing/2014/main" val="2726966834"/>
                    </a:ext>
                  </a:extLst>
                </a:gridCol>
                <a:gridCol w="4382390">
                  <a:extLst>
                    <a:ext uri="{9D8B030D-6E8A-4147-A177-3AD203B41FA5}">
                      <a16:colId xmlns:a16="http://schemas.microsoft.com/office/drawing/2014/main" val="1459536270"/>
                    </a:ext>
                  </a:extLst>
                </a:gridCol>
                <a:gridCol w="1768473">
                  <a:extLst>
                    <a:ext uri="{9D8B030D-6E8A-4147-A177-3AD203B41FA5}">
                      <a16:colId xmlns:a16="http://schemas.microsoft.com/office/drawing/2014/main" val="3198825265"/>
                    </a:ext>
                  </a:extLst>
                </a:gridCol>
              </a:tblGrid>
              <a:tr h="1180367">
                <a:tc>
                  <a:txBody>
                    <a:bodyPr/>
                    <a:lstStyle/>
                    <a:p>
                      <a:pPr algn="ctr"/>
                      <a:r>
                        <a:rPr lang="fr-FR" sz="1600" b="1" kern="100">
                          <a:effectLst/>
                        </a:rPr>
                        <a:t>Caractéristiques </a:t>
                      </a:r>
                      <a:endParaRPr lang="fr-FR"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kern="100">
                          <a:effectLst/>
                        </a:rPr>
                        <a:t>Schéma Principal à privilégier </a:t>
                      </a:r>
                      <a:endParaRPr lang="fr-FR"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kern="100">
                          <a:effectLst/>
                        </a:rPr>
                        <a:t>Priorité à observer </a:t>
                      </a:r>
                      <a:endParaRPr lang="fr-FR"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b="1" kern="100">
                          <a:effectLst/>
                        </a:rPr>
                        <a:t>Méthode et ordre d’importance des facteurs</a:t>
                      </a:r>
                      <a:endParaRPr lang="fr-FR" sz="16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600" kern="100" dirty="0">
                          <a:effectLst/>
                        </a:rPr>
                        <a:t>Signaux à observer pour décider d’un changement de schéma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5869362"/>
                  </a:ext>
                </a:extLst>
              </a:tr>
              <a:tr h="3934558">
                <a:tc>
                  <a:txBody>
                    <a:bodyPr/>
                    <a:lstStyle/>
                    <a:p>
                      <a:r>
                        <a:rPr lang="fr-FR" sz="1600" b="0" kern="100" dirty="0">
                          <a:effectLst/>
                        </a:rPr>
                        <a:t>• Dernier 1/4 du bord de près</a:t>
                      </a:r>
                    </a:p>
                    <a:p>
                      <a:r>
                        <a:rPr lang="fr-FR" sz="1600" b="0" kern="100" dirty="0">
                          <a:effectLst/>
                        </a:rPr>
                        <a:t>• Proximité de </a:t>
                      </a:r>
                      <a:r>
                        <a:rPr lang="fr-FR" sz="1600" b="0" kern="100" dirty="0" err="1">
                          <a:effectLst/>
                        </a:rPr>
                        <a:t>layline</a:t>
                      </a:r>
                      <a:r>
                        <a:rPr lang="fr-FR" sz="1600" b="0" kern="100" dirty="0">
                          <a:effectLst/>
                        </a:rPr>
                        <a:t> bâbord ou tribord</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0" kern="100" dirty="0">
                          <a:effectLst/>
                        </a:rPr>
                        <a:t>Mode</a:t>
                      </a:r>
                    </a:p>
                    <a:p>
                      <a:r>
                        <a:rPr lang="fr-FR" sz="1600" b="0" kern="100" dirty="0">
                          <a:effectLst/>
                        </a:rPr>
                        <a:t>Approche</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0" kern="100">
                          <a:effectLst/>
                        </a:rPr>
                        <a:t>Savoir changer de mode dès que nécessaire selon positionnement parcours et adversaires</a:t>
                      </a:r>
                      <a:endParaRPr lang="fr-FR"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0" kern="100">
                          <a:effectLst/>
                        </a:rPr>
                        <a:t>1. Positionnement par rapport au parcours prioritaire :</a:t>
                      </a:r>
                    </a:p>
                    <a:p>
                      <a:r>
                        <a:rPr lang="fr-FR" sz="1600" b="0" kern="100">
                          <a:effectLst/>
                        </a:rPr>
                        <a:t>• Rester à l'intérieur des laylines (marque fictive)</a:t>
                      </a:r>
                    </a:p>
                    <a:p>
                      <a:r>
                        <a:rPr lang="fr-FR" sz="1600" b="0" kern="100">
                          <a:effectLst/>
                        </a:rPr>
                        <a:t>• Naviguer sur le bord le plus long des que décentré si possible</a:t>
                      </a:r>
                    </a:p>
                    <a:p>
                      <a:r>
                        <a:rPr lang="fr-FR" sz="1600" b="0" kern="100">
                          <a:effectLst/>
                        </a:rPr>
                        <a:t>2. Positionnement par rapport aux adversaires :</a:t>
                      </a:r>
                    </a:p>
                    <a:p>
                      <a:r>
                        <a:rPr lang="fr-FR" sz="1600" b="0" kern="100">
                          <a:effectLst/>
                        </a:rPr>
                        <a:t>• Virer devant et sous le vent dans la partie droite du plan d'eau.</a:t>
                      </a:r>
                    </a:p>
                    <a:p>
                      <a:r>
                        <a:rPr lang="fr-FR" sz="1600" b="0" kern="100">
                          <a:effectLst/>
                        </a:rPr>
                        <a:t>• Abattre derrière un tribord dans a partie gauche du plan d'eau ensuite.</a:t>
                      </a:r>
                      <a:endParaRPr lang="fr-FR" sz="1600" b="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600" b="0" kern="100" dirty="0">
                          <a:effectLst/>
                        </a:rPr>
                        <a:t> </a:t>
                      </a:r>
                      <a:endParaRPr lang="fr-FR" sz="16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8807292"/>
                  </a:ext>
                </a:extLst>
              </a:tr>
            </a:tbl>
          </a:graphicData>
        </a:graphic>
      </p:graphicFrame>
    </p:spTree>
    <p:extLst>
      <p:ext uri="{BB962C8B-B14F-4D97-AF65-F5344CB8AC3E}">
        <p14:creationId xmlns:p14="http://schemas.microsoft.com/office/powerpoint/2010/main" val="4208132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16B81037-CB9D-04E1-CC18-EE292302D2CF}"/>
              </a:ext>
            </a:extLst>
          </p:cNvPr>
          <p:cNvGrpSpPr/>
          <p:nvPr/>
        </p:nvGrpSpPr>
        <p:grpSpPr>
          <a:xfrm>
            <a:off x="7192121" y="596440"/>
            <a:ext cx="233362" cy="7033085"/>
            <a:chOff x="7063533" y="682165"/>
            <a:chExt cx="233362" cy="7033085"/>
          </a:xfrm>
        </p:grpSpPr>
        <p:sp>
          <p:nvSpPr>
            <p:cNvPr id="5" name="Disque magnétique 4">
              <a:extLst>
                <a:ext uri="{FF2B5EF4-FFF2-40B4-BE49-F238E27FC236}">
                  <a16:creationId xmlns:a16="http://schemas.microsoft.com/office/drawing/2014/main" id="{A1759631-7B4A-EC0F-ADB7-45EF38576B66}"/>
                </a:ext>
              </a:extLst>
            </p:cNvPr>
            <p:cNvSpPr/>
            <p:nvPr/>
          </p:nvSpPr>
          <p:spPr>
            <a:xfrm>
              <a:off x="7063533" y="1442660"/>
              <a:ext cx="233362" cy="468730"/>
            </a:xfrm>
            <a:prstGeom prst="flowChartMagneticDisk">
              <a:avLst/>
            </a:prstGeom>
            <a:solidFill>
              <a:srgbClr val="FFFF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a:extLst>
                <a:ext uri="{FF2B5EF4-FFF2-40B4-BE49-F238E27FC236}">
                  <a16:creationId xmlns:a16="http://schemas.microsoft.com/office/drawing/2014/main" id="{DBE69254-C729-B106-C628-7AAB6D0B9598}"/>
                </a:ext>
              </a:extLst>
            </p:cNvPr>
            <p:cNvCxnSpPr>
              <a:cxnSpLocks/>
              <a:stCxn id="5" idx="3"/>
            </p:cNvCxnSpPr>
            <p:nvPr/>
          </p:nvCxnSpPr>
          <p:spPr>
            <a:xfrm flipH="1">
              <a:off x="7177833" y="1911390"/>
              <a:ext cx="2381" cy="5803860"/>
            </a:xfrm>
            <a:prstGeom prst="line">
              <a:avLst/>
            </a:prstGeom>
            <a:ln w="127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Flèche vers le bas 6">
              <a:extLst>
                <a:ext uri="{FF2B5EF4-FFF2-40B4-BE49-F238E27FC236}">
                  <a16:creationId xmlns:a16="http://schemas.microsoft.com/office/drawing/2014/main" id="{135D2AD7-99D8-8D35-8254-A81FF1B6CB07}"/>
                </a:ext>
              </a:extLst>
            </p:cNvPr>
            <p:cNvSpPr/>
            <p:nvPr/>
          </p:nvSpPr>
          <p:spPr>
            <a:xfrm>
              <a:off x="7063533" y="682165"/>
              <a:ext cx="233362" cy="662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8" name="Rectangle 7">
            <a:extLst>
              <a:ext uri="{FF2B5EF4-FFF2-40B4-BE49-F238E27FC236}">
                <a16:creationId xmlns:a16="http://schemas.microsoft.com/office/drawing/2014/main" id="{19496229-4E43-2701-22A4-61CC63A8B81C}"/>
              </a:ext>
            </a:extLst>
          </p:cNvPr>
          <p:cNvSpPr/>
          <p:nvPr/>
        </p:nvSpPr>
        <p:spPr>
          <a:xfrm rot="2707467">
            <a:off x="3857032" y="3407454"/>
            <a:ext cx="6998088" cy="6762139"/>
          </a:xfrm>
          <a:prstGeom prst="rect">
            <a:avLst/>
          </a:prstGeom>
          <a:noFill/>
          <a:ln w="28575" cap="sq">
            <a:gradFill flip="none" rotWithShape="1">
              <a:gsLst>
                <a:gs pos="27000">
                  <a:schemeClr val="bg1"/>
                </a:gs>
                <a:gs pos="28000">
                  <a:schemeClr val="accent1">
                    <a:lumMod val="75000"/>
                  </a:schemeClr>
                </a:gs>
                <a:gs pos="89000">
                  <a:schemeClr val="accent1">
                    <a:lumMod val="75000"/>
                  </a:schemeClr>
                </a:gs>
              </a:gsLst>
              <a:path path="circle">
                <a:fillToRect l="100000" t="100000"/>
              </a:path>
              <a:tileRect r="-100000" b="-100000"/>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a:extLst>
              <a:ext uri="{FF2B5EF4-FFF2-40B4-BE49-F238E27FC236}">
                <a16:creationId xmlns:a16="http://schemas.microsoft.com/office/drawing/2014/main" id="{44DB5490-4825-A472-F5B7-BC0A6BF51D41}"/>
              </a:ext>
            </a:extLst>
          </p:cNvPr>
          <p:cNvSpPr txBox="1"/>
          <p:nvPr/>
        </p:nvSpPr>
        <p:spPr>
          <a:xfrm>
            <a:off x="2609510" y="785832"/>
            <a:ext cx="3727752" cy="369332"/>
          </a:xfrm>
          <a:prstGeom prst="rect">
            <a:avLst/>
          </a:prstGeom>
          <a:noFill/>
        </p:spPr>
        <p:txBody>
          <a:bodyPr wrap="none" rtlCol="0">
            <a:spAutoFit/>
          </a:bodyPr>
          <a:lstStyle/>
          <a:p>
            <a:r>
              <a:rPr lang="fr-FR" b="1" dirty="0">
                <a:solidFill>
                  <a:srgbClr val="00B050"/>
                </a:solidFill>
              </a:rPr>
              <a:t>Principe de la marque au vent fictive </a:t>
            </a:r>
          </a:p>
        </p:txBody>
      </p:sp>
      <p:sp>
        <p:nvSpPr>
          <p:cNvPr id="25" name="Disque magnétique 24">
            <a:extLst>
              <a:ext uri="{FF2B5EF4-FFF2-40B4-BE49-F238E27FC236}">
                <a16:creationId xmlns:a16="http://schemas.microsoft.com/office/drawing/2014/main" id="{D768B6A7-F057-5D84-A000-2EF8B5BE3EC5}"/>
              </a:ext>
            </a:extLst>
          </p:cNvPr>
          <p:cNvSpPr/>
          <p:nvPr/>
        </p:nvSpPr>
        <p:spPr>
          <a:xfrm>
            <a:off x="7181808" y="3301664"/>
            <a:ext cx="197983" cy="382423"/>
          </a:xfrm>
          <a:prstGeom prst="flowChartMagneticDisk">
            <a:avLst/>
          </a:prstGeom>
          <a:solidFill>
            <a:srgbClr val="00B05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80" name="Groupe 79">
            <a:extLst>
              <a:ext uri="{FF2B5EF4-FFF2-40B4-BE49-F238E27FC236}">
                <a16:creationId xmlns:a16="http://schemas.microsoft.com/office/drawing/2014/main" id="{C8BAB69F-5487-CDD5-8712-6EECA39878A7}"/>
              </a:ext>
            </a:extLst>
          </p:cNvPr>
          <p:cNvGrpSpPr/>
          <p:nvPr/>
        </p:nvGrpSpPr>
        <p:grpSpPr>
          <a:xfrm>
            <a:off x="7187242" y="3659011"/>
            <a:ext cx="3329222" cy="2167525"/>
            <a:chOff x="7517957" y="4018760"/>
            <a:chExt cx="3329222" cy="2167525"/>
          </a:xfrm>
        </p:grpSpPr>
        <p:grpSp>
          <p:nvGrpSpPr>
            <p:cNvPr id="36" name="Groupe 35">
              <a:extLst>
                <a:ext uri="{FF2B5EF4-FFF2-40B4-BE49-F238E27FC236}">
                  <a16:creationId xmlns:a16="http://schemas.microsoft.com/office/drawing/2014/main" id="{77B309E8-1884-5B46-7F56-F7278198D649}"/>
                </a:ext>
              </a:extLst>
            </p:cNvPr>
            <p:cNvGrpSpPr/>
            <p:nvPr/>
          </p:nvGrpSpPr>
          <p:grpSpPr>
            <a:xfrm rot="5400000">
              <a:off x="7319323" y="5308369"/>
              <a:ext cx="954479" cy="557212"/>
              <a:chOff x="4280077" y="3831653"/>
              <a:chExt cx="954479" cy="557212"/>
            </a:xfrm>
            <a:solidFill>
              <a:schemeClr val="accent5"/>
            </a:solidFill>
          </p:grpSpPr>
          <p:sp>
            <p:nvSpPr>
              <p:cNvPr id="37" name="Délai  36">
                <a:extLst>
                  <a:ext uri="{FF2B5EF4-FFF2-40B4-BE49-F238E27FC236}">
                    <a16:creationId xmlns:a16="http://schemas.microsoft.com/office/drawing/2014/main" id="{8D45DEE9-9D75-0894-4F9A-2D2654C5E0EE}"/>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Arc 37">
                <a:extLst>
                  <a:ext uri="{FF2B5EF4-FFF2-40B4-BE49-F238E27FC236}">
                    <a16:creationId xmlns:a16="http://schemas.microsoft.com/office/drawing/2014/main" id="{E9E3CE3E-3581-AAA0-D743-DF2D6CB8EC72}"/>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39" name="Groupe 38">
              <a:extLst>
                <a:ext uri="{FF2B5EF4-FFF2-40B4-BE49-F238E27FC236}">
                  <a16:creationId xmlns:a16="http://schemas.microsoft.com/office/drawing/2014/main" id="{050EA532-61C2-57C1-A333-F60760DBF285}"/>
                </a:ext>
              </a:extLst>
            </p:cNvPr>
            <p:cNvGrpSpPr/>
            <p:nvPr/>
          </p:nvGrpSpPr>
          <p:grpSpPr>
            <a:xfrm>
              <a:off x="9603576" y="4984851"/>
              <a:ext cx="285305" cy="1039885"/>
              <a:chOff x="4359015" y="3831653"/>
              <a:chExt cx="285305" cy="1039885"/>
            </a:xfrm>
            <a:solidFill>
              <a:srgbClr val="FFC000"/>
            </a:solidFill>
          </p:grpSpPr>
          <p:sp>
            <p:nvSpPr>
              <p:cNvPr id="40" name="Délai  39">
                <a:extLst>
                  <a:ext uri="{FF2B5EF4-FFF2-40B4-BE49-F238E27FC236}">
                    <a16:creationId xmlns:a16="http://schemas.microsoft.com/office/drawing/2014/main" id="{6AF55802-83C5-C5F2-43B8-705123CFDB68}"/>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1" name="Arc 40">
                <a:extLst>
                  <a:ext uri="{FF2B5EF4-FFF2-40B4-BE49-F238E27FC236}">
                    <a16:creationId xmlns:a16="http://schemas.microsoft.com/office/drawing/2014/main" id="{190558C8-4D25-1B02-103A-1AA080BD52A4}"/>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2" name="Groupe 41">
              <a:extLst>
                <a:ext uri="{FF2B5EF4-FFF2-40B4-BE49-F238E27FC236}">
                  <a16:creationId xmlns:a16="http://schemas.microsoft.com/office/drawing/2014/main" id="{9A5614CA-31A3-DE26-74D1-F5BA973460F8}"/>
                </a:ext>
              </a:extLst>
            </p:cNvPr>
            <p:cNvGrpSpPr/>
            <p:nvPr/>
          </p:nvGrpSpPr>
          <p:grpSpPr>
            <a:xfrm>
              <a:off x="10406029" y="4953200"/>
              <a:ext cx="285305" cy="1039885"/>
              <a:chOff x="4359015" y="3831653"/>
              <a:chExt cx="285305" cy="1039885"/>
            </a:xfrm>
            <a:solidFill>
              <a:schemeClr val="accent3"/>
            </a:solidFill>
          </p:grpSpPr>
          <p:sp>
            <p:nvSpPr>
              <p:cNvPr id="43" name="Délai  42">
                <a:extLst>
                  <a:ext uri="{FF2B5EF4-FFF2-40B4-BE49-F238E27FC236}">
                    <a16:creationId xmlns:a16="http://schemas.microsoft.com/office/drawing/2014/main" id="{356BEBD3-D64B-296C-EC7C-EC11D1FFB4BA}"/>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Arc 43">
                <a:extLst>
                  <a:ext uri="{FF2B5EF4-FFF2-40B4-BE49-F238E27FC236}">
                    <a16:creationId xmlns:a16="http://schemas.microsoft.com/office/drawing/2014/main" id="{F6895447-3E59-EDB3-430B-DBBB86744E9C}"/>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45" name="Groupe 44">
              <a:extLst>
                <a:ext uri="{FF2B5EF4-FFF2-40B4-BE49-F238E27FC236}">
                  <a16:creationId xmlns:a16="http://schemas.microsoft.com/office/drawing/2014/main" id="{2925DBD8-CD4A-B51B-34A0-B633AD1A94A3}"/>
                </a:ext>
              </a:extLst>
            </p:cNvPr>
            <p:cNvGrpSpPr/>
            <p:nvPr/>
          </p:nvGrpSpPr>
          <p:grpSpPr>
            <a:xfrm>
              <a:off x="9981986" y="4958634"/>
              <a:ext cx="285305" cy="1039885"/>
              <a:chOff x="4359015" y="3831653"/>
              <a:chExt cx="285305" cy="1039885"/>
            </a:xfrm>
            <a:solidFill>
              <a:schemeClr val="accent5"/>
            </a:solidFill>
          </p:grpSpPr>
          <p:sp>
            <p:nvSpPr>
              <p:cNvPr id="46" name="Délai  45">
                <a:extLst>
                  <a:ext uri="{FF2B5EF4-FFF2-40B4-BE49-F238E27FC236}">
                    <a16:creationId xmlns:a16="http://schemas.microsoft.com/office/drawing/2014/main" id="{7D3A87C1-188A-836C-4C5D-620074436083}"/>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7" name="Arc 46">
                <a:extLst>
                  <a:ext uri="{FF2B5EF4-FFF2-40B4-BE49-F238E27FC236}">
                    <a16:creationId xmlns:a16="http://schemas.microsoft.com/office/drawing/2014/main" id="{DF512C8F-7E8D-4502-8060-890CD9B2CB64}"/>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48" name="Connecteur droit 47">
              <a:extLst>
                <a:ext uri="{FF2B5EF4-FFF2-40B4-BE49-F238E27FC236}">
                  <a16:creationId xmlns:a16="http://schemas.microsoft.com/office/drawing/2014/main" id="{617A3ED2-41CF-361D-09FC-BB1264DE4F47}"/>
                </a:ext>
              </a:extLst>
            </p:cNvPr>
            <p:cNvCxnSpPr>
              <a:cxnSpLocks/>
            </p:cNvCxnSpPr>
            <p:nvPr/>
          </p:nvCxnSpPr>
          <p:spPr>
            <a:xfrm flipH="1" flipV="1">
              <a:off x="8533748" y="4060637"/>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Connecteur droit 48">
              <a:extLst>
                <a:ext uri="{FF2B5EF4-FFF2-40B4-BE49-F238E27FC236}">
                  <a16:creationId xmlns:a16="http://schemas.microsoft.com/office/drawing/2014/main" id="{886D3A75-558E-6421-BCAF-129E663810D0}"/>
                </a:ext>
              </a:extLst>
            </p:cNvPr>
            <p:cNvCxnSpPr>
              <a:cxnSpLocks/>
            </p:cNvCxnSpPr>
            <p:nvPr/>
          </p:nvCxnSpPr>
          <p:spPr>
            <a:xfrm flipH="1" flipV="1">
              <a:off x="8912497" y="4018760"/>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Connecteur droit 49">
              <a:extLst>
                <a:ext uri="{FF2B5EF4-FFF2-40B4-BE49-F238E27FC236}">
                  <a16:creationId xmlns:a16="http://schemas.microsoft.com/office/drawing/2014/main" id="{9DC1DED5-FD50-EF1D-C313-B49C21151C6E}"/>
                </a:ext>
              </a:extLst>
            </p:cNvPr>
            <p:cNvCxnSpPr>
              <a:cxnSpLocks/>
            </p:cNvCxnSpPr>
            <p:nvPr/>
          </p:nvCxnSpPr>
          <p:spPr>
            <a:xfrm flipH="1" flipV="1">
              <a:off x="9335430" y="4030218"/>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1" name="Forme libre 50">
              <a:extLst>
                <a:ext uri="{FF2B5EF4-FFF2-40B4-BE49-F238E27FC236}">
                  <a16:creationId xmlns:a16="http://schemas.microsoft.com/office/drawing/2014/main" id="{D395C42C-1C59-B617-EC6F-7DC5596297BC}"/>
                </a:ext>
              </a:extLst>
            </p:cNvPr>
            <p:cNvSpPr/>
            <p:nvPr/>
          </p:nvSpPr>
          <p:spPr>
            <a:xfrm>
              <a:off x="7632742" y="4073654"/>
              <a:ext cx="562147" cy="1028700"/>
            </a:xfrm>
            <a:custGeom>
              <a:avLst/>
              <a:gdLst>
                <a:gd name="connsiteX0" fmla="*/ 371475 w 562147"/>
                <a:gd name="connsiteY0" fmla="*/ 1028700 h 1028700"/>
                <a:gd name="connsiteX1" fmla="*/ 485775 w 562147"/>
                <a:gd name="connsiteY1" fmla="*/ 900112 h 1028700"/>
                <a:gd name="connsiteX2" fmla="*/ 542925 w 562147"/>
                <a:gd name="connsiteY2" fmla="*/ 757237 h 1028700"/>
                <a:gd name="connsiteX3" fmla="*/ 542925 w 562147"/>
                <a:gd name="connsiteY3" fmla="*/ 657225 h 1028700"/>
                <a:gd name="connsiteX4" fmla="*/ 514350 w 562147"/>
                <a:gd name="connsiteY4" fmla="*/ 557212 h 1028700"/>
                <a:gd name="connsiteX5" fmla="*/ 0 w 562147"/>
                <a:gd name="connsiteY5" fmla="*/ 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2147" h="1028700">
                  <a:moveTo>
                    <a:pt x="371475" y="1028700"/>
                  </a:moveTo>
                  <a:cubicBezTo>
                    <a:pt x="414337" y="987028"/>
                    <a:pt x="457200" y="945356"/>
                    <a:pt x="485775" y="900112"/>
                  </a:cubicBezTo>
                  <a:cubicBezTo>
                    <a:pt x="514350" y="854868"/>
                    <a:pt x="533400" y="797718"/>
                    <a:pt x="542925" y="757237"/>
                  </a:cubicBezTo>
                  <a:cubicBezTo>
                    <a:pt x="552450" y="716756"/>
                    <a:pt x="547687" y="690562"/>
                    <a:pt x="542925" y="657225"/>
                  </a:cubicBezTo>
                  <a:cubicBezTo>
                    <a:pt x="538163" y="623888"/>
                    <a:pt x="604837" y="666749"/>
                    <a:pt x="514350" y="557212"/>
                  </a:cubicBezTo>
                  <a:cubicBezTo>
                    <a:pt x="423863" y="447675"/>
                    <a:pt x="211931" y="223837"/>
                    <a:pt x="0" y="0"/>
                  </a:cubicBezTo>
                </a:path>
              </a:pathLst>
            </a:custGeom>
            <a:ln w="2857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nvGrpSpPr>
            <p:cNvPr id="52" name="Groupe 51">
              <a:extLst>
                <a:ext uri="{FF2B5EF4-FFF2-40B4-BE49-F238E27FC236}">
                  <a16:creationId xmlns:a16="http://schemas.microsoft.com/office/drawing/2014/main" id="{DC5A3CCC-8F00-4424-8ACC-8E2BFA10E392}"/>
                </a:ext>
              </a:extLst>
            </p:cNvPr>
            <p:cNvGrpSpPr/>
            <p:nvPr/>
          </p:nvGrpSpPr>
          <p:grpSpPr>
            <a:xfrm rot="5400000">
              <a:off x="7901585" y="5430440"/>
              <a:ext cx="954479" cy="557212"/>
              <a:chOff x="4280077" y="3831653"/>
              <a:chExt cx="954479" cy="557212"/>
            </a:xfrm>
            <a:solidFill>
              <a:schemeClr val="accent2"/>
            </a:solidFill>
          </p:grpSpPr>
          <p:sp>
            <p:nvSpPr>
              <p:cNvPr id="53" name="Délai  52">
                <a:extLst>
                  <a:ext uri="{FF2B5EF4-FFF2-40B4-BE49-F238E27FC236}">
                    <a16:creationId xmlns:a16="http://schemas.microsoft.com/office/drawing/2014/main" id="{0B21B1D4-2E72-053B-A428-C35DB8D6C3B4}"/>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Arc 53">
                <a:extLst>
                  <a:ext uri="{FF2B5EF4-FFF2-40B4-BE49-F238E27FC236}">
                    <a16:creationId xmlns:a16="http://schemas.microsoft.com/office/drawing/2014/main" id="{CE00CA23-5D37-40B5-EF08-6AB423F5DCBB}"/>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55" name="Forme libre 54">
              <a:extLst>
                <a:ext uri="{FF2B5EF4-FFF2-40B4-BE49-F238E27FC236}">
                  <a16:creationId xmlns:a16="http://schemas.microsoft.com/office/drawing/2014/main" id="{688B077A-3882-8848-FB0B-757614D3BA49}"/>
                </a:ext>
              </a:extLst>
            </p:cNvPr>
            <p:cNvSpPr/>
            <p:nvPr/>
          </p:nvSpPr>
          <p:spPr>
            <a:xfrm>
              <a:off x="8589754" y="5144597"/>
              <a:ext cx="2257425" cy="500299"/>
            </a:xfrm>
            <a:custGeom>
              <a:avLst/>
              <a:gdLst>
                <a:gd name="connsiteX0" fmla="*/ 0 w 2257425"/>
                <a:gd name="connsiteY0" fmla="*/ 85921 h 500299"/>
                <a:gd name="connsiteX1" fmla="*/ 228600 w 2257425"/>
                <a:gd name="connsiteY1" fmla="*/ 196 h 500299"/>
                <a:gd name="connsiteX2" fmla="*/ 642938 w 2257425"/>
                <a:gd name="connsiteY2" fmla="*/ 71634 h 500299"/>
                <a:gd name="connsiteX3" fmla="*/ 1057275 w 2257425"/>
                <a:gd name="connsiteY3" fmla="*/ 328809 h 500299"/>
                <a:gd name="connsiteX4" fmla="*/ 1900238 w 2257425"/>
                <a:gd name="connsiteY4" fmla="*/ 500259 h 500299"/>
                <a:gd name="connsiteX5" fmla="*/ 2257425 w 2257425"/>
                <a:gd name="connsiteY5" fmla="*/ 314521 h 50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7425" h="500299">
                  <a:moveTo>
                    <a:pt x="0" y="85921"/>
                  </a:moveTo>
                  <a:cubicBezTo>
                    <a:pt x="60722" y="44249"/>
                    <a:pt x="121444" y="2577"/>
                    <a:pt x="228600" y="196"/>
                  </a:cubicBezTo>
                  <a:cubicBezTo>
                    <a:pt x="335756" y="-2185"/>
                    <a:pt x="504826" y="16865"/>
                    <a:pt x="642938" y="71634"/>
                  </a:cubicBezTo>
                  <a:cubicBezTo>
                    <a:pt x="781050" y="126403"/>
                    <a:pt x="847725" y="257372"/>
                    <a:pt x="1057275" y="328809"/>
                  </a:cubicBezTo>
                  <a:cubicBezTo>
                    <a:pt x="1266825" y="400246"/>
                    <a:pt x="1700213" y="502640"/>
                    <a:pt x="1900238" y="500259"/>
                  </a:cubicBezTo>
                  <a:cubicBezTo>
                    <a:pt x="2100263" y="497878"/>
                    <a:pt x="2178844" y="406199"/>
                    <a:pt x="2257425" y="314521"/>
                  </a:cubicBezTo>
                </a:path>
              </a:pathLst>
            </a:custGeom>
            <a:ln w="2857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grpSp>
        <p:nvGrpSpPr>
          <p:cNvPr id="79" name="Groupe 78">
            <a:extLst>
              <a:ext uri="{FF2B5EF4-FFF2-40B4-BE49-F238E27FC236}">
                <a16:creationId xmlns:a16="http://schemas.microsoft.com/office/drawing/2014/main" id="{9D885EC2-0EE5-F9C7-AF08-1C36BD559C24}"/>
              </a:ext>
            </a:extLst>
          </p:cNvPr>
          <p:cNvGrpSpPr/>
          <p:nvPr/>
        </p:nvGrpSpPr>
        <p:grpSpPr>
          <a:xfrm>
            <a:off x="4811420" y="4529464"/>
            <a:ext cx="3329222" cy="2167525"/>
            <a:chOff x="2837103" y="4100405"/>
            <a:chExt cx="3329222" cy="2167525"/>
          </a:xfrm>
        </p:grpSpPr>
        <p:grpSp>
          <p:nvGrpSpPr>
            <p:cNvPr id="59" name="Groupe 58">
              <a:extLst>
                <a:ext uri="{FF2B5EF4-FFF2-40B4-BE49-F238E27FC236}">
                  <a16:creationId xmlns:a16="http://schemas.microsoft.com/office/drawing/2014/main" id="{629A8BC3-EF11-5964-65AF-E40B0C4A5E8B}"/>
                </a:ext>
              </a:extLst>
            </p:cNvPr>
            <p:cNvGrpSpPr/>
            <p:nvPr/>
          </p:nvGrpSpPr>
          <p:grpSpPr>
            <a:xfrm rot="5400000">
              <a:off x="2638469" y="5390014"/>
              <a:ext cx="954479" cy="557212"/>
              <a:chOff x="4280077" y="3831653"/>
              <a:chExt cx="954479" cy="557212"/>
            </a:xfrm>
            <a:solidFill>
              <a:schemeClr val="accent5"/>
            </a:solidFill>
          </p:grpSpPr>
          <p:sp>
            <p:nvSpPr>
              <p:cNvPr id="60" name="Délai  59">
                <a:extLst>
                  <a:ext uri="{FF2B5EF4-FFF2-40B4-BE49-F238E27FC236}">
                    <a16:creationId xmlns:a16="http://schemas.microsoft.com/office/drawing/2014/main" id="{E5AB8C8B-CC85-70D8-38FB-B8F7CEDB7A98}"/>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1" name="Arc 60">
                <a:extLst>
                  <a:ext uri="{FF2B5EF4-FFF2-40B4-BE49-F238E27FC236}">
                    <a16:creationId xmlns:a16="http://schemas.microsoft.com/office/drawing/2014/main" id="{D89BC93C-8E90-515F-A89D-2AD3EC9EAE8F}"/>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62" name="Groupe 61">
              <a:extLst>
                <a:ext uri="{FF2B5EF4-FFF2-40B4-BE49-F238E27FC236}">
                  <a16:creationId xmlns:a16="http://schemas.microsoft.com/office/drawing/2014/main" id="{2AB67D11-3C71-D73D-A5D5-ED23348304F6}"/>
                </a:ext>
              </a:extLst>
            </p:cNvPr>
            <p:cNvGrpSpPr/>
            <p:nvPr/>
          </p:nvGrpSpPr>
          <p:grpSpPr>
            <a:xfrm>
              <a:off x="4922722" y="5066496"/>
              <a:ext cx="285305" cy="1039885"/>
              <a:chOff x="4359015" y="3831653"/>
              <a:chExt cx="285305" cy="1039885"/>
            </a:xfrm>
            <a:solidFill>
              <a:srgbClr val="FFC000"/>
            </a:solidFill>
          </p:grpSpPr>
          <p:sp>
            <p:nvSpPr>
              <p:cNvPr id="63" name="Délai  62">
                <a:extLst>
                  <a:ext uri="{FF2B5EF4-FFF2-40B4-BE49-F238E27FC236}">
                    <a16:creationId xmlns:a16="http://schemas.microsoft.com/office/drawing/2014/main" id="{C47B9272-3535-5FE3-6D53-8484798B49B7}"/>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4" name="Arc 63">
                <a:extLst>
                  <a:ext uri="{FF2B5EF4-FFF2-40B4-BE49-F238E27FC236}">
                    <a16:creationId xmlns:a16="http://schemas.microsoft.com/office/drawing/2014/main" id="{4DEAC949-F9C4-8303-661C-35F9744975B8}"/>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65" name="Groupe 64">
              <a:extLst>
                <a:ext uri="{FF2B5EF4-FFF2-40B4-BE49-F238E27FC236}">
                  <a16:creationId xmlns:a16="http://schemas.microsoft.com/office/drawing/2014/main" id="{C0DD4AFD-4C36-F1AD-47D5-14D997C62C0A}"/>
                </a:ext>
              </a:extLst>
            </p:cNvPr>
            <p:cNvGrpSpPr/>
            <p:nvPr/>
          </p:nvGrpSpPr>
          <p:grpSpPr>
            <a:xfrm>
              <a:off x="5725175" y="5034845"/>
              <a:ext cx="285305" cy="1039885"/>
              <a:chOff x="4359015" y="3831653"/>
              <a:chExt cx="285305" cy="1039885"/>
            </a:xfrm>
            <a:solidFill>
              <a:schemeClr val="accent3"/>
            </a:solidFill>
          </p:grpSpPr>
          <p:sp>
            <p:nvSpPr>
              <p:cNvPr id="66" name="Délai  65">
                <a:extLst>
                  <a:ext uri="{FF2B5EF4-FFF2-40B4-BE49-F238E27FC236}">
                    <a16:creationId xmlns:a16="http://schemas.microsoft.com/office/drawing/2014/main" id="{3973500E-18E8-3373-A1B7-484DF1AA5489}"/>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7" name="Arc 66">
                <a:extLst>
                  <a:ext uri="{FF2B5EF4-FFF2-40B4-BE49-F238E27FC236}">
                    <a16:creationId xmlns:a16="http://schemas.microsoft.com/office/drawing/2014/main" id="{8EDAB19E-6ED9-B328-FEA8-C25F70C4E991}"/>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68" name="Groupe 67">
              <a:extLst>
                <a:ext uri="{FF2B5EF4-FFF2-40B4-BE49-F238E27FC236}">
                  <a16:creationId xmlns:a16="http://schemas.microsoft.com/office/drawing/2014/main" id="{FF892690-44B6-00D7-5679-9ED59B1BE05B}"/>
                </a:ext>
              </a:extLst>
            </p:cNvPr>
            <p:cNvGrpSpPr/>
            <p:nvPr/>
          </p:nvGrpSpPr>
          <p:grpSpPr>
            <a:xfrm>
              <a:off x="5301132" y="5040279"/>
              <a:ext cx="285305" cy="1039885"/>
              <a:chOff x="4359015" y="3831653"/>
              <a:chExt cx="285305" cy="1039885"/>
            </a:xfrm>
            <a:solidFill>
              <a:schemeClr val="accent5"/>
            </a:solidFill>
          </p:grpSpPr>
          <p:sp>
            <p:nvSpPr>
              <p:cNvPr id="69" name="Délai  68">
                <a:extLst>
                  <a:ext uri="{FF2B5EF4-FFF2-40B4-BE49-F238E27FC236}">
                    <a16:creationId xmlns:a16="http://schemas.microsoft.com/office/drawing/2014/main" id="{53D3E15B-8CBB-EE63-AB4E-DFFB5C3ABE61}"/>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0" name="Arc 69">
                <a:extLst>
                  <a:ext uri="{FF2B5EF4-FFF2-40B4-BE49-F238E27FC236}">
                    <a16:creationId xmlns:a16="http://schemas.microsoft.com/office/drawing/2014/main" id="{A5E07931-46B5-4CC1-D028-F6C475D6F5A2}"/>
                  </a:ext>
                </a:extLst>
              </p:cNvPr>
              <p:cNvSpPr/>
              <p:nvPr/>
            </p:nvSpPr>
            <p:spPr>
              <a:xfrm rot="19799399" flipH="1">
                <a:off x="4546343" y="3917059"/>
                <a:ext cx="97977" cy="954479"/>
              </a:xfrm>
              <a:prstGeom prst="arc">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cxnSp>
          <p:nvCxnSpPr>
            <p:cNvPr id="71" name="Connecteur droit 70">
              <a:extLst>
                <a:ext uri="{FF2B5EF4-FFF2-40B4-BE49-F238E27FC236}">
                  <a16:creationId xmlns:a16="http://schemas.microsoft.com/office/drawing/2014/main" id="{9B266CFC-48BD-BCB6-1A8E-EC4858865821}"/>
                </a:ext>
              </a:extLst>
            </p:cNvPr>
            <p:cNvCxnSpPr/>
            <p:nvPr/>
          </p:nvCxnSpPr>
          <p:spPr>
            <a:xfrm flipH="1" flipV="1">
              <a:off x="3852894" y="4142282"/>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2" name="Connecteur droit 71">
              <a:extLst>
                <a:ext uri="{FF2B5EF4-FFF2-40B4-BE49-F238E27FC236}">
                  <a16:creationId xmlns:a16="http://schemas.microsoft.com/office/drawing/2014/main" id="{479B815A-36D0-52DA-4D49-0C1C82F266CD}"/>
                </a:ext>
              </a:extLst>
            </p:cNvPr>
            <p:cNvCxnSpPr/>
            <p:nvPr/>
          </p:nvCxnSpPr>
          <p:spPr>
            <a:xfrm flipH="1" flipV="1">
              <a:off x="4231643" y="4100405"/>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3" name="Connecteur droit 72">
              <a:extLst>
                <a:ext uri="{FF2B5EF4-FFF2-40B4-BE49-F238E27FC236}">
                  <a16:creationId xmlns:a16="http://schemas.microsoft.com/office/drawing/2014/main" id="{3DD446FB-0763-DC07-6CC4-28ED78467ADC}"/>
                </a:ext>
              </a:extLst>
            </p:cNvPr>
            <p:cNvCxnSpPr/>
            <p:nvPr/>
          </p:nvCxnSpPr>
          <p:spPr>
            <a:xfrm flipH="1" flipV="1">
              <a:off x="4654576" y="4111863"/>
              <a:ext cx="1020102" cy="997561"/>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4" name="Forme libre 73">
              <a:extLst>
                <a:ext uri="{FF2B5EF4-FFF2-40B4-BE49-F238E27FC236}">
                  <a16:creationId xmlns:a16="http://schemas.microsoft.com/office/drawing/2014/main" id="{ECF955B0-9544-45E7-F71E-4B549CA86792}"/>
                </a:ext>
              </a:extLst>
            </p:cNvPr>
            <p:cNvSpPr/>
            <p:nvPr/>
          </p:nvSpPr>
          <p:spPr>
            <a:xfrm>
              <a:off x="2951888" y="4155299"/>
              <a:ext cx="562147" cy="1028700"/>
            </a:xfrm>
            <a:custGeom>
              <a:avLst/>
              <a:gdLst>
                <a:gd name="connsiteX0" fmla="*/ 371475 w 562147"/>
                <a:gd name="connsiteY0" fmla="*/ 1028700 h 1028700"/>
                <a:gd name="connsiteX1" fmla="*/ 485775 w 562147"/>
                <a:gd name="connsiteY1" fmla="*/ 900112 h 1028700"/>
                <a:gd name="connsiteX2" fmla="*/ 542925 w 562147"/>
                <a:gd name="connsiteY2" fmla="*/ 757237 h 1028700"/>
                <a:gd name="connsiteX3" fmla="*/ 542925 w 562147"/>
                <a:gd name="connsiteY3" fmla="*/ 657225 h 1028700"/>
                <a:gd name="connsiteX4" fmla="*/ 514350 w 562147"/>
                <a:gd name="connsiteY4" fmla="*/ 557212 h 1028700"/>
                <a:gd name="connsiteX5" fmla="*/ 0 w 562147"/>
                <a:gd name="connsiteY5" fmla="*/ 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2147" h="1028700">
                  <a:moveTo>
                    <a:pt x="371475" y="1028700"/>
                  </a:moveTo>
                  <a:cubicBezTo>
                    <a:pt x="414337" y="987028"/>
                    <a:pt x="457200" y="945356"/>
                    <a:pt x="485775" y="900112"/>
                  </a:cubicBezTo>
                  <a:cubicBezTo>
                    <a:pt x="514350" y="854868"/>
                    <a:pt x="533400" y="797718"/>
                    <a:pt x="542925" y="757237"/>
                  </a:cubicBezTo>
                  <a:cubicBezTo>
                    <a:pt x="552450" y="716756"/>
                    <a:pt x="547687" y="690562"/>
                    <a:pt x="542925" y="657225"/>
                  </a:cubicBezTo>
                  <a:cubicBezTo>
                    <a:pt x="538163" y="623888"/>
                    <a:pt x="604837" y="666749"/>
                    <a:pt x="514350" y="557212"/>
                  </a:cubicBezTo>
                  <a:cubicBezTo>
                    <a:pt x="423863" y="447675"/>
                    <a:pt x="211931" y="223837"/>
                    <a:pt x="0" y="0"/>
                  </a:cubicBezTo>
                </a:path>
              </a:pathLst>
            </a:custGeom>
            <a:ln w="28575"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nvGrpSpPr>
            <p:cNvPr id="75" name="Groupe 74">
              <a:extLst>
                <a:ext uri="{FF2B5EF4-FFF2-40B4-BE49-F238E27FC236}">
                  <a16:creationId xmlns:a16="http://schemas.microsoft.com/office/drawing/2014/main" id="{AF51C64F-9123-2DB6-F45B-84D391F04701}"/>
                </a:ext>
              </a:extLst>
            </p:cNvPr>
            <p:cNvGrpSpPr/>
            <p:nvPr/>
          </p:nvGrpSpPr>
          <p:grpSpPr>
            <a:xfrm rot="5400000">
              <a:off x="3220731" y="5512085"/>
              <a:ext cx="954479" cy="557212"/>
              <a:chOff x="4280077" y="3831653"/>
              <a:chExt cx="954479" cy="557212"/>
            </a:xfrm>
            <a:solidFill>
              <a:schemeClr val="accent2"/>
            </a:solidFill>
          </p:grpSpPr>
          <p:sp>
            <p:nvSpPr>
              <p:cNvPr id="76" name="Délai  75">
                <a:extLst>
                  <a:ext uri="{FF2B5EF4-FFF2-40B4-BE49-F238E27FC236}">
                    <a16:creationId xmlns:a16="http://schemas.microsoft.com/office/drawing/2014/main" id="{D8FEE6D0-622C-B8D2-3148-927A9F648CE4}"/>
                  </a:ext>
                </a:extLst>
              </p:cNvPr>
              <p:cNvSpPr/>
              <p:nvPr/>
            </p:nvSpPr>
            <p:spPr>
              <a:xfrm rot="13536419">
                <a:off x="4201853" y="3988815"/>
                <a:ext cx="557212" cy="242888"/>
              </a:xfrm>
              <a:prstGeom prst="flowChartDelay">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7" name="Arc 76">
                <a:extLst>
                  <a:ext uri="{FF2B5EF4-FFF2-40B4-BE49-F238E27FC236}">
                    <a16:creationId xmlns:a16="http://schemas.microsoft.com/office/drawing/2014/main" id="{623DED78-3889-5FC8-3705-E4F93B34AF23}"/>
                  </a:ext>
                </a:extLst>
              </p:cNvPr>
              <p:cNvSpPr/>
              <p:nvPr/>
            </p:nvSpPr>
            <p:spPr>
              <a:xfrm rot="18618828" flipH="1">
                <a:off x="4708328" y="3739797"/>
                <a:ext cx="97977" cy="954479"/>
              </a:xfrm>
              <a:prstGeom prst="arc">
                <a:avLst/>
              </a:prstGeom>
              <a:grpFill/>
              <a:ln w="19050">
                <a:solidFill>
                  <a:schemeClr val="tx1"/>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78" name="Forme libre 77">
              <a:extLst>
                <a:ext uri="{FF2B5EF4-FFF2-40B4-BE49-F238E27FC236}">
                  <a16:creationId xmlns:a16="http://schemas.microsoft.com/office/drawing/2014/main" id="{5FF26B7B-512B-F266-190A-847E50D95552}"/>
                </a:ext>
              </a:extLst>
            </p:cNvPr>
            <p:cNvSpPr/>
            <p:nvPr/>
          </p:nvSpPr>
          <p:spPr>
            <a:xfrm>
              <a:off x="3908900" y="5226242"/>
              <a:ext cx="2257425" cy="500299"/>
            </a:xfrm>
            <a:custGeom>
              <a:avLst/>
              <a:gdLst>
                <a:gd name="connsiteX0" fmla="*/ 0 w 2257425"/>
                <a:gd name="connsiteY0" fmla="*/ 85921 h 500299"/>
                <a:gd name="connsiteX1" fmla="*/ 228600 w 2257425"/>
                <a:gd name="connsiteY1" fmla="*/ 196 h 500299"/>
                <a:gd name="connsiteX2" fmla="*/ 642938 w 2257425"/>
                <a:gd name="connsiteY2" fmla="*/ 71634 h 500299"/>
                <a:gd name="connsiteX3" fmla="*/ 1057275 w 2257425"/>
                <a:gd name="connsiteY3" fmla="*/ 328809 h 500299"/>
                <a:gd name="connsiteX4" fmla="*/ 1900238 w 2257425"/>
                <a:gd name="connsiteY4" fmla="*/ 500259 h 500299"/>
                <a:gd name="connsiteX5" fmla="*/ 2257425 w 2257425"/>
                <a:gd name="connsiteY5" fmla="*/ 314521 h 500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7425" h="500299">
                  <a:moveTo>
                    <a:pt x="0" y="85921"/>
                  </a:moveTo>
                  <a:cubicBezTo>
                    <a:pt x="60722" y="44249"/>
                    <a:pt x="121444" y="2577"/>
                    <a:pt x="228600" y="196"/>
                  </a:cubicBezTo>
                  <a:cubicBezTo>
                    <a:pt x="335756" y="-2185"/>
                    <a:pt x="504826" y="16865"/>
                    <a:pt x="642938" y="71634"/>
                  </a:cubicBezTo>
                  <a:cubicBezTo>
                    <a:pt x="781050" y="126403"/>
                    <a:pt x="847725" y="257372"/>
                    <a:pt x="1057275" y="328809"/>
                  </a:cubicBezTo>
                  <a:cubicBezTo>
                    <a:pt x="1266825" y="400246"/>
                    <a:pt x="1700213" y="502640"/>
                    <a:pt x="1900238" y="500259"/>
                  </a:cubicBezTo>
                  <a:cubicBezTo>
                    <a:pt x="2100263" y="497878"/>
                    <a:pt x="2178844" y="406199"/>
                    <a:pt x="2257425" y="314521"/>
                  </a:cubicBezTo>
                </a:path>
              </a:pathLst>
            </a:custGeom>
            <a:ln w="2857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grpSp>
      <p:sp>
        <p:nvSpPr>
          <p:cNvPr id="81" name="ZoneTexte 80">
            <a:extLst>
              <a:ext uri="{FF2B5EF4-FFF2-40B4-BE49-F238E27FC236}">
                <a16:creationId xmlns:a16="http://schemas.microsoft.com/office/drawing/2014/main" id="{FF703B70-1A1F-B012-0086-F01ADF6D1124}"/>
              </a:ext>
            </a:extLst>
          </p:cNvPr>
          <p:cNvSpPr txBox="1"/>
          <p:nvPr/>
        </p:nvSpPr>
        <p:spPr>
          <a:xfrm>
            <a:off x="501882" y="1350687"/>
            <a:ext cx="3535737" cy="2308324"/>
          </a:xfrm>
          <a:prstGeom prst="rect">
            <a:avLst/>
          </a:prstGeom>
          <a:noFill/>
          <a:ln w="28575">
            <a:solidFill>
              <a:srgbClr val="FF0000"/>
            </a:solidFill>
          </a:ln>
        </p:spPr>
        <p:txBody>
          <a:bodyPr wrap="square" rtlCol="0">
            <a:spAutoFit/>
          </a:bodyPr>
          <a:lstStyle/>
          <a:p>
            <a:r>
              <a:rPr lang="fr-FR" dirty="0"/>
              <a:t>À gauche, j’abat derrière les tribords</a:t>
            </a:r>
          </a:p>
          <a:p>
            <a:endParaRPr lang="fr-FR" dirty="0"/>
          </a:p>
          <a:p>
            <a:r>
              <a:rPr lang="fr-FR" dirty="0"/>
              <a:t>À droite, je vire sous le vent des tribords plutôt qu’abattre et aller sur la layline</a:t>
            </a:r>
          </a:p>
          <a:p>
            <a:endParaRPr lang="fr-FR" dirty="0"/>
          </a:p>
          <a:p>
            <a:r>
              <a:rPr lang="fr-FR" dirty="0"/>
              <a:t>Je cherche à rester centrer</a:t>
            </a:r>
          </a:p>
        </p:txBody>
      </p:sp>
      <p:sp>
        <p:nvSpPr>
          <p:cNvPr id="82" name="ZoneTexte 81">
            <a:extLst>
              <a:ext uri="{FF2B5EF4-FFF2-40B4-BE49-F238E27FC236}">
                <a16:creationId xmlns:a16="http://schemas.microsoft.com/office/drawing/2014/main" id="{8CD89619-99F6-766A-83A6-A581959DBC6B}"/>
              </a:ext>
            </a:extLst>
          </p:cNvPr>
          <p:cNvSpPr txBox="1"/>
          <p:nvPr/>
        </p:nvSpPr>
        <p:spPr>
          <a:xfrm>
            <a:off x="512939" y="3914287"/>
            <a:ext cx="2814359" cy="1754326"/>
          </a:xfrm>
          <a:prstGeom prst="rect">
            <a:avLst/>
          </a:prstGeom>
          <a:noFill/>
          <a:ln w="28575">
            <a:solidFill>
              <a:srgbClr val="FF0000"/>
            </a:solidFill>
          </a:ln>
        </p:spPr>
        <p:txBody>
          <a:bodyPr wrap="square" rtlCol="0">
            <a:spAutoFit/>
          </a:bodyPr>
          <a:lstStyle/>
          <a:p>
            <a:r>
              <a:rPr lang="fr-FR" dirty="0"/>
              <a:t>À l’arrivée à la bouée, si je suis bâbord, je ne vire pas à chaque priorité</a:t>
            </a:r>
          </a:p>
          <a:p>
            <a:endParaRPr lang="fr-FR" dirty="0"/>
          </a:p>
          <a:p>
            <a:r>
              <a:rPr lang="fr-FR" dirty="0"/>
              <a:t>Tribord, j’évite l’empilement au-dessus de la layline</a:t>
            </a:r>
          </a:p>
        </p:txBody>
      </p:sp>
      <p:sp>
        <p:nvSpPr>
          <p:cNvPr id="83" name="ZoneTexte 82">
            <a:extLst>
              <a:ext uri="{FF2B5EF4-FFF2-40B4-BE49-F238E27FC236}">
                <a16:creationId xmlns:a16="http://schemas.microsoft.com/office/drawing/2014/main" id="{1936B019-F9EE-6C67-B0F9-4B89DD8BB6A8}"/>
              </a:ext>
            </a:extLst>
          </p:cNvPr>
          <p:cNvSpPr txBox="1"/>
          <p:nvPr/>
        </p:nvSpPr>
        <p:spPr>
          <a:xfrm>
            <a:off x="8604825" y="870998"/>
            <a:ext cx="3074428" cy="1477328"/>
          </a:xfrm>
          <a:prstGeom prst="rect">
            <a:avLst/>
          </a:prstGeom>
          <a:noFill/>
          <a:ln w="28575">
            <a:solidFill>
              <a:srgbClr val="FF0000"/>
            </a:solidFill>
          </a:ln>
        </p:spPr>
        <p:txBody>
          <a:bodyPr wrap="square" rtlCol="0">
            <a:spAutoFit/>
          </a:bodyPr>
          <a:lstStyle/>
          <a:p>
            <a:r>
              <a:rPr lang="fr-FR" dirty="0"/>
              <a:t>Attention, je dois à tout prix être tribord en arrivant dans la zone des 3 longueurs, se placer tribord environ 5 longueurs avant </a:t>
            </a:r>
          </a:p>
        </p:txBody>
      </p:sp>
    </p:spTree>
    <p:extLst>
      <p:ext uri="{BB962C8B-B14F-4D97-AF65-F5344CB8AC3E}">
        <p14:creationId xmlns:p14="http://schemas.microsoft.com/office/powerpoint/2010/main" val="220697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AEFF1-88EC-2820-3008-695C83483D71}"/>
              </a:ext>
            </a:extLst>
          </p:cNvPr>
          <p:cNvSpPr>
            <a:spLocks noGrp="1"/>
          </p:cNvSpPr>
          <p:nvPr>
            <p:ph type="title"/>
          </p:nvPr>
        </p:nvSpPr>
        <p:spPr>
          <a:xfrm>
            <a:off x="640080" y="325369"/>
            <a:ext cx="4368602" cy="1956841"/>
          </a:xfrm>
        </p:spPr>
        <p:txBody>
          <a:bodyPr anchor="b">
            <a:normAutofit/>
          </a:bodyPr>
          <a:lstStyle/>
          <a:p>
            <a:r>
              <a:rPr lang="fr-FR" sz="5400" u="sng" dirty="0">
                <a:effectLst/>
                <a:ea typeface="Calibri" panose="020F0502020204030204" pitchFamily="34" charset="0"/>
                <a:cs typeface="Times New Roman" panose="02020603050405020304" pitchFamily="18" charset="0"/>
              </a:rPr>
              <a:t>Stratégie au largue :</a:t>
            </a:r>
            <a:endParaRPr lang="fr-FR" sz="5400" dirty="0"/>
          </a:p>
        </p:txBody>
      </p:sp>
      <p:sp>
        <p:nvSpPr>
          <p:cNvPr id="3" name="Espace réservé du contenu 2">
            <a:extLst>
              <a:ext uri="{FF2B5EF4-FFF2-40B4-BE49-F238E27FC236}">
                <a16:creationId xmlns:a16="http://schemas.microsoft.com/office/drawing/2014/main" id="{821DE1C9-8CD2-36FF-F284-A2ADA1CD241E}"/>
              </a:ext>
            </a:extLst>
          </p:cNvPr>
          <p:cNvSpPr>
            <a:spLocks noGrp="1"/>
          </p:cNvSpPr>
          <p:nvPr>
            <p:ph idx="1"/>
          </p:nvPr>
        </p:nvSpPr>
        <p:spPr>
          <a:xfrm>
            <a:off x="640080" y="2872899"/>
            <a:ext cx="4243589" cy="3320668"/>
          </a:xfrm>
        </p:spPr>
        <p:txBody>
          <a:bodyPr>
            <a:normAutofit/>
          </a:bodyPr>
          <a:lstStyle/>
          <a:p>
            <a:r>
              <a:rPr lang="fr-FR" sz="2200" dirty="0"/>
              <a:t>Vent oscillant </a:t>
            </a:r>
          </a:p>
          <a:p>
            <a:endParaRPr lang="fr-FR" sz="2200" dirty="0"/>
          </a:p>
        </p:txBody>
      </p:sp>
      <p:grpSp>
        <p:nvGrpSpPr>
          <p:cNvPr id="30" name="Groupe 29">
            <a:extLst>
              <a:ext uri="{FF2B5EF4-FFF2-40B4-BE49-F238E27FC236}">
                <a16:creationId xmlns:a16="http://schemas.microsoft.com/office/drawing/2014/main" id="{252BA1CD-6F41-21C9-49C3-A4E5DD875F0A}"/>
              </a:ext>
            </a:extLst>
          </p:cNvPr>
          <p:cNvGrpSpPr/>
          <p:nvPr/>
        </p:nvGrpSpPr>
        <p:grpSpPr>
          <a:xfrm>
            <a:off x="4043680" y="2387858"/>
            <a:ext cx="4876800" cy="2539742"/>
            <a:chOff x="4043680" y="2387858"/>
            <a:chExt cx="4876800" cy="2539742"/>
          </a:xfrm>
        </p:grpSpPr>
        <p:sp>
          <p:nvSpPr>
            <p:cNvPr id="4" name="Organigramme : Disque magnétique 3">
              <a:extLst>
                <a:ext uri="{FF2B5EF4-FFF2-40B4-BE49-F238E27FC236}">
                  <a16:creationId xmlns:a16="http://schemas.microsoft.com/office/drawing/2014/main" id="{ABABA721-8B8F-58B1-6DD5-FC916DCD036C}"/>
                </a:ext>
              </a:extLst>
            </p:cNvPr>
            <p:cNvSpPr/>
            <p:nvPr/>
          </p:nvSpPr>
          <p:spPr>
            <a:xfrm>
              <a:off x="4043680" y="4511040"/>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sp>
          <p:nvSpPr>
            <p:cNvPr id="6" name="Organigramme : Disque magnétique 5">
              <a:extLst>
                <a:ext uri="{FF2B5EF4-FFF2-40B4-BE49-F238E27FC236}">
                  <a16:creationId xmlns:a16="http://schemas.microsoft.com/office/drawing/2014/main" id="{1469EF9F-798E-3190-413F-8556E5C6B74A}"/>
                </a:ext>
              </a:extLst>
            </p:cNvPr>
            <p:cNvSpPr/>
            <p:nvPr/>
          </p:nvSpPr>
          <p:spPr>
            <a:xfrm>
              <a:off x="8676640" y="2387858"/>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a:t>
              </a:r>
            </a:p>
          </p:txBody>
        </p:sp>
      </p:grpSp>
      <p:sp>
        <p:nvSpPr>
          <p:cNvPr id="31" name="Flèche : bas 30">
            <a:extLst>
              <a:ext uri="{FF2B5EF4-FFF2-40B4-BE49-F238E27FC236}">
                <a16:creationId xmlns:a16="http://schemas.microsoft.com/office/drawing/2014/main" id="{A27A8B52-4CEF-A03A-16D9-10E9AD589DBB}"/>
              </a:ext>
            </a:extLst>
          </p:cNvPr>
          <p:cNvSpPr/>
          <p:nvPr/>
        </p:nvSpPr>
        <p:spPr>
          <a:xfrm rot="20490369">
            <a:off x="5445764" y="1192027"/>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2" name="Flèche : bas 31">
            <a:extLst>
              <a:ext uri="{FF2B5EF4-FFF2-40B4-BE49-F238E27FC236}">
                <a16:creationId xmlns:a16="http://schemas.microsoft.com/office/drawing/2014/main" id="{807C32B0-7DC9-C20F-EAF8-6EBCA1B0E9C5}"/>
              </a:ext>
            </a:extLst>
          </p:cNvPr>
          <p:cNvSpPr/>
          <p:nvPr/>
        </p:nvSpPr>
        <p:spPr>
          <a:xfrm rot="715053">
            <a:off x="7680961" y="979939"/>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Forme libre : forme 8">
            <a:extLst>
              <a:ext uri="{FF2B5EF4-FFF2-40B4-BE49-F238E27FC236}">
                <a16:creationId xmlns:a16="http://schemas.microsoft.com/office/drawing/2014/main" id="{BD603E73-0660-AA32-2DDB-DB2335469331}"/>
              </a:ext>
            </a:extLst>
          </p:cNvPr>
          <p:cNvSpPr/>
          <p:nvPr/>
        </p:nvSpPr>
        <p:spPr>
          <a:xfrm>
            <a:off x="3873723" y="2410073"/>
            <a:ext cx="7210837" cy="5127033"/>
          </a:xfrm>
          <a:custGeom>
            <a:avLst/>
            <a:gdLst>
              <a:gd name="connsiteX0" fmla="*/ 7210837 w 7210837"/>
              <a:gd name="connsiteY0" fmla="*/ 1369447 h 5127033"/>
              <a:gd name="connsiteX1" fmla="*/ 4975637 w 7210837"/>
              <a:gd name="connsiteY1" fmla="*/ 8007 h 5127033"/>
              <a:gd name="connsiteX2" fmla="*/ 3664997 w 7210837"/>
              <a:gd name="connsiteY2" fmla="*/ 820807 h 5127033"/>
              <a:gd name="connsiteX3" fmla="*/ 2171477 w 7210837"/>
              <a:gd name="connsiteY3" fmla="*/ 1125607 h 5127033"/>
              <a:gd name="connsiteX4" fmla="*/ 1084357 w 7210837"/>
              <a:gd name="connsiteY4" fmla="*/ 2080647 h 5127033"/>
              <a:gd name="connsiteX5" fmla="*/ 37877 w 7210837"/>
              <a:gd name="connsiteY5" fmla="*/ 2304167 h 5127033"/>
              <a:gd name="connsiteX6" fmla="*/ 281717 w 7210837"/>
              <a:gd name="connsiteY6" fmla="*/ 3919607 h 5127033"/>
              <a:gd name="connsiteX7" fmla="*/ 779557 w 7210837"/>
              <a:gd name="connsiteY7" fmla="*/ 4549527 h 5127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10837" h="5127033">
                <a:moveTo>
                  <a:pt x="7210837" y="1369447"/>
                </a:moveTo>
                <a:cubicBezTo>
                  <a:pt x="6388723" y="734447"/>
                  <a:pt x="5566610" y="99447"/>
                  <a:pt x="4975637" y="8007"/>
                </a:cubicBezTo>
                <a:cubicBezTo>
                  <a:pt x="4384664" y="-83433"/>
                  <a:pt x="4132357" y="634540"/>
                  <a:pt x="3664997" y="820807"/>
                </a:cubicBezTo>
                <a:cubicBezTo>
                  <a:pt x="3197637" y="1007074"/>
                  <a:pt x="2601584" y="915634"/>
                  <a:pt x="2171477" y="1125607"/>
                </a:cubicBezTo>
                <a:cubicBezTo>
                  <a:pt x="1741370" y="1335580"/>
                  <a:pt x="1439957" y="1884220"/>
                  <a:pt x="1084357" y="2080647"/>
                </a:cubicBezTo>
                <a:cubicBezTo>
                  <a:pt x="728757" y="2277074"/>
                  <a:pt x="171650" y="1997674"/>
                  <a:pt x="37877" y="2304167"/>
                </a:cubicBezTo>
                <a:cubicBezTo>
                  <a:pt x="-95896" y="2610660"/>
                  <a:pt x="158104" y="3545380"/>
                  <a:pt x="281717" y="3919607"/>
                </a:cubicBezTo>
                <a:cubicBezTo>
                  <a:pt x="405330" y="4293834"/>
                  <a:pt x="1570344" y="6005794"/>
                  <a:pt x="779557" y="4549527"/>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4F36432D-3877-BE18-3D93-65DEDB8D5E14}"/>
              </a:ext>
            </a:extLst>
          </p:cNvPr>
          <p:cNvSpPr txBox="1"/>
          <p:nvPr/>
        </p:nvSpPr>
        <p:spPr>
          <a:xfrm>
            <a:off x="132955" y="4575791"/>
            <a:ext cx="3314576" cy="923330"/>
          </a:xfrm>
          <a:prstGeom prst="rect">
            <a:avLst/>
          </a:prstGeom>
          <a:noFill/>
        </p:spPr>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J</a:t>
            </a:r>
            <a:r>
              <a:rPr lang="fr-FR" sz="1800" dirty="0">
                <a:effectLst/>
                <a:latin typeface="Calibri" panose="020F0502020204030204" pitchFamily="34" charset="0"/>
                <a:ea typeface="Calibri" panose="020F0502020204030204" pitchFamily="34" charset="0"/>
                <a:cs typeface="Times New Roman" panose="02020603050405020304" pitchFamily="18" charset="0"/>
              </a:rPr>
              <a:t>e peux lofer un peu lorsque le vent adonne et abattre lorsque le vent molli.</a:t>
            </a:r>
            <a:endParaRPr lang="fr-FR" dirty="0"/>
          </a:p>
        </p:txBody>
      </p:sp>
    </p:spTree>
    <p:extLst>
      <p:ext uri="{BB962C8B-B14F-4D97-AF65-F5344CB8AC3E}">
        <p14:creationId xmlns:p14="http://schemas.microsoft.com/office/powerpoint/2010/main" val="175078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5CA2F2-B273-154F-55E6-AF0CDA588D05}"/>
              </a:ext>
            </a:extLst>
          </p:cNvPr>
          <p:cNvSpPr>
            <a:spLocks noGrp="1"/>
          </p:cNvSpPr>
          <p:nvPr>
            <p:ph type="title"/>
          </p:nvPr>
        </p:nvSpPr>
        <p:spPr>
          <a:xfrm>
            <a:off x="640080" y="325369"/>
            <a:ext cx="4368602" cy="1956841"/>
          </a:xfrm>
        </p:spPr>
        <p:txBody>
          <a:bodyPr anchor="b">
            <a:normAutofit/>
          </a:bodyPr>
          <a:lstStyle/>
          <a:p>
            <a:r>
              <a:rPr lang="fr-FR" sz="5400" u="sng" dirty="0">
                <a:effectLst/>
                <a:ea typeface="Calibri" panose="020F0502020204030204" pitchFamily="34" charset="0"/>
                <a:cs typeface="Times New Roman" panose="02020603050405020304" pitchFamily="18" charset="0"/>
              </a:rPr>
              <a:t>Largue bascule </a:t>
            </a:r>
            <a:r>
              <a:rPr lang="fr-FR" sz="5400" u="sng" dirty="0">
                <a:ea typeface="Calibri" panose="020F0502020204030204" pitchFamily="34" charset="0"/>
                <a:cs typeface="Times New Roman" panose="02020603050405020304" pitchFamily="18" charset="0"/>
              </a:rPr>
              <a:t>à</a:t>
            </a:r>
            <a:r>
              <a:rPr lang="fr-FR" sz="5400" u="sng" dirty="0">
                <a:effectLst/>
                <a:ea typeface="Calibri" panose="020F0502020204030204" pitchFamily="34" charset="0"/>
                <a:cs typeface="Times New Roman" panose="02020603050405020304" pitchFamily="18" charset="0"/>
              </a:rPr>
              <a:t> droite</a:t>
            </a:r>
            <a:r>
              <a:rPr lang="fr-FR" sz="5400" dirty="0">
                <a:effectLst/>
                <a:ea typeface="Calibri" panose="020F0502020204030204" pitchFamily="34" charset="0"/>
                <a:cs typeface="Times New Roman" panose="02020603050405020304" pitchFamily="18" charset="0"/>
              </a:rPr>
              <a:t> :</a:t>
            </a:r>
            <a:endParaRPr lang="fr-FR" sz="5400" dirty="0"/>
          </a:p>
        </p:txBody>
      </p:sp>
      <p:sp>
        <p:nvSpPr>
          <p:cNvPr id="9" name="Content Placeholder 8">
            <a:extLst>
              <a:ext uri="{FF2B5EF4-FFF2-40B4-BE49-F238E27FC236}">
                <a16:creationId xmlns:a16="http://schemas.microsoft.com/office/drawing/2014/main" id="{9DE75360-18FE-AF1B-915B-5D456B7F0B29}"/>
              </a:ext>
            </a:extLst>
          </p:cNvPr>
          <p:cNvSpPr>
            <a:spLocks noGrp="1"/>
          </p:cNvSpPr>
          <p:nvPr>
            <p:ph idx="1"/>
          </p:nvPr>
        </p:nvSpPr>
        <p:spPr>
          <a:xfrm>
            <a:off x="640080" y="2872899"/>
            <a:ext cx="4243589" cy="3320668"/>
          </a:xfrm>
        </p:spPr>
        <p:txBody>
          <a:bodyPr>
            <a:normAutofit/>
          </a:bodyPr>
          <a:lstStyle/>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L</a:t>
            </a:r>
            <a:r>
              <a:rPr lang="fr-FR" sz="1800" dirty="0">
                <a:effectLst/>
                <a:latin typeface="Calibri" panose="020F0502020204030204" pitchFamily="34" charset="0"/>
                <a:ea typeface="Calibri" panose="020F0502020204030204" pitchFamily="34" charset="0"/>
                <a:cs typeface="Times New Roman" panose="02020603050405020304" pitchFamily="18" charset="0"/>
              </a:rPr>
              <a:t>ofer en fin de bord en gardant une bonne vitesse </a:t>
            </a:r>
            <a:endParaRPr lang="en-US" sz="2200" dirty="0"/>
          </a:p>
        </p:txBody>
      </p:sp>
      <p:grpSp>
        <p:nvGrpSpPr>
          <p:cNvPr id="3" name="Groupe 2">
            <a:extLst>
              <a:ext uri="{FF2B5EF4-FFF2-40B4-BE49-F238E27FC236}">
                <a16:creationId xmlns:a16="http://schemas.microsoft.com/office/drawing/2014/main" id="{7374875E-B123-3FE2-4B02-FE23835F203C}"/>
              </a:ext>
            </a:extLst>
          </p:cNvPr>
          <p:cNvGrpSpPr/>
          <p:nvPr/>
        </p:nvGrpSpPr>
        <p:grpSpPr>
          <a:xfrm>
            <a:off x="6063996" y="2258100"/>
            <a:ext cx="4876800" cy="2539742"/>
            <a:chOff x="4043680" y="2387858"/>
            <a:chExt cx="4876800" cy="2539742"/>
          </a:xfrm>
        </p:grpSpPr>
        <p:sp>
          <p:nvSpPr>
            <p:cNvPr id="4" name="Organigramme : Disque magnétique 3">
              <a:extLst>
                <a:ext uri="{FF2B5EF4-FFF2-40B4-BE49-F238E27FC236}">
                  <a16:creationId xmlns:a16="http://schemas.microsoft.com/office/drawing/2014/main" id="{C8683511-69A6-449E-DD14-6317AC01AE96}"/>
                </a:ext>
              </a:extLst>
            </p:cNvPr>
            <p:cNvSpPr/>
            <p:nvPr/>
          </p:nvSpPr>
          <p:spPr>
            <a:xfrm>
              <a:off x="4043680" y="4511040"/>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sp>
          <p:nvSpPr>
            <p:cNvPr id="6" name="Organigramme : Disque magnétique 5">
              <a:extLst>
                <a:ext uri="{FF2B5EF4-FFF2-40B4-BE49-F238E27FC236}">
                  <a16:creationId xmlns:a16="http://schemas.microsoft.com/office/drawing/2014/main" id="{520A4C2B-5BDA-D400-6913-C73B6DDF25E5}"/>
                </a:ext>
              </a:extLst>
            </p:cNvPr>
            <p:cNvSpPr/>
            <p:nvPr/>
          </p:nvSpPr>
          <p:spPr>
            <a:xfrm>
              <a:off x="8676640" y="2387858"/>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a:t>
              </a:r>
            </a:p>
          </p:txBody>
        </p:sp>
      </p:grpSp>
      <p:sp>
        <p:nvSpPr>
          <p:cNvPr id="10" name="Forme libre : forme 9">
            <a:extLst>
              <a:ext uri="{FF2B5EF4-FFF2-40B4-BE49-F238E27FC236}">
                <a16:creationId xmlns:a16="http://schemas.microsoft.com/office/drawing/2014/main" id="{043C2295-93C2-B522-230F-C57403AF8303}"/>
              </a:ext>
            </a:extLst>
          </p:cNvPr>
          <p:cNvSpPr/>
          <p:nvPr/>
        </p:nvSpPr>
        <p:spPr>
          <a:xfrm>
            <a:off x="5780081" y="2162032"/>
            <a:ext cx="6279839" cy="4792186"/>
          </a:xfrm>
          <a:custGeom>
            <a:avLst/>
            <a:gdLst>
              <a:gd name="connsiteX0" fmla="*/ 6279839 w 6279839"/>
              <a:gd name="connsiteY0" fmla="*/ 1292368 h 4792186"/>
              <a:gd name="connsiteX1" fmla="*/ 4989519 w 6279839"/>
              <a:gd name="connsiteY1" fmla="*/ 12208 h 4792186"/>
              <a:gd name="connsiteX2" fmla="*/ 3231839 w 6279839"/>
              <a:gd name="connsiteY2" fmla="*/ 1973088 h 4792186"/>
              <a:gd name="connsiteX3" fmla="*/ 31439 w 6279839"/>
              <a:gd name="connsiteY3" fmla="*/ 2349008 h 4792186"/>
              <a:gd name="connsiteX4" fmla="*/ 1189679 w 6279839"/>
              <a:gd name="connsiteY4" fmla="*/ 4523248 h 4792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9839" h="4792186">
                <a:moveTo>
                  <a:pt x="6279839" y="1292368"/>
                </a:moveTo>
                <a:cubicBezTo>
                  <a:pt x="5888679" y="595561"/>
                  <a:pt x="5497519" y="-101245"/>
                  <a:pt x="4989519" y="12208"/>
                </a:cubicBezTo>
                <a:cubicBezTo>
                  <a:pt x="4481519" y="125661"/>
                  <a:pt x="4058186" y="1583621"/>
                  <a:pt x="3231839" y="1973088"/>
                </a:cubicBezTo>
                <a:cubicBezTo>
                  <a:pt x="2405492" y="2362555"/>
                  <a:pt x="371799" y="1923981"/>
                  <a:pt x="31439" y="2349008"/>
                </a:cubicBezTo>
                <a:cubicBezTo>
                  <a:pt x="-308921" y="2774035"/>
                  <a:pt x="2249706" y="5676408"/>
                  <a:pt x="1189679" y="4523248"/>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Flèche : bas 10">
            <a:extLst>
              <a:ext uri="{FF2B5EF4-FFF2-40B4-BE49-F238E27FC236}">
                <a16:creationId xmlns:a16="http://schemas.microsoft.com/office/drawing/2014/main" id="{15F3830B-977B-E356-CA6D-0C0896B3AE16}"/>
              </a:ext>
            </a:extLst>
          </p:cNvPr>
          <p:cNvSpPr/>
          <p:nvPr/>
        </p:nvSpPr>
        <p:spPr>
          <a:xfrm rot="419909">
            <a:off x="9580882" y="979939"/>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3" name="Flèche : bas 12">
            <a:extLst>
              <a:ext uri="{FF2B5EF4-FFF2-40B4-BE49-F238E27FC236}">
                <a16:creationId xmlns:a16="http://schemas.microsoft.com/office/drawing/2014/main" id="{30D98753-7F04-9B5C-9892-150586DD7256}"/>
              </a:ext>
            </a:extLst>
          </p:cNvPr>
          <p:cNvSpPr/>
          <p:nvPr/>
        </p:nvSpPr>
        <p:spPr>
          <a:xfrm rot="2139660">
            <a:off x="6115448" y="2574991"/>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454085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7ADA43-53CB-94B7-A901-00175D174095}"/>
              </a:ext>
            </a:extLst>
          </p:cNvPr>
          <p:cNvSpPr>
            <a:spLocks noGrp="1"/>
          </p:cNvSpPr>
          <p:nvPr>
            <p:ph type="title"/>
          </p:nvPr>
        </p:nvSpPr>
        <p:spPr>
          <a:xfrm>
            <a:off x="445390" y="160527"/>
            <a:ext cx="4462815" cy="2660262"/>
          </a:xfrm>
        </p:spPr>
        <p:txBody>
          <a:bodyPr vert="horz" lIns="91440" tIns="45720" rIns="91440" bIns="45720" rtlCol="0" anchor="b">
            <a:normAutofit/>
          </a:bodyPr>
          <a:lstStyle/>
          <a:p>
            <a:r>
              <a:rPr lang="en-US" sz="5400" u="sng" kern="1200" dirty="0" err="1">
                <a:solidFill>
                  <a:schemeClr val="tx1"/>
                </a:solidFill>
                <a:effectLst/>
                <a:ea typeface="+mj-ea"/>
                <a:cs typeface="+mj-cs"/>
              </a:rPr>
              <a:t>Largue</a:t>
            </a:r>
            <a:r>
              <a:rPr lang="en-US" sz="5400" u="sng" kern="1200" dirty="0">
                <a:solidFill>
                  <a:schemeClr val="tx1"/>
                </a:solidFill>
                <a:effectLst/>
                <a:ea typeface="+mj-ea"/>
                <a:cs typeface="+mj-cs"/>
              </a:rPr>
              <a:t> bascule à gauche :</a:t>
            </a:r>
            <a:br>
              <a:rPr lang="en-US" sz="6100" kern="1200" dirty="0">
                <a:solidFill>
                  <a:schemeClr val="tx1"/>
                </a:solidFill>
                <a:effectLst/>
                <a:latin typeface="+mj-lt"/>
                <a:ea typeface="+mj-ea"/>
                <a:cs typeface="+mj-cs"/>
              </a:rPr>
            </a:br>
            <a:endParaRPr lang="en-US" sz="6100" kern="1200" dirty="0">
              <a:solidFill>
                <a:schemeClr val="tx1"/>
              </a:solidFill>
              <a:latin typeface="+mj-lt"/>
              <a:ea typeface="+mj-ea"/>
              <a:cs typeface="+mj-cs"/>
            </a:endParaRPr>
          </a:p>
        </p:txBody>
      </p:sp>
      <p:grpSp>
        <p:nvGrpSpPr>
          <p:cNvPr id="4" name="Groupe 3">
            <a:extLst>
              <a:ext uri="{FF2B5EF4-FFF2-40B4-BE49-F238E27FC236}">
                <a16:creationId xmlns:a16="http://schemas.microsoft.com/office/drawing/2014/main" id="{F6C5B1E6-EBA4-FE29-DBB9-C8DFA112A847}"/>
              </a:ext>
            </a:extLst>
          </p:cNvPr>
          <p:cNvGrpSpPr/>
          <p:nvPr/>
        </p:nvGrpSpPr>
        <p:grpSpPr>
          <a:xfrm>
            <a:off x="5762946" y="2024420"/>
            <a:ext cx="4876800" cy="2539742"/>
            <a:chOff x="4043680" y="2387858"/>
            <a:chExt cx="4876800" cy="2539742"/>
          </a:xfrm>
        </p:grpSpPr>
        <p:sp>
          <p:nvSpPr>
            <p:cNvPr id="6" name="Organigramme : Disque magnétique 5">
              <a:extLst>
                <a:ext uri="{FF2B5EF4-FFF2-40B4-BE49-F238E27FC236}">
                  <a16:creationId xmlns:a16="http://schemas.microsoft.com/office/drawing/2014/main" id="{E552D076-F8BF-5358-4C34-3277A63F50E2}"/>
                </a:ext>
              </a:extLst>
            </p:cNvPr>
            <p:cNvSpPr/>
            <p:nvPr/>
          </p:nvSpPr>
          <p:spPr>
            <a:xfrm>
              <a:off x="4043680" y="4511040"/>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sp>
          <p:nvSpPr>
            <p:cNvPr id="7" name="Organigramme : Disque magnétique 6">
              <a:extLst>
                <a:ext uri="{FF2B5EF4-FFF2-40B4-BE49-F238E27FC236}">
                  <a16:creationId xmlns:a16="http://schemas.microsoft.com/office/drawing/2014/main" id="{F90FD97A-8C02-B6B7-1AD1-726B1418517F}"/>
                </a:ext>
              </a:extLst>
            </p:cNvPr>
            <p:cNvSpPr/>
            <p:nvPr/>
          </p:nvSpPr>
          <p:spPr>
            <a:xfrm>
              <a:off x="8676640" y="2387858"/>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1</a:t>
              </a:r>
            </a:p>
          </p:txBody>
        </p:sp>
      </p:grpSp>
      <p:sp>
        <p:nvSpPr>
          <p:cNvPr id="8" name="Forme libre : forme 7">
            <a:extLst>
              <a:ext uri="{FF2B5EF4-FFF2-40B4-BE49-F238E27FC236}">
                <a16:creationId xmlns:a16="http://schemas.microsoft.com/office/drawing/2014/main" id="{848BD498-47AD-AD37-97C5-88959DA1895D}"/>
              </a:ext>
            </a:extLst>
          </p:cNvPr>
          <p:cNvSpPr/>
          <p:nvPr/>
        </p:nvSpPr>
        <p:spPr>
          <a:xfrm>
            <a:off x="5513366" y="1949085"/>
            <a:ext cx="6475434" cy="4553315"/>
          </a:xfrm>
          <a:custGeom>
            <a:avLst/>
            <a:gdLst>
              <a:gd name="connsiteX0" fmla="*/ 6475434 w 6475434"/>
              <a:gd name="connsiteY0" fmla="*/ 1363075 h 4553315"/>
              <a:gd name="connsiteX1" fmla="*/ 5113994 w 6475434"/>
              <a:gd name="connsiteY1" fmla="*/ 21955 h 4553315"/>
              <a:gd name="connsiteX2" fmla="*/ 2076154 w 6475434"/>
              <a:gd name="connsiteY2" fmla="*/ 672195 h 4553315"/>
              <a:gd name="connsiteX3" fmla="*/ 13674 w 6475434"/>
              <a:gd name="connsiteY3" fmla="*/ 2480675 h 4553315"/>
              <a:gd name="connsiteX4" fmla="*/ 1232874 w 6475434"/>
              <a:gd name="connsiteY4" fmla="*/ 4553315 h 45533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5434" h="4553315">
                <a:moveTo>
                  <a:pt x="6475434" y="1363075"/>
                </a:moveTo>
                <a:cubicBezTo>
                  <a:pt x="6161320" y="750088"/>
                  <a:pt x="5847207" y="137102"/>
                  <a:pt x="5113994" y="21955"/>
                </a:cubicBezTo>
                <a:cubicBezTo>
                  <a:pt x="4380781" y="-93192"/>
                  <a:pt x="2926207" y="262408"/>
                  <a:pt x="2076154" y="672195"/>
                </a:cubicBezTo>
                <a:cubicBezTo>
                  <a:pt x="1226101" y="1081982"/>
                  <a:pt x="154221" y="1833822"/>
                  <a:pt x="13674" y="2480675"/>
                </a:cubicBezTo>
                <a:cubicBezTo>
                  <a:pt x="-126873" y="3127528"/>
                  <a:pt x="853567" y="4121515"/>
                  <a:pt x="1232874" y="4553315"/>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bas 8">
            <a:extLst>
              <a:ext uri="{FF2B5EF4-FFF2-40B4-BE49-F238E27FC236}">
                <a16:creationId xmlns:a16="http://schemas.microsoft.com/office/drawing/2014/main" id="{CC465F53-36DD-C416-0032-2787036C61C9}"/>
              </a:ext>
            </a:extLst>
          </p:cNvPr>
          <p:cNvSpPr/>
          <p:nvPr/>
        </p:nvSpPr>
        <p:spPr>
          <a:xfrm>
            <a:off x="9580882" y="979939"/>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1" name="Flèche : bas 10">
            <a:extLst>
              <a:ext uri="{FF2B5EF4-FFF2-40B4-BE49-F238E27FC236}">
                <a16:creationId xmlns:a16="http://schemas.microsoft.com/office/drawing/2014/main" id="{7D37A6A0-6E01-A8FC-88D2-F0D0E5A27FB7}"/>
              </a:ext>
            </a:extLst>
          </p:cNvPr>
          <p:cNvSpPr/>
          <p:nvPr/>
        </p:nvSpPr>
        <p:spPr>
          <a:xfrm rot="18727853">
            <a:off x="5164116" y="2360503"/>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4" name="Espace réservé du contenu 13">
            <a:extLst>
              <a:ext uri="{FF2B5EF4-FFF2-40B4-BE49-F238E27FC236}">
                <a16:creationId xmlns:a16="http://schemas.microsoft.com/office/drawing/2014/main" id="{3487273E-6BDA-E70E-67CE-EBFEA2CEF56D}"/>
              </a:ext>
            </a:extLst>
          </p:cNvPr>
          <p:cNvSpPr>
            <a:spLocks noGrp="1"/>
          </p:cNvSpPr>
          <p:nvPr>
            <p:ph idx="1"/>
          </p:nvPr>
        </p:nvSpPr>
        <p:spPr>
          <a:xfrm>
            <a:off x="-596126" y="1651903"/>
            <a:ext cx="184457" cy="372517"/>
          </a:xfrm>
        </p:spPr>
        <p:txBody>
          <a:bodyPr>
            <a:normAutofit fontScale="85000" lnSpcReduction="20000"/>
          </a:bodyPr>
          <a:lstStyle/>
          <a:p>
            <a:pPr marL="0" indent="0">
              <a:buNone/>
            </a:pPr>
            <a:r>
              <a:rPr lang="fr-FR" dirty="0"/>
              <a:t>i</a:t>
            </a:r>
          </a:p>
        </p:txBody>
      </p:sp>
      <p:sp>
        <p:nvSpPr>
          <p:cNvPr id="5" name="ZoneTexte 4">
            <a:extLst>
              <a:ext uri="{FF2B5EF4-FFF2-40B4-BE49-F238E27FC236}">
                <a16:creationId xmlns:a16="http://schemas.microsoft.com/office/drawing/2014/main" id="{BBB13D5D-2807-C8A4-9F38-02BBE3378EA5}"/>
              </a:ext>
            </a:extLst>
          </p:cNvPr>
          <p:cNvSpPr txBox="1"/>
          <p:nvPr/>
        </p:nvSpPr>
        <p:spPr>
          <a:xfrm>
            <a:off x="203200" y="3051061"/>
            <a:ext cx="5232400" cy="646331"/>
          </a:xfrm>
          <a:prstGeom prst="rect">
            <a:avLst/>
          </a:prstGeom>
          <a:noFill/>
        </p:spPr>
        <p:txBody>
          <a:bodyPr wrap="square">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Sur un vent avec une bascule à gauche pour ne pas finir au largue serré je vais monter</a:t>
            </a:r>
            <a:endParaRPr lang="fr-FR" dirty="0"/>
          </a:p>
        </p:txBody>
      </p:sp>
    </p:spTree>
    <p:extLst>
      <p:ext uri="{BB962C8B-B14F-4D97-AF65-F5344CB8AC3E}">
        <p14:creationId xmlns:p14="http://schemas.microsoft.com/office/powerpoint/2010/main" val="2040150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42E045-AFCF-E84C-8F80-51A1163BBCE1}"/>
              </a:ext>
            </a:extLst>
          </p:cNvPr>
          <p:cNvSpPr>
            <a:spLocks noGrp="1"/>
          </p:cNvSpPr>
          <p:nvPr>
            <p:ph type="title"/>
          </p:nvPr>
        </p:nvSpPr>
        <p:spPr>
          <a:xfrm>
            <a:off x="426720" y="446814"/>
            <a:ext cx="13294360" cy="1325563"/>
          </a:xfrm>
        </p:spPr>
        <p:txBody>
          <a:bodyPr/>
          <a:lstStyle/>
          <a:p>
            <a:r>
              <a:rPr lang="fr-FR" u="sng" dirty="0"/>
              <a:t>Passage de la bouée tactique en fonction des règles </a:t>
            </a:r>
          </a:p>
        </p:txBody>
      </p:sp>
      <p:grpSp>
        <p:nvGrpSpPr>
          <p:cNvPr id="3" name="Groupe 2">
            <a:extLst>
              <a:ext uri="{FF2B5EF4-FFF2-40B4-BE49-F238E27FC236}">
                <a16:creationId xmlns:a16="http://schemas.microsoft.com/office/drawing/2014/main" id="{574F6286-E2A9-2410-A445-C53C6BC93066}"/>
              </a:ext>
            </a:extLst>
          </p:cNvPr>
          <p:cNvGrpSpPr/>
          <p:nvPr/>
        </p:nvGrpSpPr>
        <p:grpSpPr>
          <a:xfrm>
            <a:off x="3332480" y="1985499"/>
            <a:ext cx="6483784" cy="4985718"/>
            <a:chOff x="3332480" y="1985499"/>
            <a:chExt cx="6483784" cy="4985718"/>
          </a:xfrm>
        </p:grpSpPr>
        <p:sp>
          <p:nvSpPr>
            <p:cNvPr id="4" name="Ellipse 3">
              <a:extLst>
                <a:ext uri="{FF2B5EF4-FFF2-40B4-BE49-F238E27FC236}">
                  <a16:creationId xmlns:a16="http://schemas.microsoft.com/office/drawing/2014/main" id="{8D81182E-E928-1F7A-FAB6-1A8E9C5881D7}"/>
                </a:ext>
              </a:extLst>
            </p:cNvPr>
            <p:cNvSpPr/>
            <p:nvPr/>
          </p:nvSpPr>
          <p:spPr>
            <a:xfrm>
              <a:off x="3332480" y="2358577"/>
              <a:ext cx="5303520" cy="4612640"/>
            </a:xfrm>
            <a:prstGeom prst="ellipse">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rganigramme : Disque magnétique 10">
              <a:extLst>
                <a:ext uri="{FF2B5EF4-FFF2-40B4-BE49-F238E27FC236}">
                  <a16:creationId xmlns:a16="http://schemas.microsoft.com/office/drawing/2014/main" id="{441ED5AB-B0EA-47C9-CBAA-87C38D048FE9}"/>
                </a:ext>
              </a:extLst>
            </p:cNvPr>
            <p:cNvSpPr/>
            <p:nvPr/>
          </p:nvSpPr>
          <p:spPr>
            <a:xfrm>
              <a:off x="5862320" y="4353427"/>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grpSp>
          <p:nvGrpSpPr>
            <p:cNvPr id="20" name="Groupe 19">
              <a:extLst>
                <a:ext uri="{FF2B5EF4-FFF2-40B4-BE49-F238E27FC236}">
                  <a16:creationId xmlns:a16="http://schemas.microsoft.com/office/drawing/2014/main" id="{43720BE1-40DB-8C2E-FBA4-FA1D6F9AD0C8}"/>
                </a:ext>
              </a:extLst>
            </p:cNvPr>
            <p:cNvGrpSpPr/>
            <p:nvPr/>
          </p:nvGrpSpPr>
          <p:grpSpPr>
            <a:xfrm>
              <a:off x="7878240" y="3652271"/>
              <a:ext cx="1104904" cy="813487"/>
              <a:chOff x="9568067" y="2130189"/>
              <a:chExt cx="1104904" cy="813487"/>
            </a:xfrm>
          </p:grpSpPr>
          <p:sp>
            <p:nvSpPr>
              <p:cNvPr id="14" name="Organigramme : Délai 13">
                <a:extLst>
                  <a:ext uri="{FF2B5EF4-FFF2-40B4-BE49-F238E27FC236}">
                    <a16:creationId xmlns:a16="http://schemas.microsoft.com/office/drawing/2014/main" id="{3EBB3E73-043B-C3DC-6D56-4F5C85445953}"/>
                  </a:ext>
                </a:extLst>
              </p:cNvPr>
              <p:cNvSpPr/>
              <p:nvPr/>
            </p:nvSpPr>
            <p:spPr>
              <a:xfrm rot="9171432">
                <a:off x="9568067" y="2130189"/>
                <a:ext cx="1010925" cy="514821"/>
              </a:xfrm>
              <a:prstGeom prst="flowChartDelay">
                <a:avLst/>
              </a:prstGeom>
              <a:solidFill>
                <a:schemeClr val="accent6"/>
              </a:solid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15" name="Forme libre : forme 14">
                <a:extLst>
                  <a:ext uri="{FF2B5EF4-FFF2-40B4-BE49-F238E27FC236}">
                    <a16:creationId xmlns:a16="http://schemas.microsoft.com/office/drawing/2014/main" id="{801EE347-136E-B573-C33B-2F850F018292}"/>
                  </a:ext>
                </a:extLst>
              </p:cNvPr>
              <p:cNvSpPr/>
              <p:nvPr/>
            </p:nvSpPr>
            <p:spPr>
              <a:xfrm>
                <a:off x="9839851" y="2519680"/>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a:solidFill>
                  <a:srgbClr val="00B05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grpSp>
        <p:grpSp>
          <p:nvGrpSpPr>
            <p:cNvPr id="19" name="Groupe 18">
              <a:extLst>
                <a:ext uri="{FF2B5EF4-FFF2-40B4-BE49-F238E27FC236}">
                  <a16:creationId xmlns:a16="http://schemas.microsoft.com/office/drawing/2014/main" id="{F9178B98-037D-40E8-8B79-A2C194B52FC3}"/>
                </a:ext>
              </a:extLst>
            </p:cNvPr>
            <p:cNvGrpSpPr/>
            <p:nvPr/>
          </p:nvGrpSpPr>
          <p:grpSpPr>
            <a:xfrm>
              <a:off x="6614110" y="3123854"/>
              <a:ext cx="1129436" cy="811582"/>
              <a:chOff x="7986569" y="2341368"/>
              <a:chExt cx="1129436" cy="811582"/>
            </a:xfrm>
          </p:grpSpPr>
          <p:sp>
            <p:nvSpPr>
              <p:cNvPr id="6" name="Organigramme : Délai 5">
                <a:extLst>
                  <a:ext uri="{FF2B5EF4-FFF2-40B4-BE49-F238E27FC236}">
                    <a16:creationId xmlns:a16="http://schemas.microsoft.com/office/drawing/2014/main" id="{838A58A6-CA19-53BF-DB65-2B8DB66550BF}"/>
                  </a:ext>
                </a:extLst>
              </p:cNvPr>
              <p:cNvSpPr/>
              <p:nvPr/>
            </p:nvSpPr>
            <p:spPr>
              <a:xfrm rot="9171432">
                <a:off x="7986569" y="2341368"/>
                <a:ext cx="1010925" cy="514821"/>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17" name="Forme libre : forme 16">
                <a:extLst>
                  <a:ext uri="{FF2B5EF4-FFF2-40B4-BE49-F238E27FC236}">
                    <a16:creationId xmlns:a16="http://schemas.microsoft.com/office/drawing/2014/main" id="{DD6B4048-A351-A6C8-4ED2-7FE612FA6C00}"/>
                  </a:ext>
                </a:extLst>
              </p:cNvPr>
              <p:cNvSpPr/>
              <p:nvPr/>
            </p:nvSpPr>
            <p:spPr>
              <a:xfrm>
                <a:off x="8282885" y="2728954"/>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grpSp>
          <p:nvGrpSpPr>
            <p:cNvPr id="21" name="Groupe 20">
              <a:extLst>
                <a:ext uri="{FF2B5EF4-FFF2-40B4-BE49-F238E27FC236}">
                  <a16:creationId xmlns:a16="http://schemas.microsoft.com/office/drawing/2014/main" id="{78A53C43-4C69-1138-7FC6-995E092B3461}"/>
                </a:ext>
              </a:extLst>
            </p:cNvPr>
            <p:cNvGrpSpPr/>
            <p:nvPr/>
          </p:nvGrpSpPr>
          <p:grpSpPr>
            <a:xfrm>
              <a:off x="8711360" y="1985499"/>
              <a:ext cx="1104904" cy="813487"/>
              <a:chOff x="9568067" y="2130189"/>
              <a:chExt cx="1104904" cy="813487"/>
            </a:xfrm>
            <a:solidFill>
              <a:srgbClr val="FFC000"/>
            </a:solidFill>
          </p:grpSpPr>
          <p:sp>
            <p:nvSpPr>
              <p:cNvPr id="22" name="Organigramme : Délai 21">
                <a:extLst>
                  <a:ext uri="{FF2B5EF4-FFF2-40B4-BE49-F238E27FC236}">
                    <a16:creationId xmlns:a16="http://schemas.microsoft.com/office/drawing/2014/main" id="{28B4DD66-0B71-97CB-3268-54FD9A6C5EC5}"/>
                  </a:ext>
                </a:extLst>
              </p:cNvPr>
              <p:cNvSpPr/>
              <p:nvPr/>
            </p:nvSpPr>
            <p:spPr>
              <a:xfrm rot="9171432">
                <a:off x="9568067" y="2130189"/>
                <a:ext cx="1010925" cy="514821"/>
              </a:xfrm>
              <a:prstGeom prst="flowChartDelay">
                <a:avLst/>
              </a:prstGeom>
              <a:grp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23" name="Forme libre : forme 22">
                <a:extLst>
                  <a:ext uri="{FF2B5EF4-FFF2-40B4-BE49-F238E27FC236}">
                    <a16:creationId xmlns:a16="http://schemas.microsoft.com/office/drawing/2014/main" id="{719DC487-CB12-9BB3-FF6C-82A9BD9E696E}"/>
                  </a:ext>
                </a:extLst>
              </p:cNvPr>
              <p:cNvSpPr/>
              <p:nvPr/>
            </p:nvSpPr>
            <p:spPr>
              <a:xfrm>
                <a:off x="9839851" y="2519680"/>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solidFill>
                <a:schemeClr val="bg1"/>
              </a:solidFill>
              <a:ln w="38100">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cxnSp>
          <p:nvCxnSpPr>
            <p:cNvPr id="25" name="Connecteur droit avec flèche 24">
              <a:extLst>
                <a:ext uri="{FF2B5EF4-FFF2-40B4-BE49-F238E27FC236}">
                  <a16:creationId xmlns:a16="http://schemas.microsoft.com/office/drawing/2014/main" id="{1319558F-1527-22BC-8EF9-58799987ECEB}"/>
                </a:ext>
              </a:extLst>
            </p:cNvPr>
            <p:cNvCxnSpPr/>
            <p:nvPr/>
          </p:nvCxnSpPr>
          <p:spPr>
            <a:xfrm flipV="1">
              <a:off x="7587135" y="3598829"/>
              <a:ext cx="326414" cy="19290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F226A97B-9E28-D4BF-68AF-1C8C23188260}"/>
                </a:ext>
              </a:extLst>
            </p:cNvPr>
            <p:cNvCxnSpPr>
              <a:cxnSpLocks/>
            </p:cNvCxnSpPr>
            <p:nvPr/>
          </p:nvCxnSpPr>
          <p:spPr>
            <a:xfrm flipV="1">
              <a:off x="7915904" y="2702569"/>
              <a:ext cx="900464" cy="50826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404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C3F57-E94F-3D17-B7C6-E642AC1F4E5F}"/>
              </a:ext>
            </a:extLst>
          </p:cNvPr>
          <p:cNvSpPr>
            <a:spLocks noGrp="1"/>
          </p:cNvSpPr>
          <p:nvPr>
            <p:ph type="title"/>
          </p:nvPr>
        </p:nvSpPr>
        <p:spPr>
          <a:xfrm>
            <a:off x="952500" y="266328"/>
            <a:ext cx="10515600" cy="1325563"/>
          </a:xfrm>
        </p:spPr>
        <p:txBody>
          <a:bodyPr/>
          <a:lstStyle/>
          <a:p>
            <a:pPr algn="ctr"/>
            <a:r>
              <a:rPr lang="fr-FR" b="1" dirty="0">
                <a:latin typeface="+mn-lt"/>
              </a:rPr>
              <a:t>Stratégie = Anticipation </a:t>
            </a:r>
          </a:p>
        </p:txBody>
      </p:sp>
      <p:sp>
        <p:nvSpPr>
          <p:cNvPr id="4" name="ZoneTexte 3">
            <a:extLst>
              <a:ext uri="{FF2B5EF4-FFF2-40B4-BE49-F238E27FC236}">
                <a16:creationId xmlns:a16="http://schemas.microsoft.com/office/drawing/2014/main" id="{1385C5F7-5563-0F35-B8B2-6B51FC647675}"/>
              </a:ext>
            </a:extLst>
          </p:cNvPr>
          <p:cNvSpPr txBox="1"/>
          <p:nvPr/>
        </p:nvSpPr>
        <p:spPr>
          <a:xfrm>
            <a:off x="1839283" y="3050431"/>
            <a:ext cx="3579483" cy="1323439"/>
          </a:xfrm>
          <a:prstGeom prst="rect">
            <a:avLst/>
          </a:prstGeom>
          <a:noFill/>
        </p:spPr>
        <p:txBody>
          <a:bodyPr wrap="square" rtlCol="0">
            <a:spAutoFit/>
          </a:bodyPr>
          <a:lstStyle/>
          <a:p>
            <a:r>
              <a:rPr lang="fr-FR" sz="2000" b="1" dirty="0"/>
              <a:t>Schéma prévisionnel du déroulement d’une compétition suite à une analyse aussi précise que possible.</a:t>
            </a:r>
          </a:p>
        </p:txBody>
      </p:sp>
      <p:sp>
        <p:nvSpPr>
          <p:cNvPr id="5" name="ZoneTexte 4">
            <a:extLst>
              <a:ext uri="{FF2B5EF4-FFF2-40B4-BE49-F238E27FC236}">
                <a16:creationId xmlns:a16="http://schemas.microsoft.com/office/drawing/2014/main" id="{8C2E2769-A921-1929-E107-D653EFE54794}"/>
              </a:ext>
            </a:extLst>
          </p:cNvPr>
          <p:cNvSpPr txBox="1"/>
          <p:nvPr/>
        </p:nvSpPr>
        <p:spPr>
          <a:xfrm>
            <a:off x="7258050" y="3100339"/>
            <a:ext cx="3051958" cy="2308324"/>
          </a:xfrm>
          <a:prstGeom prst="rect">
            <a:avLst/>
          </a:prstGeom>
          <a:noFill/>
        </p:spPr>
        <p:txBody>
          <a:bodyPr wrap="square" rtlCol="0">
            <a:spAutoFit/>
          </a:bodyPr>
          <a:lstStyle/>
          <a:p>
            <a:r>
              <a:rPr lang="fr-FR" i="1" dirty="0"/>
              <a:t>Analyse des éléments prévisibles d’une régate :</a:t>
            </a:r>
          </a:p>
          <a:p>
            <a:pPr marL="285750" indent="-285750">
              <a:buFont typeface="Arial" panose="020B0604020202020204" pitchFamily="34" charset="0"/>
              <a:buChar char="•"/>
            </a:pPr>
            <a:r>
              <a:rPr lang="fr-FR" b="1" dirty="0"/>
              <a:t>Géographie (étude du plan d’eau)</a:t>
            </a:r>
          </a:p>
          <a:p>
            <a:pPr marL="285750" indent="-285750">
              <a:buFont typeface="Arial" panose="020B0604020202020204" pitchFamily="34" charset="0"/>
              <a:buChar char="•"/>
            </a:pPr>
            <a:r>
              <a:rPr lang="fr-FR" b="1" dirty="0"/>
              <a:t>Météorologie (étude des conditions pour le jour de la régate)</a:t>
            </a:r>
          </a:p>
          <a:p>
            <a:pPr marL="285750" indent="-285750">
              <a:buFont typeface="Arial" panose="020B0604020202020204" pitchFamily="34" charset="0"/>
              <a:buChar char="•"/>
            </a:pPr>
            <a:r>
              <a:rPr lang="fr-FR" b="1" dirty="0"/>
              <a:t>Adversaires, matériel </a:t>
            </a:r>
          </a:p>
        </p:txBody>
      </p:sp>
      <p:sp>
        <p:nvSpPr>
          <p:cNvPr id="6" name="Forme libre 5">
            <a:extLst>
              <a:ext uri="{FF2B5EF4-FFF2-40B4-BE49-F238E27FC236}">
                <a16:creationId xmlns:a16="http://schemas.microsoft.com/office/drawing/2014/main" id="{17487D37-1DD5-B762-6733-54D67F27086F}"/>
              </a:ext>
            </a:extLst>
          </p:cNvPr>
          <p:cNvSpPr/>
          <p:nvPr/>
        </p:nvSpPr>
        <p:spPr>
          <a:xfrm>
            <a:off x="3629025" y="1690688"/>
            <a:ext cx="3629025" cy="1238250"/>
          </a:xfrm>
          <a:custGeom>
            <a:avLst/>
            <a:gdLst>
              <a:gd name="connsiteX0" fmla="*/ 3629025 w 3629025"/>
              <a:gd name="connsiteY0" fmla="*/ 0 h 1528763"/>
              <a:gd name="connsiteX1" fmla="*/ 3057525 w 3629025"/>
              <a:gd name="connsiteY1" fmla="*/ 914400 h 1528763"/>
              <a:gd name="connsiteX2" fmla="*/ 885825 w 3629025"/>
              <a:gd name="connsiteY2" fmla="*/ 514350 h 1528763"/>
              <a:gd name="connsiteX3" fmla="*/ 0 w 3629025"/>
              <a:gd name="connsiteY3" fmla="*/ 1528763 h 1528763"/>
            </a:gdLst>
            <a:ahLst/>
            <a:cxnLst>
              <a:cxn ang="0">
                <a:pos x="connsiteX0" y="connsiteY0"/>
              </a:cxn>
              <a:cxn ang="0">
                <a:pos x="connsiteX1" y="connsiteY1"/>
              </a:cxn>
              <a:cxn ang="0">
                <a:pos x="connsiteX2" y="connsiteY2"/>
              </a:cxn>
              <a:cxn ang="0">
                <a:pos x="connsiteX3" y="connsiteY3"/>
              </a:cxn>
            </a:cxnLst>
            <a:rect l="l" t="t" r="r" b="b"/>
            <a:pathLst>
              <a:path w="3629025" h="1528763">
                <a:moveTo>
                  <a:pt x="3629025" y="0"/>
                </a:moveTo>
                <a:cubicBezTo>
                  <a:pt x="3571875" y="414337"/>
                  <a:pt x="3514725" y="828675"/>
                  <a:pt x="3057525" y="914400"/>
                </a:cubicBezTo>
                <a:cubicBezTo>
                  <a:pt x="2600325" y="1000125"/>
                  <a:pt x="1395412" y="411956"/>
                  <a:pt x="885825" y="514350"/>
                </a:cubicBezTo>
                <a:cubicBezTo>
                  <a:pt x="376238" y="616744"/>
                  <a:pt x="135731" y="1314451"/>
                  <a:pt x="0" y="1528763"/>
                </a:cubicBezTo>
              </a:path>
            </a:pathLst>
          </a:cu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7" name="Forme libre 6">
            <a:extLst>
              <a:ext uri="{FF2B5EF4-FFF2-40B4-BE49-F238E27FC236}">
                <a16:creationId xmlns:a16="http://schemas.microsoft.com/office/drawing/2014/main" id="{11946B44-F784-1F28-5EDF-422499F8FDDB}"/>
              </a:ext>
            </a:extLst>
          </p:cNvPr>
          <p:cNvSpPr/>
          <p:nvPr/>
        </p:nvSpPr>
        <p:spPr>
          <a:xfrm>
            <a:off x="3629025" y="4184098"/>
            <a:ext cx="3286125" cy="1374244"/>
          </a:xfrm>
          <a:custGeom>
            <a:avLst/>
            <a:gdLst>
              <a:gd name="connsiteX0" fmla="*/ 0 w 3286125"/>
              <a:gd name="connsiteY0" fmla="*/ 345040 h 1374244"/>
              <a:gd name="connsiteX1" fmla="*/ 1300163 w 3286125"/>
              <a:gd name="connsiteY1" fmla="*/ 1373740 h 1374244"/>
              <a:gd name="connsiteX2" fmla="*/ 2200275 w 3286125"/>
              <a:gd name="connsiteY2" fmla="*/ 230740 h 1374244"/>
              <a:gd name="connsiteX3" fmla="*/ 3286125 w 3286125"/>
              <a:gd name="connsiteY3" fmla="*/ 16427 h 1374244"/>
            </a:gdLst>
            <a:ahLst/>
            <a:cxnLst>
              <a:cxn ang="0">
                <a:pos x="connsiteX0" y="connsiteY0"/>
              </a:cxn>
              <a:cxn ang="0">
                <a:pos x="connsiteX1" y="connsiteY1"/>
              </a:cxn>
              <a:cxn ang="0">
                <a:pos x="connsiteX2" y="connsiteY2"/>
              </a:cxn>
              <a:cxn ang="0">
                <a:pos x="connsiteX3" y="connsiteY3"/>
              </a:cxn>
            </a:cxnLst>
            <a:rect l="l" t="t" r="r" b="b"/>
            <a:pathLst>
              <a:path w="3286125" h="1374244">
                <a:moveTo>
                  <a:pt x="0" y="345040"/>
                </a:moveTo>
                <a:cubicBezTo>
                  <a:pt x="466725" y="868915"/>
                  <a:pt x="933451" y="1392790"/>
                  <a:pt x="1300163" y="1373740"/>
                </a:cubicBezTo>
                <a:cubicBezTo>
                  <a:pt x="1666876" y="1354690"/>
                  <a:pt x="1869281" y="456959"/>
                  <a:pt x="2200275" y="230740"/>
                </a:cubicBezTo>
                <a:cubicBezTo>
                  <a:pt x="2531269" y="4521"/>
                  <a:pt x="3031331" y="-26435"/>
                  <a:pt x="3286125" y="16427"/>
                </a:cubicBezTo>
              </a:path>
            </a:pathLst>
          </a:cu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8" name="Ellipse 7">
            <a:extLst>
              <a:ext uri="{FF2B5EF4-FFF2-40B4-BE49-F238E27FC236}">
                <a16:creationId xmlns:a16="http://schemas.microsoft.com/office/drawing/2014/main" id="{70592EF1-5986-7484-8D6B-567EED5670F8}"/>
              </a:ext>
            </a:extLst>
          </p:cNvPr>
          <p:cNvSpPr/>
          <p:nvPr/>
        </p:nvSpPr>
        <p:spPr>
          <a:xfrm>
            <a:off x="1959768" y="167530"/>
            <a:ext cx="8272463" cy="1557338"/>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966399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136668-A5BD-838B-27B6-80DA3F4D9830}"/>
              </a:ext>
            </a:extLst>
          </p:cNvPr>
          <p:cNvSpPr>
            <a:spLocks noGrp="1"/>
          </p:cNvSpPr>
          <p:nvPr>
            <p:ph type="title"/>
          </p:nvPr>
        </p:nvSpPr>
        <p:spPr>
          <a:xfrm>
            <a:off x="283247" y="259607"/>
            <a:ext cx="4491918" cy="1525190"/>
          </a:xfrm>
        </p:spPr>
        <p:txBody>
          <a:bodyPr vert="horz" lIns="91440" tIns="45720" rIns="91440" bIns="45720" rtlCol="0" anchor="b">
            <a:normAutofit/>
          </a:bodyPr>
          <a:lstStyle/>
          <a:p>
            <a:pPr>
              <a:spcAft>
                <a:spcPts val="800"/>
              </a:spcAft>
            </a:pPr>
            <a:r>
              <a:rPr lang="en-US" sz="4600" u="sng" kern="1200" dirty="0">
                <a:solidFill>
                  <a:schemeClr val="tx1"/>
                </a:solidFill>
                <a:effectLst/>
                <a:latin typeface="+mj-lt"/>
                <a:ea typeface="+mj-ea"/>
                <a:cs typeface="+mj-cs"/>
              </a:rPr>
              <a:t>Au vent </a:t>
            </a:r>
            <a:r>
              <a:rPr lang="en-US" sz="4600" u="sng" kern="1200" dirty="0" err="1">
                <a:solidFill>
                  <a:schemeClr val="tx1"/>
                </a:solidFill>
                <a:effectLst/>
                <a:latin typeface="+mj-lt"/>
                <a:ea typeface="+mj-ea"/>
                <a:cs typeface="+mj-cs"/>
              </a:rPr>
              <a:t>arrière</a:t>
            </a:r>
            <a:r>
              <a:rPr lang="en-US" sz="4600" u="sng" kern="1200" dirty="0">
                <a:solidFill>
                  <a:schemeClr val="tx1"/>
                </a:solidFill>
                <a:effectLst/>
                <a:latin typeface="+mj-lt"/>
                <a:ea typeface="+mj-ea"/>
                <a:cs typeface="+mj-cs"/>
              </a:rPr>
              <a:t> </a:t>
            </a:r>
            <a:br>
              <a:rPr lang="en-US" sz="4600" kern="1200" dirty="0">
                <a:solidFill>
                  <a:schemeClr val="tx1"/>
                </a:solidFill>
                <a:effectLst/>
                <a:latin typeface="+mj-lt"/>
                <a:ea typeface="+mj-ea"/>
                <a:cs typeface="+mj-cs"/>
              </a:rPr>
            </a:br>
            <a:r>
              <a:rPr lang="en-US" sz="4600" u="sng" dirty="0"/>
              <a:t>Bascule à droite</a:t>
            </a:r>
            <a:r>
              <a:rPr lang="en-US" sz="4600" kern="1200" dirty="0">
                <a:solidFill>
                  <a:schemeClr val="tx1"/>
                </a:solidFill>
                <a:effectLst/>
                <a:latin typeface="+mj-lt"/>
                <a:ea typeface="+mj-ea"/>
                <a:cs typeface="+mj-cs"/>
              </a:rPr>
              <a:t>: </a:t>
            </a:r>
            <a:endParaRPr lang="en-US" sz="4600" kern="1200" dirty="0">
              <a:solidFill>
                <a:schemeClr val="tx1"/>
              </a:solidFill>
              <a:latin typeface="+mj-lt"/>
              <a:ea typeface="+mj-ea"/>
              <a:cs typeface="+mj-cs"/>
            </a:endParaRPr>
          </a:p>
        </p:txBody>
      </p:sp>
      <p:cxnSp>
        <p:nvCxnSpPr>
          <p:cNvPr id="4" name="Connecteur droit 3">
            <a:extLst>
              <a:ext uri="{FF2B5EF4-FFF2-40B4-BE49-F238E27FC236}">
                <a16:creationId xmlns:a16="http://schemas.microsoft.com/office/drawing/2014/main" id="{F5F84FA1-1462-2B55-FA65-E02E533808D2}"/>
              </a:ext>
            </a:extLst>
          </p:cNvPr>
          <p:cNvCxnSpPr>
            <a:cxnSpLocks/>
          </p:cNvCxnSpPr>
          <p:nvPr/>
        </p:nvCxnSpPr>
        <p:spPr>
          <a:xfrm>
            <a:off x="5857240" y="779445"/>
            <a:ext cx="6278880" cy="3030555"/>
          </a:xfrm>
          <a:prstGeom prst="line">
            <a:avLst/>
          </a:prstGeom>
        </p:spPr>
        <p:style>
          <a:lnRef idx="3">
            <a:schemeClr val="dk1"/>
          </a:lnRef>
          <a:fillRef idx="0">
            <a:schemeClr val="dk1"/>
          </a:fillRef>
          <a:effectRef idx="2">
            <a:schemeClr val="dk1"/>
          </a:effectRef>
          <a:fontRef idx="minor">
            <a:schemeClr val="tx1"/>
          </a:fontRef>
        </p:style>
      </p:cxnSp>
      <p:cxnSp>
        <p:nvCxnSpPr>
          <p:cNvPr id="9" name="Connecteur droit 8">
            <a:extLst>
              <a:ext uri="{FF2B5EF4-FFF2-40B4-BE49-F238E27FC236}">
                <a16:creationId xmlns:a16="http://schemas.microsoft.com/office/drawing/2014/main" id="{B7A36E75-7A80-E334-F1AF-03C60FC58763}"/>
              </a:ext>
            </a:extLst>
          </p:cNvPr>
          <p:cNvCxnSpPr>
            <a:cxnSpLocks/>
          </p:cNvCxnSpPr>
          <p:nvPr/>
        </p:nvCxnSpPr>
        <p:spPr>
          <a:xfrm>
            <a:off x="5391591" y="1420354"/>
            <a:ext cx="6744529" cy="3293886"/>
          </a:xfrm>
          <a:prstGeom prst="line">
            <a:avLst/>
          </a:prstGeom>
        </p:spPr>
        <p:style>
          <a:lnRef idx="3">
            <a:schemeClr val="dk1"/>
          </a:lnRef>
          <a:fillRef idx="0">
            <a:schemeClr val="dk1"/>
          </a:fillRef>
          <a:effectRef idx="2">
            <a:schemeClr val="dk1"/>
          </a:effectRef>
          <a:fontRef idx="minor">
            <a:schemeClr val="tx1"/>
          </a:fontRef>
        </p:style>
      </p:cxnSp>
      <p:cxnSp>
        <p:nvCxnSpPr>
          <p:cNvPr id="11" name="Connecteur droit 10">
            <a:extLst>
              <a:ext uri="{FF2B5EF4-FFF2-40B4-BE49-F238E27FC236}">
                <a16:creationId xmlns:a16="http://schemas.microsoft.com/office/drawing/2014/main" id="{5A4387F2-B2FE-09EE-1525-5EB367009253}"/>
              </a:ext>
            </a:extLst>
          </p:cNvPr>
          <p:cNvCxnSpPr>
            <a:cxnSpLocks/>
          </p:cNvCxnSpPr>
          <p:nvPr/>
        </p:nvCxnSpPr>
        <p:spPr>
          <a:xfrm>
            <a:off x="4914673" y="2082800"/>
            <a:ext cx="7084287" cy="3556000"/>
          </a:xfrm>
          <a:prstGeom prst="line">
            <a:avLst/>
          </a:prstGeom>
        </p:spPr>
        <p:style>
          <a:lnRef idx="3">
            <a:schemeClr val="dk1"/>
          </a:lnRef>
          <a:fillRef idx="0">
            <a:schemeClr val="dk1"/>
          </a:fillRef>
          <a:effectRef idx="2">
            <a:schemeClr val="dk1"/>
          </a:effectRef>
          <a:fontRef idx="minor">
            <a:schemeClr val="tx1"/>
          </a:fontRef>
        </p:style>
      </p:cxnSp>
      <p:cxnSp>
        <p:nvCxnSpPr>
          <p:cNvPr id="13" name="Connecteur droit 12">
            <a:extLst>
              <a:ext uri="{FF2B5EF4-FFF2-40B4-BE49-F238E27FC236}">
                <a16:creationId xmlns:a16="http://schemas.microsoft.com/office/drawing/2014/main" id="{6A1CC62D-AC2A-0BC4-5830-416C225D1403}"/>
              </a:ext>
            </a:extLst>
          </p:cNvPr>
          <p:cNvCxnSpPr>
            <a:cxnSpLocks/>
          </p:cNvCxnSpPr>
          <p:nvPr/>
        </p:nvCxnSpPr>
        <p:spPr>
          <a:xfrm>
            <a:off x="4165600" y="2639060"/>
            <a:ext cx="6606313" cy="3411220"/>
          </a:xfrm>
          <a:prstGeom prst="line">
            <a:avLst/>
          </a:prstGeom>
        </p:spPr>
        <p:style>
          <a:lnRef idx="3">
            <a:schemeClr val="dk1"/>
          </a:lnRef>
          <a:fillRef idx="0">
            <a:schemeClr val="dk1"/>
          </a:fillRef>
          <a:effectRef idx="2">
            <a:schemeClr val="dk1"/>
          </a:effectRef>
          <a:fontRef idx="minor">
            <a:schemeClr val="tx1"/>
          </a:fontRef>
        </p:style>
      </p:cxnSp>
      <p:cxnSp>
        <p:nvCxnSpPr>
          <p:cNvPr id="14" name="Connecteur droit 13">
            <a:extLst>
              <a:ext uri="{FF2B5EF4-FFF2-40B4-BE49-F238E27FC236}">
                <a16:creationId xmlns:a16="http://schemas.microsoft.com/office/drawing/2014/main" id="{E745A0A8-F5D8-6939-7C1D-0AF67E949028}"/>
              </a:ext>
            </a:extLst>
          </p:cNvPr>
          <p:cNvCxnSpPr>
            <a:cxnSpLocks/>
          </p:cNvCxnSpPr>
          <p:nvPr/>
        </p:nvCxnSpPr>
        <p:spPr>
          <a:xfrm>
            <a:off x="3627120" y="3299125"/>
            <a:ext cx="6128493" cy="3304875"/>
          </a:xfrm>
          <a:prstGeom prst="line">
            <a:avLst/>
          </a:prstGeom>
        </p:spPr>
        <p:style>
          <a:lnRef idx="3">
            <a:schemeClr val="dk1"/>
          </a:lnRef>
          <a:fillRef idx="0">
            <a:schemeClr val="dk1"/>
          </a:fillRef>
          <a:effectRef idx="2">
            <a:schemeClr val="dk1"/>
          </a:effectRef>
          <a:fontRef idx="minor">
            <a:schemeClr val="tx1"/>
          </a:fontRef>
        </p:style>
      </p:cxnSp>
      <p:grpSp>
        <p:nvGrpSpPr>
          <p:cNvPr id="29" name="Groupe 28">
            <a:extLst>
              <a:ext uri="{FF2B5EF4-FFF2-40B4-BE49-F238E27FC236}">
                <a16:creationId xmlns:a16="http://schemas.microsoft.com/office/drawing/2014/main" id="{A394E306-25A2-FB2D-4BF3-358F32E82936}"/>
              </a:ext>
            </a:extLst>
          </p:cNvPr>
          <p:cNvGrpSpPr/>
          <p:nvPr/>
        </p:nvGrpSpPr>
        <p:grpSpPr>
          <a:xfrm rot="17911450">
            <a:off x="4742804" y="2392982"/>
            <a:ext cx="621144" cy="567457"/>
            <a:chOff x="7986569" y="2341368"/>
            <a:chExt cx="1075967" cy="896654"/>
          </a:xfrm>
        </p:grpSpPr>
        <p:sp>
          <p:nvSpPr>
            <p:cNvPr id="30" name="Organigramme : Délai 29">
              <a:extLst>
                <a:ext uri="{FF2B5EF4-FFF2-40B4-BE49-F238E27FC236}">
                  <a16:creationId xmlns:a16="http://schemas.microsoft.com/office/drawing/2014/main" id="{41E2EC25-7BF6-2D3F-09D6-67CFC1F0B50D}"/>
                </a:ext>
              </a:extLst>
            </p:cNvPr>
            <p:cNvSpPr/>
            <p:nvPr/>
          </p:nvSpPr>
          <p:spPr>
            <a:xfrm rot="9171432">
              <a:off x="7986569" y="2341368"/>
              <a:ext cx="1010925" cy="514821"/>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31" name="Forme libre : forme 30">
              <a:extLst>
                <a:ext uri="{FF2B5EF4-FFF2-40B4-BE49-F238E27FC236}">
                  <a16:creationId xmlns:a16="http://schemas.microsoft.com/office/drawing/2014/main" id="{7B65C284-EFF3-8471-4486-9B59B2C5DAC5}"/>
                </a:ext>
              </a:extLst>
            </p:cNvPr>
            <p:cNvSpPr/>
            <p:nvPr/>
          </p:nvSpPr>
          <p:spPr>
            <a:xfrm rot="1792430">
              <a:off x="8229416" y="2814026"/>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sp>
        <p:nvSpPr>
          <p:cNvPr id="35" name="Organigramme : Disque magnétique 34">
            <a:extLst>
              <a:ext uri="{FF2B5EF4-FFF2-40B4-BE49-F238E27FC236}">
                <a16:creationId xmlns:a16="http://schemas.microsoft.com/office/drawing/2014/main" id="{9F44F5A4-0F3E-E18D-0CF3-ABCBE0DEE77C}"/>
              </a:ext>
            </a:extLst>
          </p:cNvPr>
          <p:cNvSpPr/>
          <p:nvPr/>
        </p:nvSpPr>
        <p:spPr>
          <a:xfrm>
            <a:off x="7051040" y="5870275"/>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grpSp>
        <p:nvGrpSpPr>
          <p:cNvPr id="36" name="Groupe 35">
            <a:extLst>
              <a:ext uri="{FF2B5EF4-FFF2-40B4-BE49-F238E27FC236}">
                <a16:creationId xmlns:a16="http://schemas.microsoft.com/office/drawing/2014/main" id="{F9752422-E0BD-03F3-22C5-CD5D62D32C1B}"/>
              </a:ext>
            </a:extLst>
          </p:cNvPr>
          <p:cNvGrpSpPr/>
          <p:nvPr/>
        </p:nvGrpSpPr>
        <p:grpSpPr>
          <a:xfrm rot="17911450">
            <a:off x="9010068" y="2457450"/>
            <a:ext cx="637551" cy="624949"/>
            <a:chOff x="7986569" y="2341368"/>
            <a:chExt cx="1075967" cy="896654"/>
          </a:xfrm>
          <a:solidFill>
            <a:schemeClr val="accent2">
              <a:lumMod val="75000"/>
            </a:schemeClr>
          </a:solidFill>
        </p:grpSpPr>
        <p:sp>
          <p:nvSpPr>
            <p:cNvPr id="37" name="Organigramme : Délai 36">
              <a:extLst>
                <a:ext uri="{FF2B5EF4-FFF2-40B4-BE49-F238E27FC236}">
                  <a16:creationId xmlns:a16="http://schemas.microsoft.com/office/drawing/2014/main" id="{A35FDFCB-FD2D-D859-BDB9-A6363C0D8095}"/>
                </a:ext>
              </a:extLst>
            </p:cNvPr>
            <p:cNvSpPr/>
            <p:nvPr/>
          </p:nvSpPr>
          <p:spPr>
            <a:xfrm rot="9171432">
              <a:off x="7986569" y="2341368"/>
              <a:ext cx="1010925" cy="514821"/>
            </a:xfrm>
            <a:prstGeom prst="flowChartDelay">
              <a:avLst/>
            </a:prstGeom>
            <a:grpFill/>
            <a:ln>
              <a:solidFill>
                <a:schemeClr val="accent2"/>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38" name="Forme libre : forme 37">
              <a:extLst>
                <a:ext uri="{FF2B5EF4-FFF2-40B4-BE49-F238E27FC236}">
                  <a16:creationId xmlns:a16="http://schemas.microsoft.com/office/drawing/2014/main" id="{3983A5EC-2DD0-ADAC-8372-FB01D1B3E145}"/>
                </a:ext>
              </a:extLst>
            </p:cNvPr>
            <p:cNvSpPr/>
            <p:nvPr/>
          </p:nvSpPr>
          <p:spPr>
            <a:xfrm rot="1792430">
              <a:off x="8229416" y="2814026"/>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solidFill>
              <a:schemeClr val="bg1"/>
            </a:solidFill>
            <a:ln w="38100">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sp>
        <p:nvSpPr>
          <p:cNvPr id="41" name="Flèche : bas 40">
            <a:extLst>
              <a:ext uri="{FF2B5EF4-FFF2-40B4-BE49-F238E27FC236}">
                <a16:creationId xmlns:a16="http://schemas.microsoft.com/office/drawing/2014/main" id="{BE97AAD0-02F4-4EB3-FC29-884906B9C733}"/>
              </a:ext>
            </a:extLst>
          </p:cNvPr>
          <p:cNvSpPr/>
          <p:nvPr/>
        </p:nvSpPr>
        <p:spPr>
          <a:xfrm rot="1998593">
            <a:off x="9948204" y="934715"/>
            <a:ext cx="698500" cy="647700"/>
          </a:xfrm>
          <a:prstGeom prst="downArrow">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42" name="ZoneTexte 41">
            <a:extLst>
              <a:ext uri="{FF2B5EF4-FFF2-40B4-BE49-F238E27FC236}">
                <a16:creationId xmlns:a16="http://schemas.microsoft.com/office/drawing/2014/main" id="{89D47C34-8566-E1D0-D5D2-19C5F50B8058}"/>
              </a:ext>
            </a:extLst>
          </p:cNvPr>
          <p:cNvSpPr txBox="1"/>
          <p:nvPr/>
        </p:nvSpPr>
        <p:spPr>
          <a:xfrm>
            <a:off x="7078823" y="1803557"/>
            <a:ext cx="914400" cy="3970318"/>
          </a:xfrm>
          <a:prstGeom prst="rect">
            <a:avLst/>
          </a:prstGeom>
          <a:noFill/>
        </p:spPr>
        <p:txBody>
          <a:bodyPr wrap="square" rtlCol="0">
            <a:spAutoFit/>
          </a:bodyPr>
          <a:lstStyle/>
          <a:p>
            <a:r>
              <a:rPr lang="fr-FR" b="1" dirty="0">
                <a:solidFill>
                  <a:srgbClr val="FF0000"/>
                </a:solidFill>
              </a:rPr>
              <a:t>5</a:t>
            </a:r>
          </a:p>
          <a:p>
            <a:endParaRPr lang="fr-FR" b="1" dirty="0">
              <a:solidFill>
                <a:srgbClr val="FF0000"/>
              </a:solidFill>
            </a:endParaRPr>
          </a:p>
          <a:p>
            <a:endParaRPr lang="fr-FR" b="1" dirty="0">
              <a:solidFill>
                <a:srgbClr val="FF0000"/>
              </a:solidFill>
            </a:endParaRPr>
          </a:p>
          <a:p>
            <a:r>
              <a:rPr lang="fr-FR" b="1" dirty="0">
                <a:solidFill>
                  <a:srgbClr val="FF0000"/>
                </a:solidFill>
              </a:rPr>
              <a:t>4</a:t>
            </a:r>
          </a:p>
          <a:p>
            <a:endParaRPr lang="fr-FR" b="1" dirty="0">
              <a:solidFill>
                <a:srgbClr val="FF0000"/>
              </a:solidFill>
            </a:endParaRPr>
          </a:p>
          <a:p>
            <a:endParaRPr lang="fr-FR" b="1" dirty="0">
              <a:solidFill>
                <a:srgbClr val="FF0000"/>
              </a:solidFill>
            </a:endParaRPr>
          </a:p>
          <a:p>
            <a:endParaRPr lang="fr-FR" b="1" dirty="0">
              <a:solidFill>
                <a:srgbClr val="FF0000"/>
              </a:solidFill>
            </a:endParaRPr>
          </a:p>
          <a:p>
            <a:r>
              <a:rPr lang="fr-FR" b="1" dirty="0">
                <a:solidFill>
                  <a:srgbClr val="FF0000"/>
                </a:solidFill>
              </a:rPr>
              <a:t>3</a:t>
            </a:r>
          </a:p>
          <a:p>
            <a:endParaRPr lang="fr-FR" b="1" dirty="0">
              <a:solidFill>
                <a:srgbClr val="FF0000"/>
              </a:solidFill>
            </a:endParaRPr>
          </a:p>
          <a:p>
            <a:endParaRPr lang="fr-FR" b="1" dirty="0">
              <a:solidFill>
                <a:srgbClr val="FF0000"/>
              </a:solidFill>
            </a:endParaRPr>
          </a:p>
          <a:p>
            <a:r>
              <a:rPr lang="fr-FR" b="1" dirty="0">
                <a:solidFill>
                  <a:srgbClr val="FF0000"/>
                </a:solidFill>
              </a:rPr>
              <a:t>2</a:t>
            </a:r>
          </a:p>
          <a:p>
            <a:endParaRPr lang="fr-FR" b="1" dirty="0">
              <a:solidFill>
                <a:srgbClr val="FF0000"/>
              </a:solidFill>
            </a:endParaRPr>
          </a:p>
          <a:p>
            <a:endParaRPr lang="fr-FR" b="1" dirty="0">
              <a:solidFill>
                <a:srgbClr val="FF0000"/>
              </a:solidFill>
            </a:endParaRPr>
          </a:p>
          <a:p>
            <a:r>
              <a:rPr lang="fr-FR" b="1" dirty="0">
                <a:solidFill>
                  <a:srgbClr val="FF0000"/>
                </a:solidFill>
              </a:rPr>
              <a:t>1</a:t>
            </a:r>
          </a:p>
        </p:txBody>
      </p:sp>
      <p:sp>
        <p:nvSpPr>
          <p:cNvPr id="3" name="ZoneTexte 2">
            <a:extLst>
              <a:ext uri="{FF2B5EF4-FFF2-40B4-BE49-F238E27FC236}">
                <a16:creationId xmlns:a16="http://schemas.microsoft.com/office/drawing/2014/main" id="{96F96B45-60B8-BD93-92BE-F42D8A317063}"/>
              </a:ext>
            </a:extLst>
          </p:cNvPr>
          <p:cNvSpPr txBox="1"/>
          <p:nvPr/>
        </p:nvSpPr>
        <p:spPr>
          <a:xfrm>
            <a:off x="510506" y="5192612"/>
            <a:ext cx="3789627" cy="369332"/>
          </a:xfrm>
          <a:prstGeom prst="rect">
            <a:avLst/>
          </a:prstGeom>
          <a:noFill/>
        </p:spPr>
        <p:txBody>
          <a:bodyPr wrap="square" rtlCol="0">
            <a:spAutoFit/>
          </a:bodyPr>
          <a:lstStyle/>
          <a:p>
            <a:r>
              <a:rPr lang="fr-FR" dirty="0"/>
              <a:t>Privilégier le coté gauche </a:t>
            </a:r>
          </a:p>
        </p:txBody>
      </p:sp>
    </p:spTree>
    <p:extLst>
      <p:ext uri="{BB962C8B-B14F-4D97-AF65-F5344CB8AC3E}">
        <p14:creationId xmlns:p14="http://schemas.microsoft.com/office/powerpoint/2010/main" val="4240950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25C795-199C-B080-6303-3E3909168DB7}"/>
              </a:ext>
            </a:extLst>
          </p:cNvPr>
          <p:cNvSpPr>
            <a:spLocks noGrp="1"/>
          </p:cNvSpPr>
          <p:nvPr>
            <p:ph type="title"/>
          </p:nvPr>
        </p:nvSpPr>
        <p:spPr>
          <a:xfrm>
            <a:off x="1012258" y="-741680"/>
            <a:ext cx="7146222" cy="2683926"/>
          </a:xfrm>
        </p:spPr>
        <p:txBody>
          <a:bodyPr vert="horz" lIns="91440" tIns="45720" rIns="91440" bIns="45720" rtlCol="0" anchor="b">
            <a:normAutofit/>
          </a:bodyPr>
          <a:lstStyle/>
          <a:p>
            <a:r>
              <a:rPr lang="en-US" sz="4800" u="sng" dirty="0" err="1">
                <a:effectLst/>
              </a:rPr>
              <a:t>Layline</a:t>
            </a:r>
            <a:r>
              <a:rPr lang="en-US" sz="4800" u="sng" dirty="0">
                <a:effectLst/>
              </a:rPr>
              <a:t> au vent </a:t>
            </a:r>
            <a:r>
              <a:rPr lang="en-US" sz="4800" u="sng" dirty="0" err="1">
                <a:effectLst/>
              </a:rPr>
              <a:t>arrière</a:t>
            </a:r>
            <a:r>
              <a:rPr lang="en-US" sz="4800" u="sng" dirty="0">
                <a:effectLst/>
              </a:rPr>
              <a:t> :</a:t>
            </a:r>
            <a:br>
              <a:rPr lang="en-US" sz="5400" dirty="0">
                <a:effectLst/>
              </a:rPr>
            </a:br>
            <a:endParaRPr lang="en-US" sz="5400" dirty="0"/>
          </a:p>
        </p:txBody>
      </p:sp>
      <p:pic>
        <p:nvPicPr>
          <p:cNvPr id="5" name="Espace réservé du contenu 4" descr="Une image contenant texte, fournitures de bureau, papeterie, écriture manuscrite&#10;&#10;Description générée automatiquement">
            <a:extLst>
              <a:ext uri="{FF2B5EF4-FFF2-40B4-BE49-F238E27FC236}">
                <a16:creationId xmlns:a16="http://schemas.microsoft.com/office/drawing/2014/main" id="{EB2A2479-0F8C-A1E3-0C07-5F1A9233212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7065" r="26515"/>
          <a:stretch/>
        </p:blipFill>
        <p:spPr>
          <a:xfrm>
            <a:off x="11680292" y="3149600"/>
            <a:ext cx="2860640" cy="2851996"/>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Organigramme : Disque magnétique 2">
            <a:extLst>
              <a:ext uri="{FF2B5EF4-FFF2-40B4-BE49-F238E27FC236}">
                <a16:creationId xmlns:a16="http://schemas.microsoft.com/office/drawing/2014/main" id="{A48C49FE-CA6E-9AF9-CCE4-19666A2092D5}"/>
              </a:ext>
            </a:extLst>
          </p:cNvPr>
          <p:cNvSpPr/>
          <p:nvPr/>
        </p:nvSpPr>
        <p:spPr>
          <a:xfrm>
            <a:off x="5850636" y="5674227"/>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cxnSp>
        <p:nvCxnSpPr>
          <p:cNvPr id="6" name="Connecteur droit 5">
            <a:extLst>
              <a:ext uri="{FF2B5EF4-FFF2-40B4-BE49-F238E27FC236}">
                <a16:creationId xmlns:a16="http://schemas.microsoft.com/office/drawing/2014/main" id="{383A32D7-DE06-4D46-7D6C-BB0281052F3A}"/>
              </a:ext>
            </a:extLst>
          </p:cNvPr>
          <p:cNvCxnSpPr>
            <a:cxnSpLocks/>
          </p:cNvCxnSpPr>
          <p:nvPr/>
        </p:nvCxnSpPr>
        <p:spPr>
          <a:xfrm flipV="1">
            <a:off x="6094476" y="1767840"/>
            <a:ext cx="2607412" cy="42337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CE9A8D6B-5BB1-AC7B-3A56-90101B8E998B}"/>
              </a:ext>
            </a:extLst>
          </p:cNvPr>
          <p:cNvCxnSpPr>
            <a:cxnSpLocks/>
          </p:cNvCxnSpPr>
          <p:nvPr/>
        </p:nvCxnSpPr>
        <p:spPr>
          <a:xfrm flipH="1" flipV="1">
            <a:off x="2999384" y="2021840"/>
            <a:ext cx="2851252" cy="40353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e 10">
            <a:extLst>
              <a:ext uri="{FF2B5EF4-FFF2-40B4-BE49-F238E27FC236}">
                <a16:creationId xmlns:a16="http://schemas.microsoft.com/office/drawing/2014/main" id="{961F412D-A514-38A6-DD10-162102048762}"/>
              </a:ext>
            </a:extLst>
          </p:cNvPr>
          <p:cNvGrpSpPr/>
          <p:nvPr/>
        </p:nvGrpSpPr>
        <p:grpSpPr>
          <a:xfrm rot="19870268">
            <a:off x="6736551" y="4344583"/>
            <a:ext cx="690359" cy="526636"/>
            <a:chOff x="7986569" y="2341368"/>
            <a:chExt cx="1080822" cy="843953"/>
          </a:xfrm>
        </p:grpSpPr>
        <p:sp>
          <p:nvSpPr>
            <p:cNvPr id="13" name="Organigramme : Délai 12">
              <a:extLst>
                <a:ext uri="{FF2B5EF4-FFF2-40B4-BE49-F238E27FC236}">
                  <a16:creationId xmlns:a16="http://schemas.microsoft.com/office/drawing/2014/main" id="{35CA69CC-0103-E435-821A-6D41B595E48A}"/>
                </a:ext>
              </a:extLst>
            </p:cNvPr>
            <p:cNvSpPr/>
            <p:nvPr/>
          </p:nvSpPr>
          <p:spPr>
            <a:xfrm rot="9171432">
              <a:off x="7986569" y="2341368"/>
              <a:ext cx="1010925" cy="514821"/>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14" name="Forme libre : forme 13">
              <a:extLst>
                <a:ext uri="{FF2B5EF4-FFF2-40B4-BE49-F238E27FC236}">
                  <a16:creationId xmlns:a16="http://schemas.microsoft.com/office/drawing/2014/main" id="{5EADEEEA-B6C8-7FC2-D571-7351F2C80837}"/>
                </a:ext>
              </a:extLst>
            </p:cNvPr>
            <p:cNvSpPr/>
            <p:nvPr/>
          </p:nvSpPr>
          <p:spPr>
            <a:xfrm rot="635209">
              <a:off x="8234270" y="2761326"/>
              <a:ext cx="833121" cy="423995"/>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grpSp>
        <p:nvGrpSpPr>
          <p:cNvPr id="15" name="Groupe 14">
            <a:extLst>
              <a:ext uri="{FF2B5EF4-FFF2-40B4-BE49-F238E27FC236}">
                <a16:creationId xmlns:a16="http://schemas.microsoft.com/office/drawing/2014/main" id="{078872BC-C62E-11CC-22EE-98FC31B61F68}"/>
              </a:ext>
            </a:extLst>
          </p:cNvPr>
          <p:cNvGrpSpPr/>
          <p:nvPr/>
        </p:nvGrpSpPr>
        <p:grpSpPr>
          <a:xfrm>
            <a:off x="8700169" y="3718443"/>
            <a:ext cx="657748" cy="459278"/>
            <a:chOff x="9568067" y="2130189"/>
            <a:chExt cx="1124998" cy="704509"/>
          </a:xfrm>
        </p:grpSpPr>
        <p:sp>
          <p:nvSpPr>
            <p:cNvPr id="16" name="Organigramme : Délai 15">
              <a:extLst>
                <a:ext uri="{FF2B5EF4-FFF2-40B4-BE49-F238E27FC236}">
                  <a16:creationId xmlns:a16="http://schemas.microsoft.com/office/drawing/2014/main" id="{44B5F768-2A25-A37A-42A9-FAD308ACD780}"/>
                </a:ext>
              </a:extLst>
            </p:cNvPr>
            <p:cNvSpPr/>
            <p:nvPr/>
          </p:nvSpPr>
          <p:spPr>
            <a:xfrm rot="9171432">
              <a:off x="9568067" y="2130189"/>
              <a:ext cx="1010925" cy="514821"/>
            </a:xfrm>
            <a:prstGeom prst="flowChartDelay">
              <a:avLst/>
            </a:prstGeom>
            <a:solidFill>
              <a:schemeClr val="accent6"/>
            </a:solid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17" name="Forme libre : forme 16">
              <a:extLst>
                <a:ext uri="{FF2B5EF4-FFF2-40B4-BE49-F238E27FC236}">
                  <a16:creationId xmlns:a16="http://schemas.microsoft.com/office/drawing/2014/main" id="{EEB6777D-3E0F-5BA7-93EF-A5847922266F}"/>
                </a:ext>
              </a:extLst>
            </p:cNvPr>
            <p:cNvSpPr/>
            <p:nvPr/>
          </p:nvSpPr>
          <p:spPr>
            <a:xfrm rot="20462461">
              <a:off x="9859945" y="2410702"/>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a:solidFill>
                <a:srgbClr val="00B05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grpSp>
      <p:grpSp>
        <p:nvGrpSpPr>
          <p:cNvPr id="18" name="Groupe 17">
            <a:extLst>
              <a:ext uri="{FF2B5EF4-FFF2-40B4-BE49-F238E27FC236}">
                <a16:creationId xmlns:a16="http://schemas.microsoft.com/office/drawing/2014/main" id="{C3EEB32B-F5F1-083F-DEC5-D5A5568137A0}"/>
              </a:ext>
            </a:extLst>
          </p:cNvPr>
          <p:cNvGrpSpPr/>
          <p:nvPr/>
        </p:nvGrpSpPr>
        <p:grpSpPr>
          <a:xfrm rot="19970224">
            <a:off x="6215900" y="2872787"/>
            <a:ext cx="686640" cy="553626"/>
            <a:chOff x="9568067" y="2130189"/>
            <a:chExt cx="1104904" cy="813487"/>
          </a:xfrm>
          <a:solidFill>
            <a:srgbClr val="FFC000"/>
          </a:solidFill>
        </p:grpSpPr>
        <p:sp>
          <p:nvSpPr>
            <p:cNvPr id="19" name="Organigramme : Délai 18">
              <a:extLst>
                <a:ext uri="{FF2B5EF4-FFF2-40B4-BE49-F238E27FC236}">
                  <a16:creationId xmlns:a16="http://schemas.microsoft.com/office/drawing/2014/main" id="{47B1A0B4-67B0-50BB-D8E9-FE251B6F4549}"/>
                </a:ext>
              </a:extLst>
            </p:cNvPr>
            <p:cNvSpPr/>
            <p:nvPr/>
          </p:nvSpPr>
          <p:spPr>
            <a:xfrm rot="9171432">
              <a:off x="9568067" y="2130189"/>
              <a:ext cx="1010925" cy="514821"/>
            </a:xfrm>
            <a:prstGeom prst="flowChartDelay">
              <a:avLst/>
            </a:prstGeom>
            <a:grp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20" name="Forme libre : forme 19">
              <a:extLst>
                <a:ext uri="{FF2B5EF4-FFF2-40B4-BE49-F238E27FC236}">
                  <a16:creationId xmlns:a16="http://schemas.microsoft.com/office/drawing/2014/main" id="{A29D4A48-7116-D2FF-503D-D2AE3020BA39}"/>
                </a:ext>
              </a:extLst>
            </p:cNvPr>
            <p:cNvSpPr/>
            <p:nvPr/>
          </p:nvSpPr>
          <p:spPr>
            <a:xfrm>
              <a:off x="9839851" y="2519680"/>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solidFill>
              <a:schemeClr val="bg1"/>
            </a:solidFill>
            <a:ln w="38100">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sp>
        <p:nvSpPr>
          <p:cNvPr id="24" name="Forme libre : forme 23">
            <a:extLst>
              <a:ext uri="{FF2B5EF4-FFF2-40B4-BE49-F238E27FC236}">
                <a16:creationId xmlns:a16="http://schemas.microsoft.com/office/drawing/2014/main" id="{B02D9103-5C87-6F14-87F2-E6C72ED74220}"/>
              </a:ext>
            </a:extLst>
          </p:cNvPr>
          <p:cNvSpPr/>
          <p:nvPr/>
        </p:nvSpPr>
        <p:spPr>
          <a:xfrm>
            <a:off x="5564976" y="1818640"/>
            <a:ext cx="1719744" cy="4389120"/>
          </a:xfrm>
          <a:custGeom>
            <a:avLst/>
            <a:gdLst>
              <a:gd name="connsiteX0" fmla="*/ 1719744 w 1719744"/>
              <a:gd name="connsiteY0" fmla="*/ 0 h 4389120"/>
              <a:gd name="connsiteX1" fmla="*/ 73824 w 1719744"/>
              <a:gd name="connsiteY1" fmla="*/ 2804160 h 4389120"/>
              <a:gd name="connsiteX2" fmla="*/ 327824 w 1719744"/>
              <a:gd name="connsiteY2" fmla="*/ 4389120 h 4389120"/>
            </a:gdLst>
            <a:ahLst/>
            <a:cxnLst>
              <a:cxn ang="0">
                <a:pos x="connsiteX0" y="connsiteY0"/>
              </a:cxn>
              <a:cxn ang="0">
                <a:pos x="connsiteX1" y="connsiteY1"/>
              </a:cxn>
              <a:cxn ang="0">
                <a:pos x="connsiteX2" y="connsiteY2"/>
              </a:cxn>
            </a:cxnLst>
            <a:rect l="l" t="t" r="r" b="b"/>
            <a:pathLst>
              <a:path w="1719744" h="4389120">
                <a:moveTo>
                  <a:pt x="1719744" y="0"/>
                </a:moveTo>
                <a:cubicBezTo>
                  <a:pt x="1012777" y="1036320"/>
                  <a:pt x="305811" y="2072640"/>
                  <a:pt x="73824" y="2804160"/>
                </a:cubicBezTo>
                <a:cubicBezTo>
                  <a:pt x="-158163" y="3535680"/>
                  <a:pt x="221144" y="4170680"/>
                  <a:pt x="327824" y="438912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fr-FR"/>
          </a:p>
        </p:txBody>
      </p:sp>
      <p:sp>
        <p:nvSpPr>
          <p:cNvPr id="26" name="Forme libre : forme 25">
            <a:extLst>
              <a:ext uri="{FF2B5EF4-FFF2-40B4-BE49-F238E27FC236}">
                <a16:creationId xmlns:a16="http://schemas.microsoft.com/office/drawing/2014/main" id="{4C10E781-2210-2CEC-27F3-C4072A6165E9}"/>
              </a:ext>
            </a:extLst>
          </p:cNvPr>
          <p:cNvSpPr/>
          <p:nvPr/>
        </p:nvSpPr>
        <p:spPr>
          <a:xfrm>
            <a:off x="5718795" y="2976880"/>
            <a:ext cx="4827285" cy="3230880"/>
          </a:xfrm>
          <a:custGeom>
            <a:avLst/>
            <a:gdLst>
              <a:gd name="connsiteX0" fmla="*/ 4827285 w 4827285"/>
              <a:gd name="connsiteY0" fmla="*/ 0 h 3230880"/>
              <a:gd name="connsiteX1" fmla="*/ 448325 w 4827285"/>
              <a:gd name="connsiteY1" fmla="*/ 2550160 h 3230880"/>
              <a:gd name="connsiteX2" fmla="*/ 133365 w 4827285"/>
              <a:gd name="connsiteY2" fmla="*/ 3230880 h 3230880"/>
            </a:gdLst>
            <a:ahLst/>
            <a:cxnLst>
              <a:cxn ang="0">
                <a:pos x="connsiteX0" y="connsiteY0"/>
              </a:cxn>
              <a:cxn ang="0">
                <a:pos x="connsiteX1" y="connsiteY1"/>
              </a:cxn>
              <a:cxn ang="0">
                <a:pos x="connsiteX2" y="connsiteY2"/>
              </a:cxn>
            </a:cxnLst>
            <a:rect l="l" t="t" r="r" b="b"/>
            <a:pathLst>
              <a:path w="4827285" h="3230880">
                <a:moveTo>
                  <a:pt x="4827285" y="0"/>
                </a:moveTo>
                <a:cubicBezTo>
                  <a:pt x="3028965" y="1005840"/>
                  <a:pt x="1230645" y="2011680"/>
                  <a:pt x="448325" y="2550160"/>
                </a:cubicBezTo>
                <a:cubicBezTo>
                  <a:pt x="-333995" y="3088640"/>
                  <a:pt x="148605" y="3100493"/>
                  <a:pt x="133365" y="3230880"/>
                </a:cubicBez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fr-FR"/>
          </a:p>
        </p:txBody>
      </p:sp>
      <p:sp>
        <p:nvSpPr>
          <p:cNvPr id="27" name="Ellipse 26">
            <a:extLst>
              <a:ext uri="{FF2B5EF4-FFF2-40B4-BE49-F238E27FC236}">
                <a16:creationId xmlns:a16="http://schemas.microsoft.com/office/drawing/2014/main" id="{BCE114D0-7BA7-1C1B-9EBC-C89B9F83C064}"/>
              </a:ext>
            </a:extLst>
          </p:cNvPr>
          <p:cNvSpPr/>
          <p:nvPr/>
        </p:nvSpPr>
        <p:spPr>
          <a:xfrm>
            <a:off x="5116749" y="4409267"/>
            <a:ext cx="977727" cy="714918"/>
          </a:xfrm>
          <a:prstGeom prst="ellipse">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800" b="1" dirty="0">
                <a:solidFill>
                  <a:schemeClr val="tx1"/>
                </a:solidFill>
              </a:rPr>
              <a:t>Empannage</a:t>
            </a:r>
          </a:p>
        </p:txBody>
      </p:sp>
    </p:spTree>
    <p:extLst>
      <p:ext uri="{BB962C8B-B14F-4D97-AF65-F5344CB8AC3E}">
        <p14:creationId xmlns:p14="http://schemas.microsoft.com/office/powerpoint/2010/main" val="1202288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BA722-5CC1-7B36-2697-0EAD2C7CD384}"/>
              </a:ext>
            </a:extLst>
          </p:cNvPr>
          <p:cNvSpPr>
            <a:spLocks noGrp="1"/>
          </p:cNvSpPr>
          <p:nvPr>
            <p:ph type="title"/>
          </p:nvPr>
        </p:nvSpPr>
        <p:spPr>
          <a:xfrm>
            <a:off x="630936" y="640823"/>
            <a:ext cx="3636264" cy="5583148"/>
          </a:xfrm>
        </p:spPr>
        <p:txBody>
          <a:bodyPr anchor="ctr">
            <a:normAutofit/>
          </a:bodyPr>
          <a:lstStyle/>
          <a:p>
            <a:r>
              <a:rPr lang="fr-FR" sz="5400" u="sng" dirty="0"/>
              <a:t>Passage de la marque sous le vent </a:t>
            </a:r>
          </a:p>
        </p:txBody>
      </p:sp>
      <p:grpSp>
        <p:nvGrpSpPr>
          <p:cNvPr id="13" name="Groupe 12">
            <a:extLst>
              <a:ext uri="{FF2B5EF4-FFF2-40B4-BE49-F238E27FC236}">
                <a16:creationId xmlns:a16="http://schemas.microsoft.com/office/drawing/2014/main" id="{B287A484-A9A6-19CF-018E-F1531C345CA6}"/>
              </a:ext>
            </a:extLst>
          </p:cNvPr>
          <p:cNvGrpSpPr/>
          <p:nvPr/>
        </p:nvGrpSpPr>
        <p:grpSpPr>
          <a:xfrm>
            <a:off x="5449824" y="2128051"/>
            <a:ext cx="5303520" cy="4758969"/>
            <a:chOff x="3330120" y="2660519"/>
            <a:chExt cx="5303520" cy="4758969"/>
          </a:xfrm>
        </p:grpSpPr>
        <p:sp>
          <p:nvSpPr>
            <p:cNvPr id="14" name="Ellipse 13">
              <a:extLst>
                <a:ext uri="{FF2B5EF4-FFF2-40B4-BE49-F238E27FC236}">
                  <a16:creationId xmlns:a16="http://schemas.microsoft.com/office/drawing/2014/main" id="{9E850178-79BA-9981-0742-B12F04F3884F}"/>
                </a:ext>
              </a:extLst>
            </p:cNvPr>
            <p:cNvSpPr/>
            <p:nvPr/>
          </p:nvSpPr>
          <p:spPr>
            <a:xfrm>
              <a:off x="3330120" y="2806848"/>
              <a:ext cx="5303520" cy="4612640"/>
            </a:xfrm>
            <a:prstGeom prst="ellipse">
              <a:avLst/>
            </a:prstGeom>
            <a:solidFill>
              <a:schemeClr val="bg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Organigramme : Disque magnétique 14">
              <a:extLst>
                <a:ext uri="{FF2B5EF4-FFF2-40B4-BE49-F238E27FC236}">
                  <a16:creationId xmlns:a16="http://schemas.microsoft.com/office/drawing/2014/main" id="{73800F8F-E589-2DCE-A222-98BDAD0AFC5A}"/>
                </a:ext>
              </a:extLst>
            </p:cNvPr>
            <p:cNvSpPr/>
            <p:nvPr/>
          </p:nvSpPr>
          <p:spPr>
            <a:xfrm>
              <a:off x="5875200" y="4664219"/>
              <a:ext cx="243840" cy="416560"/>
            </a:xfrm>
            <a:prstGeom prst="flowChartMagneticDisk">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2</a:t>
              </a:r>
            </a:p>
          </p:txBody>
        </p:sp>
        <p:grpSp>
          <p:nvGrpSpPr>
            <p:cNvPr id="19" name="Groupe 18">
              <a:extLst>
                <a:ext uri="{FF2B5EF4-FFF2-40B4-BE49-F238E27FC236}">
                  <a16:creationId xmlns:a16="http://schemas.microsoft.com/office/drawing/2014/main" id="{A844C666-92DE-13D5-B53B-A7B947D0D780}"/>
                </a:ext>
              </a:extLst>
            </p:cNvPr>
            <p:cNvGrpSpPr/>
            <p:nvPr/>
          </p:nvGrpSpPr>
          <p:grpSpPr>
            <a:xfrm>
              <a:off x="6843211" y="3413083"/>
              <a:ext cx="1157107" cy="659561"/>
              <a:chOff x="8533038" y="1891001"/>
              <a:chExt cx="1157107" cy="659561"/>
            </a:xfrm>
          </p:grpSpPr>
          <p:sp>
            <p:nvSpPr>
              <p:cNvPr id="28" name="Organigramme : Délai 27">
                <a:extLst>
                  <a:ext uri="{FF2B5EF4-FFF2-40B4-BE49-F238E27FC236}">
                    <a16:creationId xmlns:a16="http://schemas.microsoft.com/office/drawing/2014/main" id="{B1A350D7-B4F9-56BE-E39B-42909338F1FF}"/>
                  </a:ext>
                </a:extLst>
              </p:cNvPr>
              <p:cNvSpPr/>
              <p:nvPr/>
            </p:nvSpPr>
            <p:spPr>
              <a:xfrm rot="9171432">
                <a:off x="8533038" y="1891001"/>
                <a:ext cx="1010925" cy="514821"/>
              </a:xfrm>
              <a:prstGeom prst="flowChartDelay">
                <a:avLst/>
              </a:prstGeom>
              <a:solidFill>
                <a:schemeClr val="accent6"/>
              </a:solid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29" name="Forme libre : forme 28">
                <a:extLst>
                  <a:ext uri="{FF2B5EF4-FFF2-40B4-BE49-F238E27FC236}">
                    <a16:creationId xmlns:a16="http://schemas.microsoft.com/office/drawing/2014/main" id="{CB17DEA2-71C1-E69D-FBCE-F91D9028ADD5}"/>
                  </a:ext>
                </a:extLst>
              </p:cNvPr>
              <p:cNvSpPr/>
              <p:nvPr/>
            </p:nvSpPr>
            <p:spPr>
              <a:xfrm rot="20431211">
                <a:off x="8857025" y="2199984"/>
                <a:ext cx="833120" cy="350578"/>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a:solidFill>
                  <a:srgbClr val="00B05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a:p>
            </p:txBody>
          </p:sp>
        </p:grpSp>
        <p:grpSp>
          <p:nvGrpSpPr>
            <p:cNvPr id="20" name="Groupe 19">
              <a:extLst>
                <a:ext uri="{FF2B5EF4-FFF2-40B4-BE49-F238E27FC236}">
                  <a16:creationId xmlns:a16="http://schemas.microsoft.com/office/drawing/2014/main" id="{D19A07B8-41EB-03AC-68B3-718E6E0205CF}"/>
                </a:ext>
              </a:extLst>
            </p:cNvPr>
            <p:cNvGrpSpPr/>
            <p:nvPr/>
          </p:nvGrpSpPr>
          <p:grpSpPr>
            <a:xfrm>
              <a:off x="4426656" y="3806706"/>
              <a:ext cx="1021073" cy="1010925"/>
              <a:chOff x="5799115" y="3024220"/>
              <a:chExt cx="1021073" cy="1010925"/>
            </a:xfrm>
          </p:grpSpPr>
          <p:sp>
            <p:nvSpPr>
              <p:cNvPr id="26" name="Organigramme : Délai 25">
                <a:extLst>
                  <a:ext uri="{FF2B5EF4-FFF2-40B4-BE49-F238E27FC236}">
                    <a16:creationId xmlns:a16="http://schemas.microsoft.com/office/drawing/2014/main" id="{D8DA4AC5-928D-945E-3DFD-8AE1A7B39085}"/>
                  </a:ext>
                </a:extLst>
              </p:cNvPr>
              <p:cNvSpPr/>
              <p:nvPr/>
            </p:nvSpPr>
            <p:spPr>
              <a:xfrm rot="3673577">
                <a:off x="6057315" y="3272272"/>
                <a:ext cx="1010925" cy="514821"/>
              </a:xfrm>
              <a:prstGeom prst="flowChartDelay">
                <a:avLst/>
              </a:prstGeom>
              <a:solidFill>
                <a:srgbClr val="0070C0"/>
              </a:solidFill>
              <a:ln>
                <a:solidFill>
                  <a:schemeClr val="accent1"/>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27" name="Forme libre : forme 26">
                <a:extLst>
                  <a:ext uri="{FF2B5EF4-FFF2-40B4-BE49-F238E27FC236}">
                    <a16:creationId xmlns:a16="http://schemas.microsoft.com/office/drawing/2014/main" id="{FC5358D8-E7DE-1751-7F14-3BB65C6E12D4}"/>
                  </a:ext>
                </a:extLst>
              </p:cNvPr>
              <p:cNvSpPr/>
              <p:nvPr/>
            </p:nvSpPr>
            <p:spPr>
              <a:xfrm rot="20112390">
                <a:off x="5799115" y="3561935"/>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ln w="38100"/>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grpSp>
          <p:nvGrpSpPr>
            <p:cNvPr id="21" name="Groupe 20">
              <a:extLst>
                <a:ext uri="{FF2B5EF4-FFF2-40B4-BE49-F238E27FC236}">
                  <a16:creationId xmlns:a16="http://schemas.microsoft.com/office/drawing/2014/main" id="{1A0D179C-7744-CBD3-FCD5-3636229803E1}"/>
                </a:ext>
              </a:extLst>
            </p:cNvPr>
            <p:cNvGrpSpPr/>
            <p:nvPr/>
          </p:nvGrpSpPr>
          <p:grpSpPr>
            <a:xfrm>
              <a:off x="5458640" y="2660519"/>
              <a:ext cx="1203871" cy="1010925"/>
              <a:chOff x="6315347" y="2805209"/>
              <a:chExt cx="1203871" cy="1010925"/>
            </a:xfrm>
            <a:solidFill>
              <a:srgbClr val="FFC000"/>
            </a:solidFill>
          </p:grpSpPr>
          <p:sp>
            <p:nvSpPr>
              <p:cNvPr id="24" name="Organigramme : Délai 23">
                <a:extLst>
                  <a:ext uri="{FF2B5EF4-FFF2-40B4-BE49-F238E27FC236}">
                    <a16:creationId xmlns:a16="http://schemas.microsoft.com/office/drawing/2014/main" id="{ED784841-F315-AC17-D260-6486372FD66E}"/>
                  </a:ext>
                </a:extLst>
              </p:cNvPr>
              <p:cNvSpPr/>
              <p:nvPr/>
            </p:nvSpPr>
            <p:spPr>
              <a:xfrm rot="6308510">
                <a:off x="6756345" y="3053261"/>
                <a:ext cx="1010925" cy="514821"/>
              </a:xfrm>
              <a:prstGeom prst="flowChartDelay">
                <a:avLst/>
              </a:prstGeom>
              <a:grpFill/>
              <a:ln>
                <a:solidFill>
                  <a:srgbClr val="00B05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25" name="Forme libre : forme 24">
                <a:extLst>
                  <a:ext uri="{FF2B5EF4-FFF2-40B4-BE49-F238E27FC236}">
                    <a16:creationId xmlns:a16="http://schemas.microsoft.com/office/drawing/2014/main" id="{015687DB-C8F0-3897-E9D8-69B2DBD40FDD}"/>
                  </a:ext>
                </a:extLst>
              </p:cNvPr>
              <p:cNvSpPr/>
              <p:nvPr/>
            </p:nvSpPr>
            <p:spPr>
              <a:xfrm>
                <a:off x="6315347" y="3112810"/>
                <a:ext cx="833120" cy="423996"/>
              </a:xfrm>
              <a:custGeom>
                <a:avLst/>
                <a:gdLst>
                  <a:gd name="connsiteX0" fmla="*/ 0 w 833120"/>
                  <a:gd name="connsiteY0" fmla="*/ 0 h 423996"/>
                  <a:gd name="connsiteX1" fmla="*/ 50800 w 833120"/>
                  <a:gd name="connsiteY1" fmla="*/ 40640 h 423996"/>
                  <a:gd name="connsiteX2" fmla="*/ 81280 w 833120"/>
                  <a:gd name="connsiteY2" fmla="*/ 81280 h 423996"/>
                  <a:gd name="connsiteX3" fmla="*/ 152400 w 833120"/>
                  <a:gd name="connsiteY3" fmla="*/ 121920 h 423996"/>
                  <a:gd name="connsiteX4" fmla="*/ 223520 w 833120"/>
                  <a:gd name="connsiteY4" fmla="*/ 193040 h 423996"/>
                  <a:gd name="connsiteX5" fmla="*/ 254000 w 833120"/>
                  <a:gd name="connsiteY5" fmla="*/ 233680 h 423996"/>
                  <a:gd name="connsiteX6" fmla="*/ 294640 w 833120"/>
                  <a:gd name="connsiteY6" fmla="*/ 254000 h 423996"/>
                  <a:gd name="connsiteX7" fmla="*/ 386080 w 833120"/>
                  <a:gd name="connsiteY7" fmla="*/ 314960 h 423996"/>
                  <a:gd name="connsiteX8" fmla="*/ 426720 w 833120"/>
                  <a:gd name="connsiteY8" fmla="*/ 345440 h 423996"/>
                  <a:gd name="connsiteX9" fmla="*/ 477520 w 833120"/>
                  <a:gd name="connsiteY9" fmla="*/ 365760 h 423996"/>
                  <a:gd name="connsiteX10" fmla="*/ 508000 w 833120"/>
                  <a:gd name="connsiteY10" fmla="*/ 386080 h 423996"/>
                  <a:gd name="connsiteX11" fmla="*/ 568960 w 833120"/>
                  <a:gd name="connsiteY11" fmla="*/ 396240 h 423996"/>
                  <a:gd name="connsiteX12" fmla="*/ 833120 w 833120"/>
                  <a:gd name="connsiteY12" fmla="*/ 416560 h 42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3120" h="423996">
                    <a:moveTo>
                      <a:pt x="0" y="0"/>
                    </a:moveTo>
                    <a:cubicBezTo>
                      <a:pt x="16933" y="13547"/>
                      <a:pt x="35466" y="25306"/>
                      <a:pt x="50800" y="40640"/>
                    </a:cubicBezTo>
                    <a:cubicBezTo>
                      <a:pt x="62774" y="52614"/>
                      <a:pt x="69306" y="69306"/>
                      <a:pt x="81280" y="81280"/>
                    </a:cubicBezTo>
                    <a:cubicBezTo>
                      <a:pt x="112035" y="112035"/>
                      <a:pt x="117526" y="110295"/>
                      <a:pt x="152400" y="121920"/>
                    </a:cubicBezTo>
                    <a:cubicBezTo>
                      <a:pt x="176107" y="145627"/>
                      <a:pt x="203404" y="166219"/>
                      <a:pt x="223520" y="193040"/>
                    </a:cubicBezTo>
                    <a:cubicBezTo>
                      <a:pt x="233680" y="206587"/>
                      <a:pt x="241143" y="222660"/>
                      <a:pt x="254000" y="233680"/>
                    </a:cubicBezTo>
                    <a:cubicBezTo>
                      <a:pt x="265499" y="243537"/>
                      <a:pt x="281741" y="246062"/>
                      <a:pt x="294640" y="254000"/>
                    </a:cubicBezTo>
                    <a:cubicBezTo>
                      <a:pt x="325838" y="273199"/>
                      <a:pt x="356774" y="292981"/>
                      <a:pt x="386080" y="314960"/>
                    </a:cubicBezTo>
                    <a:cubicBezTo>
                      <a:pt x="399627" y="325120"/>
                      <a:pt x="411918" y="337216"/>
                      <a:pt x="426720" y="345440"/>
                    </a:cubicBezTo>
                    <a:cubicBezTo>
                      <a:pt x="442663" y="354297"/>
                      <a:pt x="461208" y="357604"/>
                      <a:pt x="477520" y="365760"/>
                    </a:cubicBezTo>
                    <a:cubicBezTo>
                      <a:pt x="488442" y="371221"/>
                      <a:pt x="496416" y="382219"/>
                      <a:pt x="508000" y="386080"/>
                    </a:cubicBezTo>
                    <a:cubicBezTo>
                      <a:pt x="527543" y="392594"/>
                      <a:pt x="548640" y="392853"/>
                      <a:pt x="568960" y="396240"/>
                    </a:cubicBezTo>
                    <a:cubicBezTo>
                      <a:pt x="685793" y="442973"/>
                      <a:pt x="601522" y="416560"/>
                      <a:pt x="833120" y="416560"/>
                    </a:cubicBezTo>
                  </a:path>
                </a:pathLst>
              </a:custGeom>
              <a:solidFill>
                <a:schemeClr val="bg1"/>
              </a:solidFill>
              <a:ln w="38100">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fr-FR" dirty="0"/>
              </a:p>
            </p:txBody>
          </p:sp>
        </p:grpSp>
      </p:grpSp>
      <p:sp>
        <p:nvSpPr>
          <p:cNvPr id="30" name="Forme libre : forme 29">
            <a:extLst>
              <a:ext uri="{FF2B5EF4-FFF2-40B4-BE49-F238E27FC236}">
                <a16:creationId xmlns:a16="http://schemas.microsoft.com/office/drawing/2014/main" id="{B838AB89-9BF3-C6CF-78C7-D36B5374FF18}"/>
              </a:ext>
            </a:extLst>
          </p:cNvPr>
          <p:cNvSpPr/>
          <p:nvPr/>
        </p:nvSpPr>
        <p:spPr>
          <a:xfrm>
            <a:off x="7760410" y="3395133"/>
            <a:ext cx="1044923" cy="1309658"/>
          </a:xfrm>
          <a:custGeom>
            <a:avLst/>
            <a:gdLst>
              <a:gd name="connsiteX0" fmla="*/ 570790 w 1044923"/>
              <a:gd name="connsiteY0" fmla="*/ 0 h 1309658"/>
              <a:gd name="connsiteX1" fmla="*/ 37390 w 1044923"/>
              <a:gd name="connsiteY1" fmla="*/ 872067 h 1309658"/>
              <a:gd name="connsiteX2" fmla="*/ 155923 w 1044923"/>
              <a:gd name="connsiteY2" fmla="*/ 1303867 h 1309658"/>
              <a:gd name="connsiteX3" fmla="*/ 1044923 w 1044923"/>
              <a:gd name="connsiteY3" fmla="*/ 1159934 h 1309658"/>
            </a:gdLst>
            <a:ahLst/>
            <a:cxnLst>
              <a:cxn ang="0">
                <a:pos x="connsiteX0" y="connsiteY0"/>
              </a:cxn>
              <a:cxn ang="0">
                <a:pos x="connsiteX1" y="connsiteY1"/>
              </a:cxn>
              <a:cxn ang="0">
                <a:pos x="connsiteX2" y="connsiteY2"/>
              </a:cxn>
              <a:cxn ang="0">
                <a:pos x="connsiteX3" y="connsiteY3"/>
              </a:cxn>
            </a:cxnLst>
            <a:rect l="l" t="t" r="r" b="b"/>
            <a:pathLst>
              <a:path w="1044923" h="1309658">
                <a:moveTo>
                  <a:pt x="570790" y="0"/>
                </a:moveTo>
                <a:cubicBezTo>
                  <a:pt x="338662" y="327378"/>
                  <a:pt x="106534" y="654756"/>
                  <a:pt x="37390" y="872067"/>
                </a:cubicBezTo>
                <a:cubicBezTo>
                  <a:pt x="-31754" y="1089378"/>
                  <a:pt x="-11999" y="1255889"/>
                  <a:pt x="155923" y="1303867"/>
                </a:cubicBezTo>
                <a:cubicBezTo>
                  <a:pt x="323845" y="1351845"/>
                  <a:pt x="779634" y="1083734"/>
                  <a:pt x="1044923" y="1159934"/>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19300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3E5DA6CA-D50B-EAF5-CB40-C82B1F7FF9A5}"/>
              </a:ext>
            </a:extLst>
          </p:cNvPr>
          <p:cNvSpPr>
            <a:spLocks noGrp="1"/>
          </p:cNvSpPr>
          <p:nvPr>
            <p:ph type="title"/>
          </p:nvPr>
        </p:nvSpPr>
        <p:spPr>
          <a:xfrm>
            <a:off x="938212" y="260829"/>
            <a:ext cx="10515600" cy="1325563"/>
          </a:xfrm>
        </p:spPr>
        <p:txBody>
          <a:bodyPr/>
          <a:lstStyle/>
          <a:p>
            <a:pPr algn="ctr"/>
            <a:r>
              <a:rPr lang="fr-FR" b="1" dirty="0">
                <a:latin typeface="+mn-lt"/>
              </a:rPr>
              <a:t>Tactique = Adaptation </a:t>
            </a:r>
          </a:p>
        </p:txBody>
      </p:sp>
      <p:sp>
        <p:nvSpPr>
          <p:cNvPr id="5" name="ZoneTexte 4">
            <a:extLst>
              <a:ext uri="{FF2B5EF4-FFF2-40B4-BE49-F238E27FC236}">
                <a16:creationId xmlns:a16="http://schemas.microsoft.com/office/drawing/2014/main" id="{9EF02B57-540E-DD8D-B530-AC33796BC27B}"/>
              </a:ext>
            </a:extLst>
          </p:cNvPr>
          <p:cNvSpPr txBox="1"/>
          <p:nvPr/>
        </p:nvSpPr>
        <p:spPr>
          <a:xfrm>
            <a:off x="1149679" y="3063724"/>
            <a:ext cx="4122408" cy="1323439"/>
          </a:xfrm>
          <a:prstGeom prst="rect">
            <a:avLst/>
          </a:prstGeom>
          <a:noFill/>
        </p:spPr>
        <p:txBody>
          <a:bodyPr wrap="square" rtlCol="0">
            <a:spAutoFit/>
          </a:bodyPr>
          <a:lstStyle/>
          <a:p>
            <a:r>
              <a:rPr lang="fr-FR" sz="2000" b="1" dirty="0"/>
              <a:t>Ensemble des décisions prises durant la régate, y compris peu avant le départ, pour mettre en œuvre ou modifier le plan stratégique établi.</a:t>
            </a:r>
          </a:p>
        </p:txBody>
      </p:sp>
      <p:sp>
        <p:nvSpPr>
          <p:cNvPr id="6" name="ZoneTexte 5">
            <a:extLst>
              <a:ext uri="{FF2B5EF4-FFF2-40B4-BE49-F238E27FC236}">
                <a16:creationId xmlns:a16="http://schemas.microsoft.com/office/drawing/2014/main" id="{E21534B1-2C17-9FCE-ED2A-4C0EE01B660C}"/>
              </a:ext>
            </a:extLst>
          </p:cNvPr>
          <p:cNvSpPr txBox="1"/>
          <p:nvPr/>
        </p:nvSpPr>
        <p:spPr>
          <a:xfrm>
            <a:off x="7053263" y="3353969"/>
            <a:ext cx="3051958" cy="2031325"/>
          </a:xfrm>
          <a:prstGeom prst="rect">
            <a:avLst/>
          </a:prstGeom>
          <a:noFill/>
        </p:spPr>
        <p:txBody>
          <a:bodyPr wrap="square" rtlCol="0">
            <a:spAutoFit/>
          </a:bodyPr>
          <a:lstStyle/>
          <a:p>
            <a:r>
              <a:rPr lang="fr-FR" i="1" dirty="0"/>
              <a:t>Gestion permanente des problèmes de la régate :</a:t>
            </a:r>
          </a:p>
          <a:p>
            <a:pPr marL="285750" indent="-285750">
              <a:buFont typeface="Arial" panose="020B0604020202020204" pitchFamily="34" charset="0"/>
              <a:buChar char="•"/>
            </a:pPr>
            <a:r>
              <a:rPr lang="fr-FR" b="1" i="1" dirty="0"/>
              <a:t>Adversaires</a:t>
            </a:r>
          </a:p>
          <a:p>
            <a:pPr marL="285750" indent="-285750">
              <a:buFont typeface="Arial" panose="020B0604020202020204" pitchFamily="34" charset="0"/>
              <a:buChar char="•"/>
            </a:pPr>
            <a:r>
              <a:rPr lang="fr-FR" b="1" i="1" dirty="0"/>
              <a:t>Placement sur le parcours</a:t>
            </a:r>
          </a:p>
          <a:p>
            <a:pPr marL="285750" indent="-285750">
              <a:buFont typeface="Arial" panose="020B0604020202020204" pitchFamily="34" charset="0"/>
              <a:buChar char="•"/>
            </a:pPr>
            <a:r>
              <a:rPr lang="fr-FR" b="1" i="1" dirty="0"/>
              <a:t>Évolutions du vent </a:t>
            </a:r>
          </a:p>
          <a:p>
            <a:pPr marL="285750" indent="-285750">
              <a:buFont typeface="Arial" panose="020B0604020202020204" pitchFamily="34" charset="0"/>
              <a:buChar char="•"/>
            </a:pPr>
            <a:r>
              <a:rPr lang="fr-FR" b="1" i="1" dirty="0"/>
              <a:t>Vitesse</a:t>
            </a:r>
          </a:p>
          <a:p>
            <a:endParaRPr lang="fr-FR" i="1" dirty="0"/>
          </a:p>
        </p:txBody>
      </p:sp>
      <p:sp>
        <p:nvSpPr>
          <p:cNvPr id="12" name="Forme libre 11">
            <a:extLst>
              <a:ext uri="{FF2B5EF4-FFF2-40B4-BE49-F238E27FC236}">
                <a16:creationId xmlns:a16="http://schemas.microsoft.com/office/drawing/2014/main" id="{93B3C82D-6287-3FD6-1C36-7B15C3FA187D}"/>
              </a:ext>
            </a:extLst>
          </p:cNvPr>
          <p:cNvSpPr/>
          <p:nvPr/>
        </p:nvSpPr>
        <p:spPr>
          <a:xfrm>
            <a:off x="3629025" y="1690688"/>
            <a:ext cx="3629025" cy="1238250"/>
          </a:xfrm>
          <a:custGeom>
            <a:avLst/>
            <a:gdLst>
              <a:gd name="connsiteX0" fmla="*/ 3629025 w 3629025"/>
              <a:gd name="connsiteY0" fmla="*/ 0 h 1528763"/>
              <a:gd name="connsiteX1" fmla="*/ 3057525 w 3629025"/>
              <a:gd name="connsiteY1" fmla="*/ 914400 h 1528763"/>
              <a:gd name="connsiteX2" fmla="*/ 885825 w 3629025"/>
              <a:gd name="connsiteY2" fmla="*/ 514350 h 1528763"/>
              <a:gd name="connsiteX3" fmla="*/ 0 w 3629025"/>
              <a:gd name="connsiteY3" fmla="*/ 1528763 h 1528763"/>
            </a:gdLst>
            <a:ahLst/>
            <a:cxnLst>
              <a:cxn ang="0">
                <a:pos x="connsiteX0" y="connsiteY0"/>
              </a:cxn>
              <a:cxn ang="0">
                <a:pos x="connsiteX1" y="connsiteY1"/>
              </a:cxn>
              <a:cxn ang="0">
                <a:pos x="connsiteX2" y="connsiteY2"/>
              </a:cxn>
              <a:cxn ang="0">
                <a:pos x="connsiteX3" y="connsiteY3"/>
              </a:cxn>
            </a:cxnLst>
            <a:rect l="l" t="t" r="r" b="b"/>
            <a:pathLst>
              <a:path w="3629025" h="1528763">
                <a:moveTo>
                  <a:pt x="3629025" y="0"/>
                </a:moveTo>
                <a:cubicBezTo>
                  <a:pt x="3571875" y="414337"/>
                  <a:pt x="3514725" y="828675"/>
                  <a:pt x="3057525" y="914400"/>
                </a:cubicBezTo>
                <a:cubicBezTo>
                  <a:pt x="2600325" y="1000125"/>
                  <a:pt x="1395412" y="411956"/>
                  <a:pt x="885825" y="514350"/>
                </a:cubicBezTo>
                <a:cubicBezTo>
                  <a:pt x="376238" y="616744"/>
                  <a:pt x="135731" y="1314451"/>
                  <a:pt x="0" y="1528763"/>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3" name="Forme libre 12">
            <a:extLst>
              <a:ext uri="{FF2B5EF4-FFF2-40B4-BE49-F238E27FC236}">
                <a16:creationId xmlns:a16="http://schemas.microsoft.com/office/drawing/2014/main" id="{5036B5F8-5E11-CEFF-7901-C288ADBF165F}"/>
              </a:ext>
            </a:extLst>
          </p:cNvPr>
          <p:cNvSpPr/>
          <p:nvPr/>
        </p:nvSpPr>
        <p:spPr>
          <a:xfrm>
            <a:off x="3629025" y="4184098"/>
            <a:ext cx="3286125" cy="1374244"/>
          </a:xfrm>
          <a:custGeom>
            <a:avLst/>
            <a:gdLst>
              <a:gd name="connsiteX0" fmla="*/ 0 w 3286125"/>
              <a:gd name="connsiteY0" fmla="*/ 345040 h 1374244"/>
              <a:gd name="connsiteX1" fmla="*/ 1300163 w 3286125"/>
              <a:gd name="connsiteY1" fmla="*/ 1373740 h 1374244"/>
              <a:gd name="connsiteX2" fmla="*/ 2200275 w 3286125"/>
              <a:gd name="connsiteY2" fmla="*/ 230740 h 1374244"/>
              <a:gd name="connsiteX3" fmla="*/ 3286125 w 3286125"/>
              <a:gd name="connsiteY3" fmla="*/ 16427 h 1374244"/>
            </a:gdLst>
            <a:ahLst/>
            <a:cxnLst>
              <a:cxn ang="0">
                <a:pos x="connsiteX0" y="connsiteY0"/>
              </a:cxn>
              <a:cxn ang="0">
                <a:pos x="connsiteX1" y="connsiteY1"/>
              </a:cxn>
              <a:cxn ang="0">
                <a:pos x="connsiteX2" y="connsiteY2"/>
              </a:cxn>
              <a:cxn ang="0">
                <a:pos x="connsiteX3" y="connsiteY3"/>
              </a:cxn>
            </a:cxnLst>
            <a:rect l="l" t="t" r="r" b="b"/>
            <a:pathLst>
              <a:path w="3286125" h="1374244">
                <a:moveTo>
                  <a:pt x="0" y="345040"/>
                </a:moveTo>
                <a:cubicBezTo>
                  <a:pt x="466725" y="868915"/>
                  <a:pt x="933451" y="1392790"/>
                  <a:pt x="1300163" y="1373740"/>
                </a:cubicBezTo>
                <a:cubicBezTo>
                  <a:pt x="1666876" y="1354690"/>
                  <a:pt x="1869281" y="456959"/>
                  <a:pt x="2200275" y="230740"/>
                </a:cubicBezTo>
                <a:cubicBezTo>
                  <a:pt x="2531269" y="4521"/>
                  <a:pt x="3031331" y="-26435"/>
                  <a:pt x="3286125" y="16427"/>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14" name="Ellipse 13">
            <a:extLst>
              <a:ext uri="{FF2B5EF4-FFF2-40B4-BE49-F238E27FC236}">
                <a16:creationId xmlns:a16="http://schemas.microsoft.com/office/drawing/2014/main" id="{58B74C8A-8921-71D9-5F99-214E2B9A3667}"/>
              </a:ext>
            </a:extLst>
          </p:cNvPr>
          <p:cNvSpPr/>
          <p:nvPr/>
        </p:nvSpPr>
        <p:spPr>
          <a:xfrm>
            <a:off x="1959768" y="167530"/>
            <a:ext cx="8272463" cy="1557338"/>
          </a:xfrm>
          <a:prstGeom prst="ellipse">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918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25563-938C-E502-D976-57B05B9622C6}"/>
              </a:ext>
            </a:extLst>
          </p:cNvPr>
          <p:cNvSpPr>
            <a:spLocks noGrp="1"/>
          </p:cNvSpPr>
          <p:nvPr>
            <p:ph type="title"/>
          </p:nvPr>
        </p:nvSpPr>
        <p:spPr/>
        <p:txBody>
          <a:bodyPr/>
          <a:lstStyle/>
          <a:p>
            <a:pPr algn="ctr"/>
            <a:r>
              <a:rPr lang="fr-FR" b="1" dirty="0">
                <a:latin typeface="+mn-lt"/>
              </a:rPr>
              <a:t>Relation Tactique – Stratégie </a:t>
            </a:r>
          </a:p>
        </p:txBody>
      </p:sp>
      <p:sp>
        <p:nvSpPr>
          <p:cNvPr id="3" name="Espace réservé du contenu 2">
            <a:extLst>
              <a:ext uri="{FF2B5EF4-FFF2-40B4-BE49-F238E27FC236}">
                <a16:creationId xmlns:a16="http://schemas.microsoft.com/office/drawing/2014/main" id="{9E22C58E-AAF9-0344-071F-C3E21B2D66FC}"/>
              </a:ext>
            </a:extLst>
          </p:cNvPr>
          <p:cNvSpPr>
            <a:spLocks noGrp="1"/>
          </p:cNvSpPr>
          <p:nvPr>
            <p:ph idx="1"/>
          </p:nvPr>
        </p:nvSpPr>
        <p:spPr>
          <a:xfrm>
            <a:off x="838200" y="2440371"/>
            <a:ext cx="10515600" cy="4351338"/>
          </a:xfrm>
        </p:spPr>
        <p:txBody>
          <a:bodyPr/>
          <a:lstStyle/>
          <a:p>
            <a:r>
              <a:rPr lang="fr-FR" b="1" u="sng" dirty="0"/>
              <a:t>Consécutive</a:t>
            </a:r>
            <a:r>
              <a:rPr lang="fr-FR" u="sng" dirty="0"/>
              <a:t> </a:t>
            </a:r>
            <a:r>
              <a:rPr lang="fr-FR" dirty="0"/>
              <a:t>: </a:t>
            </a:r>
            <a:r>
              <a:rPr lang="fr-FR" i="1" dirty="0"/>
              <a:t>Application du plan, Réalisation sur l’eau d’une réflexion stratégique, tactiquer pour développer sa stratégie.</a:t>
            </a:r>
          </a:p>
          <a:p>
            <a:endParaRPr lang="fr-FR" i="1" dirty="0"/>
          </a:p>
          <a:p>
            <a:r>
              <a:rPr lang="fr-FR" b="1" u="sng" dirty="0"/>
              <a:t>Contradictoire </a:t>
            </a:r>
            <a:r>
              <a:rPr lang="fr-FR" dirty="0"/>
              <a:t>: </a:t>
            </a:r>
            <a:r>
              <a:rPr lang="fr-FR" i="1" dirty="0"/>
              <a:t>Nouveaux éléments d’analyse viennent modifier la stratégie initiale, tactiquer pour s’adapter à des éléments nouveaux, imprévus, non prévisibles.</a:t>
            </a:r>
          </a:p>
        </p:txBody>
      </p:sp>
      <p:sp>
        <p:nvSpPr>
          <p:cNvPr id="4" name="Ellipse 3">
            <a:extLst>
              <a:ext uri="{FF2B5EF4-FFF2-40B4-BE49-F238E27FC236}">
                <a16:creationId xmlns:a16="http://schemas.microsoft.com/office/drawing/2014/main" id="{BB6C0197-CCB2-B999-F7EA-C51AEDA26C83}"/>
              </a:ext>
            </a:extLst>
          </p:cNvPr>
          <p:cNvSpPr/>
          <p:nvPr/>
        </p:nvSpPr>
        <p:spPr>
          <a:xfrm>
            <a:off x="1214438" y="238124"/>
            <a:ext cx="9486900" cy="1647826"/>
          </a:xfrm>
          <a:prstGeom prst="ellipse">
            <a:avLst/>
          </a:prstGeom>
          <a:noFill/>
          <a:ln w="28575">
            <a:gradFill flip="none" rotWithShape="1">
              <a:gsLst>
                <a:gs pos="0">
                  <a:srgbClr val="FF0000"/>
                </a:gs>
                <a:gs pos="100000">
                  <a:srgbClr val="00B050"/>
                </a:gs>
              </a:gsLst>
              <a:lin ang="0" scaled="1"/>
              <a:tileRect/>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orme libre 4">
            <a:extLst>
              <a:ext uri="{FF2B5EF4-FFF2-40B4-BE49-F238E27FC236}">
                <a16:creationId xmlns:a16="http://schemas.microsoft.com/office/drawing/2014/main" id="{217F64AE-CD55-03A9-111B-35CCD7638CF0}"/>
              </a:ext>
            </a:extLst>
          </p:cNvPr>
          <p:cNvSpPr/>
          <p:nvPr/>
        </p:nvSpPr>
        <p:spPr>
          <a:xfrm>
            <a:off x="313766" y="1004233"/>
            <a:ext cx="914959" cy="1663422"/>
          </a:xfrm>
          <a:custGeom>
            <a:avLst/>
            <a:gdLst>
              <a:gd name="connsiteX0" fmla="*/ 914959 w 914959"/>
              <a:gd name="connsiteY0" fmla="*/ 24467 h 1663422"/>
              <a:gd name="connsiteX1" fmla="*/ 157722 w 914959"/>
              <a:gd name="connsiteY1" fmla="*/ 195917 h 1663422"/>
              <a:gd name="connsiteX2" fmla="*/ 14847 w 914959"/>
              <a:gd name="connsiteY2" fmla="*/ 1467505 h 1663422"/>
              <a:gd name="connsiteX3" fmla="*/ 386322 w 914959"/>
              <a:gd name="connsiteY3" fmla="*/ 1638955 h 1663422"/>
            </a:gdLst>
            <a:ahLst/>
            <a:cxnLst>
              <a:cxn ang="0">
                <a:pos x="connsiteX0" y="connsiteY0"/>
              </a:cxn>
              <a:cxn ang="0">
                <a:pos x="connsiteX1" y="connsiteY1"/>
              </a:cxn>
              <a:cxn ang="0">
                <a:pos x="connsiteX2" y="connsiteY2"/>
              </a:cxn>
              <a:cxn ang="0">
                <a:pos x="connsiteX3" y="connsiteY3"/>
              </a:cxn>
            </a:cxnLst>
            <a:rect l="l" t="t" r="r" b="b"/>
            <a:pathLst>
              <a:path w="914959" h="1663422">
                <a:moveTo>
                  <a:pt x="914959" y="24467"/>
                </a:moveTo>
                <a:cubicBezTo>
                  <a:pt x="611350" y="-10061"/>
                  <a:pt x="307741" y="-44589"/>
                  <a:pt x="157722" y="195917"/>
                </a:cubicBezTo>
                <a:cubicBezTo>
                  <a:pt x="7703" y="436423"/>
                  <a:pt x="-23253" y="1226999"/>
                  <a:pt x="14847" y="1467505"/>
                </a:cubicBezTo>
                <a:cubicBezTo>
                  <a:pt x="52947" y="1708011"/>
                  <a:pt x="219634" y="1673483"/>
                  <a:pt x="386322" y="1638955"/>
                </a:cubicBezTo>
              </a:path>
            </a:pathLst>
          </a:custGeom>
          <a:ln w="2857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
        <p:nvSpPr>
          <p:cNvPr id="6" name="Forme libre 5">
            <a:extLst>
              <a:ext uri="{FF2B5EF4-FFF2-40B4-BE49-F238E27FC236}">
                <a16:creationId xmlns:a16="http://schemas.microsoft.com/office/drawing/2014/main" id="{C2A2C865-2ACC-DC33-0BB3-8340DB4C38FA}"/>
              </a:ext>
            </a:extLst>
          </p:cNvPr>
          <p:cNvSpPr/>
          <p:nvPr/>
        </p:nvSpPr>
        <p:spPr>
          <a:xfrm>
            <a:off x="8929688" y="1019714"/>
            <a:ext cx="3022632" cy="5126930"/>
          </a:xfrm>
          <a:custGeom>
            <a:avLst/>
            <a:gdLst>
              <a:gd name="connsiteX0" fmla="*/ 1771650 w 3022632"/>
              <a:gd name="connsiteY0" fmla="*/ 8986 h 5126930"/>
              <a:gd name="connsiteX1" fmla="*/ 2586037 w 3022632"/>
              <a:gd name="connsiteY1" fmla="*/ 237586 h 5126930"/>
              <a:gd name="connsiteX2" fmla="*/ 1971675 w 3022632"/>
              <a:gd name="connsiteY2" fmla="*/ 1594899 h 5126930"/>
              <a:gd name="connsiteX3" fmla="*/ 2543175 w 3022632"/>
              <a:gd name="connsiteY3" fmla="*/ 2309274 h 5126930"/>
              <a:gd name="connsiteX4" fmla="*/ 3000375 w 3022632"/>
              <a:gd name="connsiteY4" fmla="*/ 3838036 h 5126930"/>
              <a:gd name="connsiteX5" fmla="*/ 1814512 w 3022632"/>
              <a:gd name="connsiteY5" fmla="*/ 5123911 h 5126930"/>
              <a:gd name="connsiteX6" fmla="*/ 0 w 3022632"/>
              <a:gd name="connsiteY6" fmla="*/ 4123786 h 5126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2632" h="5126930">
                <a:moveTo>
                  <a:pt x="1771650" y="8986"/>
                </a:moveTo>
                <a:cubicBezTo>
                  <a:pt x="2162175" y="-8874"/>
                  <a:pt x="2552700" y="-26733"/>
                  <a:pt x="2586037" y="237586"/>
                </a:cubicBezTo>
                <a:cubicBezTo>
                  <a:pt x="2619375" y="501905"/>
                  <a:pt x="1978819" y="1249618"/>
                  <a:pt x="1971675" y="1594899"/>
                </a:cubicBezTo>
                <a:cubicBezTo>
                  <a:pt x="1964531" y="1940180"/>
                  <a:pt x="2371725" y="1935418"/>
                  <a:pt x="2543175" y="2309274"/>
                </a:cubicBezTo>
                <a:cubicBezTo>
                  <a:pt x="2714625" y="2683130"/>
                  <a:pt x="3121819" y="3368930"/>
                  <a:pt x="3000375" y="3838036"/>
                </a:cubicBezTo>
                <a:cubicBezTo>
                  <a:pt x="2878931" y="4307142"/>
                  <a:pt x="2314574" y="5076286"/>
                  <a:pt x="1814512" y="5123911"/>
                </a:cubicBezTo>
                <a:cubicBezTo>
                  <a:pt x="1314450" y="5171536"/>
                  <a:pt x="657225" y="4647661"/>
                  <a:pt x="0" y="4123786"/>
                </a:cubicBezTo>
              </a:path>
            </a:pathLst>
          </a:custGeom>
          <a:ln w="28575"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240649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830C9D-7853-7DC0-9785-ED518EECBBAD}"/>
              </a:ext>
            </a:extLst>
          </p:cNvPr>
          <p:cNvSpPr>
            <a:spLocks noGrp="1"/>
          </p:cNvSpPr>
          <p:nvPr>
            <p:ph type="title"/>
          </p:nvPr>
        </p:nvSpPr>
        <p:spPr>
          <a:xfrm>
            <a:off x="838200" y="2443493"/>
            <a:ext cx="10515600" cy="1325563"/>
          </a:xfrm>
        </p:spPr>
        <p:txBody>
          <a:bodyPr/>
          <a:lstStyle/>
          <a:p>
            <a:pPr algn="ctr"/>
            <a:r>
              <a:rPr lang="fr-FR" b="1" dirty="0">
                <a:latin typeface="+mn-lt"/>
              </a:rPr>
              <a:t>Les Fondamentaux de la Tactique </a:t>
            </a:r>
          </a:p>
        </p:txBody>
      </p:sp>
    </p:spTree>
    <p:extLst>
      <p:ext uri="{BB962C8B-B14F-4D97-AF65-F5344CB8AC3E}">
        <p14:creationId xmlns:p14="http://schemas.microsoft.com/office/powerpoint/2010/main" val="16670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14D16-E464-2893-1DB0-5354B696FFAA}"/>
              </a:ext>
            </a:extLst>
          </p:cNvPr>
          <p:cNvSpPr>
            <a:spLocks noGrp="1"/>
          </p:cNvSpPr>
          <p:nvPr>
            <p:ph type="title"/>
          </p:nvPr>
        </p:nvSpPr>
        <p:spPr>
          <a:xfrm>
            <a:off x="-174480" y="2569781"/>
            <a:ext cx="3290888" cy="1718437"/>
          </a:xfrm>
        </p:spPr>
        <p:txBody>
          <a:bodyPr/>
          <a:lstStyle/>
          <a:p>
            <a:pPr algn="ctr"/>
            <a:r>
              <a:rPr lang="fr-FR" b="1" u="sng" dirty="0">
                <a:latin typeface="+mn-lt"/>
              </a:rPr>
              <a:t>Tactiquer, c’est décider </a:t>
            </a:r>
          </a:p>
        </p:txBody>
      </p:sp>
      <p:sp>
        <p:nvSpPr>
          <p:cNvPr id="4" name="Rectangle : coins arrondis 3">
            <a:extLst>
              <a:ext uri="{FF2B5EF4-FFF2-40B4-BE49-F238E27FC236}">
                <a16:creationId xmlns:a16="http://schemas.microsoft.com/office/drawing/2014/main" id="{A295ABB2-A46D-7C67-4A17-EE93B3B05077}"/>
              </a:ext>
            </a:extLst>
          </p:cNvPr>
          <p:cNvSpPr/>
          <p:nvPr/>
        </p:nvSpPr>
        <p:spPr>
          <a:xfrm>
            <a:off x="3116408" y="157164"/>
            <a:ext cx="8883794" cy="2100468"/>
          </a:xfrm>
          <a:prstGeom prst="roundRect">
            <a:avLst/>
          </a:prstGeom>
          <a:solidFill>
            <a:srgbClr val="00B05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fr-FR" sz="2000" b="1" dirty="0">
                <a:solidFill>
                  <a:srgbClr val="00B050"/>
                </a:solidFill>
              </a:rPr>
              <a:t>Prise d’informations </a:t>
            </a:r>
          </a:p>
          <a:p>
            <a:pPr marL="285750" indent="-285750">
              <a:buFont typeface="Arial" panose="020B0604020202020204" pitchFamily="34" charset="0"/>
              <a:buChar char="•"/>
            </a:pPr>
            <a:r>
              <a:rPr lang="fr-FR" sz="1700" dirty="0">
                <a:solidFill>
                  <a:srgbClr val="00B050"/>
                </a:solidFill>
              </a:rPr>
              <a:t>Le parcours et mon placement sur le parcours</a:t>
            </a:r>
          </a:p>
          <a:p>
            <a:pPr marL="285750" indent="-285750">
              <a:buFont typeface="Arial" panose="020B0604020202020204" pitchFamily="34" charset="0"/>
              <a:buChar char="•"/>
            </a:pPr>
            <a:r>
              <a:rPr lang="fr-FR" sz="1700" dirty="0">
                <a:solidFill>
                  <a:srgbClr val="00B050"/>
                </a:solidFill>
              </a:rPr>
              <a:t>Les adversaires et mon placement par rapport à eux</a:t>
            </a:r>
          </a:p>
          <a:p>
            <a:pPr marL="285750" indent="-285750">
              <a:buFont typeface="Arial" panose="020B0604020202020204" pitchFamily="34" charset="0"/>
              <a:buChar char="•"/>
            </a:pPr>
            <a:r>
              <a:rPr lang="fr-FR" sz="1700" dirty="0">
                <a:solidFill>
                  <a:srgbClr val="00B050"/>
                </a:solidFill>
              </a:rPr>
              <a:t>L’analyse de mes gains ou pertes par rapport aux adversaires, proches ou lointains</a:t>
            </a:r>
          </a:p>
          <a:p>
            <a:pPr marL="285750" indent="-285750">
              <a:buFont typeface="Arial" panose="020B0604020202020204" pitchFamily="34" charset="0"/>
              <a:buChar char="•"/>
            </a:pPr>
            <a:r>
              <a:rPr lang="fr-FR" sz="1700" dirty="0">
                <a:solidFill>
                  <a:srgbClr val="00B050"/>
                </a:solidFill>
              </a:rPr>
              <a:t>Le vent et ses évolutions, pression-direction. </a:t>
            </a:r>
          </a:p>
          <a:p>
            <a:pPr algn="ctr"/>
            <a:endParaRPr lang="fr-FR" sz="1700" dirty="0">
              <a:solidFill>
                <a:srgbClr val="00B050"/>
              </a:solidFill>
            </a:endParaRPr>
          </a:p>
          <a:p>
            <a:pPr algn="ctr"/>
            <a:r>
              <a:rPr lang="fr-FR" sz="1700" b="1" i="1" dirty="0">
                <a:solidFill>
                  <a:srgbClr val="00B050"/>
                </a:solidFill>
              </a:rPr>
              <a:t>Tâche de fond : tacticien sans cesse au travail, intégrant en permanence ces différents éléments</a:t>
            </a:r>
          </a:p>
        </p:txBody>
      </p:sp>
      <p:sp>
        <p:nvSpPr>
          <p:cNvPr id="5" name="Rectangle : coins arrondis 4">
            <a:extLst>
              <a:ext uri="{FF2B5EF4-FFF2-40B4-BE49-F238E27FC236}">
                <a16:creationId xmlns:a16="http://schemas.microsoft.com/office/drawing/2014/main" id="{0EC086EE-9722-D044-3317-1B748DF7C495}"/>
              </a:ext>
            </a:extLst>
          </p:cNvPr>
          <p:cNvSpPr/>
          <p:nvPr/>
        </p:nvSpPr>
        <p:spPr>
          <a:xfrm>
            <a:off x="3057526" y="2371725"/>
            <a:ext cx="8883794" cy="2419660"/>
          </a:xfrm>
          <a:prstGeom prst="roundRect">
            <a:avLst/>
          </a:prstGeom>
          <a:solidFill>
            <a:schemeClr val="accent4">
              <a:lumMod val="60000"/>
              <a:lumOff val="4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2000" b="1" dirty="0">
                <a:solidFill>
                  <a:schemeClr val="accent4">
                    <a:lumMod val="75000"/>
                  </a:schemeClr>
                </a:solidFill>
              </a:rPr>
              <a:t>2. Analyse</a:t>
            </a:r>
          </a:p>
          <a:p>
            <a:r>
              <a:rPr lang="fr-FR" sz="1700" dirty="0">
                <a:solidFill>
                  <a:schemeClr val="accent4">
                    <a:lumMod val="75000"/>
                  </a:schemeClr>
                </a:solidFill>
              </a:rPr>
              <a:t>Certains éléments observés doivent déclencher un processus d’analyse </a:t>
            </a:r>
          </a:p>
          <a:p>
            <a:pPr marL="285750" indent="-285750">
              <a:buFont typeface="Arial" panose="020B0604020202020204" pitchFamily="34" charset="0"/>
              <a:buChar char="•"/>
            </a:pPr>
            <a:r>
              <a:rPr lang="fr-FR" sz="1700" dirty="0">
                <a:solidFill>
                  <a:schemeClr val="accent4">
                    <a:lumMod val="75000"/>
                  </a:schemeClr>
                </a:solidFill>
              </a:rPr>
              <a:t>Variation du vent en direction</a:t>
            </a:r>
          </a:p>
          <a:p>
            <a:pPr marL="285750" indent="-285750">
              <a:buFont typeface="Arial" panose="020B0604020202020204" pitchFamily="34" charset="0"/>
              <a:buChar char="•"/>
            </a:pPr>
            <a:r>
              <a:rPr lang="fr-FR" sz="1700" dirty="0">
                <a:solidFill>
                  <a:schemeClr val="accent4">
                    <a:lumMod val="75000"/>
                  </a:schemeClr>
                </a:solidFill>
              </a:rPr>
              <a:t>Variation du vent en force</a:t>
            </a:r>
          </a:p>
          <a:p>
            <a:pPr marL="285750" indent="-285750">
              <a:buFont typeface="Arial" panose="020B0604020202020204" pitchFamily="34" charset="0"/>
              <a:buChar char="•"/>
            </a:pPr>
            <a:r>
              <a:rPr lang="fr-FR" sz="1700" dirty="0">
                <a:solidFill>
                  <a:schemeClr val="accent4">
                    <a:lumMod val="75000"/>
                  </a:schemeClr>
                </a:solidFill>
              </a:rPr>
              <a:t>Gain ou perte par rapport à un bateau / flotte</a:t>
            </a:r>
          </a:p>
          <a:p>
            <a:pPr marL="285750" indent="-285750">
              <a:buFont typeface="Arial" panose="020B0604020202020204" pitchFamily="34" charset="0"/>
              <a:buChar char="•"/>
            </a:pPr>
            <a:r>
              <a:rPr lang="fr-FR" sz="1700" dirty="0">
                <a:solidFill>
                  <a:schemeClr val="accent4">
                    <a:lumMod val="75000"/>
                  </a:schemeClr>
                </a:solidFill>
              </a:rPr>
              <a:t>Relation gains, pertes,  et variations du vent </a:t>
            </a:r>
          </a:p>
          <a:p>
            <a:endParaRPr lang="fr-FR" sz="1700" dirty="0">
              <a:solidFill>
                <a:schemeClr val="accent4">
                  <a:lumMod val="75000"/>
                </a:schemeClr>
              </a:solidFill>
            </a:endParaRPr>
          </a:p>
          <a:p>
            <a:pPr algn="ctr"/>
            <a:r>
              <a:rPr lang="fr-FR" sz="1700" b="1" i="1" dirty="0">
                <a:solidFill>
                  <a:schemeClr val="accent4">
                    <a:lumMod val="75000"/>
                  </a:schemeClr>
                </a:solidFill>
              </a:rPr>
              <a:t>Travail permanent du tacticien : toujours affiner et améliorer ses perceptions et analyses de la situation </a:t>
            </a:r>
          </a:p>
        </p:txBody>
      </p:sp>
      <p:sp>
        <p:nvSpPr>
          <p:cNvPr id="6" name="Rectangle : coins arrondis 5">
            <a:extLst>
              <a:ext uri="{FF2B5EF4-FFF2-40B4-BE49-F238E27FC236}">
                <a16:creationId xmlns:a16="http://schemas.microsoft.com/office/drawing/2014/main" id="{F969BD73-534D-33B6-6152-77645FA4DA16}"/>
              </a:ext>
            </a:extLst>
          </p:cNvPr>
          <p:cNvSpPr/>
          <p:nvPr/>
        </p:nvSpPr>
        <p:spPr>
          <a:xfrm>
            <a:off x="3057526" y="4905478"/>
            <a:ext cx="8883794" cy="1795358"/>
          </a:xfrm>
          <a:prstGeom prst="roundRect">
            <a:avLst/>
          </a:prstGeom>
          <a:solidFill>
            <a:srgbClr val="C0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2000" b="1" dirty="0">
                <a:solidFill>
                  <a:srgbClr val="C00000"/>
                </a:solidFill>
              </a:rPr>
              <a:t>3. Décision </a:t>
            </a:r>
          </a:p>
          <a:p>
            <a:r>
              <a:rPr lang="fr-FR" sz="1700" dirty="0">
                <a:solidFill>
                  <a:srgbClr val="C00000"/>
                </a:solidFill>
              </a:rPr>
              <a:t>Il y a une multitude de choix à faire en permanence dans une régate. </a:t>
            </a:r>
          </a:p>
          <a:p>
            <a:r>
              <a:rPr lang="fr-FR" sz="1700" dirty="0">
                <a:solidFill>
                  <a:srgbClr val="C00000"/>
                </a:solidFill>
              </a:rPr>
              <a:t>Le tacticien doit pouvoir anticiper un choix en ayant autant que possible élaboré plusieurs options à l’avance, en fonction de ces observations et de son analyse permanente</a:t>
            </a:r>
          </a:p>
          <a:p>
            <a:endParaRPr lang="fr-FR" dirty="0">
              <a:solidFill>
                <a:srgbClr val="C00000"/>
              </a:solidFill>
            </a:endParaRPr>
          </a:p>
          <a:p>
            <a:pPr algn="ctr"/>
            <a:r>
              <a:rPr lang="fr-FR" b="1" i="1" dirty="0">
                <a:solidFill>
                  <a:srgbClr val="C00000"/>
                </a:solidFill>
              </a:rPr>
              <a:t>Chaque décision est le fruit d’une réflexion plus que d’une simple réaction </a:t>
            </a:r>
          </a:p>
        </p:txBody>
      </p:sp>
      <p:sp>
        <p:nvSpPr>
          <p:cNvPr id="7" name="Flèche en arc 6">
            <a:extLst>
              <a:ext uri="{FF2B5EF4-FFF2-40B4-BE49-F238E27FC236}">
                <a16:creationId xmlns:a16="http://schemas.microsoft.com/office/drawing/2014/main" id="{A80A50A0-2E84-C4BE-50D1-AFB029813C06}"/>
              </a:ext>
            </a:extLst>
          </p:cNvPr>
          <p:cNvSpPr/>
          <p:nvPr/>
        </p:nvSpPr>
        <p:spPr>
          <a:xfrm rot="5400000" flipV="1">
            <a:off x="2606253" y="1714602"/>
            <a:ext cx="902545" cy="1200153"/>
          </a:xfrm>
          <a:prstGeom prst="circularArrow">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8" name="Flèche en arc 7">
            <a:extLst>
              <a:ext uri="{FF2B5EF4-FFF2-40B4-BE49-F238E27FC236}">
                <a16:creationId xmlns:a16="http://schemas.microsoft.com/office/drawing/2014/main" id="{7F2370CD-45EC-174F-BA59-5322364BD6CC}"/>
              </a:ext>
            </a:extLst>
          </p:cNvPr>
          <p:cNvSpPr/>
          <p:nvPr/>
        </p:nvSpPr>
        <p:spPr>
          <a:xfrm rot="5400000" flipV="1">
            <a:off x="2578544" y="4274935"/>
            <a:ext cx="902545" cy="1200153"/>
          </a:xfrm>
          <a:prstGeom prst="circularArrow">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83308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ppt_y</p:attrName>
                                        </p:attrNameLst>
                                      </p:cBhvr>
                                      <p:tavLst>
                                        <p:tav tm="0">
                                          <p:val>
                                            <p:strVal val="#ppt_y+#ppt_h*1.125000"/>
                                          </p:val>
                                        </p:tav>
                                        <p:tav tm="100000">
                                          <p:val>
                                            <p:strVal val="#ppt_y"/>
                                          </p:val>
                                        </p:tav>
                                      </p:tavLst>
                                    </p:anim>
                                    <p:animEffect transition="in" filter="wipe(up)">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p:tgtEl>
                                          <p:spTgt spid="6"/>
                                        </p:tgtEl>
                                        <p:attrNameLst>
                                          <p:attrName>ppt_y</p:attrName>
                                        </p:attrNameLst>
                                      </p:cBhvr>
                                      <p:tavLst>
                                        <p:tav tm="0">
                                          <p:val>
                                            <p:strVal val="#ppt_y+#ppt_h*1.125000"/>
                                          </p:val>
                                        </p:tav>
                                        <p:tav tm="100000">
                                          <p:val>
                                            <p:strVal val="#ppt_y"/>
                                          </p:val>
                                        </p:tav>
                                      </p:tavLst>
                                    </p:anim>
                                    <p:animEffect transition="in" filter="wipe(up)">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4A713-F399-1167-28B0-0E61A87665D9}"/>
              </a:ext>
            </a:extLst>
          </p:cNvPr>
          <p:cNvSpPr>
            <a:spLocks noGrp="1"/>
          </p:cNvSpPr>
          <p:nvPr>
            <p:ph type="title"/>
          </p:nvPr>
        </p:nvSpPr>
        <p:spPr>
          <a:xfrm>
            <a:off x="838200" y="2766218"/>
            <a:ext cx="10515600" cy="1741987"/>
          </a:xfrm>
        </p:spPr>
        <p:txBody>
          <a:bodyPr>
            <a:normAutofit fontScale="90000"/>
          </a:bodyPr>
          <a:lstStyle/>
          <a:p>
            <a:pPr algn="ctr"/>
            <a:r>
              <a:rPr lang="fr-FR" b="1" dirty="0">
                <a:latin typeface="+mn-lt"/>
              </a:rPr>
              <a:t>Prise d’informations : représentation géométrique du plan d’eau, structuration spatiale</a:t>
            </a:r>
          </a:p>
        </p:txBody>
      </p:sp>
    </p:spTree>
    <p:extLst>
      <p:ext uri="{BB962C8B-B14F-4D97-AF65-F5344CB8AC3E}">
        <p14:creationId xmlns:p14="http://schemas.microsoft.com/office/powerpoint/2010/main" val="35683792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28575">
          <a:solidFill>
            <a:schemeClr val="accent1"/>
          </a:solid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18911</TotalTime>
  <Words>2108</Words>
  <Application>Microsoft Macintosh PowerPoint</Application>
  <PresentationFormat>Grand écran</PresentationFormat>
  <Paragraphs>326</Paragraphs>
  <Slides>42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42</vt:i4>
      </vt:variant>
    </vt:vector>
  </HeadingPairs>
  <TitlesOfParts>
    <vt:vector size="49" baseType="lpstr">
      <vt:lpstr>Aharoni</vt:lpstr>
      <vt:lpstr>Arial</vt:lpstr>
      <vt:lpstr>Calibri</vt:lpstr>
      <vt:lpstr>Calibri Light</vt:lpstr>
      <vt:lpstr>Impact</vt:lpstr>
      <vt:lpstr>Symbol</vt:lpstr>
      <vt:lpstr>Thème Office</vt:lpstr>
      <vt:lpstr>WEB’HIVER VOILE</vt:lpstr>
      <vt:lpstr>Introduction : </vt:lpstr>
      <vt:lpstr>Définition </vt:lpstr>
      <vt:lpstr>Stratégie = Anticipation </vt:lpstr>
      <vt:lpstr>Tactique = Adaptation </vt:lpstr>
      <vt:lpstr>Relation Tactique – Stratégie </vt:lpstr>
      <vt:lpstr>Les Fondamentaux de la Tactique </vt:lpstr>
      <vt:lpstr>Tactiquer, c’est décider </vt:lpstr>
      <vt:lpstr>Prise d’informations : représentation géométrique du plan d’eau, structuration spatiale</vt:lpstr>
      <vt:lpstr>Gauche et Droite</vt:lpstr>
      <vt:lpstr>Le Cadre et  les Laylines</vt:lpstr>
      <vt:lpstr>Déformations de cadre </vt:lpstr>
      <vt:lpstr>Se classer dans la flotte, Échelle, Écart et Profondeur</vt:lpstr>
      <vt:lpstr>Percevoir ses gains et pertes</vt:lpstr>
      <vt:lpstr>Tactique stratégie au départ</vt:lpstr>
      <vt:lpstr>Spécificité de la ligne de départ </vt:lpstr>
      <vt:lpstr>Gérer les risques </vt:lpstr>
      <vt:lpstr>Quels sont les éléments à prendre en compte dans un départ ?</vt:lpstr>
      <vt:lpstr>Choix du placement au départ </vt:lpstr>
      <vt:lpstr>Mieux percevoir mon positionnement sur la ligne</vt:lpstr>
      <vt:lpstr>Comment éviter d’être influencé par les adversaires ?</vt:lpstr>
      <vt:lpstr> 2                              1                                     3</vt:lpstr>
      <vt:lpstr>Conseils en cas de mauvais départ  </vt:lpstr>
      <vt:lpstr>Le bord de Près </vt:lpstr>
      <vt:lpstr>Présentation PowerPoint</vt:lpstr>
      <vt:lpstr>Attaque : Augmenter les écarts latéraux</vt:lpstr>
      <vt:lpstr>Défense : Marquer un avantage</vt:lpstr>
      <vt:lpstr>Le Près dans un Vent Stable </vt:lpstr>
      <vt:lpstr>Présentation PowerPoint</vt:lpstr>
      <vt:lpstr>Vent Oscillant </vt:lpstr>
      <vt:lpstr>Présentation PowerPoint</vt:lpstr>
      <vt:lpstr>Vent Évolutif </vt:lpstr>
      <vt:lpstr>Présentation PowerPoint</vt:lpstr>
      <vt:lpstr>Approche de Marque au vent </vt:lpstr>
      <vt:lpstr>Présentation PowerPoint</vt:lpstr>
      <vt:lpstr>Stratégie au largue :</vt:lpstr>
      <vt:lpstr>Largue bascule à droite :</vt:lpstr>
      <vt:lpstr>Largue bascule à gauche : </vt:lpstr>
      <vt:lpstr>Passage de la bouée tactique en fonction des règles </vt:lpstr>
      <vt:lpstr>Au vent arrière  Bascule à droite: </vt:lpstr>
      <vt:lpstr>Layline au vent arrière : </vt:lpstr>
      <vt:lpstr>Passage de la marque sous le vent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WEB’HIVER VOILE</dc:title>
  <dc:creator>Leo-Sonael Dargaud</dc:creator>
  <cp:lastModifiedBy>Leo-Sonael Dargaud</cp:lastModifiedBy>
  <cp:revision>11</cp:revision>
  <dcterms:created xsi:type="dcterms:W3CDTF">2023-11-14T17:44:07Z</dcterms:created>
  <dcterms:modified xsi:type="dcterms:W3CDTF">2024-01-10T21:37:41Z</dcterms:modified>
</cp:coreProperties>
</file>