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0" r:id="rId4"/>
    <p:sldId id="258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638ADF-5C8E-451A-8801-6A2366C563D5}" type="datetimeFigureOut">
              <a:rPr lang="fr-FR" smtClean="0"/>
              <a:pPr/>
              <a:t>05/09/2023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C55A28-BCAA-4599-8ED1-C395EBB256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38ADF-5C8E-451A-8801-6A2366C563D5}" type="datetimeFigureOut">
              <a:rPr lang="fr-FR" smtClean="0"/>
              <a:pPr/>
              <a:t>05/09/2023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C55A28-BCAA-4599-8ED1-C395EBB256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38ADF-5C8E-451A-8801-6A2366C563D5}" type="datetimeFigureOut">
              <a:rPr lang="fr-FR" smtClean="0"/>
              <a:pPr/>
              <a:t>05/09/2023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C55A28-BCAA-4599-8ED1-C395EBB256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38ADF-5C8E-451A-8801-6A2366C563D5}" type="datetimeFigureOut">
              <a:rPr lang="fr-FR" smtClean="0"/>
              <a:pPr/>
              <a:t>05/09/2023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C55A28-BCAA-4599-8ED1-C395EBB256E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38ADF-5C8E-451A-8801-6A2366C563D5}" type="datetimeFigureOut">
              <a:rPr lang="fr-FR" smtClean="0"/>
              <a:pPr/>
              <a:t>05/09/2023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C55A28-BCAA-4599-8ED1-C395EBB256E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38ADF-5C8E-451A-8801-6A2366C563D5}" type="datetimeFigureOut">
              <a:rPr lang="fr-FR" smtClean="0"/>
              <a:pPr/>
              <a:t>05/09/2023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C55A28-BCAA-4599-8ED1-C395EBB256E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38ADF-5C8E-451A-8801-6A2366C563D5}" type="datetimeFigureOut">
              <a:rPr lang="fr-FR" smtClean="0"/>
              <a:pPr/>
              <a:t>05/09/2023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C55A28-BCAA-4599-8ED1-C395EBB256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38ADF-5C8E-451A-8801-6A2366C563D5}" type="datetimeFigureOut">
              <a:rPr lang="fr-FR" smtClean="0"/>
              <a:pPr/>
              <a:t>05/09/2023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C55A28-BCAA-4599-8ED1-C395EBB256E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38ADF-5C8E-451A-8801-6A2366C563D5}" type="datetimeFigureOut">
              <a:rPr lang="fr-FR" smtClean="0"/>
              <a:pPr/>
              <a:t>05/09/2023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C55A28-BCAA-4599-8ED1-C395EBB256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B638ADF-5C8E-451A-8801-6A2366C563D5}" type="datetimeFigureOut">
              <a:rPr lang="fr-FR" smtClean="0"/>
              <a:pPr/>
              <a:t>05/09/2023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C55A28-BCAA-4599-8ED1-C395EBB256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638ADF-5C8E-451A-8801-6A2366C563D5}" type="datetimeFigureOut">
              <a:rPr lang="fr-FR" smtClean="0"/>
              <a:pPr/>
              <a:t>05/09/2023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C55A28-BCAA-4599-8ED1-C395EBB256E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B638ADF-5C8E-451A-8801-6A2366C563D5}" type="datetimeFigureOut">
              <a:rPr lang="fr-FR" smtClean="0"/>
              <a:pPr/>
              <a:t>05/09/2023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6C55A28-BCAA-4599-8ED1-C395EBB256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fr-FR" dirty="0" smtClean="0"/>
              <a:t>AG TTPA 12 sept 2023</a:t>
            </a:r>
            <a:br>
              <a:rPr lang="fr-FR" dirty="0" smtClean="0"/>
            </a:b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Rapport Financier sept 2022-sept 2023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Michel </a:t>
            </a:r>
            <a:r>
              <a:rPr lang="fr-FR" dirty="0" err="1" smtClean="0">
                <a:solidFill>
                  <a:srgbClr val="C00000"/>
                </a:solidFill>
              </a:rPr>
              <a:t>Pidoux</a:t>
            </a:r>
            <a:r>
              <a:rPr lang="fr-FR" dirty="0" smtClean="0">
                <a:solidFill>
                  <a:srgbClr val="C00000"/>
                </a:solidFill>
              </a:rPr>
              <a:t>, trésorier</a:t>
            </a:r>
            <a:endParaRPr lang="fr-FR" dirty="0">
              <a:solidFill>
                <a:srgbClr val="C00000"/>
              </a:solidFill>
            </a:endParaRPr>
          </a:p>
        </p:txBody>
      </p:sp>
      <p:pic>
        <p:nvPicPr>
          <p:cNvPr id="4" name="Image 3" descr="Logo Tam Tam PhytoAroma-18nov.png"/>
          <p:cNvPicPr>
            <a:picLocks noChangeAspect="1"/>
          </p:cNvPicPr>
          <p:nvPr/>
        </p:nvPicPr>
        <p:blipFill>
          <a:blip r:embed="rId2" cstate="print"/>
          <a:srcRect r="27591" b="13302"/>
          <a:stretch>
            <a:fillRect/>
          </a:stretch>
        </p:blipFill>
        <p:spPr>
          <a:xfrm>
            <a:off x="9" y="196073"/>
            <a:ext cx="2080325" cy="17613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16632"/>
            <a:ext cx="7772400" cy="648072"/>
          </a:xfrm>
        </p:spPr>
        <p:txBody>
          <a:bodyPr/>
          <a:lstStyle/>
          <a:p>
            <a:pPr algn="l"/>
            <a:r>
              <a:rPr lang="fr-FR" dirty="0" smtClean="0"/>
              <a:t>Compte de résultats: </a:t>
            </a:r>
            <a:r>
              <a:rPr lang="fr-FR" dirty="0" smtClean="0"/>
              <a:t>Recettes -Soldes</a:t>
            </a:r>
            <a:endParaRPr lang="fr-FR" dirty="0" smtClean="0"/>
          </a:p>
          <a:p>
            <a:pPr algn="l"/>
            <a:endParaRPr lang="fr-FR" dirty="0" smtClean="0"/>
          </a:p>
          <a:p>
            <a:pPr algn="l"/>
            <a:endParaRPr lang="fr-FR" dirty="0" smtClean="0"/>
          </a:p>
          <a:p>
            <a:pPr algn="l"/>
            <a:endParaRPr lang="fr-FR" dirty="0" smtClean="0"/>
          </a:p>
          <a:p>
            <a:pPr algn="l"/>
            <a:endParaRPr lang="fr-FR" dirty="0" smtClean="0"/>
          </a:p>
          <a:p>
            <a:pPr algn="l"/>
            <a:endParaRPr lang="fr-FR" dirty="0" smtClean="0"/>
          </a:p>
          <a:p>
            <a:pPr algn="l"/>
            <a:endParaRPr lang="fr-FR" dirty="0" smtClean="0"/>
          </a:p>
          <a:p>
            <a:pPr algn="l"/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au 3"/>
          <p:cNvGraphicFramePr>
            <a:graphicFrameLocks noGrp="1" noChangeAspect="1"/>
          </p:cNvGraphicFramePr>
          <p:nvPr/>
        </p:nvGraphicFramePr>
        <p:xfrm>
          <a:off x="0" y="1196751"/>
          <a:ext cx="9144001" cy="3384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245"/>
                <a:gridCol w="3059878"/>
                <a:gridCol w="3059878"/>
              </a:tblGrid>
              <a:tr h="50317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2022-2023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N-1</a:t>
                      </a:r>
                      <a:endParaRPr lang="fr-FR" dirty="0"/>
                    </a:p>
                  </a:txBody>
                  <a:tcPr/>
                </a:tc>
              </a:tr>
              <a:tr h="503179">
                <a:tc>
                  <a:txBody>
                    <a:bodyPr/>
                    <a:lstStyle/>
                    <a:p>
                      <a:r>
                        <a:rPr lang="fr-FR" dirty="0" smtClean="0"/>
                        <a:t>DONS  (1)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2 312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680</a:t>
                      </a:r>
                    </a:p>
                  </a:txBody>
                  <a:tcPr/>
                </a:tc>
              </a:tr>
              <a:tr h="868502">
                <a:tc>
                  <a:txBody>
                    <a:bodyPr/>
                    <a:lstStyle/>
                    <a:p>
                      <a:r>
                        <a:rPr lang="fr-FR" dirty="0" smtClean="0"/>
                        <a:t>Abandons de frais/ bénévoles (2)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199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703</a:t>
                      </a:r>
                      <a:endParaRPr lang="fr-FR" dirty="0"/>
                    </a:p>
                  </a:txBody>
                  <a:tcPr/>
                </a:tc>
              </a:tr>
              <a:tr h="503179">
                <a:tc>
                  <a:txBody>
                    <a:bodyPr/>
                    <a:lstStyle/>
                    <a:p>
                      <a:r>
                        <a:rPr lang="fr-FR" dirty="0" smtClean="0"/>
                        <a:t>ADHESIONS  (3)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1 140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1 445</a:t>
                      </a:r>
                      <a:endParaRPr lang="fr-FR" dirty="0"/>
                    </a:p>
                  </a:txBody>
                  <a:tcPr/>
                </a:tc>
              </a:tr>
              <a:tr h="50317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03179">
                <a:tc>
                  <a:txBody>
                    <a:bodyPr/>
                    <a:lstStyle/>
                    <a:p>
                      <a:r>
                        <a:rPr lang="fr-FR" b="1" dirty="0" smtClean="0"/>
                        <a:t>Résultat d’exploitation: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dirty="0" smtClean="0"/>
                        <a:t>2 642,96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dirty="0" smtClean="0"/>
                        <a:t>1 815,55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Connecteur droit avec flèche 5"/>
          <p:cNvCxnSpPr/>
          <p:nvPr/>
        </p:nvCxnSpPr>
        <p:spPr>
          <a:xfrm flipV="1">
            <a:off x="4236640" y="1785807"/>
            <a:ext cx="432048" cy="347049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4164632" y="2348880"/>
            <a:ext cx="423664" cy="408376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4499992" y="4090063"/>
            <a:ext cx="432048" cy="347049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4236640" y="3140968"/>
            <a:ext cx="423664" cy="408376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395536" y="4797152"/>
            <a:ext cx="8136904" cy="13234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endParaRPr lang="fr-FR" sz="2000" dirty="0" smtClean="0"/>
          </a:p>
          <a:p>
            <a:r>
              <a:rPr lang="fr-FR" sz="2000" dirty="0" smtClean="0"/>
              <a:t>(1</a:t>
            </a:r>
            <a:r>
              <a:rPr lang="fr-FR" sz="2000" smtClean="0"/>
              <a:t>)  Dons </a:t>
            </a:r>
            <a:r>
              <a:rPr lang="fr-FR" sz="2000" dirty="0" smtClean="0"/>
              <a:t>(+ 1600€</a:t>
            </a:r>
            <a:r>
              <a:rPr lang="fr-FR" sz="2000" smtClean="0"/>
              <a:t>)  surtout suite </a:t>
            </a:r>
            <a:r>
              <a:rPr lang="fr-FR" sz="2000" dirty="0" smtClean="0"/>
              <a:t>aux formations </a:t>
            </a:r>
          </a:p>
          <a:p>
            <a:r>
              <a:rPr lang="fr-FR" sz="2000" dirty="0" smtClean="0"/>
              <a:t>(2) Comptés en recettes </a:t>
            </a:r>
            <a:r>
              <a:rPr lang="fr-FR" sz="2000" u="sng" dirty="0" smtClean="0"/>
              <a:t>et</a:t>
            </a:r>
            <a:r>
              <a:rPr lang="fr-FR" sz="2000" dirty="0" smtClean="0"/>
              <a:t> en dépenses-  </a:t>
            </a:r>
            <a:r>
              <a:rPr lang="fr-FR" sz="2000" dirty="0" err="1" smtClean="0"/>
              <a:t>défiscalisables</a:t>
            </a:r>
            <a:r>
              <a:rPr lang="fr-FR" sz="2000" dirty="0" smtClean="0"/>
              <a:t>)</a:t>
            </a:r>
          </a:p>
          <a:p>
            <a:r>
              <a:rPr lang="fr-FR" sz="2000" dirty="0" smtClean="0"/>
              <a:t>(3) </a:t>
            </a:r>
            <a:r>
              <a:rPr lang="fr-FR" sz="2000" u="sng" dirty="0" smtClean="0"/>
              <a:t>Baisse des adhésions- </a:t>
            </a:r>
            <a:r>
              <a:rPr lang="fr-FR" sz="2000" dirty="0" smtClean="0"/>
              <a:t>période en cours </a:t>
            </a:r>
            <a:endParaRPr lang="fr-FR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4752528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556792"/>
            <a:ext cx="746943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16141" y="1556792"/>
            <a:ext cx="816099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611560" y="260648"/>
            <a:ext cx="7416824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Compte de Résultat N/ N-1- DEPENSES </a:t>
            </a:r>
            <a:endParaRPr lang="fr-FR" sz="2000" dirty="0"/>
          </a:p>
        </p:txBody>
      </p:sp>
      <p:sp>
        <p:nvSpPr>
          <p:cNvPr id="9" name="Accolade fermante 8"/>
          <p:cNvSpPr/>
          <p:nvPr/>
        </p:nvSpPr>
        <p:spPr>
          <a:xfrm rot="5400000">
            <a:off x="5621252" y="4633700"/>
            <a:ext cx="443480" cy="1490464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4355976" y="566124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Des sommes similaires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6732240" y="1916832"/>
            <a:ext cx="936104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MAIF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6732240" y="2361074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1</a:t>
            </a:r>
            <a:r>
              <a:rPr lang="fr-FR" sz="2000" baseline="30000" dirty="0" smtClean="0"/>
              <a:t>ère</a:t>
            </a:r>
            <a:r>
              <a:rPr lang="fr-FR" sz="2000" dirty="0" smtClean="0"/>
              <a:t> étude </a:t>
            </a:r>
            <a:r>
              <a:rPr lang="fr-FR" sz="2000" dirty="0" err="1" smtClean="0"/>
              <a:t>observ</a:t>
            </a:r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4860032" y="1124744"/>
            <a:ext cx="18002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N        N-1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6732240" y="314096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kakémono</a:t>
            </a:r>
            <a:endParaRPr lang="fr-FR" dirty="0"/>
          </a:p>
        </p:txBody>
      </p:sp>
      <p:sp>
        <p:nvSpPr>
          <p:cNvPr id="15" name="Accolade fermante 14"/>
          <p:cNvSpPr/>
          <p:nvPr/>
        </p:nvSpPr>
        <p:spPr>
          <a:xfrm>
            <a:off x="5724128" y="3645024"/>
            <a:ext cx="443480" cy="595500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6300192" y="3789040"/>
            <a:ext cx="259228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Abandons de frais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2339752" y="1556792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</a:t>
            </a:r>
            <a:r>
              <a:rPr lang="fr-FR" dirty="0" smtClean="0"/>
              <a:t>ont </a:t>
            </a:r>
            <a:r>
              <a:rPr lang="fr-FR" dirty="0" err="1" smtClean="0"/>
              <a:t>Assoconne</a:t>
            </a:r>
            <a:r>
              <a:rPr lang="fr-FR" dirty="0" smtClean="0"/>
              <a:t>. 348€</a:t>
            </a:r>
            <a:endParaRPr lang="fr-FR" dirty="0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/>
        </p:nvGraphicFramePr>
        <p:xfrm>
          <a:off x="251520" y="980728"/>
          <a:ext cx="8640960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467691">
                <a:tc>
                  <a:txBody>
                    <a:bodyPr/>
                    <a:lstStyle/>
                    <a:p>
                      <a:r>
                        <a:rPr lang="fr-FR" dirty="0" smtClean="0"/>
                        <a:t>DEPENSES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2022-2023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N-1</a:t>
                      </a:r>
                      <a:endParaRPr lang="fr-FR" dirty="0"/>
                    </a:p>
                  </a:txBody>
                  <a:tcPr/>
                </a:tc>
              </a:tr>
              <a:tr h="807248">
                <a:tc>
                  <a:txBody>
                    <a:bodyPr/>
                    <a:lstStyle/>
                    <a:p>
                      <a:r>
                        <a:rPr lang="fr-FR" dirty="0" smtClean="0"/>
                        <a:t>Services extérieurs:</a:t>
                      </a:r>
                      <a:r>
                        <a:rPr lang="fr-FR" baseline="0" dirty="0" smtClean="0"/>
                        <a:t> logiciel, site internet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-560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-143</a:t>
                      </a:r>
                      <a:endParaRPr lang="fr-FR" dirty="0"/>
                    </a:p>
                  </a:txBody>
                  <a:tcPr/>
                </a:tc>
              </a:tr>
              <a:tr h="467691">
                <a:tc>
                  <a:txBody>
                    <a:bodyPr/>
                    <a:lstStyle/>
                    <a:p>
                      <a:r>
                        <a:rPr lang="fr-FR" dirty="0" smtClean="0"/>
                        <a:t>Assurance </a:t>
                      </a:r>
                      <a:r>
                        <a:rPr lang="fr-FR" dirty="0" err="1" smtClean="0"/>
                        <a:t>Maïf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-122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-62</a:t>
                      </a:r>
                      <a:endParaRPr lang="fr-FR" dirty="0"/>
                    </a:p>
                  </a:txBody>
                  <a:tcPr/>
                </a:tc>
              </a:tr>
              <a:tr h="467691">
                <a:tc>
                  <a:txBody>
                    <a:bodyPr/>
                    <a:lstStyle/>
                    <a:p>
                      <a:r>
                        <a:rPr lang="fr-FR" dirty="0" smtClean="0"/>
                        <a:t>étude observationnelle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-703</a:t>
                      </a:r>
                      <a:endParaRPr lang="fr-FR" dirty="0"/>
                    </a:p>
                  </a:txBody>
                  <a:tcPr/>
                </a:tc>
              </a:tr>
              <a:tr h="1499174">
                <a:tc>
                  <a:txBody>
                    <a:bodyPr/>
                    <a:lstStyle/>
                    <a:p>
                      <a:r>
                        <a:rPr lang="fr-FR" dirty="0" smtClean="0"/>
                        <a:t>Abandons</a:t>
                      </a:r>
                      <a:r>
                        <a:rPr lang="fr-FR" baseline="0" dirty="0" smtClean="0"/>
                        <a:t> de frais: déplacements,</a:t>
                      </a:r>
                    </a:p>
                    <a:p>
                      <a:r>
                        <a:rPr lang="fr-FR" baseline="0" dirty="0" smtClean="0"/>
                        <a:t>missions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-71</a:t>
                      </a:r>
                    </a:p>
                    <a:p>
                      <a:r>
                        <a:rPr lang="fr-FR" dirty="0" smtClean="0"/>
                        <a:t>-127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</a:tr>
              <a:tr h="467691">
                <a:tc>
                  <a:txBody>
                    <a:bodyPr/>
                    <a:lstStyle/>
                    <a:p>
                      <a:r>
                        <a:rPr lang="fr-FR" dirty="0" smtClean="0"/>
                        <a:t>Services bancaires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-177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</a:tr>
              <a:tr h="46769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67691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-1066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-1013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23528" y="404664"/>
            <a:ext cx="83529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Bilan global Dépenses / Recettes / Soldes du 1</a:t>
            </a:r>
            <a:r>
              <a:rPr lang="fr-FR" sz="2000" b="1" baseline="30000" dirty="0" smtClean="0"/>
              <a:t>er</a:t>
            </a:r>
            <a:r>
              <a:rPr lang="fr-FR" sz="2000" b="1" dirty="0" smtClean="0"/>
              <a:t> sept 2022 au 31 août 2023. Comparaison N/N-1</a:t>
            </a:r>
          </a:p>
          <a:p>
            <a:pPr algn="ctr"/>
            <a:endParaRPr lang="fr-FR" sz="2000" dirty="0"/>
          </a:p>
          <a:p>
            <a:pPr algn="ctr"/>
            <a:endParaRPr lang="fr-FR" sz="2000" dirty="0" smtClean="0"/>
          </a:p>
          <a:p>
            <a:pPr algn="ctr"/>
            <a:endParaRPr lang="fr-FR" sz="20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51520" y="1397000"/>
          <a:ext cx="871296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BUDGET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DEPENSES</a:t>
                      </a:r>
                    </a:p>
                    <a:p>
                      <a:r>
                        <a:rPr lang="fr-FR" dirty="0" smtClean="0"/>
                        <a:t>= année N-1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RECETTES=</a:t>
                      </a:r>
                    </a:p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+ 1500/N-1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SOLDE= +1500/N-1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Année 2022-2023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1067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3889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C00000"/>
                          </a:solidFill>
                        </a:rPr>
                        <a:t>2822</a:t>
                      </a:r>
                      <a:endParaRPr lang="fr-F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Fonctionnement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1067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3179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2112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err="1" smtClean="0"/>
                        <a:t>Vohimana</a:t>
                      </a:r>
                      <a:r>
                        <a:rPr lang="fr-FR" b="1" dirty="0" smtClean="0"/>
                        <a:t> (1)</a:t>
                      </a:r>
                    </a:p>
                    <a:p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740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Non affecté à un budget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u="sng" dirty="0" smtClean="0">
                          <a:solidFill>
                            <a:srgbClr val="C00000"/>
                          </a:solidFill>
                        </a:rPr>
                        <a:t>EN CAISSE </a:t>
                      </a:r>
                      <a:r>
                        <a:rPr lang="fr-FR" b="1" dirty="0" smtClean="0">
                          <a:solidFill>
                            <a:srgbClr val="C00000"/>
                          </a:solidFill>
                        </a:rPr>
                        <a:t>au 31/08/2023</a:t>
                      </a:r>
                    </a:p>
                    <a:p>
                      <a:r>
                        <a:rPr lang="fr-FR" b="1" dirty="0" smtClean="0">
                          <a:solidFill>
                            <a:srgbClr val="C00000"/>
                          </a:solidFill>
                        </a:rPr>
                        <a:t>Crédit Coop.</a:t>
                      </a:r>
                      <a:endParaRPr lang="fr-F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C00000"/>
                          </a:solidFill>
                        </a:rPr>
                        <a:t>Avec cumul</a:t>
                      </a:r>
                      <a:r>
                        <a:rPr lang="fr-FR" b="1" baseline="0" dirty="0" smtClean="0">
                          <a:solidFill>
                            <a:srgbClr val="C00000"/>
                          </a:solidFill>
                        </a:rPr>
                        <a:t> /solde année précédente: </a:t>
                      </a:r>
                      <a:endParaRPr lang="fr-F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5 545 €</a:t>
                      </a:r>
                      <a:endParaRPr lang="fr-FR" b="1" u="sng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5856" y="5661248"/>
            <a:ext cx="80217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b="1" dirty="0" err="1" smtClean="0"/>
              <a:t>Vohimana</a:t>
            </a:r>
            <a:r>
              <a:rPr lang="fr-FR" b="1" dirty="0" smtClean="0"/>
              <a:t> </a:t>
            </a:r>
            <a:r>
              <a:rPr lang="fr-FR" b="1" dirty="0"/>
              <a:t>(1</a:t>
            </a:r>
            <a:r>
              <a:rPr lang="fr-FR" b="1" dirty="0" smtClean="0"/>
              <a:t>): </a:t>
            </a:r>
            <a:r>
              <a:rPr lang="fr-FR" dirty="0" smtClean="0"/>
              <a:t>soutien ponctuel sur le paludisme (médicaments, tests)</a:t>
            </a:r>
            <a:endParaRPr lang="fr-F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95736" y="260648"/>
            <a:ext cx="6840760" cy="2808312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fr-FR" sz="2400" u="sng" dirty="0" smtClean="0">
                <a:effectLst/>
              </a:rPr>
              <a:t>Quelles orientations budgétaires nouvelles?</a:t>
            </a:r>
            <a:r>
              <a:rPr lang="fr-FR" sz="2400" dirty="0" smtClean="0">
                <a:effectLst/>
              </a:rPr>
              <a:t/>
            </a:r>
            <a:br>
              <a:rPr lang="fr-FR" sz="2400" dirty="0" smtClean="0">
                <a:effectLst/>
              </a:rPr>
            </a:br>
            <a:r>
              <a:rPr lang="fr-FR" sz="2400" dirty="0" smtClean="0">
                <a:effectLst/>
              </a:rPr>
              <a:t>- un compte spécifique pour le soutien aux activités Santé de </a:t>
            </a:r>
            <a:r>
              <a:rPr lang="fr-FR" sz="2400" dirty="0" err="1" smtClean="0">
                <a:effectLst/>
              </a:rPr>
              <a:t>Vohimana</a:t>
            </a:r>
            <a:r>
              <a:rPr lang="fr-FR" sz="2400" dirty="0" smtClean="0">
                <a:effectLst/>
              </a:rPr>
              <a:t> </a:t>
            </a:r>
            <a:r>
              <a:rPr lang="fr-FR" sz="2400" dirty="0" smtClean="0">
                <a:effectLst/>
              </a:rPr>
              <a:t>et au suivi des résultats </a:t>
            </a:r>
            <a:r>
              <a:rPr lang="fr-FR" sz="2400" i="1" dirty="0" smtClean="0">
                <a:effectLst/>
              </a:rPr>
              <a:t>sur plusieurs années ?</a:t>
            </a:r>
            <a:br>
              <a:rPr lang="fr-FR" sz="2400" i="1" dirty="0" smtClean="0">
                <a:effectLst/>
              </a:rPr>
            </a:br>
            <a:r>
              <a:rPr lang="fr-FR" sz="2400" i="1" dirty="0" smtClean="0">
                <a:effectLst/>
              </a:rPr>
              <a:t>- un appel  aux dons </a:t>
            </a:r>
            <a:r>
              <a:rPr lang="fr-FR" sz="2400" dirty="0" smtClean="0">
                <a:effectLst/>
              </a:rPr>
              <a:t>pour une fourniture d’eau et d’électricité au village d ’</a:t>
            </a:r>
            <a:r>
              <a:rPr lang="fr-FR" sz="2400" dirty="0" err="1" smtClean="0">
                <a:effectLst/>
              </a:rPr>
              <a:t>Ambavaniasy</a:t>
            </a:r>
            <a:r>
              <a:rPr lang="fr-FR" sz="2400" dirty="0" smtClean="0">
                <a:effectLst/>
              </a:rPr>
              <a:t> / </a:t>
            </a:r>
            <a:r>
              <a:rPr lang="fr-FR" sz="2400" dirty="0" err="1" smtClean="0">
                <a:effectLst/>
              </a:rPr>
              <a:t>Vohimana</a:t>
            </a:r>
            <a:r>
              <a:rPr lang="fr-FR" sz="2400" dirty="0" smtClean="0">
                <a:effectLst/>
              </a:rPr>
              <a:t> ?</a:t>
            </a: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Rapport Financier sept 2022-sept 2023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Michel </a:t>
            </a:r>
            <a:r>
              <a:rPr lang="fr-FR" dirty="0" err="1" smtClean="0">
                <a:solidFill>
                  <a:srgbClr val="C00000"/>
                </a:solidFill>
              </a:rPr>
              <a:t>Pidoux</a:t>
            </a:r>
            <a:r>
              <a:rPr lang="fr-FR" dirty="0" smtClean="0">
                <a:solidFill>
                  <a:srgbClr val="C00000"/>
                </a:solidFill>
              </a:rPr>
              <a:t>, trésorier</a:t>
            </a:r>
            <a:endParaRPr lang="fr-FR" dirty="0">
              <a:solidFill>
                <a:srgbClr val="C00000"/>
              </a:solidFill>
            </a:endParaRPr>
          </a:p>
        </p:txBody>
      </p:sp>
      <p:pic>
        <p:nvPicPr>
          <p:cNvPr id="4" name="Image 3" descr="Logo Tam Tam PhytoAroma-18nov.png"/>
          <p:cNvPicPr>
            <a:picLocks noChangeAspect="1"/>
          </p:cNvPicPr>
          <p:nvPr/>
        </p:nvPicPr>
        <p:blipFill>
          <a:blip r:embed="rId2" cstate="print"/>
          <a:srcRect r="27591" b="13302"/>
          <a:stretch>
            <a:fillRect/>
          </a:stretch>
        </p:blipFill>
        <p:spPr>
          <a:xfrm>
            <a:off x="9" y="196073"/>
            <a:ext cx="2080325" cy="176131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734</TotalTime>
  <Words>258</Words>
  <Application>Microsoft Office PowerPoint</Application>
  <PresentationFormat>Affichage à l'écran (4:3)</PresentationFormat>
  <Paragraphs>94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Rotonde</vt:lpstr>
      <vt:lpstr>AG TTPA 12 sept 2023 </vt:lpstr>
      <vt:lpstr>Diapositive 2</vt:lpstr>
      <vt:lpstr>Diapositive 3</vt:lpstr>
      <vt:lpstr>Diapositive 4</vt:lpstr>
      <vt:lpstr>Quelles orientations budgétaires nouvelles? - un compte spécifique pour le soutien aux activités Santé de Vohimana et au suivi des résultats sur plusieurs années ? - un appel  aux dons pour une fourniture d’eau et d’électricité au village d ’Ambavaniasy / Vohimana ? </vt:lpstr>
    </vt:vector>
  </TitlesOfParts>
  <Company>PIRATY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 TTPA 12 sept 2023 </dc:title>
  <dc:creator>utilisateur</dc:creator>
  <cp:lastModifiedBy>utilisateur</cp:lastModifiedBy>
  <cp:revision>27</cp:revision>
  <dcterms:created xsi:type="dcterms:W3CDTF">2023-08-03T05:12:44Z</dcterms:created>
  <dcterms:modified xsi:type="dcterms:W3CDTF">2023-09-05T09:38:23Z</dcterms:modified>
</cp:coreProperties>
</file>