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58" r:id="rId4"/>
    <p:sldId id="259" r:id="rId5"/>
    <p:sldId id="261" r:id="rId6"/>
    <p:sldId id="260" r:id="rId7"/>
    <p:sldId id="277" r:id="rId8"/>
    <p:sldId id="263" r:id="rId9"/>
    <p:sldId id="268" r:id="rId10"/>
    <p:sldId id="267" r:id="rId11"/>
    <p:sldId id="272" r:id="rId12"/>
    <p:sldId id="269" r:id="rId13"/>
    <p:sldId id="270" r:id="rId14"/>
    <p:sldId id="271" r:id="rId15"/>
    <p:sldId id="282" r:id="rId16"/>
    <p:sldId id="264" r:id="rId17"/>
    <p:sldId id="265" r:id="rId18"/>
    <p:sldId id="266" r:id="rId19"/>
    <p:sldId id="273" r:id="rId20"/>
    <p:sldId id="280" r:id="rId21"/>
    <p:sldId id="278" r:id="rId22"/>
    <p:sldId id="281" r:id="rId23"/>
    <p:sldId id="274" r:id="rId24"/>
    <p:sldId id="276" r:id="rId25"/>
    <p:sldId id="275" r:id="rId26"/>
    <p:sldId id="279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7DCD9-C77E-4770-902F-C19885E72FEB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351B1-AC4C-4E0E-A089-34A84D7598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283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52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979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026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297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058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2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93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49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773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674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57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151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351B1-AC4C-4E0E-A089-34A84D7598B5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C6AF-4EC6-45FB-BEC2-8E01448ABD43}" type="datetimeFigureOut">
              <a:rPr lang="fr-FR" smtClean="0"/>
              <a:pPr/>
              <a:t>24/05/2023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1710-0623-4CE6-88FF-C3230AF5DD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fif"/><Relationship Id="rId3" Type="http://schemas.openxmlformats.org/officeDocument/2006/relationships/image" Target="../media/image33.jfif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1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68413"/>
            <a:ext cx="8713093" cy="5400675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Bienvenue </a:t>
            </a:r>
            <a:br>
              <a:rPr lang="fr-FR" sz="3200" b="1" dirty="0">
                <a:solidFill>
                  <a:srgbClr val="002060"/>
                </a:solidFill>
              </a:rPr>
            </a:b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Atelier mensuel du CPAG  </a:t>
            </a:r>
            <a:br>
              <a:rPr lang="fr-FR" sz="3200" b="1" dirty="0">
                <a:solidFill>
                  <a:srgbClr val="002060"/>
                </a:solidFill>
              </a:rPr>
            </a:b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26 mai 2023</a:t>
            </a:r>
            <a:br>
              <a:rPr lang="fr-FR" sz="3200" dirty="0">
                <a:solidFill>
                  <a:srgbClr val="002060"/>
                </a:solidFill>
              </a:rPr>
            </a:b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La pêche du bar</a:t>
            </a:r>
            <a:br>
              <a:rPr lang="fr-FR" sz="3200" b="1" dirty="0">
                <a:solidFill>
                  <a:srgbClr val="002060"/>
                </a:solidFill>
              </a:rPr>
            </a:b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dirty="0">
                <a:solidFill>
                  <a:srgbClr val="002060"/>
                </a:solidFill>
              </a:rPr>
              <a:t>Présentation : Patrick ALVES</a:t>
            </a:r>
            <a:br>
              <a:rPr lang="fr-FR" sz="3200" dirty="0">
                <a:solidFill>
                  <a:srgbClr val="002060"/>
                </a:solidFill>
              </a:rPr>
            </a:br>
            <a:r>
              <a:rPr lang="fr-FR" sz="3200" dirty="0">
                <a:solidFill>
                  <a:srgbClr val="002060"/>
                </a:solidFill>
              </a:rPr>
              <a:t>                                      </a:t>
            </a:r>
            <a:br>
              <a:rPr lang="fr-FR" sz="3200" dirty="0">
                <a:solidFill>
                  <a:srgbClr val="002060"/>
                </a:solidFill>
              </a:rPr>
            </a:br>
            <a:r>
              <a:rPr lang="fr-FR" sz="3200" dirty="0">
                <a:solidFill>
                  <a:srgbClr val="002060"/>
                </a:solidFill>
              </a:rPr>
              <a:t>			            Jean-Marie LEPROVOST</a:t>
            </a:r>
            <a:br>
              <a:rPr lang="fr-FR" sz="3200" dirty="0">
                <a:solidFill>
                  <a:schemeClr val="accent2"/>
                </a:solidFill>
              </a:rPr>
            </a:br>
            <a:br>
              <a:rPr lang="fr-FR" sz="3200" b="1" dirty="0">
                <a:solidFill>
                  <a:schemeClr val="accent2"/>
                </a:solidFill>
              </a:rPr>
            </a:br>
            <a:br>
              <a:rPr lang="fr-FR" sz="3200" b="1" dirty="0">
                <a:solidFill>
                  <a:schemeClr val="accent2"/>
                </a:solidFill>
              </a:rPr>
            </a:br>
            <a:endParaRPr lang="fr-FR" sz="3200" b="1" dirty="0">
              <a:solidFill>
                <a:schemeClr val="accent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B1D92E-2FA7-4123-A5DE-2E29F4AAC9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382016"/>
            <a:ext cx="3999388" cy="1017232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1700808"/>
            <a:ext cx="85011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bar, comme tout poisson, a 3 fonctions vitales : 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 nourrir</a:t>
            </a:r>
          </a:p>
          <a:p>
            <a:pPr>
              <a:buFontTx/>
              <a:buChar char="-"/>
            </a:pPr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reproduire</a:t>
            </a:r>
          </a:p>
          <a:p>
            <a:pPr>
              <a:buFontTx/>
              <a:buChar char="-"/>
            </a:pPr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protéger des prédateurs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fr-FR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Toute pêche d’une espèce de poisson doit tenir compte de ces 3 fonctions vitales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B89F18-3A72-4110-BEB5-A1E4BF2443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7" y="451796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565549"/>
            <a:ext cx="5256584" cy="798358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 par saison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643182"/>
            <a:ext cx="850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pêche du bar peut se décomposer en 3 saisons :</a:t>
            </a:r>
          </a:p>
          <a:p>
            <a:endParaRPr lang="fr-FR" sz="24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Saison 1 </a:t>
            </a:r>
            <a:r>
              <a:rPr lang="fr-FR" sz="2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le début de saison, de mois de mars au 			mois de mai,</a:t>
            </a:r>
          </a:p>
          <a:p>
            <a:endParaRPr lang="fr-FR" sz="24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Saison 2 </a:t>
            </a:r>
            <a:r>
              <a:rPr lang="fr-FR" sz="2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la saison chaude, de juin à mi- septembre</a:t>
            </a:r>
          </a:p>
          <a:p>
            <a:endParaRPr lang="fr-FR" sz="24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Saison 3 </a:t>
            </a:r>
            <a:r>
              <a:rPr lang="fr-FR" sz="2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la fin  de saison, de mi-septembre à fin 			novembre</a:t>
            </a:r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8859CE4-1CC7-413E-ABD7-2EA2659301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32420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35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712" y="441764"/>
            <a:ext cx="6087620" cy="584160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Repérage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B760BCD-EA03-D706-8FE6-788EF3159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8" y="1656249"/>
            <a:ext cx="3785024" cy="28387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ACBA1ED-9137-91FF-4A9F-D8C82F0B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215449" cy="25540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177920-74DC-39BA-2BE2-7420197DBD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77" y="1324099"/>
            <a:ext cx="4209625" cy="21715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A73C3BF-B65A-8512-9F57-188166A275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9" y="4609543"/>
            <a:ext cx="4099323" cy="19627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3C26A41-F168-4047-91F4-24EC75E6C26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242854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756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364223"/>
            <a:ext cx="4791476" cy="643378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Repérage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A02DED-3D9A-ADB4-A37F-AD0485F2F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2" y="1845674"/>
            <a:ext cx="3841251" cy="22711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BDFAB5-D43B-D97A-84DC-5E2BDA6DC2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28379"/>
            <a:ext cx="3259414" cy="217294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C9E55B-E6BF-D317-E813-78103D581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0" y="4252917"/>
            <a:ext cx="3923928" cy="23457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F223B04-9DCC-C6B0-1031-96710081C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02" y="4199397"/>
            <a:ext cx="3724737" cy="23465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93560A-E455-423C-9AF1-6C2576819A6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6" y="328405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96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5776" y="285728"/>
            <a:ext cx="5079508" cy="643378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Repérage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F595A5D-B82C-2AA3-4267-6F2888AFF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" y="1916832"/>
            <a:ext cx="9059539" cy="42773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A69BB7-2035-42EC-B89D-CF285E3CE84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1" y="404664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65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5776" y="285728"/>
            <a:ext cx="5079508" cy="643378"/>
          </a:xfrm>
        </p:spPr>
        <p:txBody>
          <a:bodyPr>
            <a:normAutofit fontScale="90000"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Repérage</a:t>
            </a:r>
            <a:br>
              <a:rPr lang="fr-FR" sz="27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7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Chausey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3F2570-814A-3DDA-30CA-9F1A124BE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9144000" cy="426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D29732A-0226-4334-B799-C5956258C3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059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453593"/>
            <a:ext cx="3697014" cy="798358"/>
          </a:xfrm>
        </p:spPr>
        <p:txBody>
          <a:bodyPr>
            <a:normAutofit fontScale="90000"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</a:t>
            </a:r>
            <a:b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643182"/>
            <a:ext cx="7310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au flotteur :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du bord : Crevettes, bouquets, encornets, </a:t>
            </a: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arénicole, gravette, …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bateau : bouquet, maquereau vivant, lançon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 descr="Montage peche au flotteur coulissan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428604"/>
            <a:ext cx="121444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2ED8FC-3296-45A1-AABD-837D3B78179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2" y="594769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43808" y="310136"/>
            <a:ext cx="4057054" cy="942374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928934"/>
            <a:ext cx="8501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au surf casting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Appâts vivants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heures avant et après le haut et le bas de l’eau</a:t>
            </a: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6" name="AutoShape 10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10" name="Picture 14" descr="http://www.peche2caps.net/techniques_de_peche_en_mer/images_surfcasting/images_montages/2%20emp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285992"/>
            <a:ext cx="1809445" cy="2672163"/>
          </a:xfrm>
          <a:prstGeom prst="rect">
            <a:avLst/>
          </a:prstGeom>
          <a:noFill/>
        </p:spPr>
      </p:pic>
      <p:pic>
        <p:nvPicPr>
          <p:cNvPr id="4112" name="Picture 16" descr="http://www.peche2caps.net/techniques_de_peche_en_mer/images_surfcasting/images_montages/transbait_couliss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285992"/>
            <a:ext cx="1768220" cy="2642859"/>
          </a:xfrm>
          <a:prstGeom prst="rect">
            <a:avLst/>
          </a:prstGeom>
          <a:noFill/>
        </p:spPr>
      </p:pic>
      <p:pic>
        <p:nvPicPr>
          <p:cNvPr id="4114" name="Picture 18" descr="http://www.peche2caps.net/techniques_de_peche_en_mer/images_surfcasting/images_montages/telepheri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7" y="2285992"/>
            <a:ext cx="1768453" cy="2643206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EF5AF31-2A92-4DD0-9E3D-BF0CB3F4408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8" y="520355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285728"/>
            <a:ext cx="4273078" cy="1130620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643182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928662" y="2357430"/>
          <a:ext cx="6667500" cy="411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91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8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5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18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1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Lever du soleil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Coucher du soleil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8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878">
                <a:tc gridSpan="3">
                  <a:txBody>
                    <a:bodyPr/>
                    <a:lstStyle/>
                    <a:p>
                      <a:pPr algn="ctr"/>
                      <a:endParaRPr lang="fr-FR" b="1" dirty="0"/>
                    </a:p>
                    <a:p>
                      <a:pPr algn="ctr"/>
                      <a:r>
                        <a:rPr lang="fr-FR" b="1" dirty="0"/>
                        <a:t>Périodes favorables</a:t>
                      </a:r>
                    </a:p>
                    <a:p>
                      <a:pPr algn="ctr"/>
                      <a:endParaRPr lang="fr-FR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fr-FR" b="1" dirty="0"/>
                    </a:p>
                    <a:p>
                      <a:pPr algn="ctr"/>
                      <a:r>
                        <a:rPr lang="fr-FR" b="1" dirty="0"/>
                        <a:t>Périodes favorables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810">
                <a:tc gridSpan="3">
                  <a:txBody>
                    <a:bodyPr/>
                    <a:lstStyle/>
                    <a:p>
                      <a:pPr algn="ctr"/>
                      <a:endParaRPr lang="fr-FR" dirty="0"/>
                    </a:p>
                    <a:p>
                      <a:pPr algn="ctr"/>
                      <a:r>
                        <a:rPr lang="fr-FR" dirty="0"/>
                        <a:t>-2h  PM /BM  +2h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-2h  PM /BM  +2h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81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Lever du jour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Coucher du jour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9A2165B2-47E5-4FB3-A73A-05D1E54941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4960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71800" y="421856"/>
            <a:ext cx="4288658" cy="870366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928934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6" name="AutoShape 10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DF8882-D285-B34B-279A-5D2E380487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456982"/>
            <a:ext cx="4055246" cy="26380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B16B8EE-F046-C905-EF03-231833F14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55" y="3745147"/>
            <a:ext cx="4559363" cy="257591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4752B18-5C2E-4A0F-877E-F372F54473C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9" y="663627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76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28662" y="1357298"/>
            <a:ext cx="7772400" cy="1327149"/>
          </a:xfrm>
        </p:spPr>
        <p:txBody>
          <a:bodyPr>
            <a:normAutofit fontScale="90000"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</a:t>
            </a:r>
            <a:b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Dicentrarchus</a:t>
            </a:r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Labrax</a:t>
            </a:r>
            <a:br>
              <a:rPr lang="fr-FR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3495684"/>
          </a:xfrm>
        </p:spPr>
        <p:txBody>
          <a:bodyPr/>
          <a:lstStyle/>
          <a:p>
            <a:pPr algn="just"/>
            <a:r>
              <a:rPr lang="fr-FR" sz="2400" dirty="0">
                <a:solidFill>
                  <a:srgbClr val="002060"/>
                </a:solidFill>
              </a:rPr>
              <a:t>Le bar appartient à la famille des moronidés (2 épines operculaires)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</a:rPr>
              <a:t>Son ancêtre : 55 millions d’années (fossiles)</a:t>
            </a:r>
          </a:p>
          <a:p>
            <a:pPr algn="just"/>
            <a:endParaRPr lang="fr-FR" sz="2400" dirty="0">
              <a:solidFill>
                <a:srgbClr val="002060"/>
              </a:solidFill>
            </a:endParaRPr>
          </a:p>
          <a:p>
            <a:pPr algn="just"/>
            <a:endParaRPr lang="fr-FR" sz="2400" dirty="0">
              <a:solidFill>
                <a:srgbClr val="002060"/>
              </a:solidFill>
            </a:endParaRPr>
          </a:p>
          <a:p>
            <a:pPr algn="just"/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Image 4" descr="poissonosseux__052920900_1300_1401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357562"/>
            <a:ext cx="6786610" cy="31557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D81F26-50AF-40B4-BB55-4B0AB0E9B5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664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71800" y="421856"/>
            <a:ext cx="4288658" cy="870366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921" y="3434934"/>
            <a:ext cx="29336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Laisser le montage dériver</a:t>
            </a:r>
          </a:p>
          <a:p>
            <a:endParaRPr lang="fr-F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Pick-up du moulinet ouvert</a:t>
            </a:r>
          </a:p>
          <a:p>
            <a:endParaRPr lang="fr-F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Ala touche laisser partir</a:t>
            </a:r>
          </a:p>
          <a:p>
            <a:r>
              <a:rPr lang="fr-F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ferrer 4 à 5 secondes après le départ</a:t>
            </a:r>
          </a:p>
        </p:txBody>
      </p:sp>
      <p:sp>
        <p:nvSpPr>
          <p:cNvPr id="4106" name="AutoShape 10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5F864B-B19E-F31C-9BEC-B5C7478B2F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53" y="221739"/>
            <a:ext cx="5901009" cy="62452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503A7A9-5B7E-13FC-97AE-66FB8B4FA4A5}"/>
              </a:ext>
            </a:extLst>
          </p:cNvPr>
          <p:cNvSpPr txBox="1"/>
          <p:nvPr/>
        </p:nvSpPr>
        <p:spPr>
          <a:xfrm>
            <a:off x="214282" y="2285992"/>
            <a:ext cx="241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Eschage avec :</a:t>
            </a:r>
          </a:p>
          <a:p>
            <a:r>
              <a:rPr lang="fr-FR" dirty="0"/>
              <a:t>Du lançon vivant</a:t>
            </a:r>
          </a:p>
          <a:p>
            <a:r>
              <a:rPr lang="fr-FR" dirty="0"/>
              <a:t>Du maquereau vivant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000BB44-8FA7-49A9-979A-CE483D58B37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3" y="521710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909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8858" y="404155"/>
            <a:ext cx="4273078" cy="870366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928934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6" name="AutoShape 10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AE75AC-B178-E630-6190-BC3BB2546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1786" y="2369161"/>
            <a:ext cx="3017520" cy="226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DCB8A1-B699-250C-86AE-BDD2C0835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39" y="1936216"/>
            <a:ext cx="2855595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943CE99-8BFF-6030-AB14-E4497AB18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78" y="3205813"/>
            <a:ext cx="2835275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203953-2241-4091-B280-2BE21A2CFF3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9541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247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28858" y="404155"/>
            <a:ext cx="4273078" cy="870366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6" name="AutoShape 10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madshad">
            <a:extLst>
              <a:ext uri="{FF2B5EF4-FFF2-40B4-BE49-F238E27FC236}">
                <a16:creationId xmlns:a16="http://schemas.microsoft.com/office/drawing/2014/main" id="{4B3555A1-DA5C-7108-9494-4AF81F8C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70536"/>
            <a:ext cx="2225972" cy="11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ne up shad">
            <a:extLst>
              <a:ext uri="{FF2B5EF4-FFF2-40B4-BE49-F238E27FC236}">
                <a16:creationId xmlns:a16="http://schemas.microsoft.com/office/drawing/2014/main" id="{04592401-63FC-819A-2892-F11407FC0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5429"/>
            <a:ext cx="28003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x-layer">
            <a:extLst>
              <a:ext uri="{FF2B5EF4-FFF2-40B4-BE49-F238E27FC236}">
                <a16:creationId xmlns:a16="http://schemas.microsoft.com/office/drawing/2014/main" id="{9ACA3A99-C681-399D-2A82-A25235D8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29200"/>
            <a:ext cx="3423927" cy="91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dshad et madeel">
            <a:extLst>
              <a:ext uri="{FF2B5EF4-FFF2-40B4-BE49-F238E27FC236}">
                <a16:creationId xmlns:a16="http://schemas.microsoft.com/office/drawing/2014/main" id="{5CBEFB2E-AFBB-CC8F-FAC2-87965673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83" y="3330410"/>
            <a:ext cx="3897894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B28E4325-D3E8-A875-B97D-854DDC58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0" y="3464338"/>
            <a:ext cx="1651615" cy="16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72D066-D0F5-4F5C-B4FD-615464BEF59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5" y="361271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32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1760" y="338827"/>
            <a:ext cx="5497214" cy="1086390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928934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6" name="AutoShape 10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49ADCB-BAC9-8F32-DB1E-06C6A0E0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107409"/>
            <a:ext cx="8187343" cy="46434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039DE37-1374-4227-B131-E1D3ADF225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1" y="433470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55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5816" y="305814"/>
            <a:ext cx="4721022" cy="1061563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928934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6" name="AutoShape 10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1503F3E-DC8F-76E8-C6AF-71A75EA5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564362"/>
            <a:ext cx="3726160" cy="24795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E663921-5051-7119-3874-2FECD58FD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29" y="4235824"/>
            <a:ext cx="2645696" cy="19842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F442571-8286-FEC0-BB77-0780B2F49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805413"/>
            <a:ext cx="2485131" cy="15434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1881F46-DE1B-5C89-3C42-F1B6861154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11" y="4156525"/>
            <a:ext cx="3216314" cy="214286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ADEDD29-46BF-435E-8548-B24C37024E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2" y="1794390"/>
            <a:ext cx="2707234" cy="152281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CD5B768-2FC7-73D4-DEAB-EFF05DFD36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90" y="1564362"/>
            <a:ext cx="1923821" cy="24795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B16FBE0-E638-4C85-92F6-FAA9F7374BE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9" y="323008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152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332622"/>
            <a:ext cx="6073278" cy="712445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928934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6" name="AutoShape 10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08" name="AutoShape 12" descr="Résultat de recherche d'images pour &quot;montage surfcasting bar manch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457497-D052-9BAC-BE2C-11AB61926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13" y="4712849"/>
            <a:ext cx="2449688" cy="13960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76582E-9442-7116-E2BF-853FA1276C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61" y="979698"/>
            <a:ext cx="2213716" cy="16602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7BC069E-517A-5B40-F809-70BEF0719D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9" y="3991198"/>
            <a:ext cx="2298811" cy="17241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E55F560-1203-0EFE-45B4-4C8B4CC13E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5" y="1321829"/>
            <a:ext cx="1798932" cy="23985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6C68889-E42E-EB8A-C568-6CC9510DA0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6" y="1005476"/>
            <a:ext cx="2002441" cy="15018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25EA96D-8F4E-10E3-2176-765EBF9653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44" y="2722433"/>
            <a:ext cx="2494988" cy="187124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E81ACEE-C2AE-105D-EB90-1076FB8810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45" y="1646482"/>
            <a:ext cx="1703556" cy="256490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89CB1A3-015D-8219-E33E-28F86AC4A9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46" y="4685178"/>
            <a:ext cx="2362796" cy="17720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7E9366-F134-4152-902F-2DCA8C8505B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4" y="404026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054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84784"/>
            <a:ext cx="8713093" cy="4536232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Atelier mensuel du CPAG  </a:t>
            </a:r>
            <a:br>
              <a:rPr lang="fr-FR" sz="3200" b="1" dirty="0">
                <a:solidFill>
                  <a:srgbClr val="002060"/>
                </a:solidFill>
              </a:rPr>
            </a:b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26 mai 20223</a:t>
            </a:r>
            <a:br>
              <a:rPr lang="fr-FR" sz="3200" b="1" dirty="0">
                <a:solidFill>
                  <a:srgbClr val="002060"/>
                </a:solidFill>
              </a:rPr>
            </a:b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La pêche du bar</a:t>
            </a:r>
            <a:br>
              <a:rPr lang="fr-FR" sz="3200" b="1" dirty="0">
                <a:solidFill>
                  <a:srgbClr val="002060"/>
                </a:solidFill>
              </a:rPr>
            </a:b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sz="3200" dirty="0">
                <a:solidFill>
                  <a:srgbClr val="002060"/>
                </a:solidFill>
              </a:rPr>
              <a:t>Merci de votre attention</a:t>
            </a:r>
            <a:endParaRPr lang="fr-FR" sz="3200" b="1" dirty="0">
              <a:solidFill>
                <a:schemeClr val="accent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BEA58C-E652-4A48-ADD1-0BD431BD27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44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285728"/>
            <a:ext cx="5828184" cy="936104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</a:t>
            </a:r>
            <a:r>
              <a:rPr lang="fr-FR" sz="2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Dicentrarchus</a:t>
            </a:r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Labrax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peut atteindre 1,03m pour 13,5 kg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rayé : 2 m pour 57 kg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perçoit les sons et les mouvements d’eau  par son oreille interne et par ses capteurs situés sur la ligne latérale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peut manger à n’importe quel moment de la journée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chasse à l’affût, camouflé, ou dans le courant seul ou en groupe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F425D0-3558-49D1-B37C-3D1B8F0E09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6" y="258623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217294" cy="559534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</a:t>
            </a:r>
            <a:r>
              <a:rPr lang="fr-FR" sz="2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Dicentrarchus</a:t>
            </a:r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Labrax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095336"/>
          </a:xfrm>
        </p:spPr>
        <p:txBody>
          <a:bodyPr>
            <a:normAutofit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Période de fraie : janvier/février  à avril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Migration : </a:t>
            </a:r>
            <a:r>
              <a:rPr lang="fr-FR" sz="2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jusqu’à 500 km</a:t>
            </a:r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 femelle pond 300 000 à 950 000 œufs par kg de poids de corps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grandit lentement : 60cm – 10 ans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croissance a lieu durant les mois chauds</a:t>
            </a: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 de mouvements migratoires importants avant 3 ans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6E75D2-62CE-4D14-A631-843FE0EF500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470440"/>
            <a:ext cx="5353198" cy="798358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la réglementation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643182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Taille légale : 42 cm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Obligation de marquage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Pêche : 2 bars par jour et par pêcheur 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Période de pêche : du avril au 31 décembre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Obligation de marquage : dès la prise, sauf en vivier pour une relâche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5AF77F-407B-4734-A4F7-D38D289DB4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8398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404664"/>
            <a:ext cx="5785246" cy="775558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</a:t>
            </a:r>
            <a:r>
              <a:rPr lang="fr-FR" sz="2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Dicentrarchus</a:t>
            </a:r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7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Labrax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nourriture :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Majoritairement des crustacés (crabe vert), du bouquet, de la crevette, ver marin, crépidule, couteau …)</a:t>
            </a:r>
          </a:p>
          <a:p>
            <a:pPr algn="just">
              <a:buFontTx/>
              <a:buChar char="-"/>
            </a:pPr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Mais aussi :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poisson (principalement du lançon, du maquereau, tacaud …),</a:t>
            </a:r>
          </a:p>
          <a:p>
            <a:pPr algn="just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l’encornet, …</a:t>
            </a:r>
          </a:p>
          <a:p>
            <a:pPr algn="just">
              <a:buFontTx/>
              <a:buChar char="-"/>
            </a:pPr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20D015-325B-49FB-A587-59B233A0F1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734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4634" y="355368"/>
            <a:ext cx="4633118" cy="1003176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son estomac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5DA35EDB-BBA6-50DE-FCF0-6A8954FAE0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4E4A55-E35E-B395-8D70-7A08F35A3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8229" y="4692790"/>
            <a:ext cx="2287697" cy="17157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114AD8-F044-A32C-2A2A-A902F300B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6519" y="1950889"/>
            <a:ext cx="2213436" cy="166007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7725DF5-048C-2D12-6A08-A1F44B4E4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35" y="1831187"/>
            <a:ext cx="3038313" cy="405108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1AEB035-E123-2784-8F6C-CBD9567C1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58544"/>
            <a:ext cx="3681738" cy="49089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A2F9F3-7E84-454D-A401-79102141D41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" y="409384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4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43808" y="386044"/>
            <a:ext cx="3769022" cy="942374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2643182"/>
            <a:ext cx="8501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se pêche :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Du bord (surfcasting, lancer léger, buldo, flotteur …)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bateau : au leurre, au flotteur, à la traine, au vif (lançon, maquereau, tacaud …)</a:t>
            </a:r>
          </a:p>
          <a:p>
            <a:pPr>
              <a:buFontTx/>
              <a:buChar char="-"/>
            </a:pPr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Attention : si un vif est utilisé est qu’une taille minimale de capture est définie, le vif doit respecter cette taille minimale.</a:t>
            </a:r>
          </a:p>
          <a:p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BCD78F-EB9E-4386-AFDB-829A08955E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1153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482417"/>
            <a:ext cx="4908847" cy="338144"/>
          </a:xfrm>
        </p:spPr>
        <p:txBody>
          <a:bodyPr>
            <a:normAutofit fontScale="90000"/>
          </a:bodyPr>
          <a:lstStyle/>
          <a:p>
            <a:r>
              <a:rPr lang="fr-FR" sz="27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BAR : sa pêche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572560" cy="4286280"/>
          </a:xfrm>
        </p:spPr>
        <p:txBody>
          <a:bodyPr>
            <a:normAutofit/>
          </a:bodyPr>
          <a:lstStyle/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fr-FR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9940" y="221511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 que soit le mode de pêche (bord ou bateau), un  repérage des zones de pêche est indispensable :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Localisation,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Visualisation à marée haute et marée basse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configuration des lieux : rocher isolé, laminaires, anses, pointes rocheuses, zones de calme, courants, variations en fonction du moment de la marée,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Repérage sur les cartes marines, 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Définition d’une stratégie de pêche,</a:t>
            </a:r>
          </a:p>
          <a:p>
            <a:pPr marL="342900" indent="-342900">
              <a:buFontTx/>
              <a:buChar char="-"/>
            </a:pPr>
            <a:r>
              <a:rPr lang="fr-FR" sz="2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Noter les heures de prises et le moment de la marée.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B0C100-EF55-4B85-B432-CC0BF6D2D2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728"/>
            <a:ext cx="1814830" cy="732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8163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14285</TotalTime>
  <Words>779</Words>
  <Application>Microsoft Office PowerPoint</Application>
  <PresentationFormat>Affichage à l'écran (4:3)</PresentationFormat>
  <Paragraphs>228</Paragraphs>
  <Slides>26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Verdana</vt:lpstr>
      <vt:lpstr>Thème Office</vt:lpstr>
      <vt:lpstr>Bienvenue   Atelier mensuel du CPAG    26 mai 2023  La pêche du bar  Présentation : Patrick ALVES                                                       Jean-Marie LEPROVOST   </vt:lpstr>
      <vt:lpstr>LE BAR Dicentrarchus Labrax </vt:lpstr>
      <vt:lpstr>LE BAR : Dicentrarchus Labrax</vt:lpstr>
      <vt:lpstr>LE BAR : Dicentrarchus Labrax</vt:lpstr>
      <vt:lpstr>LE BAR : la réglementation</vt:lpstr>
      <vt:lpstr>LE BAR : Dicentrarchus Labrax</vt:lpstr>
      <vt:lpstr>LE BAR : son estomac</vt:lpstr>
      <vt:lpstr>LE BAR : sa pêche</vt:lpstr>
      <vt:lpstr>LE BAR : sa pêche</vt:lpstr>
      <vt:lpstr>LE BAR : sa pêche</vt:lpstr>
      <vt:lpstr>LE BAR : sa pêche par saison</vt:lpstr>
      <vt:lpstr>LE BAR : Repérage</vt:lpstr>
      <vt:lpstr>LE BAR : Repérage</vt:lpstr>
      <vt:lpstr>LE BAR : Repérage</vt:lpstr>
      <vt:lpstr>LE BAR : Repérage Chausey</vt:lpstr>
      <vt:lpstr>LE BAR Sa pêche</vt:lpstr>
      <vt:lpstr>LE BAR : sa pêche</vt:lpstr>
      <vt:lpstr>LE BAR : sa pêche</vt:lpstr>
      <vt:lpstr>LE BAR : sa pêche</vt:lpstr>
      <vt:lpstr>LE BAR : sa pêche</vt:lpstr>
      <vt:lpstr>LE BAR : sa pêche</vt:lpstr>
      <vt:lpstr>LE BAR : sa pêche</vt:lpstr>
      <vt:lpstr>LE BAR : sa pêche</vt:lpstr>
      <vt:lpstr>LE BAR : sa pêche</vt:lpstr>
      <vt:lpstr>LE BAR : sa pêche</vt:lpstr>
      <vt:lpstr>Atelier mensuel du CPAG    26 mai 20223  La pêche du bar  Merci de votre attention</vt:lpstr>
    </vt:vector>
  </TitlesOfParts>
  <Company>Alves &amp; 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à l'école de pêche du CPAG    Aujourd’hui   La pêche du bar  Présentation  X</dc:title>
  <dc:creator>El Patouse</dc:creator>
  <cp:lastModifiedBy>Asus</cp:lastModifiedBy>
  <cp:revision>43</cp:revision>
  <dcterms:created xsi:type="dcterms:W3CDTF">2016-05-01T07:40:23Z</dcterms:created>
  <dcterms:modified xsi:type="dcterms:W3CDTF">2023-05-27T06:52:18Z</dcterms:modified>
</cp:coreProperties>
</file>