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852" r:id="rId2"/>
  </p:sldMasterIdLst>
  <p:notesMasterIdLst>
    <p:notesMasterId r:id="rId11"/>
  </p:notesMasterIdLst>
  <p:sldIdLst>
    <p:sldId id="296" r:id="rId3"/>
    <p:sldId id="383" r:id="rId4"/>
    <p:sldId id="258" r:id="rId5"/>
    <p:sldId id="396" r:id="rId6"/>
    <p:sldId id="392" r:id="rId7"/>
    <p:sldId id="397" r:id="rId8"/>
    <p:sldId id="398" r:id="rId9"/>
    <p:sldId id="32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 autoAdjust="0"/>
    <p:restoredTop sz="97937" autoAdjust="0"/>
  </p:normalViewPr>
  <p:slideViewPr>
    <p:cSldViewPr>
      <p:cViewPr varScale="1">
        <p:scale>
          <a:sx n="81" d="100"/>
          <a:sy n="81" d="100"/>
        </p:scale>
        <p:origin x="55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1"/>
    <c:view3D>
      <c:rotX val="40"/>
      <c:rotY val="2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8915246438838065E-3"/>
          <c:w val="0.99743034409028208"/>
          <c:h val="0.99610856335265585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rgbClr val="657FFF"/>
              </a:solidFill>
            </c:spPr>
            <c:extLst>
              <c:ext xmlns:c16="http://schemas.microsoft.com/office/drawing/2014/chart" uri="{C3380CC4-5D6E-409C-BE32-E72D297353CC}">
                <c16:uniqueId val="{00000001-395E-4BC9-9DED-562D15E5F82D}"/>
              </c:ext>
            </c:extLst>
          </c:dPt>
          <c:dPt>
            <c:idx val="1"/>
            <c:bubble3D val="0"/>
            <c:spPr>
              <a:solidFill>
                <a:srgbClr val="FF4747"/>
              </a:solidFill>
            </c:spPr>
            <c:extLst>
              <c:ext xmlns:c16="http://schemas.microsoft.com/office/drawing/2014/chart" uri="{C3380CC4-5D6E-409C-BE32-E72D297353CC}">
                <c16:uniqueId val="{00000003-395E-4BC9-9DED-562D15E5F82D}"/>
              </c:ext>
            </c:extLst>
          </c:dPt>
          <c:dLbls>
            <c:dLbl>
              <c:idx val="0"/>
              <c:layout>
                <c:manualLayout>
                  <c:x val="-0.13838533970863645"/>
                  <c:y val="-0.10971717276906059"/>
                </c:manualLayout>
              </c:layout>
              <c:tx>
                <c:rich>
                  <a:bodyPr/>
                  <a:lstStyle/>
                  <a:p>
                    <a:pPr>
                      <a:defRPr sz="1200" b="1"/>
                    </a:pPr>
                    <a:r>
                      <a:rPr lang="en-US" dirty="0" err="1"/>
                      <a:t>Recettes</a:t>
                    </a:r>
                    <a:endParaRPr lang="en-US" dirty="0"/>
                  </a:p>
                  <a:p>
                    <a:pPr>
                      <a:defRPr sz="1200" b="1"/>
                    </a:pPr>
                    <a:r>
                      <a:rPr lang="en-US" baseline="0" dirty="0"/>
                      <a:t>7241,84</a:t>
                    </a:r>
                  </a:p>
                </c:rich>
              </c:tx>
              <c:numFmt formatCode="#,##0.00\ &quot;€&quot;" sourceLinked="0"/>
              <c:spPr/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395E-4BC9-9DED-562D15E5F82D}"/>
                </c:ext>
              </c:extLst>
            </c:dLbl>
            <c:dLbl>
              <c:idx val="1"/>
              <c:layout>
                <c:manualLayout>
                  <c:x val="0.2071181683062587"/>
                  <c:y val="9.1598696858227746E-2"/>
                </c:manualLayout>
              </c:layout>
              <c:tx>
                <c:rich>
                  <a:bodyPr/>
                  <a:lstStyle/>
                  <a:p>
                    <a:pPr>
                      <a:defRPr sz="1200" b="1"/>
                    </a:pPr>
                    <a:r>
                      <a:rPr lang="en-US" dirty="0" err="1"/>
                      <a:t>Dépenses</a:t>
                    </a:r>
                    <a:endParaRPr lang="en-US" dirty="0"/>
                  </a:p>
                  <a:p>
                    <a:pPr>
                      <a:defRPr sz="1200" b="1"/>
                    </a:pPr>
                    <a:r>
                      <a:rPr lang="en-US" dirty="0"/>
                      <a:t>11092,21</a:t>
                    </a:r>
                  </a:p>
                </c:rich>
              </c:tx>
              <c:numFmt formatCode="#,##0.00\ &quot;€&quot;" sourceLinked="0"/>
              <c:spPr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395E-4BC9-9DED-562D15E5F8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fr-F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Feuil1!$A$2:$A$3</c:f>
              <c:strCache>
                <c:ptCount val="2"/>
                <c:pt idx="0">
                  <c:v>Recettes</c:v>
                </c:pt>
                <c:pt idx="1">
                  <c:v>Dépenses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19504.900000000001</c:v>
                </c:pt>
                <c:pt idx="1">
                  <c:v>23507.53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95E-4BC9-9DED-562D15E5F8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spPr>
    <a:noFill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1"/>
    <c:view3D>
      <c:rotX val="40"/>
      <c:rotY val="2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99743034409028208"/>
          <c:h val="0.9961085633526558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8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explosion val="18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577-4D8D-9971-94C7B1026589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577-4D8D-9971-94C7B1026589}"/>
              </c:ext>
            </c:extLst>
          </c:dPt>
          <c:dLbls>
            <c:dLbl>
              <c:idx val="0"/>
              <c:layout>
                <c:manualLayout>
                  <c:x val="-0.19311529288493948"/>
                  <c:y val="6.64465648594521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577-4D8D-9971-94C7B1026589}"/>
                </c:ext>
              </c:extLst>
            </c:dLbl>
            <c:dLbl>
              <c:idx val="1"/>
              <c:layout>
                <c:manualLayout>
                  <c:x val="0.20722572489724556"/>
                  <c:y val="-0.2685368423313302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08EF2F1-E7AF-4764-92FE-F4D77E08B6F3}" type="CATEGORYNAME">
                      <a:rPr lang="en-US" sz="1600" b="1">
                        <a:solidFill>
                          <a:schemeClr val="bg1"/>
                        </a:solidFill>
                      </a:rPr>
                      <a:pPr>
                        <a:defRPr sz="1600" b="1">
                          <a:solidFill>
                            <a:schemeClr val="bg1"/>
                          </a:solidFill>
                        </a:defRPr>
                      </a:pPr>
                      <a:t>[NOM DE CATÉGORIE]</a:t>
                    </a:fld>
                    <a:r>
                      <a:rPr lang="en-US" sz="1600" b="1">
                        <a:solidFill>
                          <a:schemeClr val="bg1"/>
                        </a:solidFill>
                      </a:rPr>
                      <a:t>:</a:t>
                    </a:r>
                  </a:p>
                  <a:p>
                    <a:pPr>
                      <a:defRPr sz="1600" b="1">
                        <a:solidFill>
                          <a:schemeClr val="bg1"/>
                        </a:solidFill>
                      </a:defRPr>
                    </a:pPr>
                    <a:fld id="{00ED3C17-8029-4D71-9AF8-BC8CC0751288}" type="VALUE">
                      <a:rPr lang="en-US" sz="1600" b="1">
                        <a:solidFill>
                          <a:schemeClr val="bg1"/>
                        </a:solidFill>
                      </a:rPr>
                      <a:pPr>
                        <a:defRPr sz="1600" b="1">
                          <a:solidFill>
                            <a:schemeClr val="bg1"/>
                          </a:solidFill>
                        </a:defRPr>
                      </a:pPr>
                      <a:t>[VALEUR]</a:t>
                    </a:fld>
                    <a:endParaRPr lang="fr-FR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375383868745288"/>
                      <c:h val="0.1803318713899209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577-4D8D-9971-94C7B10265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Feuil1!$A$3:$A$4</c:f>
              <c:strCache>
                <c:ptCount val="2"/>
                <c:pt idx="0">
                  <c:v>Recettes</c:v>
                </c:pt>
                <c:pt idx="1">
                  <c:v>Dépenses</c:v>
                </c:pt>
              </c:strCache>
            </c:strRef>
          </c:cat>
          <c:val>
            <c:numRef>
              <c:f>Feuil1!$B$3:$B$4</c:f>
              <c:numCache>
                <c:formatCode>General</c:formatCode>
                <c:ptCount val="2"/>
                <c:pt idx="0">
                  <c:v>2098.66</c:v>
                </c:pt>
                <c:pt idx="1">
                  <c:v>7496.96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577-4D8D-9971-94C7B1026589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Feuil1!$A$2:$A$6</c:f>
              <c:strCache>
                <c:ptCount val="5"/>
                <c:pt idx="0">
                  <c:v>Intérêts</c:v>
                </c:pt>
                <c:pt idx="1">
                  <c:v>Adhésions</c:v>
                </c:pt>
                <c:pt idx="2">
                  <c:v>Dons</c:v>
                </c:pt>
                <c:pt idx="3">
                  <c:v>Subventions</c:v>
                </c:pt>
                <c:pt idx="4">
                  <c:v>Divers</c:v>
                </c:pt>
              </c:strCache>
            </c:strRef>
          </c:cat>
          <c:val>
            <c:numRef>
              <c:f>Feuil1!$B$2:$B$6</c:f>
              <c:numCache>
                <c:formatCode>_("€"* #,##0.00_);_("€"* \(#,##0.00\);_("€"* "-"??_);_(@_)</c:formatCode>
                <c:ptCount val="5"/>
                <c:pt idx="0">
                  <c:v>234.47</c:v>
                </c:pt>
                <c:pt idx="1">
                  <c:v>1360</c:v>
                </c:pt>
                <c:pt idx="2">
                  <c:v>7010</c:v>
                </c:pt>
                <c:pt idx="3">
                  <c:v>3000</c:v>
                </c:pt>
                <c:pt idx="4">
                  <c:v>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54-448B-97FF-3AA9F13EC1BE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-6.19675891867871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54-448B-97FF-3AA9F13EC1BE}"/>
                </c:ext>
              </c:extLst>
            </c:dLbl>
            <c:dLbl>
              <c:idx val="1"/>
              <c:layout>
                <c:manualLayout>
                  <c:x val="2.2046161537606933E-2"/>
                  <c:y val="-8.738918035153362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B47-4AC3-B22A-3C6D2AF3377D}"/>
                </c:ext>
              </c:extLst>
            </c:dLbl>
            <c:dLbl>
              <c:idx val="3"/>
              <c:layout>
                <c:manualLayout>
                  <c:x val="1.574725824114666E-3"/>
                  <c:y val="-7.150106444629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54-448B-97FF-3AA9F13EC1B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Feuil1!$A$2:$A$6</c:f>
              <c:strCache>
                <c:ptCount val="5"/>
                <c:pt idx="0">
                  <c:v>Intérêts</c:v>
                </c:pt>
                <c:pt idx="1">
                  <c:v>Adhésions</c:v>
                </c:pt>
                <c:pt idx="2">
                  <c:v>Dons</c:v>
                </c:pt>
                <c:pt idx="3">
                  <c:v>Subventions</c:v>
                </c:pt>
                <c:pt idx="4">
                  <c:v>Divers</c:v>
                </c:pt>
              </c:strCache>
            </c:strRef>
          </c:cat>
          <c:val>
            <c:numRef>
              <c:f>Feuil1!$C$2:$C$6</c:f>
              <c:numCache>
                <c:formatCode>_("€"* #,##0.00_);_("€"* \(#,##0.00\);_("€"* "-"??_);_(@_)</c:formatCode>
                <c:ptCount val="5"/>
                <c:pt idx="0">
                  <c:v>147.66</c:v>
                </c:pt>
                <c:pt idx="1">
                  <c:v>871</c:v>
                </c:pt>
                <c:pt idx="2" formatCode="General">
                  <c:v>80</c:v>
                </c:pt>
                <c:pt idx="3" formatCode="General">
                  <c:v>1000</c:v>
                </c:pt>
                <c:pt idx="4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B54-448B-97FF-3AA9F13EC1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77889744"/>
        <c:axId val="377893664"/>
      </c:barChart>
      <c:catAx>
        <c:axId val="3778897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77893664"/>
        <c:crosses val="autoZero"/>
        <c:auto val="1"/>
        <c:lblAlgn val="ctr"/>
        <c:lblOffset val="100"/>
        <c:noMultiLvlLbl val="0"/>
      </c:catAx>
      <c:valAx>
        <c:axId val="377893664"/>
        <c:scaling>
          <c:orientation val="minMax"/>
        </c:scaling>
        <c:delete val="0"/>
        <c:axPos val="l"/>
        <c:numFmt formatCode="_(&quot;€&quot;* #,##0.00_);_(&quot;€&quot;* \(#,##0.00\);_(&quot;€&quot;* &quot;-&quot;??_);_(@_)" sourceLinked="1"/>
        <c:majorTickMark val="none"/>
        <c:minorTickMark val="none"/>
        <c:tickLblPos val="nextTo"/>
        <c:crossAx val="3778897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2"/>
              <c:layout>
                <c:manualLayout>
                  <c:x val="-3.094198110541332E-3"/>
                  <c:y val="-4.1055581013248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06-4728-B702-E3B0CC85F623}"/>
                </c:ext>
              </c:extLst>
            </c:dLbl>
            <c:dLbl>
              <c:idx val="3"/>
              <c:layout>
                <c:manualLayout>
                  <c:x val="-9.282594331624032E-3"/>
                  <c:y val="-3.5923633386592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06-4728-B702-E3B0CC85F62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Feuil1!$A$2:$A$7</c:f>
              <c:strCache>
                <c:ptCount val="5"/>
                <c:pt idx="0">
                  <c:v>ALEPA</c:v>
                </c:pt>
                <c:pt idx="1">
                  <c:v>Aide à domicile</c:v>
                </c:pt>
                <c:pt idx="2">
                  <c:v>Séjours</c:v>
                </c:pt>
                <c:pt idx="3">
                  <c:v>Frais de fonctionnement</c:v>
                </c:pt>
                <c:pt idx="4">
                  <c:v>Relations publiques</c:v>
                </c:pt>
              </c:strCache>
            </c:strRef>
          </c:cat>
          <c:val>
            <c:numRef>
              <c:f>Feuil1!$B$2:$B$7</c:f>
              <c:numCache>
                <c:formatCode>_("€"* #,##0.00_);_("€"* \(#,##0.00\);_("€"* "-"??_);_(@_)</c:formatCode>
                <c:ptCount val="6"/>
                <c:pt idx="0">
                  <c:v>0</c:v>
                </c:pt>
                <c:pt idx="1">
                  <c:v>1495</c:v>
                </c:pt>
                <c:pt idx="2">
                  <c:v>2260</c:v>
                </c:pt>
                <c:pt idx="3">
                  <c:v>6241.35</c:v>
                </c:pt>
                <c:pt idx="4">
                  <c:v>5508.55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06-4728-B702-E3B0CC85F623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5"/>
              <c:layout>
                <c:manualLayout>
                  <c:x val="-1.1345262010550119E-16"/>
                  <c:y val="-2.3093764319952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06-4728-B702-E3B0CC85F62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Feuil1!$A$2:$A$7</c:f>
              <c:strCache>
                <c:ptCount val="5"/>
                <c:pt idx="0">
                  <c:v>ALEPA</c:v>
                </c:pt>
                <c:pt idx="1">
                  <c:v>Aide à domicile</c:v>
                </c:pt>
                <c:pt idx="2">
                  <c:v>Séjours</c:v>
                </c:pt>
                <c:pt idx="3">
                  <c:v>Frais de fonctionnement</c:v>
                </c:pt>
                <c:pt idx="4">
                  <c:v>Relations publiques</c:v>
                </c:pt>
              </c:strCache>
            </c:strRef>
          </c:cat>
          <c:val>
            <c:numRef>
              <c:f>Feuil1!$C$2:$C$7</c:f>
              <c:numCache>
                <c:formatCode>General</c:formatCode>
                <c:ptCount val="6"/>
                <c:pt idx="0" formatCode="[$-40C]#\ ##0.00">
                  <c:v>4500</c:v>
                </c:pt>
                <c:pt idx="1">
                  <c:v>835</c:v>
                </c:pt>
                <c:pt idx="2">
                  <c:v>519</c:v>
                </c:pt>
                <c:pt idx="3">
                  <c:v>1401.63</c:v>
                </c:pt>
                <c:pt idx="4">
                  <c:v>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06-4728-B702-E3B0CC85F6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77891312"/>
        <c:axId val="377892096"/>
      </c:barChart>
      <c:catAx>
        <c:axId val="3778913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1440000"/>
          <a:lstStyle/>
          <a:p>
            <a:pPr>
              <a:defRPr/>
            </a:pPr>
            <a:endParaRPr lang="fr-FR"/>
          </a:p>
        </c:txPr>
        <c:crossAx val="377892096"/>
        <c:crosses val="autoZero"/>
        <c:auto val="1"/>
        <c:lblAlgn val="ctr"/>
        <c:lblOffset val="100"/>
        <c:noMultiLvlLbl val="0"/>
      </c:catAx>
      <c:valAx>
        <c:axId val="377892096"/>
        <c:scaling>
          <c:orientation val="minMax"/>
        </c:scaling>
        <c:delete val="0"/>
        <c:axPos val="l"/>
        <c:numFmt formatCode="_(&quot;€&quot;* #,##0.00_);_(&quot;€&quot;* \(#,##0.00\);_(&quot;€&quot;* &quot;-&quot;??_);_(@_)" sourceLinked="1"/>
        <c:majorTickMark val="none"/>
        <c:minorTickMark val="none"/>
        <c:tickLblPos val="nextTo"/>
        <c:crossAx val="3778913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fr-F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7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0.24111</cdr:x>
      <cdr:y>0.02302</cdr:y>
    </cdr:from>
    <cdr:to>
      <cdr:x>0.67331</cdr:x>
      <cdr:y>0.21143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51B1D86C-8A4B-4FD1-8E43-515BBA08B49F}"/>
            </a:ext>
          </a:extLst>
        </cdr:cNvPr>
        <cdr:cNvSpPr/>
      </cdr:nvSpPr>
      <cdr:spPr>
        <a:xfrm xmlns:a="http://schemas.openxmlformats.org/drawingml/2006/main">
          <a:off x="1124782" y="111695"/>
          <a:ext cx="2016224" cy="91440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fr-FR" sz="2400" dirty="0"/>
            <a:t>2020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06B84-8A93-4F36-93B3-74875150EB93}" type="datetimeFigureOut">
              <a:rPr lang="fr-FR" smtClean="0"/>
              <a:pPr/>
              <a:t>14/09/2021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E7F97-0412-4B68-94D1-342056FCD94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491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E7F97-0412-4B68-94D1-342056FCD94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4209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E7F97-0412-4B68-94D1-342056FCD941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420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7" name="Google Shape;107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fr-FR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E7F97-0412-4B68-94D1-342056FCD941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522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E7F97-0412-4B68-94D1-342056FCD941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4209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E7F97-0412-4B68-94D1-342056FCD941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0686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E7F97-0412-4B68-94D1-342056FCD941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014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E7F97-0412-4B68-94D1-342056FCD941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4209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12CA-29E5-4E3C-942A-24CA287195CE}" type="datetime1">
              <a:rPr lang="fr-FR" smtClean="0"/>
              <a:pPr/>
              <a:t>14/09/2021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34012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2598-2E6F-4D89-8042-1C1479C998DB}" type="datetime1">
              <a:rPr lang="fr-FR" smtClean="0"/>
              <a:pPr/>
              <a:t>14/09/2021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101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9C12-0D2C-4A32-973C-0D4178827F80}" type="datetime1">
              <a:rPr lang="fr-FR" smtClean="0"/>
              <a:pPr/>
              <a:t>14/09/2021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57896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Diapositive de titr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19525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Deux contenu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19466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Titre et contenu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732373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Titre de sec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3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93605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Compara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86964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re seul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97604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Vid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98636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Contenu avec légende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0859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67B30-0A2F-46C7-9C09-62077357AD57}" type="datetime1">
              <a:rPr lang="fr-FR" smtClean="0"/>
              <a:pPr/>
              <a:t>14/09/2021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448039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Image avec légende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84673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Titre et texte vertical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2750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Titre vertical et text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21002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427D-CEC3-421B-8F10-69AA9F620A2E}" type="datetime1">
              <a:rPr lang="fr-FR" smtClean="0"/>
              <a:pPr/>
              <a:t>14/09/2021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1393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6214-C014-4145-A571-7D57D97ED992}" type="datetime1">
              <a:rPr lang="fr-FR" smtClean="0"/>
              <a:pPr/>
              <a:t>14/09/2021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1663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C64AE-C588-432B-8A7A-8C3F3913B513}" type="datetime1">
              <a:rPr lang="fr-FR" smtClean="0"/>
              <a:pPr/>
              <a:t>14/09/2021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92321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C84A-81E2-46CC-9727-C97E4A316C37}" type="datetime1">
              <a:rPr lang="fr-FR" smtClean="0"/>
              <a:pPr/>
              <a:t>14/09/2021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2699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502A-5935-4343-8F2D-C541DF4157ED}" type="datetime1">
              <a:rPr lang="fr-FR" smtClean="0"/>
              <a:pPr/>
              <a:t>14/09/2021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44360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B4D3-429F-4AD1-AC09-4365C5B80D1C}" type="datetime1">
              <a:rPr lang="fr-FR" smtClean="0"/>
              <a:pPr/>
              <a:t>14/09/2021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84916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6F31-5B6D-4F8A-B9AA-26B1954B86FE}" type="datetime1">
              <a:rPr lang="fr-FR" smtClean="0"/>
              <a:pPr/>
              <a:t>14/09/2021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057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15848-8DD2-4BAD-970B-4EAA187DFD0B}" type="datetime1">
              <a:rPr lang="fr-FR" smtClean="0"/>
              <a:pPr/>
              <a:t>14/09/2021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1067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443336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721361" cy="57606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ZoneTexte 5"/>
          <p:cNvSpPr txBox="1"/>
          <p:nvPr/>
        </p:nvSpPr>
        <p:spPr>
          <a:xfrm>
            <a:off x="1040192" y="1844824"/>
            <a:ext cx="655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i="1" dirty="0">
                <a:solidFill>
                  <a:schemeClr val="accent6"/>
                </a:solidFill>
              </a:rPr>
              <a:t>RAPPORT FINANCIER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6376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721361" cy="57606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itre 8">
            <a:extLst>
              <a:ext uri="{FF2B5EF4-FFF2-40B4-BE49-F238E27FC236}">
                <a16:creationId xmlns:a16="http://schemas.microsoft.com/office/drawing/2014/main" id="{BEC9EE1D-FCDA-4638-925C-F0A1CC814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Dépenses et Recettes</a:t>
            </a:r>
          </a:p>
        </p:txBody>
      </p:sp>
      <p:sp>
        <p:nvSpPr>
          <p:cNvPr id="13" name="Espace réservé du contenu 12">
            <a:extLst>
              <a:ext uri="{FF2B5EF4-FFF2-40B4-BE49-F238E27FC236}">
                <a16:creationId xmlns:a16="http://schemas.microsoft.com/office/drawing/2014/main" id="{56B4EC37-7D0B-4813-9E21-CF8230D1C0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63688"/>
            <a:ext cx="4038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/>
              <a:t>Rappel 2019</a:t>
            </a:r>
          </a:p>
        </p:txBody>
      </p:sp>
      <p:sp>
        <p:nvSpPr>
          <p:cNvPr id="14" name="Espace réservé du contenu 13">
            <a:extLst>
              <a:ext uri="{FF2B5EF4-FFF2-40B4-BE49-F238E27FC236}">
                <a16:creationId xmlns:a16="http://schemas.microsoft.com/office/drawing/2014/main" id="{EC8D2F27-FB60-4176-9D80-1411211A889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2020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/>
          </a:p>
        </p:txBody>
      </p:sp>
      <p:graphicFrame>
        <p:nvGraphicFramePr>
          <p:cNvPr id="11" name="Graphique 3"/>
          <p:cNvGraphicFramePr/>
          <p:nvPr>
            <p:extLst>
              <p:ext uri="{D42A27DB-BD31-4B8C-83A1-F6EECF244321}">
                <p14:modId xmlns:p14="http://schemas.microsoft.com/office/powerpoint/2010/main" val="310736982"/>
              </p:ext>
            </p:extLst>
          </p:nvPr>
        </p:nvGraphicFramePr>
        <p:xfrm>
          <a:off x="457200" y="2564904"/>
          <a:ext cx="3873586" cy="2938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Graphique 3"/>
          <p:cNvGraphicFramePr/>
          <p:nvPr>
            <p:extLst>
              <p:ext uri="{D42A27DB-BD31-4B8C-83A1-F6EECF244321}">
                <p14:modId xmlns:p14="http://schemas.microsoft.com/office/powerpoint/2010/main" val="3546028256"/>
              </p:ext>
            </p:extLst>
          </p:nvPr>
        </p:nvGraphicFramePr>
        <p:xfrm>
          <a:off x="4644008" y="2564904"/>
          <a:ext cx="4129686" cy="2938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Graphique 14">
            <a:extLst>
              <a:ext uri="{FF2B5EF4-FFF2-40B4-BE49-F238E27FC236}">
                <a16:creationId xmlns:a16="http://schemas.microsoft.com/office/drawing/2014/main" id="{C2A1A536-6415-436D-9612-5C8771FC4A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2220674"/>
              </p:ext>
            </p:extLst>
          </p:nvPr>
        </p:nvGraphicFramePr>
        <p:xfrm>
          <a:off x="4478994" y="1600200"/>
          <a:ext cx="4665006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396337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512" y="188640"/>
            <a:ext cx="1721361" cy="576064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10" name="Google Shape;110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11" name="Google Shape;111;p3"/>
          <p:cNvSpPr txBox="1"/>
          <p:nvPr/>
        </p:nvSpPr>
        <p:spPr>
          <a:xfrm>
            <a:off x="2148880" y="236216"/>
            <a:ext cx="684076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2800" b="1" i="1" u="none" strike="noStrike" kern="0" cap="none" spc="0" normalizeH="0" baseline="0" noProof="0">
                <a:ln>
                  <a:noFill/>
                </a:ln>
                <a:solidFill>
                  <a:srgbClr val="DDD9C3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Détail des recettes 2019 par rapport à 2018</a:t>
            </a:r>
            <a:endParaRPr kumimoji="0" sz="2800" b="1" i="1" u="none" strike="noStrike" kern="0" cap="none" spc="0" normalizeH="0" baseline="0" noProof="0">
              <a:ln>
                <a:noFill/>
              </a:ln>
              <a:solidFill>
                <a:srgbClr val="DDD9C3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12" name="Google Shape;112;p3"/>
          <p:cNvGraphicFramePr/>
          <p:nvPr>
            <p:extLst>
              <p:ext uri="{D42A27DB-BD31-4B8C-83A1-F6EECF244321}">
                <p14:modId xmlns:p14="http://schemas.microsoft.com/office/powerpoint/2010/main" val="2041795973"/>
              </p:ext>
            </p:extLst>
          </p:nvPr>
        </p:nvGraphicFramePr>
        <p:xfrm>
          <a:off x="539552" y="980728"/>
          <a:ext cx="806489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721361" cy="57606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</a:t>
            </a:fld>
            <a:endParaRPr lang="fr-BE"/>
          </a:p>
        </p:txBody>
      </p:sp>
      <p:sp>
        <p:nvSpPr>
          <p:cNvPr id="5" name="TextBox 4"/>
          <p:cNvSpPr txBox="1"/>
          <p:nvPr/>
        </p:nvSpPr>
        <p:spPr>
          <a:xfrm>
            <a:off x="1979712" y="620688"/>
            <a:ext cx="6768752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i="1" dirty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Détail des dépenses 2019 par rapport à 2018</a:t>
            </a:r>
          </a:p>
        </p:txBody>
      </p:sp>
      <p:graphicFrame>
        <p:nvGraphicFramePr>
          <p:cNvPr id="6" name="Graphique 2"/>
          <p:cNvGraphicFramePr/>
          <p:nvPr>
            <p:extLst>
              <p:ext uri="{D42A27DB-BD31-4B8C-83A1-F6EECF244321}">
                <p14:modId xmlns:p14="http://schemas.microsoft.com/office/powerpoint/2010/main" val="3738575869"/>
              </p:ext>
            </p:extLst>
          </p:nvPr>
        </p:nvGraphicFramePr>
        <p:xfrm>
          <a:off x="323528" y="1143908"/>
          <a:ext cx="8208912" cy="5309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68695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721361" cy="57606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/>
          </a:p>
        </p:txBody>
      </p:sp>
      <p:sp>
        <p:nvSpPr>
          <p:cNvPr id="5" name="TextBox 4"/>
          <p:cNvSpPr txBox="1"/>
          <p:nvPr/>
        </p:nvSpPr>
        <p:spPr>
          <a:xfrm>
            <a:off x="3347864" y="620688"/>
            <a:ext cx="3672408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i="1" dirty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 quelques chiffres…</a:t>
            </a:r>
          </a:p>
        </p:txBody>
      </p:sp>
      <p:sp>
        <p:nvSpPr>
          <p:cNvPr id="7" name="ZoneTexte 5"/>
          <p:cNvSpPr txBox="1"/>
          <p:nvPr/>
        </p:nvSpPr>
        <p:spPr>
          <a:xfrm>
            <a:off x="395536" y="1268760"/>
            <a:ext cx="835292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6"/>
                </a:solidFill>
              </a:rPr>
              <a:t>Interventions à domicile</a:t>
            </a:r>
          </a:p>
          <a:p>
            <a:endParaRPr lang="fr-FR" b="1" i="1" dirty="0"/>
          </a:p>
          <a:p>
            <a:r>
              <a:rPr lang="fr-FR" b="1" i="1" dirty="0"/>
              <a:t>Montant total annuel des indemnités kilométriques		   </a:t>
            </a:r>
            <a:r>
              <a:rPr lang="fr-FR" sz="2400" b="1" i="1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0€</a:t>
            </a:r>
          </a:p>
          <a:p>
            <a:r>
              <a:rPr lang="fr-FR" b="1" i="1" dirty="0"/>
              <a:t>Montant total annuel des séances				</a:t>
            </a:r>
            <a:r>
              <a:rPr lang="fr-FR" sz="2400" b="1" i="1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835,00€</a:t>
            </a:r>
          </a:p>
          <a:p>
            <a:endParaRPr lang="fr-FR" b="1" i="1" dirty="0"/>
          </a:p>
          <a:p>
            <a:endParaRPr lang="fr-FR" sz="2400" b="1" dirty="0">
              <a:solidFill>
                <a:schemeClr val="accent6"/>
              </a:solidFill>
            </a:endParaRPr>
          </a:p>
          <a:p>
            <a:endParaRPr lang="fr-FR" b="1" i="1" dirty="0"/>
          </a:p>
          <a:p>
            <a:endParaRPr lang="fr-FR" b="1" i="1" dirty="0"/>
          </a:p>
        </p:txBody>
      </p:sp>
    </p:spTree>
    <p:extLst>
      <p:ext uri="{BB962C8B-B14F-4D97-AF65-F5344CB8AC3E}">
        <p14:creationId xmlns:p14="http://schemas.microsoft.com/office/powerpoint/2010/main" val="3284717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721361" cy="57606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/>
          </a:p>
        </p:txBody>
      </p:sp>
      <p:sp>
        <p:nvSpPr>
          <p:cNvPr id="5" name="TextBox 4"/>
          <p:cNvSpPr txBox="1"/>
          <p:nvPr/>
        </p:nvSpPr>
        <p:spPr>
          <a:xfrm>
            <a:off x="3347864" y="620688"/>
            <a:ext cx="3672408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i="1" dirty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 quelques chiffres…</a:t>
            </a:r>
          </a:p>
        </p:txBody>
      </p:sp>
      <p:sp>
        <p:nvSpPr>
          <p:cNvPr id="7" name="ZoneTexte 5"/>
          <p:cNvSpPr txBox="1"/>
          <p:nvPr/>
        </p:nvSpPr>
        <p:spPr>
          <a:xfrm>
            <a:off x="395536" y="1268760"/>
            <a:ext cx="83529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b="1" dirty="0">
              <a:solidFill>
                <a:schemeClr val="accent6"/>
              </a:solidFill>
            </a:endParaRPr>
          </a:p>
          <a:p>
            <a:endParaRPr lang="fr-FR" b="1" i="1" dirty="0"/>
          </a:p>
          <a:p>
            <a:endParaRPr lang="fr-FR" b="1" i="1" dirty="0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2239992D-7739-4396-9A30-894E8F72B3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7740902"/>
              </p:ext>
            </p:extLst>
          </p:nvPr>
        </p:nvGraphicFramePr>
        <p:xfrm>
          <a:off x="179512" y="1289456"/>
          <a:ext cx="9145016" cy="4496273"/>
        </p:xfrm>
        <a:graphic>
          <a:graphicData uri="http://schemas.openxmlformats.org/drawingml/2006/table">
            <a:tbl>
              <a:tblPr/>
              <a:tblGrid>
                <a:gridCol w="2699257">
                  <a:extLst>
                    <a:ext uri="{9D8B030D-6E8A-4147-A177-3AD203B41FA5}">
                      <a16:colId xmlns:a16="http://schemas.microsoft.com/office/drawing/2014/main" val="2595756368"/>
                    </a:ext>
                  </a:extLst>
                </a:gridCol>
                <a:gridCol w="6445759">
                  <a:extLst>
                    <a:ext uri="{9D8B030D-6E8A-4147-A177-3AD203B41FA5}">
                      <a16:colId xmlns:a16="http://schemas.microsoft.com/office/drawing/2014/main" val="2388747395"/>
                    </a:ext>
                  </a:extLst>
                </a:gridCol>
              </a:tblGrid>
              <a:tr h="370445">
                <a:tc gridSpan="2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BILAN AU 01/12/2020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010660"/>
                  </a:ext>
                </a:extLst>
              </a:tr>
              <a:tr h="370445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fr-F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3037451"/>
                  </a:ext>
                </a:extLst>
              </a:tr>
              <a:tr h="370445">
                <a:tc grid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SITUATION AU 01/12/2020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653033"/>
                  </a:ext>
                </a:extLst>
              </a:tr>
              <a:tr h="38909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Compte courant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595,26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8797461"/>
                  </a:ext>
                </a:extLst>
              </a:tr>
              <a:tr h="37044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Livret 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29 313,84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8489218"/>
                  </a:ext>
                </a:extLst>
              </a:tr>
              <a:tr h="37044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Compte sur livret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12,14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9394128"/>
                  </a:ext>
                </a:extLst>
              </a:tr>
              <a:tr h="37044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endParaRPr lang="fr-FR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29 921,24</a:t>
                      </a:r>
                      <a:endParaRPr lang="fr-FR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9148285"/>
                  </a:ext>
                </a:extLst>
              </a:tr>
              <a:tr h="37044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4876919"/>
                  </a:ext>
                </a:extLst>
              </a:tr>
              <a:tr h="37044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FR" sz="24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+ Recettes 2020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2 098,66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6874182"/>
                  </a:ext>
                </a:extLst>
              </a:tr>
              <a:tr h="37044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FR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 Dépenses 2020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7 479,96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51063"/>
                  </a:ext>
                </a:extLst>
              </a:tr>
              <a:tr h="37044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1324550"/>
                  </a:ext>
                </a:extLst>
              </a:tr>
              <a:tr h="37044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24 539,94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98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1947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721361" cy="57606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/>
          </a:p>
        </p:txBody>
      </p:sp>
      <p:sp>
        <p:nvSpPr>
          <p:cNvPr id="5" name="TextBox 4"/>
          <p:cNvSpPr txBox="1"/>
          <p:nvPr/>
        </p:nvSpPr>
        <p:spPr>
          <a:xfrm>
            <a:off x="3347864" y="620688"/>
            <a:ext cx="3672408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i="1" dirty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 quelques chiffres…</a:t>
            </a:r>
          </a:p>
        </p:txBody>
      </p:sp>
      <p:sp>
        <p:nvSpPr>
          <p:cNvPr id="7" name="ZoneTexte 5"/>
          <p:cNvSpPr txBox="1"/>
          <p:nvPr/>
        </p:nvSpPr>
        <p:spPr>
          <a:xfrm>
            <a:off x="395536" y="1268760"/>
            <a:ext cx="83529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b="1" dirty="0">
              <a:solidFill>
                <a:schemeClr val="accent6"/>
              </a:solidFill>
            </a:endParaRPr>
          </a:p>
          <a:p>
            <a:endParaRPr lang="fr-FR" b="1" i="1" dirty="0"/>
          </a:p>
          <a:p>
            <a:endParaRPr lang="fr-FR" b="1" i="1" dirty="0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2239992D-7739-4396-9A30-894E8F72B3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6858156"/>
              </p:ext>
            </p:extLst>
          </p:nvPr>
        </p:nvGraphicFramePr>
        <p:xfrm>
          <a:off x="179512" y="1289456"/>
          <a:ext cx="8712968" cy="3719220"/>
        </p:xfrm>
        <a:graphic>
          <a:graphicData uri="http://schemas.openxmlformats.org/drawingml/2006/table">
            <a:tbl>
              <a:tblPr/>
              <a:tblGrid>
                <a:gridCol w="2571733">
                  <a:extLst>
                    <a:ext uri="{9D8B030D-6E8A-4147-A177-3AD203B41FA5}">
                      <a16:colId xmlns:a16="http://schemas.microsoft.com/office/drawing/2014/main" val="2595756368"/>
                    </a:ext>
                  </a:extLst>
                </a:gridCol>
                <a:gridCol w="6141235">
                  <a:extLst>
                    <a:ext uri="{9D8B030D-6E8A-4147-A177-3AD203B41FA5}">
                      <a16:colId xmlns:a16="http://schemas.microsoft.com/office/drawing/2014/main" val="2388747395"/>
                    </a:ext>
                  </a:extLst>
                </a:gridCol>
              </a:tblGrid>
              <a:tr h="373490">
                <a:tc gridSpan="2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BILAN AU 31/12/2020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010660"/>
                  </a:ext>
                </a:extLst>
              </a:tr>
              <a:tr h="373490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fr-F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3037451"/>
                  </a:ext>
                </a:extLst>
              </a:tr>
              <a:tr h="373490">
                <a:tc grid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653033"/>
                  </a:ext>
                </a:extLst>
              </a:tr>
              <a:tr h="38920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Compte courant</a:t>
                      </a: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492,42</a:t>
                      </a:r>
                    </a:p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8797461"/>
                  </a:ext>
                </a:extLst>
              </a:tr>
              <a:tr h="37349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Livret A</a:t>
                      </a: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24 035,38</a:t>
                      </a:r>
                    </a:p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8489218"/>
                  </a:ext>
                </a:extLst>
              </a:tr>
              <a:tr h="37349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Compte sur livret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12,14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9394128"/>
                  </a:ext>
                </a:extLst>
              </a:tr>
              <a:tr h="37349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fr-F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4876919"/>
                  </a:ext>
                </a:extLst>
              </a:tr>
              <a:tr h="37349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24 539,94</a:t>
                      </a:r>
                      <a:endParaRPr lang="fr-F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98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982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721361" cy="57606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ZoneTexte 5"/>
          <p:cNvSpPr txBox="1"/>
          <p:nvPr/>
        </p:nvSpPr>
        <p:spPr>
          <a:xfrm>
            <a:off x="395536" y="2060848"/>
            <a:ext cx="835292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6"/>
                </a:solidFill>
              </a:rPr>
              <a:t>A vous la parole !</a:t>
            </a:r>
          </a:p>
          <a:p>
            <a:endParaRPr lang="fr-FR" sz="2400" b="1" dirty="0">
              <a:solidFill>
                <a:schemeClr val="accent6"/>
              </a:solidFill>
            </a:endParaRPr>
          </a:p>
          <a:p>
            <a:pPr lvl="2"/>
            <a:r>
              <a:rPr lang="fr-FR" sz="2000" dirty="0">
                <a:sym typeface="Wingdings" pitchFamily="2" charset="2"/>
              </a:rPr>
              <a:t>Avez-vous des remarques concernant ce rapport ?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805973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20559</TotalTime>
  <Words>168</Words>
  <Application>Microsoft Office PowerPoint</Application>
  <PresentationFormat>Affichage à l'écran (4:3)</PresentationFormat>
  <Paragraphs>85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Thème Office</vt:lpstr>
      <vt:lpstr>1_Thème Office</vt:lpstr>
      <vt:lpstr>Présentation PowerPoint</vt:lpstr>
      <vt:lpstr>Dépenses et Recettes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Nicolas</dc:creator>
  <cp:lastModifiedBy>Nicole COLLOT</cp:lastModifiedBy>
  <cp:revision>421</cp:revision>
  <dcterms:created xsi:type="dcterms:W3CDTF">2011-09-21T18:59:10Z</dcterms:created>
  <dcterms:modified xsi:type="dcterms:W3CDTF">2021-09-14T14:51:09Z</dcterms:modified>
</cp:coreProperties>
</file>