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7556500" cy="106934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5965"/>
    <a:srgbClr val="EE3A5A"/>
    <a:srgbClr val="76B3A1"/>
    <a:srgbClr val="A34E46"/>
    <a:srgbClr val="5F896F"/>
    <a:srgbClr val="56A9D3"/>
    <a:srgbClr val="C1001E"/>
    <a:srgbClr val="0C63A8"/>
    <a:srgbClr val="03304D"/>
    <a:srgbClr val="1A97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78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341341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47456" y="5932036"/>
            <a:ext cx="7293607" cy="4576801"/>
          </a:xfrm>
          <a:custGeom>
            <a:avLst/>
            <a:gdLst/>
            <a:ahLst/>
            <a:cxnLst/>
            <a:rect l="l" t="t" r="r" b="b"/>
            <a:pathLst>
              <a:path w="7369809" h="3801745">
                <a:moveTo>
                  <a:pt x="0" y="3801186"/>
                </a:moveTo>
                <a:lnTo>
                  <a:pt x="7369556" y="3801186"/>
                </a:lnTo>
                <a:lnTo>
                  <a:pt x="7369556" y="0"/>
                </a:lnTo>
                <a:lnTo>
                  <a:pt x="0" y="0"/>
                </a:lnTo>
                <a:lnTo>
                  <a:pt x="0" y="3801186"/>
                </a:lnTo>
                <a:close/>
              </a:path>
            </a:pathLst>
          </a:custGeom>
          <a:solidFill>
            <a:srgbClr val="ECE9E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525272" y="3145459"/>
            <a:ext cx="6604000" cy="3139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70" algn="ctr">
              <a:lnSpc>
                <a:spcPct val="101800"/>
              </a:lnSpc>
              <a:spcBef>
                <a:spcPts val="5"/>
              </a:spcBef>
            </a:pPr>
            <a:r>
              <a:rPr lang="fr-FR" sz="1000" dirty="0">
                <a:solidFill>
                  <a:srgbClr val="03304D"/>
                </a:solidFill>
                <a:latin typeface="Arial"/>
                <a:cs typeface="Arial"/>
              </a:rPr>
              <a:t>Tous vos loisirs sont dorénavant réunis au même endroit : </a:t>
            </a:r>
            <a:r>
              <a:rPr lang="fr-FR" sz="1000" b="1" dirty="0">
                <a:solidFill>
                  <a:srgbClr val="03304D"/>
                </a:solidFill>
                <a:latin typeface="Arial"/>
                <a:cs typeface="Arial"/>
              </a:rPr>
              <a:t>découvrez sans plus tarder nos offres CSE et bénéficiez de produits à tarifs remisés toute l'année !</a:t>
            </a:r>
          </a:p>
        </p:txBody>
      </p:sp>
      <p:grpSp>
        <p:nvGrpSpPr>
          <p:cNvPr id="34" name="Groupe 33"/>
          <p:cNvGrpSpPr/>
          <p:nvPr/>
        </p:nvGrpSpPr>
        <p:grpSpPr>
          <a:xfrm>
            <a:off x="476001" y="3513724"/>
            <a:ext cx="6589992" cy="2274961"/>
            <a:chOff x="171510" y="3175464"/>
            <a:chExt cx="7199881" cy="2383365"/>
          </a:xfrm>
        </p:grpSpPr>
        <p:grpSp>
          <p:nvGrpSpPr>
            <p:cNvPr id="35" name="Groupe 34"/>
            <p:cNvGrpSpPr/>
            <p:nvPr/>
          </p:nvGrpSpPr>
          <p:grpSpPr>
            <a:xfrm>
              <a:off x="171510" y="3175464"/>
              <a:ext cx="7199881" cy="2383365"/>
              <a:chOff x="288720" y="4033537"/>
              <a:chExt cx="7231084" cy="2864586"/>
            </a:xfrm>
          </p:grpSpPr>
          <p:sp>
            <p:nvSpPr>
              <p:cNvPr id="41" name="ZoneTexte 5"/>
              <p:cNvSpPr txBox="1"/>
              <p:nvPr/>
            </p:nvSpPr>
            <p:spPr>
              <a:xfrm>
                <a:off x="288720" y="4033537"/>
                <a:ext cx="4449353" cy="869953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br>
                  <a:rPr lang="fr-FR" sz="100" b="1" kern="1200" dirty="0">
                    <a:solidFill>
                      <a:srgbClr val="DBBA7D"/>
                    </a:solidFill>
                    <a:effectLst/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</a:br>
                <a:r>
                  <a:rPr lang="fr-FR" sz="2000" b="1" kern="1200" dirty="0">
                    <a:solidFill>
                      <a:srgbClr val="EE3A5A"/>
                    </a:solidFill>
                    <a:effectLst/>
                    <a:latin typeface="Candara" panose="020E0502030303020204" pitchFamily="34" charset="0"/>
                    <a:ea typeface="UnicornFlakes" panose="02000603000000000000" pitchFamily="2" charset="0"/>
                    <a:cs typeface="Verdana" panose="020B0604030504040204" pitchFamily="34" charset="0"/>
                  </a:rPr>
                  <a:t>BILLETTERIE</a:t>
                </a:r>
                <a:endParaRPr lang="fr-FR" sz="1100" dirty="0">
                  <a:solidFill>
                    <a:srgbClr val="EE3A5A"/>
                  </a:solidFill>
                  <a:effectLst/>
                  <a:latin typeface="Candara" panose="020E0502030303020204" pitchFamily="34" charset="0"/>
                  <a:ea typeface="UnicornFlakes" panose="02000603000000000000" pitchFamily="2" charset="0"/>
                </a:endParaRPr>
              </a:p>
            </p:txBody>
          </p:sp>
          <p:sp>
            <p:nvSpPr>
              <p:cNvPr id="42" name="ZoneTexte 11"/>
              <p:cNvSpPr txBox="1"/>
              <p:nvPr/>
            </p:nvSpPr>
            <p:spPr>
              <a:xfrm>
                <a:off x="2850692" y="5677498"/>
                <a:ext cx="4561978" cy="48403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br>
                  <a:rPr lang="fr-FR" sz="100" b="1" kern="1200" dirty="0">
                    <a:solidFill>
                      <a:srgbClr val="EE3A5A"/>
                    </a:solidFill>
                    <a:effectLst/>
                    <a:latin typeface="UnicornFlakes" panose="02000603000000000000" pitchFamily="2" charset="0"/>
                    <a:ea typeface="UnicornFlakes" panose="02000603000000000000" pitchFamily="2" charset="0"/>
                    <a:cs typeface="Verdana" panose="020B0604030504040204" pitchFamily="34" charset="0"/>
                  </a:rPr>
                </a:br>
                <a:r>
                  <a:rPr lang="fr-FR" sz="2000" b="1" dirty="0">
                    <a:solidFill>
                      <a:srgbClr val="EE3A5A"/>
                    </a:solidFill>
                    <a:latin typeface="Candara" panose="020E0502030303020204" pitchFamily="34" charset="0"/>
                    <a:ea typeface="UnicornFlakes" panose="02000603000000000000" pitchFamily="2" charset="0"/>
                    <a:cs typeface="Verdana" panose="020B0604030504040204" pitchFamily="34" charset="0"/>
                  </a:rPr>
                  <a:t>BONS D’ACHAT &amp; SHOPPING</a:t>
                </a:r>
              </a:p>
            </p:txBody>
          </p:sp>
          <p:sp>
            <p:nvSpPr>
              <p:cNvPr id="43" name="ZoneTexte 13"/>
              <p:cNvSpPr txBox="1"/>
              <p:nvPr/>
            </p:nvSpPr>
            <p:spPr>
              <a:xfrm>
                <a:off x="3060375" y="6245976"/>
                <a:ext cx="4459429" cy="652147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900" dirty="0">
                    <a:solidFill>
                      <a:schemeClr val="bg1">
                        <a:lumMod val="50000"/>
                      </a:schemeClr>
                    </a:solidFill>
                    <a:latin typeface="Century Gothic" panose="020B050202020202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Faites votre choix parmi notre large sélection de cadeaux, bons d'achat ou coffrets cadeaux à offrir ou à s'offrir</a:t>
                </a:r>
              </a:p>
            </p:txBody>
          </p:sp>
        </p:grpSp>
        <p:sp>
          <p:nvSpPr>
            <p:cNvPr id="40" name="Rectangle 39"/>
            <p:cNvSpPr/>
            <p:nvPr/>
          </p:nvSpPr>
          <p:spPr>
            <a:xfrm>
              <a:off x="225545" y="3569781"/>
              <a:ext cx="4322085" cy="6319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FR" sz="9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Amusez-vous dans plus de 120 parcs, essayez-vous au karting ou paintball, accédez à plus de 125 000 expositions, musées, monuments et entretenez votre culture cinématographique grâce à des réductions allant jusqu'à 49%</a:t>
              </a: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04535" y="8775699"/>
            <a:ext cx="6996670" cy="1862048"/>
            <a:chOff x="-199782" y="3214760"/>
            <a:chExt cx="7292187" cy="1704878"/>
          </a:xfrm>
        </p:grpSpPr>
        <p:sp>
          <p:nvSpPr>
            <p:cNvPr id="3" name="Rectangle 2"/>
            <p:cNvSpPr/>
            <p:nvPr/>
          </p:nvSpPr>
          <p:spPr>
            <a:xfrm>
              <a:off x="-199782" y="3278435"/>
              <a:ext cx="7284719" cy="1523173"/>
            </a:xfrm>
            <a:prstGeom prst="rect">
              <a:avLst/>
            </a:prstGeom>
            <a:solidFill>
              <a:srgbClr val="76B3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DF2A75"/>
                </a:solidFill>
              </a:endParaRPr>
            </a:p>
          </p:txBody>
        </p:sp>
        <p:sp>
          <p:nvSpPr>
            <p:cNvPr id="23" name="object 21"/>
            <p:cNvSpPr txBox="1"/>
            <p:nvPr/>
          </p:nvSpPr>
          <p:spPr>
            <a:xfrm>
              <a:off x="-192313" y="3214760"/>
              <a:ext cx="7284718" cy="1704878"/>
            </a:xfrm>
            <a:prstGeom prst="rect">
              <a:avLst/>
            </a:prstGeom>
            <a:solidFill>
              <a:srgbClr val="76B3A1"/>
            </a:solidFill>
          </p:spPr>
          <p:txBody>
            <a:bodyPr vert="horz" wrap="square" lIns="0" tIns="0" rIns="0" bIns="0" rtlCol="0">
              <a:spAutoFit/>
            </a:bodyPr>
            <a:lstStyle/>
            <a:p>
              <a:pPr marL="92075" algn="ctr">
                <a:lnSpc>
                  <a:spcPct val="100000"/>
                </a:lnSpc>
                <a:spcBef>
                  <a:spcPts val="5"/>
                </a:spcBef>
              </a:pPr>
              <a:r>
                <a:rPr lang="fr-FR" sz="3100" b="1" u="sng" spc="5" dirty="0">
                  <a:solidFill>
                    <a:schemeClr val="bg1"/>
                  </a:solidFill>
                  <a:latin typeface="Candara" panose="020E0502030303020204" pitchFamily="34" charset="0"/>
                  <a:ea typeface="UnicornFlakes" panose="02000603000000000000" pitchFamily="2" charset="0"/>
                  <a:cs typeface="Arial"/>
                </a:rPr>
                <a:t>cie.meyclub.com</a:t>
              </a:r>
            </a:p>
            <a:p>
              <a:pPr marL="320675" indent="-228600" algn="ctr">
                <a:lnSpc>
                  <a:spcPct val="100000"/>
                </a:lnSpc>
                <a:spcBef>
                  <a:spcPts val="5"/>
                </a:spcBef>
                <a:buAutoNum type="arabicPeriod"/>
              </a:pPr>
              <a:r>
                <a:rPr lang="fr-FR" sz="15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Première connexion</a:t>
              </a:r>
            </a:p>
            <a:p>
              <a:pPr marL="320675" indent="-228600" algn="ctr">
                <a:lnSpc>
                  <a:spcPct val="100000"/>
                </a:lnSpc>
                <a:spcBef>
                  <a:spcPts val="5"/>
                </a:spcBef>
                <a:buAutoNum type="arabicPeriod"/>
              </a:pPr>
              <a:r>
                <a:rPr lang="fr-FR" sz="15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Je crée mon compte</a:t>
              </a:r>
            </a:p>
            <a:p>
              <a:pPr marL="320675" indent="-228600" algn="ctr">
                <a:spcBef>
                  <a:spcPts val="5"/>
                </a:spcBef>
                <a:buFont typeface="+mj-lt"/>
                <a:buAutoNum type="arabicPeriod"/>
                <a:tabLst>
                  <a:tab pos="92075" algn="l"/>
                  <a:tab pos="2638425" algn="l"/>
                </a:tabLst>
              </a:pPr>
              <a:r>
                <a:rPr lang="fr-FR" sz="15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Renseignez votre </a:t>
              </a:r>
              <a:r>
                <a:rPr lang="fr-FR" sz="1500" b="1" u="sng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code d’activation</a:t>
              </a:r>
            </a:p>
            <a:p>
              <a:pPr marL="320675" indent="-228600" algn="ctr">
                <a:spcBef>
                  <a:spcPts val="5"/>
                </a:spcBef>
                <a:buFont typeface="+mj-lt"/>
                <a:buAutoNum type="arabicPeriod"/>
                <a:tabLst>
                  <a:tab pos="92075" algn="l"/>
                  <a:tab pos="2638425" algn="l"/>
                </a:tabLst>
              </a:pPr>
              <a:r>
                <a:rPr lang="fr-FR" sz="1500" b="1" u="sng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Validez le lien reçu par mail</a:t>
              </a:r>
            </a:p>
            <a:p>
              <a:pPr marL="320675" indent="-228600" algn="ctr">
                <a:spcBef>
                  <a:spcPts val="5"/>
                </a:spcBef>
                <a:buFont typeface="+mj-lt"/>
                <a:buAutoNum type="arabicPeriod"/>
                <a:tabLst>
                  <a:tab pos="92075" algn="l"/>
                  <a:tab pos="2638425" algn="l"/>
                </a:tabLst>
              </a:pPr>
              <a:r>
                <a:rPr lang="fr-FR" sz="15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Renseignez votre identifiant (mail) et choisissez votre mot de passe</a:t>
              </a:r>
            </a:p>
            <a:p>
              <a:pPr marL="320675" indent="-228600" algn="ctr">
                <a:spcBef>
                  <a:spcPts val="5"/>
                </a:spcBef>
                <a:buFont typeface="+mj-lt"/>
                <a:buAutoNum type="arabicPeriod"/>
                <a:tabLst>
                  <a:tab pos="92075" algn="l"/>
                  <a:tab pos="2638425" algn="l"/>
                </a:tabLst>
              </a:pPr>
              <a:r>
                <a:rPr lang="fr-FR" sz="1500" b="1" dirty="0">
                  <a:solidFill>
                    <a:schemeClr val="bg1"/>
                  </a:solidFill>
                  <a:latin typeface="Century Gothic" panose="020B0502020202020204" pitchFamily="34" charset="0"/>
                  <a:cs typeface="Arial"/>
                </a:rPr>
                <a:t>Renseignez vos coordonnées et finalisez la création de votre compte</a:t>
              </a:r>
            </a:p>
          </p:txBody>
        </p:sp>
      </p:grpSp>
      <p:pic>
        <p:nvPicPr>
          <p:cNvPr id="44" name="Image 43"/>
          <p:cNvPicPr>
            <a:picLocks noChangeAspect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12" y="8928100"/>
            <a:ext cx="665938" cy="665938"/>
          </a:xfrm>
          <a:prstGeom prst="rect">
            <a:avLst/>
          </a:prstGeom>
        </p:spPr>
      </p:pic>
      <p:grpSp>
        <p:nvGrpSpPr>
          <p:cNvPr id="30" name="Groupe 29"/>
          <p:cNvGrpSpPr/>
          <p:nvPr/>
        </p:nvGrpSpPr>
        <p:grpSpPr>
          <a:xfrm>
            <a:off x="311701" y="6001635"/>
            <a:ext cx="6984480" cy="2706683"/>
            <a:chOff x="309562" y="5754555"/>
            <a:chExt cx="6984480" cy="2706683"/>
          </a:xfrm>
        </p:grpSpPr>
        <p:grpSp>
          <p:nvGrpSpPr>
            <p:cNvPr id="31" name="Groupe 30"/>
            <p:cNvGrpSpPr/>
            <p:nvPr/>
          </p:nvGrpSpPr>
          <p:grpSpPr>
            <a:xfrm>
              <a:off x="309562" y="5754555"/>
              <a:ext cx="6984480" cy="2706683"/>
              <a:chOff x="309562" y="5754555"/>
              <a:chExt cx="6984480" cy="2706683"/>
            </a:xfrm>
          </p:grpSpPr>
          <p:grpSp>
            <p:nvGrpSpPr>
              <p:cNvPr id="46" name="Groupe 45"/>
              <p:cNvGrpSpPr/>
              <p:nvPr/>
            </p:nvGrpSpPr>
            <p:grpSpPr>
              <a:xfrm>
                <a:off x="309562" y="5754555"/>
                <a:ext cx="6984480" cy="2706683"/>
                <a:chOff x="295620" y="5795152"/>
                <a:chExt cx="6984480" cy="2706683"/>
              </a:xfrm>
            </p:grpSpPr>
            <p:sp>
              <p:nvSpPr>
                <p:cNvPr id="48" name="object 16"/>
                <p:cNvSpPr/>
                <p:nvPr/>
              </p:nvSpPr>
              <p:spPr>
                <a:xfrm>
                  <a:off x="295620" y="6008206"/>
                  <a:ext cx="6984479" cy="249362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988809" h="533400">
                      <a:moveTo>
                        <a:pt x="0" y="533400"/>
                      </a:moveTo>
                      <a:lnTo>
                        <a:pt x="6988556" y="533400"/>
                      </a:lnTo>
                      <a:lnTo>
                        <a:pt x="6988556" y="0"/>
                      </a:lnTo>
                      <a:lnTo>
                        <a:pt x="0" y="0"/>
                      </a:lnTo>
                      <a:lnTo>
                        <a:pt x="0" y="533400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0" tIns="0" rIns="0" bIns="0" rtlCol="0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/>
                </a:p>
              </p:txBody>
            </p:sp>
            <p:sp>
              <p:nvSpPr>
                <p:cNvPr id="49" name="object 15"/>
                <p:cNvSpPr txBox="1"/>
                <p:nvPr/>
              </p:nvSpPr>
              <p:spPr>
                <a:xfrm>
                  <a:off x="637970" y="7323899"/>
                  <a:ext cx="2895600" cy="984885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2700" algn="ctr">
                    <a:lnSpc>
                      <a:spcPct val="100000"/>
                    </a:lnSpc>
                  </a:pPr>
                  <a:r>
                    <a:rPr lang="fr-FR" sz="1000" b="1" dirty="0">
                      <a:solidFill>
                        <a:srgbClr val="D95965"/>
                      </a:solidFill>
                      <a:latin typeface="Arial"/>
                      <a:cs typeface="Arial"/>
                    </a:rPr>
                    <a:t>LA BOUTIQUE EN LIGNE</a:t>
                  </a:r>
                </a:p>
                <a:p>
                  <a:pPr marL="12700" algn="ctr"/>
                  <a:br>
                    <a:rPr lang="fr-FR" sz="1000" dirty="0">
                      <a:solidFill>
                        <a:srgbClr val="A09D96"/>
                      </a:solidFill>
                      <a:latin typeface="Arial"/>
                      <a:cs typeface="Arial"/>
                    </a:rPr>
                  </a:br>
                  <a:r>
                    <a:rPr lang="fr-FR" sz="1100" dirty="0">
                      <a:solidFill>
                        <a:srgbClr val="A09D96"/>
                      </a:solidFill>
                      <a:latin typeface="Arial"/>
                      <a:cs typeface="Arial"/>
                    </a:rPr>
                    <a:t>Une fois le compte créé, il vous suffira d’indiquer votre identifiant et votre mot de passe pour accéder à votre compte et passer vos commandes en ligne.</a:t>
                  </a:r>
                  <a:endParaRPr lang="fr-FR" sz="900" dirty="0">
                    <a:solidFill>
                      <a:srgbClr val="A09D96"/>
                    </a:solidFill>
                    <a:latin typeface="Arial"/>
                    <a:cs typeface="Arial"/>
                  </a:endParaRPr>
                </a:p>
              </p:txBody>
            </p:sp>
            <p:sp>
              <p:nvSpPr>
                <p:cNvPr id="51" name="object 15"/>
                <p:cNvSpPr txBox="1"/>
                <p:nvPr/>
              </p:nvSpPr>
              <p:spPr>
                <a:xfrm>
                  <a:off x="4066969" y="7268964"/>
                  <a:ext cx="2733858" cy="1154162"/>
                </a:xfrm>
                <a:prstGeom prst="rect">
                  <a:avLst/>
                </a:prstGeom>
              </p:spPr>
              <p:txBody>
                <a:bodyPr vert="horz" wrap="square" lIns="0" tIns="0" rIns="0" bIns="0" rtlCol="0">
                  <a:spAutoFit/>
                </a:bodyPr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12700" algn="ctr">
                    <a:lnSpc>
                      <a:spcPct val="100000"/>
                    </a:lnSpc>
                  </a:pPr>
                  <a:r>
                    <a:rPr lang="fr-FR" sz="1000" b="1" dirty="0">
                      <a:solidFill>
                        <a:srgbClr val="D95965"/>
                      </a:solidFill>
                      <a:latin typeface="Arial"/>
                      <a:cs typeface="Arial"/>
                    </a:rPr>
                    <a:t>LA BOUTIQUE  DE BORDEAUX </a:t>
                  </a:r>
                </a:p>
                <a:p>
                  <a:pPr marL="12700" algn="ctr">
                    <a:lnSpc>
                      <a:spcPct val="100000"/>
                    </a:lnSpc>
                  </a:pPr>
                  <a:r>
                    <a:rPr lang="fr-FR" sz="1000" b="1" dirty="0">
                      <a:solidFill>
                        <a:srgbClr val="D95965"/>
                      </a:solidFill>
                      <a:latin typeface="Arial"/>
                      <a:cs typeface="Arial"/>
                    </a:rPr>
                    <a:t>VOUS ATTEND EN VILLE!</a:t>
                  </a:r>
                </a:p>
                <a:p>
                  <a:pPr marL="12700" algn="ctr">
                    <a:lnSpc>
                      <a:spcPct val="100000"/>
                    </a:lnSpc>
                  </a:pPr>
                  <a:endParaRPr lang="fr-FR" sz="1000" dirty="0">
                    <a:solidFill>
                      <a:srgbClr val="C00000"/>
                    </a:solidFill>
                    <a:latin typeface="Arial"/>
                    <a:cs typeface="Arial"/>
                  </a:endParaRPr>
                </a:p>
                <a:p>
                  <a:pPr marL="12700" algn="ctr"/>
                  <a:r>
                    <a:rPr lang="fr-FR" sz="900" dirty="0">
                      <a:solidFill>
                        <a:srgbClr val="A09D96"/>
                      </a:solidFill>
                      <a:latin typeface="Arial"/>
                      <a:cs typeface="Arial"/>
                    </a:rPr>
                    <a:t>Lundi : 13h30 à 17h - Mardi au jeudi : 10h à 12h30 et 13h30 à 17h - Vendredi : 10h à 16h</a:t>
                  </a:r>
                </a:p>
                <a:p>
                  <a:pPr marL="12700" algn="ctr"/>
                  <a:endParaRPr lang="fr-FR" sz="900" dirty="0">
                    <a:solidFill>
                      <a:srgbClr val="A09D96"/>
                    </a:solidFill>
                    <a:latin typeface="Arial"/>
                    <a:cs typeface="Arial"/>
                  </a:endParaRPr>
                </a:p>
                <a:p>
                  <a:pPr marL="12700" algn="ctr"/>
                  <a:r>
                    <a:rPr lang="fr-FR" sz="900" dirty="0">
                      <a:solidFill>
                        <a:srgbClr val="A09D96"/>
                      </a:solidFill>
                      <a:latin typeface="Arial"/>
                      <a:cs typeface="Arial"/>
                    </a:rPr>
                    <a:t>Pour toute information complémentaire, </a:t>
                  </a:r>
                </a:p>
                <a:p>
                  <a:pPr marL="12700" algn="ctr"/>
                  <a:r>
                    <a:rPr lang="fr-FR" sz="900" dirty="0">
                      <a:solidFill>
                        <a:srgbClr val="A09D96"/>
                      </a:solidFill>
                      <a:latin typeface="Arial"/>
                      <a:cs typeface="Arial"/>
                    </a:rPr>
                    <a:t>contactez-nous au 05 56 51 36 93</a:t>
                  </a:r>
                </a:p>
              </p:txBody>
            </p:sp>
            <p:sp>
              <p:nvSpPr>
                <p:cNvPr id="52" name="Rectangle 51"/>
                <p:cNvSpPr/>
                <p:nvPr/>
              </p:nvSpPr>
              <p:spPr>
                <a:xfrm>
                  <a:off x="295621" y="5795152"/>
                  <a:ext cx="6984479" cy="312890"/>
                </a:xfrm>
                <a:prstGeom prst="rect">
                  <a:avLst/>
                </a:prstGeom>
                <a:solidFill>
                  <a:srgbClr val="76B3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fr-FR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r>
                    <a:rPr lang="fr-FR" sz="2000" b="1" dirty="0">
                      <a:latin typeface="Candara" panose="020E0502030303020204" pitchFamily="34" charset="0"/>
                      <a:ea typeface="UnicornFlakes" panose="02000603000000000000" pitchFamily="2" charset="0"/>
                    </a:rPr>
                    <a:t>VOS AVANTAGES </a:t>
                  </a:r>
                </a:p>
              </p:txBody>
            </p:sp>
          </p:grpSp>
          <p:pic>
            <p:nvPicPr>
              <p:cNvPr id="47" name="Image 46"/>
              <p:cNvPicPr>
                <a:picLocks noChangeAspect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1" t="45378" r="27815" b="84"/>
              <a:stretch/>
            </p:blipFill>
            <p:spPr>
              <a:xfrm>
                <a:off x="4004711" y="6289327"/>
                <a:ext cx="2961507" cy="856861"/>
              </a:xfrm>
              <a:prstGeom prst="rect">
                <a:avLst/>
              </a:prstGeom>
            </p:spPr>
          </p:pic>
        </p:grpSp>
        <p:pic>
          <p:nvPicPr>
            <p:cNvPr id="37" name="Image 3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60" b="11431"/>
            <a:stretch/>
          </p:blipFill>
          <p:spPr>
            <a:xfrm>
              <a:off x="651912" y="6244354"/>
              <a:ext cx="2895600" cy="868300"/>
            </a:xfrm>
            <a:prstGeom prst="rect">
              <a:avLst/>
            </a:prstGeom>
          </p:spPr>
        </p:pic>
      </p:grpSp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76" y="3641497"/>
            <a:ext cx="1719532" cy="114696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62" y="4628176"/>
            <a:ext cx="1628140" cy="11642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5" b="22773"/>
          <a:stretch/>
        </p:blipFill>
        <p:spPr>
          <a:xfrm>
            <a:off x="-3610" y="-26450"/>
            <a:ext cx="7556500" cy="2971800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888696" y="393700"/>
            <a:ext cx="4664194" cy="2246769"/>
          </a:xfrm>
          <a:prstGeom prst="rect">
            <a:avLst/>
          </a:prstGeom>
          <a:solidFill>
            <a:srgbClr val="D95965"/>
          </a:solidFill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endParaRPr lang="fr-FR" sz="1400" b="1" spc="114" dirty="0">
              <a:solidFill>
                <a:schemeClr val="bg1"/>
              </a:solidFill>
              <a:latin typeface="Candara" panose="020E0502030303020204" pitchFamily="34" charset="0"/>
              <a:ea typeface="UnicornFlakes" panose="02000603000000000000" pitchFamily="2" charset="0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lang="fr-FR" sz="2400" b="1" spc="114" dirty="0">
                <a:solidFill>
                  <a:schemeClr val="bg1"/>
                </a:solidFill>
                <a:latin typeface="Candara" panose="020E0502030303020204" pitchFamily="34" charset="0"/>
                <a:ea typeface="UnicornFlakes" panose="02000603000000000000" pitchFamily="2" charset="0"/>
                <a:cs typeface="Arial"/>
              </a:rPr>
              <a:t>L’ATSCAF GIRONDE VOUS PRESENTE </a:t>
            </a:r>
          </a:p>
          <a:p>
            <a:pPr marL="12700" algn="ctr">
              <a:lnSpc>
                <a:spcPct val="100000"/>
              </a:lnSpc>
            </a:pPr>
            <a:r>
              <a:rPr lang="fr-FR" sz="2400" b="1" spc="114" dirty="0">
                <a:solidFill>
                  <a:schemeClr val="bg1"/>
                </a:solidFill>
                <a:latin typeface="Candara" panose="020E0502030303020204" pitchFamily="34" charset="0"/>
                <a:ea typeface="UnicornFlakes" panose="02000603000000000000" pitchFamily="2" charset="0"/>
                <a:cs typeface="Arial"/>
              </a:rPr>
              <a:t>SA BOUTIQUE EN LIGNE !</a:t>
            </a:r>
          </a:p>
          <a:p>
            <a:pPr marL="12700" algn="ctr">
              <a:lnSpc>
                <a:spcPct val="100000"/>
              </a:lnSpc>
            </a:pPr>
            <a:endParaRPr lang="fr-FR" sz="1200" b="1" spc="114" dirty="0">
              <a:solidFill>
                <a:schemeClr val="bg1"/>
              </a:solidFill>
              <a:latin typeface="Candara" panose="020E0502030303020204" pitchFamily="34" charset="0"/>
              <a:ea typeface="UnicornFlakes" panose="02000603000000000000" pitchFamily="2" charset="0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lang="fr-FR" sz="2400" b="1" spc="114" dirty="0">
                <a:solidFill>
                  <a:schemeClr val="bg1"/>
                </a:solidFill>
                <a:latin typeface="Candara" panose="020E0502030303020204" pitchFamily="34" charset="0"/>
                <a:ea typeface="UnicornFlakes" panose="02000603000000000000" pitchFamily="2" charset="0"/>
                <a:cs typeface="Arial"/>
              </a:rPr>
              <a:t>CODE D’ACTIVATION A DEMANDER AU SECRETARIAT</a:t>
            </a:r>
          </a:p>
        </p:txBody>
      </p:sp>
    </p:spTree>
    <p:extLst>
      <p:ext uri="{BB962C8B-B14F-4D97-AF65-F5344CB8AC3E}">
        <p14:creationId xmlns:p14="http://schemas.microsoft.com/office/powerpoint/2010/main" val="63347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229</Words>
  <Application>Microsoft Office PowerPoint</Application>
  <PresentationFormat>Personnalisé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Candara</vt:lpstr>
      <vt:lpstr>Century Gothic</vt:lpstr>
      <vt:lpstr>UnicornFlakes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MUNOZ</dc:creator>
  <cp:lastModifiedBy>Ségolène SADRON</cp:lastModifiedBy>
  <cp:revision>111</cp:revision>
  <cp:lastPrinted>2019-06-19T10:52:02Z</cp:lastPrinted>
  <dcterms:created xsi:type="dcterms:W3CDTF">2016-10-05T13:03:25Z</dcterms:created>
  <dcterms:modified xsi:type="dcterms:W3CDTF">2022-06-15T14:00:53Z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2016-10-05T00:00:00Z</vt:filetime>
  </property>
  <property fmtid="{D5CDD505-2E9C-101B-9397-08002B2CF9AE}" pid="3" name="LastSaved">
    <vt:filetime>2016-10-05T00:00:00Z</vt:filetime>
  </property>
</Properties>
</file>