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handoutMasterIdLst>
    <p:handoutMasterId r:id="rId12"/>
  </p:handoutMasterIdLst>
  <p:sldIdLst>
    <p:sldId id="256" r:id="rId2"/>
    <p:sldId id="267" r:id="rId3"/>
    <p:sldId id="257" r:id="rId4"/>
    <p:sldId id="273" r:id="rId5"/>
    <p:sldId id="274" r:id="rId6"/>
    <p:sldId id="277" r:id="rId7"/>
    <p:sldId id="279" r:id="rId8"/>
    <p:sldId id="275" r:id="rId9"/>
    <p:sldId id="276" r:id="rId10"/>
    <p:sldId id="278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2" autoAdjust="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-2970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12DD2-2479-4EA6-A232-83284EE3B86C}" type="datetimeFigureOut">
              <a:rPr lang="fr-FR" smtClean="0"/>
              <a:t>01/02/2022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4DCE2-15AC-4C3B-9D7D-3AA33BC46A5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489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60773" y="2911614"/>
            <a:ext cx="6727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/>
              <a:t>SITUATION FINANCIÈRE ET COMPTABLE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7567" y="602734"/>
            <a:ext cx="101538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COMITÉ DÉPARTEMENTAL DU BAS-RHIN DE PÉTANQU</a:t>
            </a:r>
            <a:r>
              <a:rPr lang="fr-FR" sz="2800" b="1" dirty="0">
                <a:latin typeface="Arial"/>
                <a:cs typeface="Arial"/>
              </a:rPr>
              <a:t>E</a:t>
            </a:r>
            <a:endParaRPr lang="fr-FR" sz="28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4369836" y="5041900"/>
            <a:ext cx="3509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Au 31 octobre 2021</a:t>
            </a:r>
          </a:p>
        </p:txBody>
      </p:sp>
    </p:spTree>
    <p:extLst>
      <p:ext uri="{BB962C8B-B14F-4D97-AF65-F5344CB8AC3E}">
        <p14:creationId xmlns:p14="http://schemas.microsoft.com/office/powerpoint/2010/main" val="780405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9066" y="671779"/>
            <a:ext cx="116235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latin typeface="+mj-lt"/>
              </a:rPr>
              <a:t>LES AXES DE TRAVAIL DE LA COMMISSION DES FINANCES EN 2022</a:t>
            </a:r>
          </a:p>
        </p:txBody>
      </p:sp>
      <p:sp>
        <p:nvSpPr>
          <p:cNvPr id="7" name="Rectangle 6"/>
          <p:cNvSpPr/>
          <p:nvPr/>
        </p:nvSpPr>
        <p:spPr>
          <a:xfrm>
            <a:off x="1037553" y="3030835"/>
            <a:ext cx="1016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Réflexion à mener sur l’augmentation des licences, les licences principales ressources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24854" y="4559300"/>
            <a:ext cx="101727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/>
            <a:r>
              <a:rPr lang="fr-FR" b="1" dirty="0"/>
              <a:t>Mise en œuvre des actions de développement et des plans d’action spécifiques :</a:t>
            </a:r>
          </a:p>
          <a:p>
            <a:pPr marL="717550" indent="-450850">
              <a:buFont typeface="Wingdings" panose="05000000000000000000" pitchFamily="2" charset="2"/>
              <a:buChar char="Ø"/>
            </a:pPr>
            <a:r>
              <a:rPr lang="fr-FR" b="1" dirty="0"/>
              <a:t>Jeunes</a:t>
            </a:r>
          </a:p>
          <a:p>
            <a:pPr marL="717550" indent="-450850">
              <a:buFont typeface="Wingdings" panose="05000000000000000000" pitchFamily="2" charset="2"/>
              <a:buChar char="Ø"/>
            </a:pPr>
            <a:r>
              <a:rPr lang="fr-FR" b="1" dirty="0"/>
              <a:t>Scolaires</a:t>
            </a:r>
          </a:p>
          <a:p>
            <a:pPr marL="717550" indent="-450850">
              <a:buFont typeface="Wingdings" panose="05000000000000000000" pitchFamily="2" charset="2"/>
              <a:buChar char="Ø"/>
            </a:pPr>
            <a:r>
              <a:rPr lang="fr-FR" b="1" dirty="0"/>
              <a:t>Féminines</a:t>
            </a:r>
          </a:p>
          <a:p>
            <a:pPr marL="717550" indent="-450850">
              <a:buFont typeface="Wingdings" panose="05000000000000000000" pitchFamily="2" charset="2"/>
              <a:buChar char="Ø"/>
            </a:pPr>
            <a:r>
              <a:rPr lang="fr-FR" b="1" dirty="0"/>
              <a:t>Haut niveau</a:t>
            </a:r>
          </a:p>
          <a:p>
            <a:pPr marL="717550" indent="-450850">
              <a:buFont typeface="Wingdings" panose="05000000000000000000" pitchFamily="2" charset="2"/>
              <a:buChar char="Ø"/>
            </a:pPr>
            <a:r>
              <a:rPr lang="fr-FR" b="1" dirty="0"/>
              <a:t>Handi-valide</a:t>
            </a:r>
          </a:p>
          <a:p>
            <a:pPr marL="717550" indent="-450850">
              <a:buFont typeface="Wingdings" panose="05000000000000000000" pitchFamily="2" charset="2"/>
              <a:buChar char="Ø"/>
            </a:pPr>
            <a:r>
              <a:rPr lang="fr-FR" b="1" dirty="0"/>
              <a:t>…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75653" y="2014835"/>
            <a:ext cx="1016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Réunions bimestrielles de la Commission des finances sur la vérification de la comptabilité et le suivi de l’exécution budgétaire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26453" y="3742035"/>
            <a:ext cx="1016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Réflexion à mener sur l’impact de la participation financière différents championnats de France</a:t>
            </a:r>
          </a:p>
        </p:txBody>
      </p:sp>
    </p:spTree>
    <p:extLst>
      <p:ext uri="{BB962C8B-B14F-4D97-AF65-F5344CB8AC3E}">
        <p14:creationId xmlns:p14="http://schemas.microsoft.com/office/powerpoint/2010/main" val="3445088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47773" y="1488857"/>
            <a:ext cx="115140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400" dirty="0"/>
              <a:t>La comptabilité est tenue sur le logiciel Assoconnect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400" dirty="0"/>
              <a:t>Les comptes financiers sont présentés selon les normes réglementaires en vigueur (comptes de résultat, bilan, journal, …)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400" dirty="0"/>
              <a:t>La saisie informatique est réalisée par le trésorier général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400" dirty="0"/>
              <a:t>La facturation et le règlement des factures sont assurées principalement par la Trésorier-adjoint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400" dirty="0"/>
              <a:t>Seules 2 cartes de paiement sont utilisées par les seuls trésoriers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400" dirty="0"/>
              <a:t>La période comptable s’étend du 1</a:t>
            </a:r>
            <a:r>
              <a:rPr lang="fr-FR" sz="2400" baseline="30000" dirty="0"/>
              <a:t>ier</a:t>
            </a:r>
            <a:r>
              <a:rPr lang="fr-FR" sz="2400" dirty="0"/>
              <a:t> novembre 2020 au 31 octobre 2021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400" dirty="0"/>
              <a:t>La commission des finances s’est réunie deux fois au cours de l’exercice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400" dirty="0"/>
              <a:t>Les réviseurs aux comptes ont procédé à la vérification de la sincérité, de la régularité et de la conformité des comptes de l’exercice 2021 en novembre 2021</a:t>
            </a:r>
            <a:endParaRPr lang="fr-FR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1047567" y="602734"/>
            <a:ext cx="101538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ACTIVITÉS DE LA COMPTABILITÉ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3469261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03047" y="671780"/>
            <a:ext cx="55351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latin typeface="+mj-lt"/>
              </a:rPr>
              <a:t>LE RÉSULTAT DE L’EXERCICE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1400" y="2738735"/>
            <a:ext cx="1016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/>
              <a:t>L’exercice comptable se traduit par </a:t>
            </a:r>
            <a:r>
              <a:rPr lang="fr-FR" sz="2400" b="1" dirty="0"/>
              <a:t>un excédent de 22 326,11 €</a:t>
            </a:r>
          </a:p>
          <a:p>
            <a:r>
              <a:rPr lang="fr-FR" sz="2000" dirty="0"/>
              <a:t>C’est un résultat tout à fait satisfaisant après les errements constatés lors des années précédentes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104900" y="4135735"/>
            <a:ext cx="1016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Il fait suite aux résultats comptable suivants :</a:t>
            </a:r>
          </a:p>
          <a:p>
            <a:endParaRPr lang="fr-FR" b="1" dirty="0"/>
          </a:p>
          <a:p>
            <a:pPr marL="723900" indent="-368300">
              <a:buFont typeface="Wingdings" panose="05000000000000000000" pitchFamily="2" charset="2"/>
              <a:buChar char="Ø"/>
            </a:pPr>
            <a:r>
              <a:rPr lang="fr-FR" b="1" dirty="0"/>
              <a:t>2018 : -38 192,96 €</a:t>
            </a:r>
          </a:p>
          <a:p>
            <a:pPr marL="723900" indent="-368300">
              <a:buFont typeface="Wingdings" panose="05000000000000000000" pitchFamily="2" charset="2"/>
              <a:buChar char="Ø"/>
            </a:pPr>
            <a:r>
              <a:rPr lang="fr-FR" b="1" dirty="0"/>
              <a:t>2019 : -71 299,85 €</a:t>
            </a:r>
          </a:p>
          <a:p>
            <a:pPr marL="723900" indent="-368300">
              <a:buFont typeface="Wingdings" panose="05000000000000000000" pitchFamily="2" charset="2"/>
              <a:buChar char="Ø"/>
            </a:pPr>
            <a:r>
              <a:rPr lang="fr-FR" b="1" dirty="0"/>
              <a:t>2020 : +20 710,83 €</a:t>
            </a:r>
          </a:p>
          <a:p>
            <a:pPr marL="723900" indent="-368300">
              <a:buFont typeface="Wingdings" panose="05000000000000000000" pitchFamily="2" charset="2"/>
              <a:buChar char="Ø"/>
            </a:pPr>
            <a:r>
              <a:rPr lang="fr-FR" b="1" dirty="0"/>
              <a:t>2021 : +22 326,11 €</a:t>
            </a:r>
          </a:p>
        </p:txBody>
      </p:sp>
    </p:spTree>
    <p:extLst>
      <p:ext uri="{BB962C8B-B14F-4D97-AF65-F5344CB8AC3E}">
        <p14:creationId xmlns:p14="http://schemas.microsoft.com/office/powerpoint/2010/main" val="1237130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03047" y="671780"/>
            <a:ext cx="42402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latin typeface="+mj-lt"/>
              </a:rPr>
              <a:t>ANALYSE FINANCIÈRE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1400" y="2332335"/>
            <a:ext cx="1016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FONDS DE ROULEMENT : 108 214,50 €</a:t>
            </a:r>
          </a:p>
        </p:txBody>
      </p:sp>
      <p:sp>
        <p:nvSpPr>
          <p:cNvPr id="5" name="Rectangle 4"/>
          <p:cNvSpPr/>
          <p:nvPr/>
        </p:nvSpPr>
        <p:spPr>
          <a:xfrm>
            <a:off x="1041400" y="3775670"/>
            <a:ext cx="1016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BESOIN EN FONDS DE ROULEMENT : 433,51 €</a:t>
            </a:r>
          </a:p>
        </p:txBody>
      </p:sp>
      <p:sp>
        <p:nvSpPr>
          <p:cNvPr id="9" name="Rectangle 8"/>
          <p:cNvSpPr/>
          <p:nvPr/>
        </p:nvSpPr>
        <p:spPr>
          <a:xfrm>
            <a:off x="1016000" y="4478972"/>
            <a:ext cx="1016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TRÉSORERIE : 107 780,99 €</a:t>
            </a:r>
          </a:p>
        </p:txBody>
      </p:sp>
      <p:sp>
        <p:nvSpPr>
          <p:cNvPr id="8" name="Rectangle 7"/>
          <p:cNvSpPr/>
          <p:nvPr/>
        </p:nvSpPr>
        <p:spPr>
          <a:xfrm>
            <a:off x="1104900" y="2962870"/>
            <a:ext cx="1016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COUVERTURE DES CHARGES D’EXPLOITATION PAR LE FONDS DE ROULEMENT : </a:t>
            </a:r>
            <a:r>
              <a:rPr lang="fr-FR" sz="2400" b="1" dirty="0"/>
              <a:t>18 mois</a:t>
            </a:r>
          </a:p>
        </p:txBody>
      </p:sp>
    </p:spTree>
    <p:extLst>
      <p:ext uri="{BB962C8B-B14F-4D97-AF65-F5344CB8AC3E}">
        <p14:creationId xmlns:p14="http://schemas.microsoft.com/office/powerpoint/2010/main" val="1864869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44347" y="671780"/>
            <a:ext cx="51058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latin typeface="+mj-lt"/>
              </a:rPr>
              <a:t>LES COMPTES FINANCIERS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1400" y="2002135"/>
            <a:ext cx="1016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Le CD67 dispose, pour sa gestion en matière de trésorerie, de 3 comptes ouverts au Crédit Mutuel.</a:t>
            </a:r>
          </a:p>
        </p:txBody>
      </p:sp>
      <p:sp>
        <p:nvSpPr>
          <p:cNvPr id="8" name="Rectangle 7"/>
          <p:cNvSpPr/>
          <p:nvPr/>
        </p:nvSpPr>
        <p:spPr>
          <a:xfrm>
            <a:off x="1104900" y="3107035"/>
            <a:ext cx="10160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Ils affichent des soldes créditeurs au 31 octobre 2021 :</a:t>
            </a:r>
          </a:p>
          <a:p>
            <a:endParaRPr lang="fr-FR" b="1" dirty="0"/>
          </a:p>
          <a:p>
            <a:pPr marL="723900" indent="-368300">
              <a:buFont typeface="Wingdings" panose="05000000000000000000" pitchFamily="2" charset="2"/>
              <a:buChar char="Ä"/>
            </a:pPr>
            <a:r>
              <a:rPr lang="fr-FR" b="1" dirty="0"/>
              <a:t>Compte courant : 56 910,65 €</a:t>
            </a:r>
          </a:p>
          <a:p>
            <a:pPr marL="723900" indent="-368300">
              <a:buFont typeface="Wingdings" panose="05000000000000000000" pitchFamily="2" charset="2"/>
              <a:buChar char="Ä"/>
            </a:pPr>
            <a:r>
              <a:rPr lang="fr-FR" b="1" dirty="0"/>
              <a:t>Compte Tonic OBL : 50 000 €</a:t>
            </a:r>
          </a:p>
          <a:p>
            <a:pPr marL="723900" indent="-368300">
              <a:buFont typeface="Wingdings" panose="05000000000000000000" pitchFamily="2" charset="2"/>
              <a:buChar char="Ä"/>
            </a:pPr>
            <a:r>
              <a:rPr lang="fr-FR" b="1" dirty="0"/>
              <a:t>Livret Bleu : 12,33 € </a:t>
            </a:r>
          </a:p>
        </p:txBody>
      </p:sp>
      <p:sp>
        <p:nvSpPr>
          <p:cNvPr id="5" name="Rectangle 4"/>
          <p:cNvSpPr/>
          <p:nvPr/>
        </p:nvSpPr>
        <p:spPr>
          <a:xfrm>
            <a:off x="1117600" y="4897735"/>
            <a:ext cx="1016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L’encaisse disponible se monte à 908 €</a:t>
            </a:r>
          </a:p>
        </p:txBody>
      </p:sp>
    </p:spTree>
    <p:extLst>
      <p:ext uri="{BB962C8B-B14F-4D97-AF65-F5344CB8AC3E}">
        <p14:creationId xmlns:p14="http://schemas.microsoft.com/office/powerpoint/2010/main" val="3045913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20547" y="671780"/>
            <a:ext cx="49432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latin typeface="+mj-lt"/>
              </a:rPr>
              <a:t>LE COMPTE DE RÉSULTAT</a:t>
            </a:r>
          </a:p>
        </p:txBody>
      </p:sp>
      <p:sp>
        <p:nvSpPr>
          <p:cNvPr id="9" name="Rectangle 8"/>
          <p:cNvSpPr/>
          <p:nvPr/>
        </p:nvSpPr>
        <p:spPr>
          <a:xfrm>
            <a:off x="1041400" y="1484580"/>
            <a:ext cx="10147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latin typeface="+mj-lt"/>
              </a:rPr>
              <a:t>DÉCOMPOSITION DU R</a:t>
            </a:r>
            <a:r>
              <a:rPr lang="fr-FR" sz="3200" b="1" dirty="0"/>
              <a:t>ÉSULTAT COMPTABLE</a:t>
            </a:r>
            <a:endParaRPr lang="fr-FR" sz="3200" b="1" dirty="0">
              <a:latin typeface="+mj-lt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068262"/>
              </p:ext>
            </p:extLst>
          </p:nvPr>
        </p:nvGraphicFramePr>
        <p:xfrm>
          <a:off x="3327400" y="3512820"/>
          <a:ext cx="54864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Résultat d’exploitation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+20 730,60</a:t>
                      </a:r>
                      <a:r>
                        <a:rPr lang="fr-FR" baseline="0" dirty="0"/>
                        <a:t> €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Résultat financier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Résultat exceptionnel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+1 595,51 €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/>
                        <a:t>RÉSULTAT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22 326,11 €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462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20547" y="671780"/>
            <a:ext cx="49432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latin typeface="+mj-lt"/>
              </a:rPr>
              <a:t>LE COMPTE DE RÉSULTAT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1400" y="3043535"/>
            <a:ext cx="1016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Les principales ressources : </a:t>
            </a:r>
          </a:p>
        </p:txBody>
      </p:sp>
      <p:sp>
        <p:nvSpPr>
          <p:cNvPr id="8" name="Rectangle 7"/>
          <p:cNvSpPr/>
          <p:nvPr/>
        </p:nvSpPr>
        <p:spPr>
          <a:xfrm>
            <a:off x="1739900" y="3771900"/>
            <a:ext cx="1016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Les licences : 64 845,65 €, soit 68 % des ressources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739900" y="5913735"/>
            <a:ext cx="1016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Les subventions : 8 590, soit 9 %</a:t>
            </a:r>
          </a:p>
        </p:txBody>
      </p:sp>
      <p:sp>
        <p:nvSpPr>
          <p:cNvPr id="9" name="Rectangle 8"/>
          <p:cNvSpPr/>
          <p:nvPr/>
        </p:nvSpPr>
        <p:spPr>
          <a:xfrm>
            <a:off x="4382547" y="1484580"/>
            <a:ext cx="33970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latin typeface="+mj-lt"/>
              </a:rPr>
              <a:t>LES RESSOURCES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39900" y="4483100"/>
            <a:ext cx="1016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Les mutations : 3 127,28 €, soit 3,2 % des ressources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39900" y="5219700"/>
            <a:ext cx="1016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Les affiliations : 2 900 €, soit 3 % des ressources</a:t>
            </a:r>
          </a:p>
          <a:p>
            <a:endParaRPr lang="fr-FR" b="1" dirty="0"/>
          </a:p>
        </p:txBody>
      </p:sp>
      <p:sp>
        <p:nvSpPr>
          <p:cNvPr id="12" name="Rectangle 11"/>
          <p:cNvSpPr/>
          <p:nvPr/>
        </p:nvSpPr>
        <p:spPr>
          <a:xfrm>
            <a:off x="1054100" y="2332335"/>
            <a:ext cx="1016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Les RESSOURCES s’évaluent en 2021 à 95 422,27 €</a:t>
            </a:r>
          </a:p>
        </p:txBody>
      </p:sp>
    </p:spTree>
    <p:extLst>
      <p:ext uri="{BB962C8B-B14F-4D97-AF65-F5344CB8AC3E}">
        <p14:creationId xmlns:p14="http://schemas.microsoft.com/office/powerpoint/2010/main" val="1555567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20547" y="671780"/>
            <a:ext cx="49432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latin typeface="+mj-lt"/>
              </a:rPr>
              <a:t>LE COMPTE DE RÉSULTAT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1400" y="3043535"/>
            <a:ext cx="1016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AFFECTATION DE CES 39 € : </a:t>
            </a:r>
          </a:p>
        </p:txBody>
      </p:sp>
      <p:sp>
        <p:nvSpPr>
          <p:cNvPr id="8" name="Rectangle 7"/>
          <p:cNvSpPr/>
          <p:nvPr/>
        </p:nvSpPr>
        <p:spPr>
          <a:xfrm>
            <a:off x="1739900" y="3771900"/>
            <a:ext cx="1016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Vers la FFPJP : 12 €</a:t>
            </a:r>
          </a:p>
        </p:txBody>
      </p:sp>
      <p:sp>
        <p:nvSpPr>
          <p:cNvPr id="9" name="Rectangle 8"/>
          <p:cNvSpPr/>
          <p:nvPr/>
        </p:nvSpPr>
        <p:spPr>
          <a:xfrm>
            <a:off x="4382547" y="1484580"/>
            <a:ext cx="27767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latin typeface="+mj-lt"/>
              </a:rPr>
              <a:t>LES LICENCES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39900" y="4483100"/>
            <a:ext cx="1016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Vers le COMITÉ RÉGIONAL GRAND EST : 5 €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39900" y="5219700"/>
            <a:ext cx="1016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VERS LE COMITÉ DÉPARTEMENTAL DU BAS-RHIN : 22 €</a:t>
            </a:r>
          </a:p>
          <a:p>
            <a:endParaRPr lang="fr-FR" b="1" dirty="0"/>
          </a:p>
        </p:txBody>
      </p:sp>
      <p:sp>
        <p:nvSpPr>
          <p:cNvPr id="12" name="Rectangle 11"/>
          <p:cNvSpPr/>
          <p:nvPr/>
        </p:nvSpPr>
        <p:spPr>
          <a:xfrm>
            <a:off x="1054100" y="2332335"/>
            <a:ext cx="1016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COÛT INDIVIDUEL D’UNE LICENCE : </a:t>
            </a:r>
            <a:r>
              <a:rPr lang="fr-FR" sz="2400" b="1" dirty="0"/>
              <a:t>39 €</a:t>
            </a:r>
          </a:p>
        </p:txBody>
      </p:sp>
    </p:spTree>
    <p:extLst>
      <p:ext uri="{BB962C8B-B14F-4D97-AF65-F5344CB8AC3E}">
        <p14:creationId xmlns:p14="http://schemas.microsoft.com/office/powerpoint/2010/main" val="2682742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20547" y="671780"/>
            <a:ext cx="49432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latin typeface="+mj-lt"/>
              </a:rPr>
              <a:t>LE COMPTE DE RÉSULTAT</a:t>
            </a:r>
          </a:p>
        </p:txBody>
      </p:sp>
      <p:sp>
        <p:nvSpPr>
          <p:cNvPr id="7" name="Rectangle 6"/>
          <p:cNvSpPr/>
          <p:nvPr/>
        </p:nvSpPr>
        <p:spPr>
          <a:xfrm>
            <a:off x="1012153" y="3437235"/>
            <a:ext cx="1016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Les principales charges :</a:t>
            </a:r>
          </a:p>
        </p:txBody>
      </p:sp>
      <p:sp>
        <p:nvSpPr>
          <p:cNvPr id="8" name="Rectangle 7"/>
          <p:cNvSpPr/>
          <p:nvPr/>
        </p:nvSpPr>
        <p:spPr>
          <a:xfrm>
            <a:off x="1752600" y="4165600"/>
            <a:ext cx="1016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Les redevances licences : 26 816 €, soit 36,7 %</a:t>
            </a:r>
          </a:p>
        </p:txBody>
      </p:sp>
      <p:sp>
        <p:nvSpPr>
          <p:cNvPr id="9" name="Rectangle 8"/>
          <p:cNvSpPr/>
          <p:nvPr/>
        </p:nvSpPr>
        <p:spPr>
          <a:xfrm>
            <a:off x="4382547" y="1484580"/>
            <a:ext cx="27414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latin typeface="+mj-lt"/>
              </a:rPr>
              <a:t>LES CHARGES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52600" y="4876800"/>
            <a:ext cx="1016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Frais de participation aux 5 championnats de France : 22 903,54 €, soit 31,3 %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52600" y="5588000"/>
            <a:ext cx="1016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Les charges salariales : 12 807,02 €, soit 17,5 % des ressources</a:t>
            </a:r>
          </a:p>
          <a:p>
            <a:endParaRPr lang="fr-FR" b="1" dirty="0"/>
          </a:p>
        </p:txBody>
      </p:sp>
      <p:sp>
        <p:nvSpPr>
          <p:cNvPr id="12" name="Rectangle 11"/>
          <p:cNvSpPr/>
          <p:nvPr/>
        </p:nvSpPr>
        <p:spPr>
          <a:xfrm>
            <a:off x="1075653" y="2713335"/>
            <a:ext cx="1016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Les CHARGES s ’évaluent en 2021 à 73 096,59 €</a:t>
            </a:r>
          </a:p>
        </p:txBody>
      </p:sp>
    </p:spTree>
    <p:extLst>
      <p:ext uri="{BB962C8B-B14F-4D97-AF65-F5344CB8AC3E}">
        <p14:creationId xmlns:p14="http://schemas.microsoft.com/office/powerpoint/2010/main" val="2794921742"/>
      </p:ext>
    </p:extLst>
  </p:cSld>
  <p:clrMapOvr>
    <a:masterClrMapping/>
  </p:clrMapOvr>
</p:sld>
</file>

<file path=ppt/theme/theme1.xml><?xml version="1.0" encoding="utf-8"?>
<a:theme xmlns:a="http://schemas.openxmlformats.org/drawingml/2006/main" name="Sillage">
  <a:themeElements>
    <a:clrScheme name="Personnalisé 4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00FF99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339</TotalTime>
  <Words>557</Words>
  <Application>Microsoft Office PowerPoint</Application>
  <PresentationFormat>Grand écran</PresentationFormat>
  <Paragraphs>77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Trebuchet MS</vt:lpstr>
      <vt:lpstr>Wingdings</vt:lpstr>
      <vt:lpstr>Sillage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SITUATION COMPTABLE DU COMITE DEPARTEMENTAL  DU BAS-RHIN</dc:title>
  <dc:creator>titi</dc:creator>
  <cp:lastModifiedBy>KATIA MORAZZANI</cp:lastModifiedBy>
  <cp:revision>42</cp:revision>
  <cp:lastPrinted>2022-01-17T22:14:49Z</cp:lastPrinted>
  <dcterms:created xsi:type="dcterms:W3CDTF">2022-01-14T16:05:34Z</dcterms:created>
  <dcterms:modified xsi:type="dcterms:W3CDTF">2022-02-01T07:45:26Z</dcterms:modified>
</cp:coreProperties>
</file>